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notesSlides/notesSlide40.xml" ContentType="application/vnd.openxmlformats-officedocument.presentationml.notes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39.xml" ContentType="application/vnd.openxmlformats-officedocument.presentationml.notes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commentAuthors.xml" ContentType="application/vnd.openxmlformats-officedocument.presentationml.commentAuthors+xml"/>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notesSlides/notesSlide42.xml" ContentType="application/vnd.openxmlformats-officedocument.presentationml.notesSlide+xml"/>
  <Override PartName="/ppt/slides/slide23.xml" ContentType="application/vnd.openxmlformats-officedocument.presentationml.slide+xml"/>
  <Override PartName="/ppt/slides/slide39.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notesSlides/notesSlide41.xml" ContentType="application/vnd.openxmlformats-officedocument.presentationml.notesSlid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47"/>
  </p:notesMasterIdLst>
  <p:handoutMasterIdLst>
    <p:handoutMasterId r:id="rId48"/>
  </p:handoutMasterIdLst>
  <p:sldIdLst>
    <p:sldId id="259" r:id="rId2"/>
    <p:sldId id="380" r:id="rId3"/>
    <p:sldId id="523" r:id="rId4"/>
    <p:sldId id="524" r:id="rId5"/>
    <p:sldId id="525" r:id="rId6"/>
    <p:sldId id="526" r:id="rId7"/>
    <p:sldId id="527" r:id="rId8"/>
    <p:sldId id="528" r:id="rId9"/>
    <p:sldId id="529" r:id="rId10"/>
    <p:sldId id="530" r:id="rId11"/>
    <p:sldId id="531" r:id="rId12"/>
    <p:sldId id="532" r:id="rId13"/>
    <p:sldId id="533" r:id="rId14"/>
    <p:sldId id="534" r:id="rId15"/>
    <p:sldId id="535" r:id="rId16"/>
    <p:sldId id="536" r:id="rId17"/>
    <p:sldId id="537" r:id="rId18"/>
    <p:sldId id="538" r:id="rId19"/>
    <p:sldId id="539" r:id="rId20"/>
    <p:sldId id="541" r:id="rId21"/>
    <p:sldId id="542" r:id="rId22"/>
    <p:sldId id="543" r:id="rId23"/>
    <p:sldId id="544" r:id="rId24"/>
    <p:sldId id="545" r:id="rId25"/>
    <p:sldId id="546" r:id="rId26"/>
    <p:sldId id="547" r:id="rId27"/>
    <p:sldId id="548" r:id="rId28"/>
    <p:sldId id="549" r:id="rId29"/>
    <p:sldId id="550" r:id="rId30"/>
    <p:sldId id="551" r:id="rId31"/>
    <p:sldId id="554" r:id="rId32"/>
    <p:sldId id="553" r:id="rId33"/>
    <p:sldId id="521" r:id="rId34"/>
    <p:sldId id="489" r:id="rId35"/>
    <p:sldId id="456" r:id="rId36"/>
    <p:sldId id="520" r:id="rId37"/>
    <p:sldId id="500" r:id="rId38"/>
    <p:sldId id="497" r:id="rId39"/>
    <p:sldId id="502" r:id="rId40"/>
    <p:sldId id="507" r:id="rId41"/>
    <p:sldId id="510" r:id="rId42"/>
    <p:sldId id="512" r:id="rId43"/>
    <p:sldId id="552" r:id="rId44"/>
    <p:sldId id="496" r:id="rId45"/>
    <p:sldId id="314" r:id="rId46"/>
  </p:sldIdLst>
  <p:sldSz cx="10058400" cy="7772400"/>
  <p:notesSz cx="7010400" cy="9296400"/>
  <p:defaultTextStyle>
    <a:defPPr>
      <a:defRPr lang="en-US"/>
    </a:defPPr>
    <a:lvl1pPr marL="0" algn="l" defTabSz="1109907" rtl="0" eaLnBrk="1" latinLnBrk="0" hangingPunct="1">
      <a:defRPr sz="2200" kern="1200">
        <a:solidFill>
          <a:schemeClr val="tx1"/>
        </a:solidFill>
        <a:latin typeface="+mn-lt"/>
        <a:ea typeface="+mn-ea"/>
        <a:cs typeface="+mn-cs"/>
      </a:defRPr>
    </a:lvl1pPr>
    <a:lvl2pPr marL="554953" algn="l" defTabSz="1109907" rtl="0" eaLnBrk="1" latinLnBrk="0" hangingPunct="1">
      <a:defRPr sz="2200" kern="1200">
        <a:solidFill>
          <a:schemeClr val="tx1"/>
        </a:solidFill>
        <a:latin typeface="+mn-lt"/>
        <a:ea typeface="+mn-ea"/>
        <a:cs typeface="+mn-cs"/>
      </a:defRPr>
    </a:lvl2pPr>
    <a:lvl3pPr marL="1109907" algn="l" defTabSz="1109907" rtl="0" eaLnBrk="1" latinLnBrk="0" hangingPunct="1">
      <a:defRPr sz="2200" kern="1200">
        <a:solidFill>
          <a:schemeClr val="tx1"/>
        </a:solidFill>
        <a:latin typeface="+mn-lt"/>
        <a:ea typeface="+mn-ea"/>
        <a:cs typeface="+mn-cs"/>
      </a:defRPr>
    </a:lvl3pPr>
    <a:lvl4pPr marL="1664861" algn="l" defTabSz="1109907" rtl="0" eaLnBrk="1" latinLnBrk="0" hangingPunct="1">
      <a:defRPr sz="2200" kern="1200">
        <a:solidFill>
          <a:schemeClr val="tx1"/>
        </a:solidFill>
        <a:latin typeface="+mn-lt"/>
        <a:ea typeface="+mn-ea"/>
        <a:cs typeface="+mn-cs"/>
      </a:defRPr>
    </a:lvl4pPr>
    <a:lvl5pPr marL="2219815" algn="l" defTabSz="1109907" rtl="0" eaLnBrk="1" latinLnBrk="0" hangingPunct="1">
      <a:defRPr sz="2200" kern="1200">
        <a:solidFill>
          <a:schemeClr val="tx1"/>
        </a:solidFill>
        <a:latin typeface="+mn-lt"/>
        <a:ea typeface="+mn-ea"/>
        <a:cs typeface="+mn-cs"/>
      </a:defRPr>
    </a:lvl5pPr>
    <a:lvl6pPr marL="2774768" algn="l" defTabSz="1109907" rtl="0" eaLnBrk="1" latinLnBrk="0" hangingPunct="1">
      <a:defRPr sz="2200" kern="1200">
        <a:solidFill>
          <a:schemeClr val="tx1"/>
        </a:solidFill>
        <a:latin typeface="+mn-lt"/>
        <a:ea typeface="+mn-ea"/>
        <a:cs typeface="+mn-cs"/>
      </a:defRPr>
    </a:lvl6pPr>
    <a:lvl7pPr marL="3329722" algn="l" defTabSz="1109907" rtl="0" eaLnBrk="1" latinLnBrk="0" hangingPunct="1">
      <a:defRPr sz="2200" kern="1200">
        <a:solidFill>
          <a:schemeClr val="tx1"/>
        </a:solidFill>
        <a:latin typeface="+mn-lt"/>
        <a:ea typeface="+mn-ea"/>
        <a:cs typeface="+mn-cs"/>
      </a:defRPr>
    </a:lvl7pPr>
    <a:lvl8pPr marL="3884676" algn="l" defTabSz="1109907" rtl="0" eaLnBrk="1" latinLnBrk="0" hangingPunct="1">
      <a:defRPr sz="2200" kern="1200">
        <a:solidFill>
          <a:schemeClr val="tx1"/>
        </a:solidFill>
        <a:latin typeface="+mn-lt"/>
        <a:ea typeface="+mn-ea"/>
        <a:cs typeface="+mn-cs"/>
      </a:defRPr>
    </a:lvl8pPr>
    <a:lvl9pPr marL="4439630" algn="l" defTabSz="1109907" rtl="0" eaLnBrk="1" latinLnBrk="0" hangingPunct="1">
      <a:defRPr sz="22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448">
          <p15:clr>
            <a:srgbClr val="A4A3A4"/>
          </p15:clr>
        </p15:guide>
        <p15:guide id="2" pos="316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Lisa M. Coleman" initials="LMC" lastIdx="3"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07" autoAdjust="0"/>
    <p:restoredTop sz="59272" autoAdjust="0"/>
  </p:normalViewPr>
  <p:slideViewPr>
    <p:cSldViewPr>
      <p:cViewPr varScale="1">
        <p:scale>
          <a:sx n="65" d="100"/>
          <a:sy n="65" d="100"/>
        </p:scale>
        <p:origin x="-1936" y="-104"/>
      </p:cViewPr>
      <p:guideLst>
        <p:guide orient="horz" pos="2448"/>
        <p:guide pos="3168"/>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commentAuthors" Target="commentAuthors.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06C3026-339D-834A-8A8F-92707BED1D39}" type="datetime1">
              <a:rPr lang="en-US" smtClean="0"/>
              <a:pPr/>
              <a:t>10/30/17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6C63B5F-4843-419C-B08A-CCD9612736C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65892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EDA955-02B9-D84E-A578-FF875A55033F}" type="datetime1">
              <a:rPr lang="en-US" smtClean="0"/>
              <a:pPr/>
              <a:t>10/30/17</a:t>
            </a:fld>
            <a:endParaRPr lang="en-US"/>
          </a:p>
        </p:txBody>
      </p:sp>
      <p:sp>
        <p:nvSpPr>
          <p:cNvPr id="4" name="Slide Image Placeholder 3"/>
          <p:cNvSpPr>
            <a:spLocks noGrp="1" noRot="1" noChangeAspect="1"/>
          </p:cNvSpPr>
          <p:nvPr>
            <p:ph type="sldImg" idx="2"/>
          </p:nvPr>
        </p:nvSpPr>
        <p:spPr>
          <a:xfrm>
            <a:off x="1249363" y="696913"/>
            <a:ext cx="451167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C5D0A67-508F-4571-9589-62ABC431C3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87599235"/>
      </p:ext>
    </p:extLst>
  </p:cSld>
  <p:clrMap bg1="lt1" tx1="dk1" bg2="lt2" tx2="dk2" accent1="accent1" accent2="accent2" accent3="accent3" accent4="accent4" accent5="accent5" accent6="accent6" hlink="hlink" folHlink="folHlink"/>
  <p:hf hdr="0" dt="0"/>
  <p:notesStyle>
    <a:lvl1pPr marL="0" algn="l" defTabSz="1109907" rtl="0" eaLnBrk="1" latinLnBrk="0" hangingPunct="1">
      <a:defRPr sz="1400" kern="1200">
        <a:solidFill>
          <a:schemeClr val="tx1"/>
        </a:solidFill>
        <a:latin typeface="+mn-lt"/>
        <a:ea typeface="+mn-ea"/>
        <a:cs typeface="+mn-cs"/>
      </a:defRPr>
    </a:lvl1pPr>
    <a:lvl2pPr marL="554953" algn="l" defTabSz="1109907" rtl="0" eaLnBrk="1" latinLnBrk="0" hangingPunct="1">
      <a:defRPr sz="1400" kern="1200">
        <a:solidFill>
          <a:schemeClr val="tx1"/>
        </a:solidFill>
        <a:latin typeface="+mn-lt"/>
        <a:ea typeface="+mn-ea"/>
        <a:cs typeface="+mn-cs"/>
      </a:defRPr>
    </a:lvl2pPr>
    <a:lvl3pPr marL="1109907" algn="l" defTabSz="1109907" rtl="0" eaLnBrk="1" latinLnBrk="0" hangingPunct="1">
      <a:defRPr sz="1400" kern="1200">
        <a:solidFill>
          <a:schemeClr val="tx1"/>
        </a:solidFill>
        <a:latin typeface="+mn-lt"/>
        <a:ea typeface="+mn-ea"/>
        <a:cs typeface="+mn-cs"/>
      </a:defRPr>
    </a:lvl3pPr>
    <a:lvl4pPr marL="1664861" algn="l" defTabSz="1109907" rtl="0" eaLnBrk="1" latinLnBrk="0" hangingPunct="1">
      <a:defRPr sz="1400" kern="1200">
        <a:solidFill>
          <a:schemeClr val="tx1"/>
        </a:solidFill>
        <a:latin typeface="+mn-lt"/>
        <a:ea typeface="+mn-ea"/>
        <a:cs typeface="+mn-cs"/>
      </a:defRPr>
    </a:lvl4pPr>
    <a:lvl5pPr marL="2219815" algn="l" defTabSz="1109907" rtl="0" eaLnBrk="1" latinLnBrk="0" hangingPunct="1">
      <a:defRPr sz="1400" kern="1200">
        <a:solidFill>
          <a:schemeClr val="tx1"/>
        </a:solidFill>
        <a:latin typeface="+mn-lt"/>
        <a:ea typeface="+mn-ea"/>
        <a:cs typeface="+mn-cs"/>
      </a:defRPr>
    </a:lvl5pPr>
    <a:lvl6pPr marL="2774768" algn="l" defTabSz="1109907" rtl="0" eaLnBrk="1" latinLnBrk="0" hangingPunct="1">
      <a:defRPr sz="1400" kern="1200">
        <a:solidFill>
          <a:schemeClr val="tx1"/>
        </a:solidFill>
        <a:latin typeface="+mn-lt"/>
        <a:ea typeface="+mn-ea"/>
        <a:cs typeface="+mn-cs"/>
      </a:defRPr>
    </a:lvl6pPr>
    <a:lvl7pPr marL="3329722" algn="l" defTabSz="1109907" rtl="0" eaLnBrk="1" latinLnBrk="0" hangingPunct="1">
      <a:defRPr sz="1400" kern="1200">
        <a:solidFill>
          <a:schemeClr val="tx1"/>
        </a:solidFill>
        <a:latin typeface="+mn-lt"/>
        <a:ea typeface="+mn-ea"/>
        <a:cs typeface="+mn-cs"/>
      </a:defRPr>
    </a:lvl7pPr>
    <a:lvl8pPr marL="3884676" algn="l" defTabSz="1109907" rtl="0" eaLnBrk="1" latinLnBrk="0" hangingPunct="1">
      <a:defRPr sz="1400" kern="1200">
        <a:solidFill>
          <a:schemeClr val="tx1"/>
        </a:solidFill>
        <a:latin typeface="+mn-lt"/>
        <a:ea typeface="+mn-ea"/>
        <a:cs typeface="+mn-cs"/>
      </a:defRPr>
    </a:lvl8pPr>
    <a:lvl9pPr marL="4439630" algn="l" defTabSz="1109907"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thomas.loc.go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Santos, Staff Attorney, Education of Homeless</a:t>
            </a:r>
            <a:r>
              <a:rPr lang="en-US" baseline="0" dirty="0" smtClean="0"/>
              <a:t> Children and Youth. My work focuses on enforcement and proper implementation of the education program of the McKinney-Vento Homeless Assistance Act, which means ensuring that school districts and states comply with the federal law. We try to address systemic problems that we see across the nation. But on an even larger picture, I’m integrating this work with the Law Center’s broader campaign to address the growing trend of criminalization of homelessness across the United States.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376810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sz="1000" dirty="0" smtClean="0"/>
              <a:t>Note about sending the children to a neighbor or family’s home: red flag for identifying children experiencing homelessness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254525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30995">
              <a:defRPr/>
            </a:pPr>
            <a:r>
              <a:rPr lang="en-US" sz="1000" dirty="0" smtClean="0"/>
              <a:t>The Violence Against Women Act was passed in 1994.  In response to Congressional findings that families are discriminated against, denied access to, and evicted from housing because of their status as a survivors of domestic violence, in 2005 Congress reauthorized VAWA in order to provide housing protections for survivors of domestic violence, dating violence, and stalking. </a:t>
            </a:r>
          </a:p>
          <a:p>
            <a:pPr defTabSz="1130995">
              <a:defRPr/>
            </a:pPr>
            <a:endParaRPr lang="en-US" sz="1000" dirty="0" smtClean="0"/>
          </a:p>
          <a:p>
            <a:pPr defTabSz="1130995">
              <a:defRPr/>
            </a:pPr>
            <a:r>
              <a:rPr lang="en-US" sz="1000" dirty="0" smtClean="0"/>
              <a:t>VAWA 2013 became effective on March 7</a:t>
            </a:r>
            <a:r>
              <a:rPr lang="en-US" sz="1000" baseline="30000" dirty="0" smtClean="0"/>
              <a:t>th</a:t>
            </a:r>
            <a:r>
              <a:rPr lang="en-US" sz="1000" dirty="0" smtClean="0"/>
              <a:t>, 2013 when the bill was signed into law. </a:t>
            </a:r>
          </a:p>
          <a:p>
            <a:pPr defTabSz="1130995">
              <a:defRPr/>
            </a:pPr>
            <a:endParaRPr lang="en-US" sz="1000" dirty="0" smtClean="0"/>
          </a:p>
          <a:p>
            <a:r>
              <a:rPr lang="en-US" sz="1000" dirty="0" smtClean="0"/>
              <a:t>Where are the housing provisions in the new law and where can I find a copy of the new law?</a:t>
            </a:r>
          </a:p>
          <a:p>
            <a:pPr lvl="0"/>
            <a:r>
              <a:rPr lang="en-US" sz="1000" dirty="0" smtClean="0"/>
              <a:t>Title VI of VAWA 2013, entitled “Safe Homes for Survivors of Domestic Violence, Dating Violence, Sexual Assault, and Stalking” addresses housing. Copies of the legislation are available at </a:t>
            </a:r>
            <a:r>
              <a:rPr lang="en-US" sz="1000" dirty="0" smtClean="0">
                <a:hlinkClick r:id="rId3"/>
              </a:rPr>
              <a:t>http://thomas.loc.gov</a:t>
            </a:r>
            <a:r>
              <a:rPr lang="en-US" sz="1000" dirty="0" smtClean="0"/>
              <a:t> by clicking on “Public Laws.” </a:t>
            </a:r>
          </a:p>
          <a:p>
            <a:pPr defTabSz="1130995">
              <a:defRPr/>
            </a:pPr>
            <a:endParaRPr lang="en-US" sz="1000" dirty="0" smtClean="0"/>
          </a:p>
          <a:p>
            <a:pPr defTabSz="1130995">
              <a:defRPr/>
            </a:pPr>
            <a:endParaRPr lang="en-US" sz="1000" dirty="0" smtClean="0"/>
          </a:p>
          <a:p>
            <a:endParaRPr lang="en-US" sz="10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11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7146017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6261446"/>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pPr lvl="0"/>
            <a:r>
              <a:rPr lang="en-US" sz="1000" dirty="0" smtClean="0"/>
              <a:t>VAWA 2013 maintains protections for public housing, Section 8 vouchers, and project based Section 8, and also expands the housing protections from VAWA 2005 to extend to the following new housing programs:</a:t>
            </a:r>
          </a:p>
          <a:p>
            <a:r>
              <a:rPr lang="en-US" sz="1000" dirty="0" smtClean="0"/>
              <a:t> </a:t>
            </a:r>
          </a:p>
          <a:p>
            <a:pPr lvl="0"/>
            <a:r>
              <a:rPr lang="en-US" sz="1000" dirty="0" smtClean="0"/>
              <a:t>Low-Income Housing Tax Credit properties (26 USC §42 (</a:t>
            </a:r>
            <a:r>
              <a:rPr lang="en-US" sz="1000" dirty="0" err="1" smtClean="0"/>
              <a:t>h</a:t>
            </a:r>
            <a:r>
              <a:rPr lang="en-US" sz="1000" dirty="0" smtClean="0"/>
              <a:t>) &amp; (</a:t>
            </a:r>
            <a:r>
              <a:rPr lang="en-US" sz="1000" dirty="0" err="1" smtClean="0"/>
              <a:t>i</a:t>
            </a:r>
            <a:r>
              <a:rPr lang="en-US" sz="1000" dirty="0" smtClean="0"/>
              <a:t>))</a:t>
            </a:r>
          </a:p>
          <a:p>
            <a:pPr lvl="0"/>
            <a:r>
              <a:rPr lang="en-US" sz="1000" dirty="0" smtClean="0"/>
              <a:t>USDA Rural Housing properties (42 USC §1471)</a:t>
            </a:r>
          </a:p>
          <a:p>
            <a:pPr lvl="0"/>
            <a:r>
              <a:rPr lang="en-US" sz="1000" dirty="0" smtClean="0"/>
              <a:t>HOME Investment Partnerships program (42 USC §12755)</a:t>
            </a:r>
          </a:p>
          <a:p>
            <a:pPr lvl="0"/>
            <a:r>
              <a:rPr lang="en-US" sz="1000" dirty="0" smtClean="0"/>
              <a:t>§ 202 supportive housing for the elderly (12 USC §1701q) </a:t>
            </a:r>
          </a:p>
          <a:p>
            <a:pPr lvl="0"/>
            <a:r>
              <a:rPr lang="en-US" sz="1000" dirty="0" smtClean="0"/>
              <a:t>Section 236 Rental Program (12 USC §1715z-1b)</a:t>
            </a:r>
          </a:p>
          <a:p>
            <a:pPr lvl="0"/>
            <a:r>
              <a:rPr lang="en-US" sz="1000" dirty="0" smtClean="0"/>
              <a:t>§ 811 supportive housing for people with disabilities (42 USC §8013)</a:t>
            </a:r>
          </a:p>
          <a:p>
            <a:pPr lvl="0"/>
            <a:r>
              <a:rPr lang="en-US" sz="1000" dirty="0" smtClean="0"/>
              <a:t>Section 221(d)(3) Below Market Interest Rate (BMIR) Program (12 USC §1715z-1b)</a:t>
            </a:r>
          </a:p>
          <a:p>
            <a:pPr lvl="0"/>
            <a:r>
              <a:rPr lang="en-US" sz="1000" dirty="0" smtClean="0"/>
              <a:t>HOPWA housing program (12 USC §17151(d))</a:t>
            </a:r>
          </a:p>
          <a:p>
            <a:pPr lvl="0"/>
            <a:r>
              <a:rPr lang="en-US" sz="1000" dirty="0" smtClean="0"/>
              <a:t>HUD’s McKinney-Vento homeless programs (42 USC §§11375; 11386; 11408)</a:t>
            </a:r>
          </a:p>
          <a:p>
            <a:endParaRPr lang="en-US" sz="1000" dirty="0" smtClean="0"/>
          </a:p>
          <a:p>
            <a:r>
              <a:rPr lang="en-US" sz="1000" dirty="0" smtClean="0"/>
              <a:t>Who are the government entities who must comply with the housing protections? </a:t>
            </a:r>
          </a:p>
          <a:p>
            <a:pPr lvl="0"/>
            <a:r>
              <a:rPr lang="en-US" sz="1000" dirty="0" smtClean="0"/>
              <a:t>The Department of Housing and Urban Development (HUD), the US Department of Agriculture (USDA), and the Department of the Treasury’s Internal Revenue Service (IRS).</a:t>
            </a:r>
          </a:p>
          <a:p>
            <a:pPr lvl="0"/>
            <a:endParaRPr lang="en-US" sz="1000" dirty="0" smtClean="0"/>
          </a:p>
          <a:p>
            <a:r>
              <a:rPr lang="en-US" sz="1000" dirty="0" smtClean="0"/>
              <a:t>What new housing protections are in VAWA 2013?</a:t>
            </a:r>
          </a:p>
          <a:p>
            <a:pPr lvl="0"/>
            <a:r>
              <a:rPr lang="en-US" sz="1000" dirty="0" smtClean="0"/>
              <a:t>VAWA 2013 continues to bar eviction and termination due to a tenant’s status as a survivor, and requires landlords to maintain survivor-tenant confidentiality.  It also continues to prohibit a tenant who is a survivor of domestic violence from being denied assistance, tenancy or occupancy rights based solely on criminal activity related to an act of domestic violence committed against them. </a:t>
            </a:r>
          </a:p>
          <a:p>
            <a:r>
              <a:rPr lang="en-US" sz="1000" dirty="0" smtClean="0"/>
              <a:t> </a:t>
            </a:r>
          </a:p>
          <a:p>
            <a:pPr lvl="0"/>
            <a:r>
              <a:rPr lang="en-US" sz="1000" dirty="0" smtClean="0"/>
              <a:t>New housing protections in VAWA 2013 includes the requirement that each appropriate agency develop a notice of rights under VAWA for tenants and provide such notice at the time a person applies for housing, when a person is admitted as a tenant of a housing unit, and when a tenant is threatened with eviction or termination of housing benefits.    </a:t>
            </a:r>
          </a:p>
          <a:p>
            <a:r>
              <a:rPr lang="en-US" sz="1000" dirty="0" smtClean="0"/>
              <a:t> </a:t>
            </a:r>
          </a:p>
          <a:p>
            <a:pPr lvl="0"/>
            <a:r>
              <a:rPr lang="en-US" sz="1000" dirty="0" smtClean="0"/>
              <a:t>Additionally, it requires each appropriate agency to adopt a model transfer plan for use by public housing agencies and owners or managers of housing. Tenants must explicitly request the transfer and reasonably believe that they are threatened with imminent harm from further violence if the tenant remains within the same unit. </a:t>
            </a:r>
          </a:p>
          <a:p>
            <a:r>
              <a:rPr lang="en-US" sz="1000" dirty="0" smtClean="0"/>
              <a: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5978788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pPr defTabSz="1130995">
              <a:defRPr/>
            </a:pPr>
            <a:r>
              <a:rPr lang="en-US" sz="1000" dirty="0" smtClean="0"/>
              <a:t>VAWA protections continue to cover survivors of domestic violence, dating violence, and stalking who are tenants in the specified housing program.  The protections also continue to cover an “affiliated individual,” which includes any person living with the survivor and related to him or her by blood or marriage including the survivor’s spouse, parent, brother, sister, child, or any person to whom the survivor stands in loco parentis.</a:t>
            </a:r>
          </a:p>
          <a:p>
            <a:endParaRPr lang="en-US" sz="1000" dirty="0" smtClean="0"/>
          </a:p>
          <a:p>
            <a:r>
              <a:rPr lang="en-US" sz="1000" dirty="0" smtClean="0"/>
              <a:t>VAWA </a:t>
            </a:r>
            <a:r>
              <a:rPr lang="en-US" sz="1000" dirty="0"/>
              <a:t>is a gender-neutral law acknowledging that both men and women may be survivors of domestic violence. </a:t>
            </a:r>
            <a:r>
              <a:rPr lang="en-US" sz="1000" dirty="0" err="1"/>
              <a:t>VAWA’s</a:t>
            </a:r>
            <a:r>
              <a:rPr lang="en-US" sz="1000" dirty="0"/>
              <a:t> domestic violence definition includes felony or misdemeanor crimes of violence committed by a current or former spouse of the victim, by a person with whom the victim shares a child in common, by a person who is cohabitating with or has cohabitated with the victim as a spouse, by a person similarly situated to a spouse of the victim under the domestic or family violence laws of the jurisdiction receiving grant monies, or by any other person against an adult or youth victim who is protected from that person’s acts under the domestic or family violence laws of the jurisdiction.</a:t>
            </a:r>
          </a:p>
          <a:p>
            <a:endParaRPr lang="en-US" sz="1000" dirty="0"/>
          </a:p>
          <a:p>
            <a:r>
              <a:rPr lang="en-US" sz="1000" dirty="0"/>
              <a:t>Immediate family members include spouse, parent, sibling, child or any other relative (by blood or marriage) who is residing in the household.  </a:t>
            </a:r>
          </a:p>
          <a:p>
            <a:endParaRPr lang="en-US" sz="1000" dirty="0"/>
          </a:p>
          <a:p>
            <a:r>
              <a:rPr lang="en-US" sz="1000" dirty="0"/>
              <a:t>Be sure to check VAWA for the particular definitions they give to domestic violence, dating violence and stalking.</a:t>
            </a:r>
            <a:endParaRPr lang="en-US" sz="1000" dirty="0" smtClean="0"/>
          </a:p>
          <a:p>
            <a:endParaRPr lang="en-US" sz="1000" dirty="0" smtClean="0"/>
          </a:p>
          <a:p>
            <a:pPr lvl="0"/>
            <a:r>
              <a:rPr lang="en-US" sz="1000" dirty="0" smtClean="0"/>
              <a:t>VAWA 2013 now expressly extends housing protections to survivors of sexual assault, and adds “intimate partner” to the list of eligible relationships in the domestic violence definition. </a:t>
            </a:r>
          </a:p>
          <a:p>
            <a:r>
              <a:rPr lang="en-US" sz="1000" dirty="0" smtClean="0"/>
              <a:t>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6317429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570090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sz="1000" dirty="0"/>
              <a:t>Note that under VAWA, housing providers are permitted to disclose confidential information if it chooses to evict the batterer.  Advocates should encourage the housing provider to contact the survivor first so that he or she may plan for their safety.</a:t>
            </a:r>
            <a:r>
              <a:rPr lang="en-US" sz="1000" dirty="0" smtClean="0"/>
              <a:t> </a:t>
            </a:r>
          </a:p>
          <a:p>
            <a:endParaRPr lang="en-US" sz="1000" dirty="0" smtClean="0"/>
          </a:p>
          <a:p>
            <a:r>
              <a:rPr lang="en-US" sz="1000" dirty="0" smtClean="0"/>
              <a:t>Confidentiality is very important – ensures safety of the family – the survivor and the children</a:t>
            </a:r>
            <a:endParaRPr lang="en-US" sz="1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303563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5916054"/>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r>
              <a:rPr lang="en-US" sz="1000" dirty="0"/>
              <a:t>Under VAWA, survivors cannot be denied admission to public housing, project or tenant based section 8 because of incidents of domestic violence, dating violence, or stalking.  </a:t>
            </a:r>
          </a:p>
          <a:p>
            <a:r>
              <a:rPr lang="en-US" sz="1000" dirty="0"/>
              <a:t>Note that it is rare for housing providers to explicitly deny survivors housing on the basis the she or he has been a survivor of violence, but rather they are denied housing on the basis of negative tenancy, credit or criminal history related to the abuse. Example: HA’s have policies that deny admission to applicants who have previously been evicted b/c of damages caused by batterer, and therefore may be evicted under the HA’s policy.</a:t>
            </a:r>
          </a:p>
          <a:p>
            <a:r>
              <a:rPr lang="en-US" sz="1000" dirty="0"/>
              <a:t>VAWA doesn’t explicitly address these denials but advocated should challenge such denials if negative history can be traced back to act of abuse against the survivor. </a:t>
            </a:r>
          </a:p>
          <a:p>
            <a:r>
              <a:rPr lang="en-US" sz="1000" dirty="0"/>
              <a:t>HUD encourages HA’s to inquire into whether acts of violence committed against the applicant is a factor in poor rental history.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13183162"/>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000" dirty="0"/>
              <a:t>The definition of “homeless” includes an individual or family that:</a:t>
            </a:r>
          </a:p>
          <a:p>
            <a:pPr lvl="1" eaLnBrk="1" hangingPunct="1">
              <a:buFont typeface="Wingdings" charset="2"/>
              <a:buChar char="ü"/>
            </a:pPr>
            <a:r>
              <a:rPr lang="en-US" sz="1000" dirty="0"/>
              <a:t>Lacks fixed, regular, and adequate nighttime residence;</a:t>
            </a:r>
          </a:p>
          <a:p>
            <a:pPr lvl="1" eaLnBrk="1" hangingPunct="1">
              <a:buFont typeface="Wingdings" charset="2"/>
              <a:buChar char="ü"/>
            </a:pPr>
            <a:r>
              <a:rPr lang="en-US" sz="1000" dirty="0"/>
              <a:t>Occupies a primary nighttime residence is public or private place not designed for regular sleeping accommodation for human beings</a:t>
            </a:r>
          </a:p>
          <a:p>
            <a:pPr lvl="1" eaLnBrk="1" hangingPunct="1">
              <a:buFont typeface="Wingdings" charset="2"/>
              <a:buChar char="ü"/>
            </a:pPr>
            <a:r>
              <a:rPr lang="en-US" sz="1000" dirty="0"/>
              <a:t>Lives in a supervised publicly or privately operated temporary shelter</a:t>
            </a:r>
          </a:p>
          <a:p>
            <a:pPr lvl="1" eaLnBrk="1" hangingPunct="1">
              <a:buFont typeface="Wingdings" charset="2"/>
              <a:buChar char="ü"/>
            </a:pPr>
            <a:r>
              <a:rPr lang="en-US" sz="1000" dirty="0"/>
              <a:t>Resides in a shelter or place not meant for human habitation who is existing an institution where she temporarily resided</a:t>
            </a:r>
          </a:p>
          <a:p>
            <a:endParaRPr lang="en-US" sz="1000" dirty="0"/>
          </a:p>
          <a:p>
            <a:r>
              <a:rPr lang="en-US" sz="1000" dirty="0"/>
              <a:t>Includes any individual or family that is fleeing, or attempting to flee domestic violence, sexual assault, stalking or other dangerous/life-threatening condition</a:t>
            </a:r>
          </a:p>
          <a:p>
            <a:endParaRPr lang="en-US" sz="1000" dirty="0"/>
          </a:p>
          <a:p>
            <a:r>
              <a:rPr lang="en-US" sz="1000" dirty="0"/>
              <a:t>It is important to note that the definition of “homeless” as it applies to the HUD subsidized housing programs is different from the definition of homeless under title 7 of McKinney-Vento, which deals with the educational rights of homeless children and youth</a:t>
            </a:r>
          </a:p>
          <a:p>
            <a:endParaRPr lang="en-US" sz="1000" dirty="0"/>
          </a:p>
          <a:p>
            <a:r>
              <a:rPr lang="en-US" sz="1000" dirty="0"/>
              <a:t>HUD’s definition is a much narrower definition. And, when we talk about barriers, this lack of alignment on the definition of homelessness is often a very significant barrier to accessing supports for homeless families and individuals.</a:t>
            </a:r>
          </a:p>
        </p:txBody>
      </p:sp>
      <p:sp>
        <p:nvSpPr>
          <p:cNvPr id="54276" name="Slide Number Placeholder 3"/>
          <p:cNvSpPr>
            <a:spLocks noGrp="1"/>
          </p:cNvSpPr>
          <p:nvPr>
            <p:ph type="sldNum" sz="quarter" idx="5"/>
          </p:nvPr>
        </p:nvSpPr>
        <p:spPr bwMode="auto">
          <a:noFill/>
          <a:ln>
            <a:miter lim="800000"/>
            <a:headEnd/>
            <a:tailEnd/>
          </a:ln>
        </p:spPr>
        <p:txBody>
          <a:bodyPr/>
          <a:lstStyle/>
          <a:p>
            <a:fld id="{20F229C2-16DE-514B-A5C3-8BBD5A4CC477}" type="slidenum">
              <a:rPr lang="en-US"/>
              <a:pPr/>
              <a:t>19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375786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endParaRPr lang="en-US" baseline="0" dirty="0" smtClean="0"/>
          </a:p>
          <a:p>
            <a:pPr lvl="2"/>
            <a:endParaRPr lang="en-US" dirty="0" smtClean="0"/>
          </a:p>
          <a:p>
            <a:pPr lvl="2"/>
            <a:endParaRPr lang="en-US" dirty="0" smtClean="0"/>
          </a:p>
          <a:p>
            <a:pPr lvl="2"/>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6562556"/>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19074294"/>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sz="1000" dirty="0"/>
              <a:t>In practice, HA’s will impose restrictions on portability and are not aware of the VAWA exception. For instance no portability provisions may restrict a tenant from moving w/n first year of lease, if the tenant already moved once in the past 12 mo., of they owe money for repairs or back rent, and if they didn’t notify the landlord before moving.  </a:t>
            </a:r>
          </a:p>
          <a:p>
            <a:r>
              <a:rPr lang="en-US" sz="1000" dirty="0"/>
              <a:t>These restrictions are problematic for the survivor because they may need to move quickly &amp; often.  Advocates should remind the housing provider of the VAWA provisions, notify the provider of the need to temporarily relocate while the portability request is pending to avoid other tenancy disputes; look to state laws.</a:t>
            </a:r>
          </a:p>
          <a:p>
            <a:r>
              <a:rPr lang="en-US" sz="1000" dirty="0"/>
              <a:t>PHA’s have a lot of discretion when deciding whether to transfer a tenant to a safe unit.  The ACOP contains the PHA’s policy on transfer.  Advocates can also ask the PHA to provide a voucher instead of transfer if transfer is not available. </a:t>
            </a:r>
          </a:p>
          <a:p>
            <a:endParaRPr lang="en-US" sz="1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6437018"/>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2726343"/>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r>
              <a:rPr lang="en-US" sz="1000" dirty="0"/>
              <a:t>PHA’s have the authority to evict or terminate a tenant’s assistance based on an instance of criminal activity committed by any member of the household that may threaten the health, safety, or peaceful enjoyment of other tenants.  Some PHA’s have applied this rule strictly and used to evict all members of the household including those who had the act of violence/criminal act committed against them (implicating survivors and their children). VAWA provides exception to this “one strike” rule.</a:t>
            </a:r>
          </a:p>
          <a:p>
            <a:r>
              <a:rPr lang="en-US" sz="1000" dirty="0"/>
              <a:t>VAWA explicitly provides than an incident or incident of actual or threatened domestic violence is not good cause for terminating survivor’s tenancy or assistance.</a:t>
            </a:r>
          </a:p>
          <a:p>
            <a:r>
              <a:rPr lang="en-US" sz="1000" dirty="0"/>
              <a:t>VAWA does not define “criminal activity directly related to abuse”; but for instance a drug-related offense could be shown to be a criminal act directly related to abuse because the survivor could not control behavior due to threats of violence, retaliation, etc. </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038626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98501627"/>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sz="1000" dirty="0"/>
              <a:t>The housing provider may split the lease in order to evict a tenant who commits act of violence while keeping the survivor in place.  </a:t>
            </a:r>
          </a:p>
          <a:p>
            <a:r>
              <a:rPr lang="en-US" sz="1000" dirty="0"/>
              <a:t>Further the PHA can also terminate section 8 assistance to the abuser while still preserving assistance to the survivor.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73281744"/>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0468382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As the school administrator, you will want to keep in mind the privacy and safety concerns of the family.  Also, while you do not have to provide services directly to the parent- survivor of DV- you should be able to make appropriate referrals to community based service providers as part of your obligations under the McKinney-Vento Act. </a:t>
            </a:r>
          </a:p>
          <a:p>
            <a:endParaRPr lang="en-US" baseline="0" dirty="0" smtClean="0"/>
          </a:p>
        </p:txBody>
      </p:sp>
      <p:sp>
        <p:nvSpPr>
          <p:cNvPr id="4" name="Slide Number Placeholder 3"/>
          <p:cNvSpPr>
            <a:spLocks noGrp="1"/>
          </p:cNvSpPr>
          <p:nvPr>
            <p:ph type="sldNum" sz="quarter" idx="10"/>
          </p:nvPr>
        </p:nvSpPr>
        <p:spPr/>
        <p:txBody>
          <a:bodyPr/>
          <a:lstStyle/>
          <a:p>
            <a:fld id="{F8055200-C5B4-49C2-BF36-4195F044E0ED}" type="slidenum">
              <a:rPr lang="en-US" smtClean="0"/>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2016717"/>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Domestic violence issues matter to state coordinators, homeless liaisons, and other homeless children and youth advocates because safety of the population you serve is tied to the safety of their parents fleeing domestic violence. </a:t>
            </a:r>
          </a:p>
          <a:p>
            <a:endParaRPr lang="en-US" sz="1000" dirty="0" smtClean="0"/>
          </a:p>
          <a:p>
            <a:r>
              <a:rPr lang="en-US" sz="1000" dirty="0" smtClean="0"/>
              <a:t>Also, once homeless due to DV, MV education rights of children become implicated!</a:t>
            </a:r>
            <a:endParaRPr lang="en-US" sz="10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29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4328579"/>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smtClean="0"/>
              <a:t> The Law Center is an ally and would like to support your efforts</a:t>
            </a:r>
            <a:r>
              <a:rPr lang="en-US" baseline="0" dirty="0" smtClean="0"/>
              <a:t> to comply and enforce the law. As you coordinate and collaborate with other agencies and providers, think about the importance of legal advocates. Many homeless children and youth and their families have legal issues that go beyond just access to education – i.e. domestic violence, eviction, disability. Legal advocates want what’s best for the homeless child or youth and their families. Legal advocates like the Law Center can help expand your capacity to fulfill your duties and responsibilities under the law – and legal advocates can provide you with added authority and strength in enforcing the federal law.</a:t>
            </a:r>
          </a:p>
          <a:p>
            <a:pPr>
              <a:buFont typeface="Arial"/>
              <a:buChar char="•"/>
            </a:pPr>
            <a:r>
              <a:rPr lang="en-US" baseline="0" dirty="0" smtClean="0"/>
              <a:t> Project LEARN is a peer-to-peer network of legal advocates across the country working on McKinney-Vento access-to-education issues. The collective goals of the group is to develop litigation strategies, provide technical assistance and/or legal representation to those who need them, and more importantly do policy advocacy on the federal and state levels. In states like MA, WA, PA, MD, IL legal advocates have pushed for legislative changes to support the work of </a:t>
            </a:r>
            <a:r>
              <a:rPr lang="en-US" baseline="0" dirty="0" err="1" smtClean="0"/>
              <a:t>SEAs</a:t>
            </a:r>
            <a:r>
              <a:rPr lang="en-US" baseline="0" dirty="0" smtClean="0"/>
              <a:t> and LEA liaisons and to strengthen the education rights of homeless children and youth. Our job is also to make sure that there are no bad case law developed to make sure you have more teeth in enforcing McKinney-Vento. Many states have gone above MV requirements. MV is a federal law and is a floor for requirements. States can go above and beyond and having legal advocates can help you achieve some of your goals through policy advocacy. </a:t>
            </a:r>
          </a:p>
          <a:p>
            <a:pPr>
              <a:buFont typeface="Arial"/>
              <a:buChar char="•"/>
            </a:pPr>
            <a:r>
              <a:rPr lang="en-US" baseline="0" dirty="0" smtClean="0"/>
              <a:t> </a:t>
            </a:r>
            <a:r>
              <a:rPr lang="en-US" baseline="0" dirty="0" err="1" smtClean="0"/>
              <a:t>Lampkin</a:t>
            </a:r>
            <a:r>
              <a:rPr lang="en-US" baseline="0" dirty="0" smtClean="0"/>
              <a:t> </a:t>
            </a:r>
            <a:r>
              <a:rPr lang="en-US" baseline="0" dirty="0" err="1" smtClean="0"/>
              <a:t>v</a:t>
            </a:r>
            <a:r>
              <a:rPr lang="en-US" baseline="0" dirty="0" smtClean="0"/>
              <a:t>. DC – important case that allowed homeless children and youth and their families to sue school districts and states. DC was found not in compliance with MV. The case was decided in the DC Circuit and has persuasive authority in other jurisdictions. It was appealed to the Supreme Court but was denied review. Since Lampkin, other states like MD, PA, IL, DE, HI, LA and NY where lawsuits have been filed to ensure compliance and strengthen the rights of homeless children and youth. NOTE: some changes under ESSA were informed by lawsuits – i.e. school of origin including feeder schools.</a:t>
            </a:r>
          </a:p>
          <a:p>
            <a:pPr>
              <a:buFont typeface="Arial"/>
              <a:buChar char="•"/>
            </a:pPr>
            <a:r>
              <a:rPr lang="en-US" baseline="0" dirty="0" smtClean="0"/>
              <a:t> And given the high mobility of many homeless children and youth, these students cross state lines and pass through porous borders with great frequency. </a:t>
            </a:r>
          </a:p>
          <a:p>
            <a:pPr>
              <a:buFont typeface="Arial"/>
              <a:buChar char="•"/>
            </a:pPr>
            <a:endParaRPr lang="en-US" baseline="0" dirty="0" smtClean="0"/>
          </a:p>
          <a:p>
            <a:pPr>
              <a:buFont typeface="Arial"/>
              <a:buNone/>
            </a:pPr>
            <a:r>
              <a:rPr lang="en-US" baseline="0" dirty="0" err="1" smtClean="0"/>
              <a:t>Lampkin</a:t>
            </a:r>
            <a:r>
              <a:rPr lang="en-US" baseline="0" dirty="0" smtClean="0"/>
              <a:t> is a good transition to the other issues to highlight, which are the barriers to the education of homeless children and youth. </a:t>
            </a:r>
          </a:p>
          <a:p>
            <a:pPr>
              <a:buFont typeface="Arial"/>
              <a:buChar char="•"/>
            </a:pPr>
            <a:r>
              <a:rPr lang="en-US" baseline="0" dirty="0" smtClean="0"/>
              <a:t> As </a:t>
            </a:r>
            <a:r>
              <a:rPr lang="en-US" baseline="0" dirty="0" err="1" smtClean="0"/>
              <a:t>Lampkin</a:t>
            </a:r>
            <a:r>
              <a:rPr lang="en-US" baseline="0" dirty="0" smtClean="0"/>
              <a:t> shows, there’s limited enforcement mechanism. </a:t>
            </a:r>
          </a:p>
          <a:p>
            <a:pPr>
              <a:buFont typeface="Arial"/>
              <a:buChar char="•"/>
            </a:pPr>
            <a:r>
              <a:rPr lang="en-US" baseline="0" dirty="0" smtClean="0"/>
              <a:t> More funding and resources can be dedicated to MV program</a:t>
            </a:r>
          </a:p>
          <a:p>
            <a:pPr>
              <a:buFont typeface="Arial"/>
              <a:buChar char="•"/>
            </a:pPr>
            <a:r>
              <a:rPr lang="en-US" baseline="0" dirty="0" smtClean="0"/>
              <a:t> </a:t>
            </a:r>
            <a:r>
              <a:rPr lang="en-US" baseline="0" dirty="0" err="1" smtClean="0"/>
              <a:t>SCs</a:t>
            </a:r>
            <a:r>
              <a:rPr lang="en-US" baseline="0" dirty="0" smtClean="0"/>
              <a:t> and LEA Liaisons are stretched too thin with their current roles and not all school districts are monitored. Additional data can be collected to inform others of the needs of homeless children and youth and also the challenges associated in meeting their educational needs. </a:t>
            </a:r>
          </a:p>
          <a:p>
            <a:pPr>
              <a:buFont typeface="Arial"/>
              <a:buChar char="•"/>
            </a:pPr>
            <a:r>
              <a:rPr lang="en-US" baseline="0" dirty="0" smtClean="0"/>
              <a:t> </a:t>
            </a:r>
            <a:r>
              <a:rPr lang="en-US" baseline="0" dirty="0" err="1" smtClean="0"/>
              <a:t>Underidentification</a:t>
            </a:r>
            <a:r>
              <a:rPr lang="en-US" baseline="0" dirty="0" smtClean="0"/>
              <a:t> – due to lack of capacity but also due to high mobility. </a:t>
            </a:r>
          </a:p>
          <a:p>
            <a:pPr>
              <a:buFont typeface="Arial"/>
              <a:buChar char="•"/>
            </a:pPr>
            <a:r>
              <a:rPr lang="en-US" baseline="0" dirty="0" smtClean="0"/>
              <a:t> Other agencies and providers that </a:t>
            </a:r>
            <a:r>
              <a:rPr lang="en-US" baseline="0" dirty="0" err="1" smtClean="0"/>
              <a:t>SEAs</a:t>
            </a:r>
            <a:r>
              <a:rPr lang="en-US" baseline="0" dirty="0" smtClean="0"/>
              <a:t> and </a:t>
            </a:r>
            <a:r>
              <a:rPr lang="en-US" baseline="0" dirty="0" err="1" smtClean="0"/>
              <a:t>LEAs</a:t>
            </a:r>
            <a:r>
              <a:rPr lang="en-US" baseline="0" dirty="0" smtClean="0"/>
              <a:t> must coordinate and collaborate with are not covered by MV; others use a different definition of homelessness. </a:t>
            </a:r>
          </a:p>
          <a:p>
            <a:pPr>
              <a:buFont typeface="Arial"/>
              <a:buChar char="•"/>
            </a:pPr>
            <a:r>
              <a:rPr lang="en-US" baseline="0" dirty="0" smtClean="0"/>
              <a:t> Noncompliance due to lack of awareness, wrong information, or active avoidance with compliance</a:t>
            </a:r>
          </a:p>
          <a:p>
            <a:pPr>
              <a:buFont typeface="Arial"/>
              <a:buNone/>
            </a:pPr>
            <a:endParaRPr lang="en-US" baseline="0" dirty="0" smtClean="0"/>
          </a:p>
          <a:p>
            <a:pPr>
              <a:buFont typeface="Arial"/>
              <a:buNone/>
            </a:pPr>
            <a:r>
              <a:rPr lang="en-US" baseline="0" dirty="0" smtClean="0"/>
              <a:t>Homelessness has negative consequences for the growth, development, and academic performance of children and youth. For more information, check out the resources listed at the end of this presentation.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30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643007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sz="1000" dirty="0" smtClean="0"/>
              <a:t>Domestic violence, historically, has been framed and understood exclusively as a women’s issue. Domestic abuse affects women, but also has devastating consequences for other populations like immigrant and LGBTQ communities. </a:t>
            </a:r>
          </a:p>
          <a:p>
            <a:endParaRPr lang="en-US"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3891363"/>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Quick McKinney-Vento</a:t>
            </a:r>
            <a:r>
              <a:rPr lang="en-US" baseline="0" dirty="0" smtClean="0"/>
              <a:t> 101: Exception to the general residency rule and other important rights; key stakeholders – LEA liaisons and state coordinators. </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33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6430070"/>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funding has increased</a:t>
            </a:r>
            <a:r>
              <a:rPr lang="en-US" baseline="0" dirty="0" smtClean="0"/>
              <a:t> for the MV program, it still not enough and has not kept pace to address the multidimensional needs of homeless children and youth. And under ESSA, State coordinators and LEA liaisons have more duties and responsibilities under the law. </a:t>
            </a:r>
          </a:p>
          <a:p>
            <a:endParaRPr lang="en-US" baseline="0" dirty="0" smtClean="0"/>
          </a:p>
          <a:p>
            <a:pPr lvl="1">
              <a:lnSpc>
                <a:spcPct val="90000"/>
              </a:lnSpc>
              <a:buFont typeface="Wingdings" charset="2"/>
              <a:buChar char="v"/>
            </a:pPr>
            <a:r>
              <a:rPr lang="en-US" sz="2800" dirty="0" smtClean="0">
                <a:latin typeface="Garamond"/>
                <a:cs typeface="Garamond"/>
              </a:rPr>
              <a:t> Over 90% of liaisons report that they work in another official capacity; 89% say they spend just half of their time or less on their responsibilities as liaisons.</a:t>
            </a:r>
          </a:p>
          <a:p>
            <a:pPr lvl="1">
              <a:lnSpc>
                <a:spcPct val="90000"/>
              </a:lnSpc>
              <a:buFont typeface="Wingdings" charset="2"/>
              <a:buChar char="v"/>
            </a:pPr>
            <a:r>
              <a:rPr lang="en-US" sz="2800" dirty="0" smtClean="0">
                <a:latin typeface="Garamond"/>
                <a:cs typeface="Garamond"/>
              </a:rPr>
              <a:t> 1/3 of liaisons (34 percent) reported that they are the only person within their school district who receives training to help identify and intervene with homeless youth and families.</a:t>
            </a:r>
            <a:endParaRPr lang="en-US" baseline="0" dirty="0" smtClean="0"/>
          </a:p>
          <a:p>
            <a:endParaRPr lang="en-US" baseline="0" dirty="0" smtClean="0"/>
          </a:p>
          <a:p>
            <a:r>
              <a:rPr lang="en-US" baseline="0" dirty="0" smtClean="0"/>
              <a:t>A closer reading of the law shows a greater demand for collaboration and coordination with other agencies and providers that work with homeless children and youth. Resources and funding are scarce – so you have to be efficient with how you use them. Today we’ll cover the basics of the law.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6430070"/>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pPr marL="0" marR="0" lvl="0" indent="0" algn="l" defTabSz="1109907" rtl="0" eaLnBrk="1" fontAlgn="auto" latinLnBrk="0" hangingPunct="1">
              <a:lnSpc>
                <a:spcPct val="100000"/>
              </a:lnSpc>
              <a:spcBef>
                <a:spcPts val="0"/>
              </a:spcBef>
              <a:spcAft>
                <a:spcPts val="0"/>
              </a:spcAft>
              <a:buClrTx/>
              <a:buSzTx/>
              <a:buFontTx/>
              <a:buNone/>
              <a:tabLst/>
              <a:defRPr/>
            </a:pPr>
            <a:r>
              <a:rPr lang="en-US" dirty="0" smtClean="0">
                <a:solidFill>
                  <a:schemeClr val="tx2"/>
                </a:solidFill>
              </a:rPr>
              <a:t>Every state must designate a State Coordinator </a:t>
            </a:r>
            <a:r>
              <a:rPr lang="en-US" dirty="0" smtClean="0">
                <a:solidFill>
                  <a:srgbClr val="C40000"/>
                </a:solidFill>
              </a:rPr>
              <a:t>who can sufficiently carry out their duties</a:t>
            </a:r>
            <a:r>
              <a:rPr lang="en-US" dirty="0" smtClean="0">
                <a:solidFill>
                  <a:schemeClr val="tx2"/>
                </a:solidFill>
              </a:rPr>
              <a:t>.</a:t>
            </a:r>
            <a:r>
              <a:rPr lang="en-US" baseline="0" dirty="0" smtClean="0">
                <a:solidFill>
                  <a:srgbClr val="2A2D6C"/>
                </a:solidFill>
                <a:ea typeface="Osaka" charset="-128"/>
                <a:cs typeface=""/>
              </a:rPr>
              <a:t> </a:t>
            </a:r>
            <a:r>
              <a:rPr lang="en-US" dirty="0" smtClean="0"/>
              <a:t>State coordinators have obligations under the law and primarily are responsible for ensuring that local educational agencies follow the law. </a:t>
            </a:r>
          </a:p>
          <a:p>
            <a:pPr marL="0" marR="0" lvl="0" indent="0" algn="l" defTabSz="1109907" rtl="0" eaLnBrk="1" fontAlgn="auto" latinLnBrk="0" hangingPunct="1">
              <a:lnSpc>
                <a:spcPct val="100000"/>
              </a:lnSpc>
              <a:spcBef>
                <a:spcPts val="0"/>
              </a:spcBef>
              <a:spcAft>
                <a:spcPts val="0"/>
              </a:spcAft>
              <a:buClrTx/>
              <a:buSzTx/>
              <a:buFontTx/>
              <a:buNone/>
              <a:tabLst/>
              <a:defRPr/>
            </a:pPr>
            <a:endParaRPr lang="en-US" dirty="0" smtClean="0">
              <a:ea typeface="ＭＳ Ｐゴシック" pitchFamily="34" charset="-128"/>
            </a:endParaRPr>
          </a:p>
          <a:p>
            <a:pPr marL="0" marR="0" lvl="0" indent="0" algn="l" defTabSz="1109907" rtl="0" eaLnBrk="1" fontAlgn="auto" latinLnBrk="0" hangingPunct="1">
              <a:lnSpc>
                <a:spcPct val="100000"/>
              </a:lnSpc>
              <a:spcBef>
                <a:spcPts val="0"/>
              </a:spcBef>
              <a:spcAft>
                <a:spcPts val="0"/>
              </a:spcAft>
              <a:buClrTx/>
              <a:buSzTx/>
              <a:buFontTx/>
              <a:buNone/>
              <a:tabLst/>
              <a:defRPr/>
            </a:pPr>
            <a:r>
              <a:rPr lang="en-US" sz="1400" dirty="0" err="1" smtClean="0">
                <a:solidFill>
                  <a:schemeClr val="bg1"/>
                </a:solidFill>
                <a:latin typeface="Garamond"/>
                <a:cs typeface="Garamond"/>
              </a:rPr>
              <a:t>SEAs</a:t>
            </a:r>
            <a:r>
              <a:rPr lang="en-US" sz="1400" dirty="0" smtClean="0">
                <a:solidFill>
                  <a:schemeClr val="bg1"/>
                </a:solidFill>
                <a:latin typeface="Garamond"/>
                <a:cs typeface="Garamond"/>
              </a:rPr>
              <a:t> must inform school personnel, service providers, and advocates working with homeless families, </a:t>
            </a:r>
            <a:r>
              <a:rPr lang="en-US" sz="1400" b="1" dirty="0" smtClean="0">
                <a:solidFill>
                  <a:srgbClr val="FF0000"/>
                </a:solidFill>
                <a:latin typeface="Garamond"/>
                <a:cs typeface="Garamond"/>
              </a:rPr>
              <a:t>parents and guardians of homeless children and youths, and homeless children and youths </a:t>
            </a:r>
            <a:r>
              <a:rPr lang="en-US" sz="1400" dirty="0" smtClean="0">
                <a:solidFill>
                  <a:schemeClr val="bg1"/>
                </a:solidFill>
                <a:latin typeface="Garamond"/>
                <a:cs typeface="Garamond"/>
              </a:rPr>
              <a:t>of the duties of the LEA liaisons, </a:t>
            </a:r>
            <a:r>
              <a:rPr lang="en-US" sz="1400" b="1" dirty="0" smtClean="0">
                <a:solidFill>
                  <a:srgbClr val="FF0000"/>
                </a:solidFill>
                <a:latin typeface="Garamond"/>
                <a:cs typeface="Garamond"/>
              </a:rPr>
              <a:t>and publish an annually updated list of the liaisons on the State educational agency’s website</a:t>
            </a:r>
            <a:r>
              <a:rPr lang="en-US" sz="1400" dirty="0" smtClean="0">
                <a:solidFill>
                  <a:schemeClr val="bg1"/>
                </a:solidFill>
                <a:latin typeface="Garamond"/>
                <a:cs typeface="Garamond"/>
              </a:rPr>
              <a:t>.</a:t>
            </a:r>
          </a:p>
          <a:p>
            <a:pPr marL="0" marR="0" lvl="0" indent="0" algn="l" defTabSz="1109907" rtl="0" eaLnBrk="1" fontAlgn="auto" latinLnBrk="0" hangingPunct="1">
              <a:lnSpc>
                <a:spcPct val="100000"/>
              </a:lnSpc>
              <a:spcBef>
                <a:spcPts val="0"/>
              </a:spcBef>
              <a:spcAft>
                <a:spcPts val="0"/>
              </a:spcAft>
              <a:buClrTx/>
              <a:buSzTx/>
              <a:buFontTx/>
              <a:buNone/>
              <a:tabLst/>
              <a:defRPr/>
            </a:pPr>
            <a:endParaRPr lang="en-US" sz="1400" dirty="0" smtClean="0">
              <a:solidFill>
                <a:schemeClr val="bg1"/>
              </a:solidFill>
              <a:latin typeface="Garamond"/>
              <a:cs typeface="Garamond"/>
            </a:endParaRPr>
          </a:p>
          <a:p>
            <a:pPr marL="0" marR="0" lvl="0" indent="0" algn="l" defTabSz="1109907"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Garamond"/>
                <a:cs typeface="Garamond"/>
              </a:rPr>
              <a:t>NOTE: states must disaggregate achievement and high school graduation data for homeless students</a:t>
            </a:r>
            <a:r>
              <a:rPr lang="en-US" sz="1400" dirty="0" smtClean="0">
                <a:solidFill>
                  <a:schemeClr val="bg1"/>
                </a:solidFill>
                <a:latin typeface="Garamond"/>
                <a:cs typeface="Garamond"/>
              </a:rPr>
              <a:t>; 20 U.S.C. § 6311(h)(1)(C)</a:t>
            </a:r>
          </a:p>
          <a:p>
            <a:pPr marL="0" marR="0" lvl="0" indent="0" algn="l" defTabSz="1109907" rtl="0" eaLnBrk="1" fontAlgn="auto" latinLnBrk="0" hangingPunct="1">
              <a:lnSpc>
                <a:spcPct val="100000"/>
              </a:lnSpc>
              <a:spcBef>
                <a:spcPts val="0"/>
              </a:spcBef>
              <a:spcAft>
                <a:spcPts val="0"/>
              </a:spcAft>
              <a:buClrTx/>
              <a:buSzTx/>
              <a:buFontTx/>
              <a:buNone/>
              <a:tabLst/>
              <a:defRPr/>
            </a:pPr>
            <a:endParaRPr lang="en-US" sz="1400" dirty="0" smtClean="0">
              <a:solidFill>
                <a:schemeClr val="bg1"/>
              </a:solidFill>
              <a:latin typeface="Garamond"/>
              <a:cs typeface="Garamond"/>
            </a:endParaRPr>
          </a:p>
          <a:p>
            <a:pPr marL="0" marR="0" lvl="0" indent="0" algn="l" defTabSz="1109907"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Garamond"/>
                <a:cs typeface="Garamond"/>
              </a:rPr>
              <a:t>Gather </a:t>
            </a:r>
            <a:r>
              <a:rPr lang="en-US" sz="1400" b="1" dirty="0" smtClean="0">
                <a:solidFill>
                  <a:srgbClr val="FF0000"/>
                </a:solidFill>
                <a:latin typeface="Garamond"/>
                <a:cs typeface="Garamond"/>
              </a:rPr>
              <a:t>and make publicly available </a:t>
            </a:r>
            <a:r>
              <a:rPr lang="en-US" sz="1400" dirty="0" smtClean="0">
                <a:solidFill>
                  <a:schemeClr val="bg1"/>
                </a:solidFill>
                <a:latin typeface="Garamond"/>
                <a:cs typeface="Garamond"/>
              </a:rPr>
              <a:t>reliable, valid, and comprehensive information on </a:t>
            </a:r>
            <a:r>
              <a:rPr lang="en-US" sz="1400" b="1" dirty="0" smtClean="0">
                <a:solidFill>
                  <a:srgbClr val="FF0000"/>
                </a:solidFill>
                <a:latin typeface="Garamond"/>
                <a:cs typeface="Garamond"/>
              </a:rPr>
              <a:t>the number of identified homeless children and youth (posted annually on SEA website</a:t>
            </a:r>
            <a:r>
              <a:rPr lang="en-US" sz="1400" dirty="0" smtClean="0">
                <a:solidFill>
                  <a:schemeClr val="bg1"/>
                </a:solidFill>
                <a:latin typeface="Garamond"/>
                <a:cs typeface="Garamond"/>
              </a:rPr>
              <a:t>); the nature and extent of their problems in gaining access to pre-K-12 schools and programs; the difficulties in identifying their special needs </a:t>
            </a:r>
            <a:r>
              <a:rPr lang="en-US" sz="1400" b="1" dirty="0" smtClean="0">
                <a:solidFill>
                  <a:srgbClr val="FF0000"/>
                </a:solidFill>
                <a:latin typeface="Garamond"/>
                <a:cs typeface="Garamond"/>
              </a:rPr>
              <a:t>and barriers to their participation and achievement</a:t>
            </a:r>
            <a:r>
              <a:rPr lang="en-US" sz="1400" dirty="0" smtClean="0">
                <a:solidFill>
                  <a:schemeClr val="bg1"/>
                </a:solidFill>
                <a:latin typeface="Garamond"/>
                <a:cs typeface="Garamond"/>
              </a:rPr>
              <a:t>; progress made to address such problems and difficulties; and the success of programs in </a:t>
            </a:r>
            <a:r>
              <a:rPr lang="en-US" sz="1400" b="1" dirty="0" smtClean="0">
                <a:solidFill>
                  <a:srgbClr val="FF0000"/>
                </a:solidFill>
                <a:latin typeface="Garamond"/>
                <a:cs typeface="Garamond"/>
              </a:rPr>
              <a:t>identifying and allowing them </a:t>
            </a:r>
            <a:r>
              <a:rPr lang="en-US" sz="1400" dirty="0" smtClean="0">
                <a:solidFill>
                  <a:schemeClr val="bg1"/>
                </a:solidFill>
                <a:latin typeface="Garamond"/>
                <a:cs typeface="Garamond"/>
              </a:rPr>
              <a:t>to enroll in, attend, and succeed in school. </a:t>
            </a:r>
          </a:p>
          <a:p>
            <a:pPr marL="0" marR="0" lvl="0" indent="0" algn="l" defTabSz="1109907" rtl="0" eaLnBrk="1" fontAlgn="auto" latinLnBrk="0" hangingPunct="1">
              <a:lnSpc>
                <a:spcPct val="100000"/>
              </a:lnSpc>
              <a:spcBef>
                <a:spcPts val="0"/>
              </a:spcBef>
              <a:spcAft>
                <a:spcPts val="0"/>
              </a:spcAft>
              <a:buClrTx/>
              <a:buSzTx/>
              <a:buFontTx/>
              <a:buNone/>
              <a:tabLst/>
              <a:defRPr/>
            </a:pPr>
            <a:endParaRPr lang="en-US" sz="1400" dirty="0" smtClean="0">
              <a:solidFill>
                <a:schemeClr val="bg1"/>
              </a:solidFill>
              <a:latin typeface="Garamond"/>
              <a:cs typeface="Garamond"/>
            </a:endParaRPr>
          </a:p>
          <a:p>
            <a:pPr marL="0" marR="0" lvl="0" indent="0" algn="l" defTabSz="1109907" rtl="0" eaLnBrk="1" fontAlgn="auto" latinLnBrk="0" hangingPunct="1">
              <a:lnSpc>
                <a:spcPct val="100000"/>
              </a:lnSpc>
              <a:spcBef>
                <a:spcPts val="0"/>
              </a:spcBef>
              <a:spcAft>
                <a:spcPts val="0"/>
              </a:spcAft>
              <a:buClrTx/>
              <a:buSzTx/>
              <a:buFontTx/>
              <a:buNone/>
              <a:tabLst/>
              <a:defRPr/>
            </a:pPr>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2868853"/>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2868853"/>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2868853"/>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2868853"/>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pPr marL="0" marR="0" indent="0" algn="l" defTabSz="1109907"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Schools may, but are not required to, reassess the homeless status of children and youth to ensure that students are still eligible for services under McKinney-Vento. Reassessment of eligibility can occur annually or on an as-needed basis when homeless families experience changes in housing status. When conducting assessment or reassessment of eligibility, state and local educational agencies must ensure that homeless children, youth, and their families are not stigmatized and that information about their living situation are treated as a student education record protected by applicable privacy laws and not shared to third parties without their written consent.</a:t>
            </a:r>
            <a:r>
              <a:rPr lang="en-US" dirty="0" smtClean="0">
                <a:effectLst/>
              </a:rPr>
              <a:t> </a:t>
            </a:r>
            <a:r>
              <a:rPr lang="en-US" sz="1400" kern="1200" dirty="0" smtClean="0">
                <a:solidFill>
                  <a:schemeClr val="tx1"/>
                </a:solidFill>
                <a:effectLst/>
                <a:latin typeface="+mn-lt"/>
                <a:ea typeface="+mn-ea"/>
                <a:cs typeface="+mn-cs"/>
              </a:rPr>
              <a:t>42 U.S.C. § 11432(g)(1)(J)(</a:t>
            </a:r>
            <a:r>
              <a:rPr lang="en-US" sz="1400" kern="1200" dirty="0" err="1" smtClean="0">
                <a:solidFill>
                  <a:schemeClr val="tx1"/>
                </a:solidFill>
                <a:effectLst/>
                <a:latin typeface="+mn-lt"/>
                <a:ea typeface="+mn-ea"/>
                <a:cs typeface="+mn-cs"/>
              </a:rPr>
              <a:t>i</a:t>
            </a:r>
            <a:r>
              <a:rPr lang="en-US" sz="1400" kern="1200" dirty="0" smtClean="0">
                <a:solidFill>
                  <a:schemeClr val="tx1"/>
                </a:solidFill>
                <a:effectLst/>
                <a:latin typeface="+mn-lt"/>
                <a:ea typeface="+mn-ea"/>
                <a:cs typeface="+mn-cs"/>
              </a:rPr>
              <a:t>); 42 U.S.C. § 11432(g)(3)(G); </a:t>
            </a:r>
            <a:r>
              <a:rPr lang="en-US" sz="1400" i="1" kern="1200" dirty="0" smtClean="0">
                <a:solidFill>
                  <a:schemeClr val="tx1"/>
                </a:solidFill>
                <a:effectLst/>
                <a:latin typeface="+mn-lt"/>
                <a:ea typeface="+mn-ea"/>
                <a:cs typeface="+mn-cs"/>
              </a:rPr>
              <a:t>see also</a:t>
            </a:r>
            <a:r>
              <a:rPr lang="en-US" sz="1400" kern="1200" dirty="0" smtClean="0">
                <a:solidFill>
                  <a:schemeClr val="tx1"/>
                </a:solidFill>
                <a:effectLst/>
                <a:latin typeface="+mn-lt"/>
                <a:ea typeface="+mn-ea"/>
                <a:cs typeface="+mn-cs"/>
              </a:rPr>
              <a:t> 20 U.S.C. §1232 et seq.</a:t>
            </a:r>
          </a:p>
          <a:p>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4509215"/>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pPr marL="0" marR="0" indent="0" algn="l" defTabSz="1109907"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McKinney-Vento requires school placement decisions (school of origin versus new local school) to be made according to the child or youth’s best interests. This determination is fact-specific and must be an individualized assessment. The local educational agency must presume that attending the school of origin is in the best interests of the child, unless this is contrary to the request of the parent, guardian, or unaccompanied youth. 42 U.S.C. § 11432(g)(3)(B)(</a:t>
            </a:r>
            <a:r>
              <a:rPr lang="en-US" sz="1400" kern="1200" dirty="0" err="1" smtClean="0">
                <a:solidFill>
                  <a:schemeClr val="tx1"/>
                </a:solidFill>
                <a:effectLst/>
                <a:latin typeface="+mn-lt"/>
                <a:ea typeface="+mn-ea"/>
                <a:cs typeface="+mn-cs"/>
              </a:rPr>
              <a:t>i</a:t>
            </a:r>
            <a:r>
              <a:rPr lang="en-US" sz="1400" kern="1200" dirty="0" smtClean="0">
                <a:solidFill>
                  <a:schemeClr val="tx1"/>
                </a:solidFill>
                <a:effectLst/>
                <a:latin typeface="+mn-lt"/>
                <a:ea typeface="+mn-ea"/>
                <a:cs typeface="+mn-cs"/>
              </a:rPr>
              <a:t>).</a:t>
            </a:r>
          </a:p>
          <a:p>
            <a:endParaRPr lang="en-US" sz="1400" kern="1200" dirty="0" smtClean="0">
              <a:solidFill>
                <a:schemeClr val="tx1"/>
              </a:solidFill>
              <a:effectLst/>
              <a:latin typeface="+mn-lt"/>
              <a:ea typeface="+mn-ea"/>
              <a:cs typeface="+mn-cs"/>
            </a:endParaRPr>
          </a:p>
          <a:p>
            <a:pPr marL="0" marR="0" lvl="1" indent="0" algn="l" defTabSz="1109907"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The LEA must consider student-centered factors related to the child’s or youth’s best interest, including factors related to the impact of mobility on achievement, education, health, and safety of homeless children and youth. 42 U.S.C. § 11432(g)(3)(B)(ii). </a:t>
            </a:r>
            <a:r>
              <a:rPr lang="en-US" sz="2800" dirty="0" smtClean="0">
                <a:latin typeface="Garamond"/>
                <a:cs typeface="Garamond"/>
              </a:rPr>
              <a:t>For preschoolers, consider attachment to teachers; availability and quality of services in the new area; travel time. 2016 MV Guidance N-3</a:t>
            </a:r>
            <a:endParaRPr lang="en-US" sz="14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If the LEA determines that it is not in the child’s or youth’s best interest to attend the school of origin or the school requested by the parent, guardian, or unaccompanied youth, the LEA must provide a written explanation of the reasons for its determination, in a manner and form understandable to such parent, guardian, or unaccompanied youth, including information about a right to appeal the decision. </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42 U.S.C. § 11432(g)(3)(B)(iii). </a:t>
            </a:r>
          </a:p>
          <a:p>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93869559"/>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pPr marL="0" marR="0" indent="0" algn="l" defTabSz="1109907"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McKinney-Vento requires school placement decisions (school of origin versus new local school) to be made according to the child or youth’s best interests. This determination is fact-specific and must be an individualized assessment. The local educational agency must presume that attending the school of origin is in the best interests of the child, unless this is contrary to the request of the parent, guardian, or unaccompanied youth. 42 U.S.C. § 11432(g)(3)(B)(</a:t>
            </a:r>
            <a:r>
              <a:rPr lang="en-US" sz="1400" kern="1200" dirty="0" err="1" smtClean="0">
                <a:solidFill>
                  <a:schemeClr val="tx1"/>
                </a:solidFill>
                <a:effectLst/>
                <a:latin typeface="+mn-lt"/>
                <a:ea typeface="+mn-ea"/>
                <a:cs typeface="+mn-cs"/>
              </a:rPr>
              <a:t>i</a:t>
            </a:r>
            <a:r>
              <a:rPr lang="en-US" sz="1400" kern="1200" dirty="0" smtClean="0">
                <a:solidFill>
                  <a:schemeClr val="tx1"/>
                </a:solidFill>
                <a:effectLst/>
                <a:latin typeface="+mn-lt"/>
                <a:ea typeface="+mn-ea"/>
                <a:cs typeface="+mn-cs"/>
              </a:rPr>
              <a:t>).</a:t>
            </a:r>
          </a:p>
          <a:p>
            <a:endParaRPr lang="en-US" sz="1400" kern="1200" dirty="0" smtClean="0">
              <a:solidFill>
                <a:schemeClr val="tx1"/>
              </a:solidFill>
              <a:effectLst/>
              <a:latin typeface="+mn-lt"/>
              <a:ea typeface="+mn-ea"/>
              <a:cs typeface="+mn-cs"/>
            </a:endParaRPr>
          </a:p>
          <a:p>
            <a:pPr marL="0" marR="0" lvl="1" indent="0" algn="l" defTabSz="1109907"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The LEA must consider student-centered factors related to the child’s or youth’s best interest, including factors related to the impact of mobility on achievement, education, health, and safety of homeless children and youth. 42 U.S.C. § 11432(g)(3)(B)(ii). </a:t>
            </a:r>
            <a:r>
              <a:rPr lang="en-US" sz="2800" dirty="0" smtClean="0">
                <a:latin typeface="Garamond"/>
                <a:cs typeface="Garamond"/>
              </a:rPr>
              <a:t>For preschoolers, consider attachment to teachers; availability and quality of services in the new area; travel time. </a:t>
            </a:r>
            <a:r>
              <a:rPr lang="en-US" sz="2800" smtClean="0">
                <a:latin typeface="Garamond"/>
                <a:cs typeface="Garamond"/>
              </a:rPr>
              <a:t>2016 MV Guidance N-3</a:t>
            </a:r>
            <a:endParaRPr lang="en-US" sz="14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If the LEA determines that it is not in the child’s or youth’s best interest to attend the school of origin or the school requested by the parent, guardian, or unaccompanied youth, the LEA must provide a written explanation of the reasons for its determination, in a manner and form understandable to such parent, guardian, or unaccompanied youth, including information about a right to appeal the decision. </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42 U.S.C. § 11432(g)(3)(B)(iii). </a:t>
            </a:r>
          </a:p>
          <a:p>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44902282"/>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smtClean="0">
              <a:ea typeface="ＭＳ Ｐゴシック" pitchFamily="34" charset="-128"/>
            </a:endParaRPr>
          </a:p>
          <a:p>
            <a:endParaRPr lang="en-US" dirty="0" smtClean="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42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572238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These are some of the justifications used by landlords to evict victims of DV. </a:t>
            </a:r>
          </a:p>
          <a:p>
            <a:endParaRPr lang="en-US" sz="1000" dirty="0" smtClean="0"/>
          </a:p>
          <a:p>
            <a:r>
              <a:rPr lang="en-US" sz="1000" dirty="0" smtClean="0"/>
              <a:t>For increased police activity / presence, consider ACLU’s “I am not a Nuisance” Campaign. Nuisance ordinances – also called disorderly house ordinances or crime free ordinances – label a property as a nuisance when it is the site of a certain number of calls for police or alleged nuisance conduct (a category that can include assault, harassment, stalking, disorderly conduct, and many other kinds of behavior). Alarmingly, these laws usually apply regardless of whether a resident was a victim of the nuisance activity. Upon citation, property owners typically are instructed to "abate the nuisance" or face steep penalties. Many landlords respond by evicting the tenant (who can be the victim of the crime), refusing to renew their lease, or instructing tenants not to call 911.</a:t>
            </a:r>
          </a:p>
          <a:p>
            <a:endParaRPr lang="en-US" sz="1000" dirty="0" smtClean="0"/>
          </a:p>
          <a:p>
            <a:pPr defTabSz="1130995">
              <a:defRPr/>
            </a:pPr>
            <a:r>
              <a:rPr lang="en-US" sz="1000" dirty="0" smtClean="0"/>
              <a:t>Fortunately, VAWA and FHA both offer legal protections for DV victims. VAWA will be explained later but note FHA’s definition. Evicting a survivor based on these grounds can constitute sex discrimination prohibited by FHA. It’s considered sex discrimination because DV disproportionately impacts women!</a:t>
            </a:r>
          </a:p>
          <a:p>
            <a:endParaRPr lang="en-US" sz="10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65054568"/>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Confidentiality – do not stigmatize, protect and ensure safety; confidentiality may be a barrier to collaborating and coordinating with other entities</a:t>
            </a:r>
          </a:p>
          <a:p>
            <a:r>
              <a:rPr lang="en-US" sz="1000" dirty="0" smtClean="0"/>
              <a:t>School choice and considerations and best interest of the child are factors in preventing survivors from leaving abusive relationship</a:t>
            </a:r>
          </a:p>
          <a:p>
            <a:r>
              <a:rPr lang="en-US" sz="1000" dirty="0" smtClean="0"/>
              <a:t>IN case you talk to the abuser and not the survivor… stay safe</a:t>
            </a:r>
            <a:endParaRPr lang="en-US" sz="10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0016139"/>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p:spPr>
        <p:txBody>
          <a:bodyPr/>
          <a:lstStyle/>
          <a:p>
            <a:pPr lvl="2"/>
            <a:r>
              <a:rPr lang="en-US" baseline="0" dirty="0" smtClean="0"/>
              <a:t>Resources – I will provide with some key resources that will help orient you with the new law and other education-related laws</a:t>
            </a:r>
          </a:p>
          <a:p>
            <a:endParaRPr lang="en-US" dirty="0" smtClean="0">
              <a:ea typeface="ＭＳ Ｐゴシック" pitchFamily="34"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2868853"/>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45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8511247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30995">
              <a:defRPr/>
            </a:pPr>
            <a:r>
              <a:rPr lang="en-US" sz="1000" dirty="0" smtClean="0"/>
              <a:t>Prior evictions from previous damages or disturbances caused by the batterer may reflect poorly on the survivors ability to obtain housing.</a:t>
            </a:r>
          </a:p>
          <a:p>
            <a:endParaRPr lang="en-US" sz="1000" dirty="0" smtClean="0"/>
          </a:p>
          <a:p>
            <a:r>
              <a:rPr lang="en-US" sz="1000" dirty="0" smtClean="0"/>
              <a:t>Because abusers frequently engage in various forms of economic abuse- including not allowing the victim to work, sabotaging the victim’s employment or education, controlling the finances, running up debt in partner’s name- survivors often lack the necessary steady income, credit history, landlord references, in order to obtain long-term permanent housing.</a:t>
            </a:r>
          </a:p>
          <a:p>
            <a:endParaRPr lang="en-US" sz="1000" dirty="0" smtClean="0"/>
          </a:p>
          <a:p>
            <a:r>
              <a:rPr lang="en-US" sz="1000" dirty="0" smtClean="0"/>
              <a:t>Additionally, a landlord’s lack of knowledge on the housing protections and options afforded to survivors serves as a barrier to the survivor maintaining the housing.</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576969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Read statistics. </a:t>
            </a:r>
          </a:p>
          <a:p>
            <a:pPr defTabSz="1130995">
              <a:defRPr/>
            </a:pPr>
            <a:r>
              <a:rPr lang="en-US" sz="1000" dirty="0" smtClean="0"/>
              <a:t>People fleeing domestic violence experience a state of uncertainty, gathering clothes, children, and medicine as they leave. What are their housing options? A shelter, a friend's couch, public housing, the street?</a:t>
            </a:r>
          </a:p>
          <a:p>
            <a:r>
              <a:rPr lang="en-US" sz="1000" dirty="0" smtClean="0"/>
              <a:t>Recognize that living doubled-up and having other living arrangements compared to those living on the streets makes identifying DV homelessness, in some cases harder to identify. </a:t>
            </a:r>
          </a:p>
          <a:p>
            <a:endParaRPr lang="en-US" baseline="0" dirty="0" smtClean="0"/>
          </a:p>
        </p:txBody>
      </p:sp>
      <p:sp>
        <p:nvSpPr>
          <p:cNvPr id="4" name="Slide Number Placeholder 3"/>
          <p:cNvSpPr>
            <a:spLocks noGrp="1"/>
          </p:cNvSpPr>
          <p:nvPr>
            <p:ph type="sldNum" sz="quarter" idx="10"/>
          </p:nvPr>
        </p:nvSpPr>
        <p:spPr/>
        <p:txBody>
          <a:bodyPr/>
          <a:lstStyle/>
          <a:p>
            <a:fld id="{F8055200-C5B4-49C2-BF36-4195F044E0ED}" type="slidenum">
              <a:rPr lang="en-US" smtClean="0"/>
              <a:pPr/>
              <a:t>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804292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435865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dirty="0" smtClean="0">
                <a:effectLst/>
              </a:rPr>
              <a:t>Fear – abusers make threats to find victims, inflict harm, or kill them if relationship ends.</a:t>
            </a:r>
            <a:r>
              <a:rPr lang="en-US" baseline="0" dirty="0" smtClean="0">
                <a:effectLst/>
              </a:rPr>
              <a:t> Consider undocumented DV victims</a:t>
            </a:r>
            <a:endParaRPr lang="en-US" dirty="0" smtClean="0">
              <a:effectLst/>
            </a:endParaRPr>
          </a:p>
          <a:p>
            <a:pPr marL="291179" indent="-291179">
              <a:buFont typeface="Arial" panose="020B0604020202020204" pitchFamily="34" charset="0"/>
              <a:buChar char="•"/>
            </a:pPr>
            <a:r>
              <a:rPr lang="en-US" dirty="0" smtClean="0">
                <a:effectLst/>
              </a:rPr>
              <a:t>Isolation – abusers use</a:t>
            </a:r>
            <a:r>
              <a:rPr lang="en-US" baseline="0" dirty="0" smtClean="0">
                <a:effectLst/>
              </a:rPr>
              <a:t> tactics to establish control to isolate victim from any support system</a:t>
            </a:r>
          </a:p>
          <a:p>
            <a:pPr marL="291179" indent="-291179">
              <a:buFont typeface="Arial" panose="020B0604020202020204" pitchFamily="34" charset="0"/>
              <a:buChar char="•"/>
            </a:pPr>
            <a:r>
              <a:rPr lang="en-US" baseline="0" dirty="0" smtClean="0">
                <a:effectLst/>
              </a:rPr>
              <a:t>Financial dependence and poverty – victims do not have access to income, prevented from obtaining education or employment</a:t>
            </a:r>
          </a:p>
          <a:p>
            <a:pPr marL="291179" indent="-291179">
              <a:buFont typeface="Arial" panose="020B0604020202020204" pitchFamily="34" charset="0"/>
              <a:buChar char="•"/>
            </a:pPr>
            <a:r>
              <a:rPr lang="en-US" baseline="0" dirty="0" smtClean="0">
                <a:effectLst/>
              </a:rPr>
              <a:t>Guilt and shame – victims believe its their fault (belief that victim is the provoker) – this is also commonly experienced by those not commonly recognized as DV victim like men, gays, lesbians, trans, and partners in respected professions</a:t>
            </a:r>
          </a:p>
          <a:p>
            <a:pPr marL="291179" indent="-291179">
              <a:buFont typeface="Arial" panose="020B0604020202020204" pitchFamily="34" charset="0"/>
              <a:buChar char="•"/>
            </a:pPr>
            <a:r>
              <a:rPr lang="en-US" baseline="0" dirty="0" smtClean="0">
                <a:effectLst/>
              </a:rPr>
              <a:t>Emotional and physical impairment – abuser uses tactics to impair victim’s self-esteem; victims with disability have additional vulnerabilities</a:t>
            </a:r>
          </a:p>
          <a:p>
            <a:pPr marL="291179" indent="-291179">
              <a:buFont typeface="Arial" panose="020B0604020202020204" pitchFamily="34" charset="0"/>
              <a:buChar char="•"/>
            </a:pPr>
            <a:r>
              <a:rPr lang="en-US" baseline="0" dirty="0" smtClean="0">
                <a:effectLst/>
              </a:rPr>
              <a:t>Individual belief system – i.e. belief that divorce or separation is not an option (i.e. Philippines)</a:t>
            </a:r>
          </a:p>
          <a:p>
            <a:pPr marL="291179" indent="-291179">
              <a:buFont typeface="Arial" panose="020B0604020202020204" pitchFamily="34" charset="0"/>
              <a:buChar char="•"/>
            </a:pPr>
            <a:r>
              <a:rPr lang="en-US" baseline="0" dirty="0" smtClean="0">
                <a:effectLst/>
              </a:rPr>
              <a:t>Hope – victims invested in their relationships, want to fix and hope it will get better (esp. considering abuser’s good side)</a:t>
            </a:r>
          </a:p>
          <a:p>
            <a:pPr marL="291179" indent="-291179">
              <a:buFont typeface="Arial" panose="020B0604020202020204" pitchFamily="34" charset="0"/>
              <a:buChar char="•"/>
            </a:pPr>
            <a:r>
              <a:rPr lang="en-US" baseline="0" dirty="0" smtClean="0">
                <a:effectLst/>
              </a:rPr>
              <a:t>Community services and societal values – communities sometimes have inadequate resources or have response to DV that are fragmented, punitive, or ineffective which cannot provide realistic or safe solutions for victims and their children – consider ACLU’s “I am not a nuisance” campaign. </a:t>
            </a:r>
          </a:p>
          <a:p>
            <a:pPr marL="291179" indent="-291179">
              <a:buFont typeface="Arial" panose="020B0604020202020204" pitchFamily="34" charset="0"/>
              <a:buChar char="•"/>
            </a:pPr>
            <a:r>
              <a:rPr lang="en-US" baseline="0" dirty="0" smtClean="0">
                <a:effectLst/>
              </a:rPr>
              <a:t>Cultural hurdles – machismo, undocumented immigrants, language barriers</a:t>
            </a:r>
          </a:p>
          <a:p>
            <a:pPr marL="291179" indent="-291179">
              <a:buFont typeface="Arial" panose="020B0604020202020204" pitchFamily="34" charset="0"/>
              <a:buChar char="•"/>
            </a:pPr>
            <a:r>
              <a:rPr lang="en-US" b="1" i="1" u="sng" baseline="0" dirty="0" smtClean="0">
                <a:effectLst/>
              </a:rPr>
              <a:t>School considerations – best interest of the child, staying in the relationship because of school</a:t>
            </a:r>
          </a:p>
          <a:p>
            <a:pPr marL="291179" indent="-291179">
              <a:buFont typeface="Arial" panose="020B0604020202020204" pitchFamily="34" charset="0"/>
              <a:buChar char="•"/>
            </a:pPr>
            <a:endParaRPr lang="en-US" dirty="0" smtClean="0">
              <a:effectLst/>
            </a:endParaRP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039917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DV, unsurprisingly, has negative impacts on families. </a:t>
            </a:r>
            <a:endParaRPr lang="en-US" sz="10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EC5D0A67-508F-4571-9589-62ABC431C348}"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7227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4380" y="1554481"/>
            <a:ext cx="8633460" cy="2184188"/>
          </a:xfrm>
        </p:spPr>
        <p:txBody>
          <a:bodyPr anchor="b">
            <a:noAutofit/>
          </a:bodyPr>
          <a:lstStyle>
            <a:lvl1pPr>
              <a:defRPr sz="6500" cap="none"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754380" y="3972564"/>
            <a:ext cx="7040881" cy="1986279"/>
          </a:xfrm>
        </p:spPr>
        <p:txBody>
          <a:bodyPr/>
          <a:lstStyle>
            <a:lvl1pPr marL="0" indent="0" algn="l">
              <a:buNone/>
              <a:defRPr>
                <a:solidFill>
                  <a:schemeClr val="tx1">
                    <a:lumMod val="75000"/>
                    <a:lumOff val="25000"/>
                  </a:schemeClr>
                </a:solidFill>
              </a:defRPr>
            </a:lvl1pPr>
            <a:lvl2pPr marL="554953" indent="0" algn="ctr">
              <a:buNone/>
              <a:defRPr>
                <a:solidFill>
                  <a:schemeClr val="tx1">
                    <a:tint val="75000"/>
                  </a:schemeClr>
                </a:solidFill>
              </a:defRPr>
            </a:lvl2pPr>
            <a:lvl3pPr marL="1109907" indent="0" algn="ctr">
              <a:buNone/>
              <a:defRPr>
                <a:solidFill>
                  <a:schemeClr val="tx1">
                    <a:tint val="75000"/>
                  </a:schemeClr>
                </a:solidFill>
              </a:defRPr>
            </a:lvl3pPr>
            <a:lvl4pPr marL="1664861" indent="0" algn="ctr">
              <a:buNone/>
              <a:defRPr>
                <a:solidFill>
                  <a:schemeClr val="tx1">
                    <a:tint val="75000"/>
                  </a:schemeClr>
                </a:solidFill>
              </a:defRPr>
            </a:lvl4pPr>
            <a:lvl5pPr marL="2219815" indent="0" algn="ctr">
              <a:buNone/>
              <a:defRPr>
                <a:solidFill>
                  <a:schemeClr val="tx1">
                    <a:tint val="75000"/>
                  </a:schemeClr>
                </a:solidFill>
              </a:defRPr>
            </a:lvl5pPr>
            <a:lvl6pPr marL="2774768" indent="0" algn="ctr">
              <a:buNone/>
              <a:defRPr>
                <a:solidFill>
                  <a:schemeClr val="tx1">
                    <a:tint val="75000"/>
                  </a:schemeClr>
                </a:solidFill>
              </a:defRPr>
            </a:lvl6pPr>
            <a:lvl7pPr marL="3329722" indent="0" algn="ctr">
              <a:buNone/>
              <a:defRPr>
                <a:solidFill>
                  <a:schemeClr val="tx1">
                    <a:tint val="75000"/>
                  </a:schemeClr>
                </a:solidFill>
              </a:defRPr>
            </a:lvl7pPr>
            <a:lvl8pPr marL="3884676" indent="0" algn="ctr">
              <a:buNone/>
              <a:defRPr>
                <a:solidFill>
                  <a:schemeClr val="tx1">
                    <a:tint val="75000"/>
                  </a:schemeClr>
                </a:solidFill>
              </a:defRPr>
            </a:lvl8pPr>
            <a:lvl9pPr marL="443963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cxnSp>
        <p:nvCxnSpPr>
          <p:cNvPr id="8" name="Straight Connector 7"/>
          <p:cNvCxnSpPr/>
          <p:nvPr/>
        </p:nvCxnSpPr>
        <p:spPr>
          <a:xfrm>
            <a:off x="754380" y="3851658"/>
            <a:ext cx="8633460" cy="18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2920" y="1896473"/>
            <a:ext cx="4442460" cy="5347410"/>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3020" y="1896473"/>
            <a:ext cx="4442460" cy="5347410"/>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endParaRPr lang="en-US"/>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2920" y="1899926"/>
            <a:ext cx="4325112" cy="7250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a:solidFill>
                  <a:schemeClr val="tx2"/>
                </a:solidFill>
              </a:defRPr>
            </a:lvl1pPr>
            <a:lvl2pPr marL="554953" indent="0">
              <a:buNone/>
              <a:defRPr sz="2400" b="1"/>
            </a:lvl2pPr>
            <a:lvl3pPr marL="1109907" indent="0">
              <a:buNone/>
              <a:defRPr sz="2200" b="1"/>
            </a:lvl3pPr>
            <a:lvl4pPr marL="1664861" indent="0">
              <a:buNone/>
              <a:defRPr sz="2000" b="1"/>
            </a:lvl4pPr>
            <a:lvl5pPr marL="2219815" indent="0">
              <a:buNone/>
              <a:defRPr sz="2000" b="1"/>
            </a:lvl5pPr>
            <a:lvl6pPr marL="2774768" indent="0">
              <a:buNone/>
              <a:defRPr sz="2000" b="1"/>
            </a:lvl6pPr>
            <a:lvl7pPr marL="3329722" indent="0">
              <a:buNone/>
              <a:defRPr sz="2000" b="1"/>
            </a:lvl7pPr>
            <a:lvl8pPr marL="3884676" indent="0">
              <a:buNone/>
              <a:defRPr sz="2000" b="1"/>
            </a:lvl8pPr>
            <a:lvl9pPr marL="4439630"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502920" y="2763523"/>
            <a:ext cx="4325112" cy="4478127"/>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30368" y="1899926"/>
            <a:ext cx="4325112" cy="7250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dirty="0" smtClean="0">
                <a:solidFill>
                  <a:schemeClr val="tx2"/>
                </a:solidFill>
                <a:latin typeface="+mn-lt"/>
                <a:ea typeface="+mn-ea"/>
                <a:cs typeface="+mn-cs"/>
              </a:defRPr>
            </a:lvl1pPr>
            <a:lvl2pPr marL="554953" indent="0">
              <a:buNone/>
              <a:defRPr sz="2400" b="1"/>
            </a:lvl2pPr>
            <a:lvl3pPr marL="1109907" indent="0">
              <a:buNone/>
              <a:defRPr sz="2200" b="1"/>
            </a:lvl3pPr>
            <a:lvl4pPr marL="1664861" indent="0">
              <a:buNone/>
              <a:defRPr sz="2000" b="1"/>
            </a:lvl4pPr>
            <a:lvl5pPr marL="2219815" indent="0">
              <a:buNone/>
              <a:defRPr sz="2000" b="1"/>
            </a:lvl5pPr>
            <a:lvl6pPr marL="2774768" indent="0">
              <a:buNone/>
              <a:defRPr sz="2000" b="1"/>
            </a:lvl6pPr>
            <a:lvl7pPr marL="3329722" indent="0">
              <a:buNone/>
              <a:defRPr sz="2000" b="1"/>
            </a:lvl7pPr>
            <a:lvl8pPr marL="3884676" indent="0">
              <a:buNone/>
              <a:defRPr sz="2000" b="1"/>
            </a:lvl8pPr>
            <a:lvl9pPr marL="4439630"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5230368" y="2763523"/>
            <a:ext cx="4325112" cy="4478127"/>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endParaRPr lang="en-US"/>
          </a:p>
        </p:txBody>
      </p:sp>
      <p:cxnSp>
        <p:nvCxnSpPr>
          <p:cNvPr id="11" name="Straight Connector 10"/>
          <p:cNvCxnSpPr/>
          <p:nvPr/>
        </p:nvCxnSpPr>
        <p:spPr>
          <a:xfrm rot="5400000">
            <a:off x="2361116" y="4585281"/>
            <a:ext cx="5337048" cy="87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4" y="897693"/>
            <a:ext cx="2353667" cy="1430123"/>
          </a:xfrm>
        </p:spPr>
        <p:txBody>
          <a:bodyPr anchor="b">
            <a:noAutofit/>
          </a:bodyPr>
          <a:lstStyle>
            <a:lvl1pPr algn="l">
              <a:defRPr sz="2900" b="0"/>
            </a:lvl1pPr>
          </a:lstStyle>
          <a:p>
            <a:r>
              <a:rPr lang="en-US" smtClean="0"/>
              <a:t>Click to edit Master title style</a:t>
            </a:r>
            <a:endParaRPr lang="en-US" dirty="0"/>
          </a:p>
        </p:txBody>
      </p:sp>
      <p:sp>
        <p:nvSpPr>
          <p:cNvPr id="3" name="Content Placeholder 2"/>
          <p:cNvSpPr>
            <a:spLocks noGrp="1"/>
          </p:cNvSpPr>
          <p:nvPr>
            <p:ph idx="1"/>
          </p:nvPr>
        </p:nvSpPr>
        <p:spPr>
          <a:xfrm>
            <a:off x="3268981" y="897692"/>
            <a:ext cx="6286500" cy="6321552"/>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2925" y="2414625"/>
            <a:ext cx="2353667" cy="4809430"/>
          </a:xfrm>
        </p:spPr>
        <p:txBody>
          <a:bodyPr/>
          <a:lstStyle>
            <a:lvl1pPr marL="0" indent="0">
              <a:buNone/>
              <a:defRPr sz="1700"/>
            </a:lvl1pPr>
            <a:lvl2pPr marL="554953" indent="0">
              <a:buNone/>
              <a:defRPr sz="1400"/>
            </a:lvl2pPr>
            <a:lvl3pPr marL="1109907" indent="0">
              <a:buNone/>
              <a:defRPr sz="1200"/>
            </a:lvl3pPr>
            <a:lvl4pPr marL="1664861" indent="0">
              <a:buNone/>
              <a:defRPr sz="1100"/>
            </a:lvl4pPr>
            <a:lvl5pPr marL="2219815" indent="0">
              <a:buNone/>
              <a:defRPr sz="1100"/>
            </a:lvl5pPr>
            <a:lvl6pPr marL="2774768" indent="0">
              <a:buNone/>
              <a:defRPr sz="1100"/>
            </a:lvl6pPr>
            <a:lvl7pPr marL="3329722" indent="0">
              <a:buNone/>
              <a:defRPr sz="1100"/>
            </a:lvl7pPr>
            <a:lvl8pPr marL="3884676" indent="0">
              <a:buNone/>
              <a:defRPr sz="1100"/>
            </a:lvl8pPr>
            <a:lvl9pPr marL="4439630" indent="0">
              <a:buNone/>
              <a:defRPr sz="11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cxnSp>
        <p:nvCxnSpPr>
          <p:cNvPr id="9" name="Straight Connector 8"/>
          <p:cNvCxnSpPr/>
          <p:nvPr/>
        </p:nvCxnSpPr>
        <p:spPr>
          <a:xfrm rot="5400000">
            <a:off x="-107393" y="4057596"/>
            <a:ext cx="6321552" cy="174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0" y="898147"/>
            <a:ext cx="2356948" cy="1433576"/>
          </a:xfrm>
        </p:spPr>
        <p:txBody>
          <a:bodyPr anchor="b">
            <a:normAutofit/>
          </a:bodyPr>
          <a:lstStyle>
            <a:lvl1pPr algn="l">
              <a:defRPr sz="2900" b="0"/>
            </a:lvl1pPr>
          </a:lstStyle>
          <a:p>
            <a:r>
              <a:rPr lang="en-US" smtClean="0"/>
              <a:t>Click to edit Master title style</a:t>
            </a:r>
            <a:endParaRPr lang="en-US" dirty="0"/>
          </a:p>
        </p:txBody>
      </p:sp>
      <p:sp>
        <p:nvSpPr>
          <p:cNvPr id="3" name="Picture Placeholder 2"/>
          <p:cNvSpPr>
            <a:spLocks noGrp="1"/>
          </p:cNvSpPr>
          <p:nvPr>
            <p:ph type="pic" idx="1"/>
          </p:nvPr>
        </p:nvSpPr>
        <p:spPr>
          <a:xfrm>
            <a:off x="3144477" y="949962"/>
            <a:ext cx="6494830" cy="6233850"/>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900"/>
            </a:lvl1pPr>
            <a:lvl2pPr marL="554953" indent="0">
              <a:buNone/>
              <a:defRPr sz="3400"/>
            </a:lvl2pPr>
            <a:lvl3pPr marL="1109907" indent="0">
              <a:buNone/>
              <a:defRPr sz="2900"/>
            </a:lvl3pPr>
            <a:lvl4pPr marL="1664861" indent="0">
              <a:buNone/>
              <a:defRPr sz="2400"/>
            </a:lvl4pPr>
            <a:lvl5pPr marL="2219815" indent="0">
              <a:buNone/>
              <a:defRPr sz="2400"/>
            </a:lvl5pPr>
            <a:lvl6pPr marL="2774768" indent="0">
              <a:buNone/>
              <a:defRPr sz="2400"/>
            </a:lvl6pPr>
            <a:lvl7pPr marL="3329722" indent="0">
              <a:buNone/>
              <a:defRPr sz="2400"/>
            </a:lvl7pPr>
            <a:lvl8pPr marL="3884676" indent="0">
              <a:buNone/>
              <a:defRPr sz="2400"/>
            </a:lvl8pPr>
            <a:lvl9pPr marL="443963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502924" y="2418089"/>
            <a:ext cx="2353667" cy="4808525"/>
          </a:xfrm>
        </p:spPr>
        <p:txBody>
          <a:bodyPr/>
          <a:lstStyle>
            <a:lvl1pPr marL="0" indent="0">
              <a:buNone/>
              <a:defRPr sz="1700"/>
            </a:lvl1pPr>
            <a:lvl2pPr marL="554953" indent="0">
              <a:buNone/>
              <a:defRPr sz="1400"/>
            </a:lvl2pPr>
            <a:lvl3pPr marL="1109907" indent="0">
              <a:buNone/>
              <a:defRPr sz="1200"/>
            </a:lvl3pPr>
            <a:lvl4pPr marL="1664861" indent="0">
              <a:buNone/>
              <a:defRPr sz="1100"/>
            </a:lvl4pPr>
            <a:lvl5pPr marL="2219815" indent="0">
              <a:buNone/>
              <a:defRPr sz="1100"/>
            </a:lvl5pPr>
            <a:lvl6pPr marL="2774768" indent="0">
              <a:buNone/>
              <a:defRPr sz="1100"/>
            </a:lvl6pPr>
            <a:lvl7pPr marL="3329722" indent="0">
              <a:buNone/>
              <a:defRPr sz="1100"/>
            </a:lvl7pPr>
            <a:lvl8pPr marL="3884676" indent="0">
              <a:buNone/>
              <a:defRPr sz="1100"/>
            </a:lvl8pPr>
            <a:lvl9pPr marL="4439630" indent="0">
              <a:buNone/>
              <a:defRPr sz="11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 y="250227"/>
            <a:ext cx="10058400" cy="2590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10990" tIns="55495" rIns="110990" bIns="55495" rtlCol="0" anchor="ctr"/>
          <a:lstStyle/>
          <a:p>
            <a:pPr algn="ctr"/>
            <a:endParaRPr lang="en-US"/>
          </a:p>
        </p:txBody>
      </p:sp>
      <p:sp>
        <p:nvSpPr>
          <p:cNvPr id="2" name="Title Placeholder 1"/>
          <p:cNvSpPr>
            <a:spLocks noGrp="1"/>
          </p:cNvSpPr>
          <p:nvPr>
            <p:ph type="title"/>
          </p:nvPr>
        </p:nvSpPr>
        <p:spPr>
          <a:xfrm>
            <a:off x="502921" y="604520"/>
            <a:ext cx="9052561" cy="1122680"/>
          </a:xfrm>
          <a:prstGeom prst="rect">
            <a:avLst/>
          </a:prstGeom>
        </p:spPr>
        <p:txBody>
          <a:bodyPr vert="horz" lIns="110990" tIns="55495" rIns="110990" bIns="55495"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2921" y="1813560"/>
            <a:ext cx="9052561" cy="5527040"/>
          </a:xfrm>
          <a:prstGeom prst="rect">
            <a:avLst/>
          </a:prstGeom>
        </p:spPr>
        <p:txBody>
          <a:bodyPr vert="horz" lIns="110990" tIns="55495" rIns="110990" bIns="5549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1" y="3"/>
            <a:ext cx="10058400" cy="414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0990" tIns="55495" rIns="110990" bIns="55495" rtlCol="0" anchor="ctr"/>
          <a:lstStyle/>
          <a:p>
            <a:pPr algn="ctr"/>
            <a:endParaRPr lang="en-US" dirty="0"/>
          </a:p>
        </p:txBody>
      </p:sp>
      <p:sp>
        <p:nvSpPr>
          <p:cNvPr id="5" name="Footer Placeholder 4"/>
          <p:cNvSpPr>
            <a:spLocks noGrp="1"/>
          </p:cNvSpPr>
          <p:nvPr>
            <p:ph type="ftr" sz="quarter" idx="3"/>
          </p:nvPr>
        </p:nvSpPr>
        <p:spPr>
          <a:xfrm>
            <a:off x="2682240" y="20737"/>
            <a:ext cx="4526280" cy="373074"/>
          </a:xfrm>
          <a:prstGeom prst="rect">
            <a:avLst/>
          </a:prstGeom>
        </p:spPr>
        <p:txBody>
          <a:bodyPr vert="horz" lIns="110990" tIns="55495" rIns="110990" bIns="55495" rtlCol="0" anchor="ctr"/>
          <a:lstStyle>
            <a:lvl1pPr algn="ctr">
              <a:defRPr sz="1400">
                <a:solidFill>
                  <a:srgbClr val="FFFFFF"/>
                </a:solidFill>
              </a:defRPr>
            </a:lvl1pPr>
          </a:lstStyle>
          <a:p>
            <a:endParaRPr lang="en-US" dirty="0"/>
          </a:p>
        </p:txBody>
      </p:sp>
      <p:sp>
        <p:nvSpPr>
          <p:cNvPr id="8" name="TextBox 7"/>
          <p:cNvSpPr txBox="1"/>
          <p:nvPr/>
        </p:nvSpPr>
        <p:spPr>
          <a:xfrm>
            <a:off x="8130541" y="0"/>
            <a:ext cx="1760220" cy="447488"/>
          </a:xfrm>
          <a:prstGeom prst="rect">
            <a:avLst/>
          </a:prstGeom>
          <a:noFill/>
        </p:spPr>
        <p:txBody>
          <a:bodyPr wrap="square" lIns="110990" tIns="55495" rIns="110990" bIns="55495" rtlCol="0">
            <a:spAutoFit/>
          </a:bodyPr>
          <a:lstStyle/>
          <a:p>
            <a:pPr algn="r"/>
            <a:r>
              <a:rPr lang="en-US" dirty="0" smtClean="0">
                <a:solidFill>
                  <a:schemeClr val="bg1"/>
                </a:solidFill>
              </a:rPr>
              <a:t>nlchp.org</a:t>
            </a:r>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Lst>
  <p:transition spd="med">
    <p:fade/>
  </p:transition>
  <p:timing>
    <p:tnLst>
      <p:par>
        <p:cTn id="1" dur="indefinite" restart="never" nodeType="tmRoot"/>
      </p:par>
    </p:tnLst>
  </p:timing>
  <p:hf sldNum="0" hdr="0" ftr="0" dt="0"/>
  <p:txStyles>
    <p:titleStyle>
      <a:lvl1pPr algn="l" defTabSz="1109907" rtl="0" eaLnBrk="1" latinLnBrk="0" hangingPunct="1">
        <a:spcBef>
          <a:spcPct val="0"/>
        </a:spcBef>
        <a:buNone/>
        <a:defRPr sz="4900" kern="1200" spc="-121" baseline="0">
          <a:solidFill>
            <a:schemeClr val="tx2"/>
          </a:solidFill>
          <a:latin typeface="+mj-lt"/>
          <a:ea typeface="+mj-ea"/>
          <a:cs typeface="+mj-cs"/>
        </a:defRPr>
      </a:lvl1pPr>
    </p:titleStyle>
    <p:bodyStyle>
      <a:lvl1pPr marL="221982" indent="-221982" algn="l" defTabSz="1109907" rtl="0" eaLnBrk="1" latinLnBrk="0" hangingPunct="1">
        <a:spcBef>
          <a:spcPct val="20000"/>
        </a:spcBef>
        <a:buClr>
          <a:schemeClr val="accent1"/>
        </a:buClr>
        <a:buSzPct val="85000"/>
        <a:buFont typeface="Arial" pitchFamily="34" charset="0"/>
        <a:buChar char="•"/>
        <a:defRPr sz="2900" kern="1200">
          <a:solidFill>
            <a:schemeClr val="tx1"/>
          </a:solidFill>
          <a:latin typeface="+mn-lt"/>
          <a:ea typeface="+mn-ea"/>
          <a:cs typeface="+mn-cs"/>
        </a:defRPr>
      </a:lvl1pPr>
      <a:lvl2pPr marL="554953" indent="-221982" algn="l" defTabSz="110990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887926" indent="-221982" algn="l" defTabSz="1109907" rtl="0" eaLnBrk="1" latinLnBrk="0" hangingPunct="1">
        <a:spcBef>
          <a:spcPct val="20000"/>
        </a:spcBef>
        <a:buClr>
          <a:schemeClr val="accent1"/>
        </a:buClr>
        <a:buSzPct val="90000"/>
        <a:buFont typeface="Arial" pitchFamily="34" charset="0"/>
        <a:buChar char="•"/>
        <a:defRPr sz="2200" kern="1200">
          <a:solidFill>
            <a:schemeClr val="tx1"/>
          </a:solidFill>
          <a:latin typeface="+mn-lt"/>
          <a:ea typeface="+mn-ea"/>
          <a:cs typeface="+mn-cs"/>
        </a:defRPr>
      </a:lvl3pPr>
      <a:lvl4pPr marL="1220898" indent="-221982" algn="l" defTabSz="1109907"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4pPr>
      <a:lvl5pPr marL="1442880" indent="-166486" algn="l" defTabSz="1109907" rtl="0" eaLnBrk="1" latinLnBrk="0" hangingPunct="1">
        <a:spcBef>
          <a:spcPct val="20000"/>
        </a:spcBef>
        <a:buClr>
          <a:schemeClr val="accent1"/>
        </a:buClr>
        <a:buSzPct val="100000"/>
        <a:buFont typeface="Arial" pitchFamily="34" charset="0"/>
        <a:buChar char="•"/>
        <a:defRPr sz="1700" kern="1200" baseline="0">
          <a:solidFill>
            <a:schemeClr val="tx1"/>
          </a:solidFill>
          <a:latin typeface="+mn-lt"/>
          <a:ea typeface="+mn-ea"/>
          <a:cs typeface="+mn-cs"/>
        </a:defRPr>
      </a:lvl5pPr>
      <a:lvl6pPr marL="1664861"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6pPr>
      <a:lvl7pPr marL="1886843"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7pPr>
      <a:lvl8pPr marL="2108825"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8pPr>
      <a:lvl9pPr marL="2330805"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9pPr>
    </p:bodyStyle>
    <p:otherStyle>
      <a:defPPr>
        <a:defRPr lang="en-US"/>
      </a:defPPr>
      <a:lvl1pPr marL="0" algn="l" defTabSz="1109907" rtl="0" eaLnBrk="1" latinLnBrk="0" hangingPunct="1">
        <a:defRPr sz="2200" kern="1200">
          <a:solidFill>
            <a:schemeClr val="tx1"/>
          </a:solidFill>
          <a:latin typeface="+mn-lt"/>
          <a:ea typeface="+mn-ea"/>
          <a:cs typeface="+mn-cs"/>
        </a:defRPr>
      </a:lvl1pPr>
      <a:lvl2pPr marL="554953" algn="l" defTabSz="1109907" rtl="0" eaLnBrk="1" latinLnBrk="0" hangingPunct="1">
        <a:defRPr sz="2200" kern="1200">
          <a:solidFill>
            <a:schemeClr val="tx1"/>
          </a:solidFill>
          <a:latin typeface="+mn-lt"/>
          <a:ea typeface="+mn-ea"/>
          <a:cs typeface="+mn-cs"/>
        </a:defRPr>
      </a:lvl2pPr>
      <a:lvl3pPr marL="1109907" algn="l" defTabSz="1109907" rtl="0" eaLnBrk="1" latinLnBrk="0" hangingPunct="1">
        <a:defRPr sz="2200" kern="1200">
          <a:solidFill>
            <a:schemeClr val="tx1"/>
          </a:solidFill>
          <a:latin typeface="+mn-lt"/>
          <a:ea typeface="+mn-ea"/>
          <a:cs typeface="+mn-cs"/>
        </a:defRPr>
      </a:lvl3pPr>
      <a:lvl4pPr marL="1664861" algn="l" defTabSz="1109907" rtl="0" eaLnBrk="1" latinLnBrk="0" hangingPunct="1">
        <a:defRPr sz="2200" kern="1200">
          <a:solidFill>
            <a:schemeClr val="tx1"/>
          </a:solidFill>
          <a:latin typeface="+mn-lt"/>
          <a:ea typeface="+mn-ea"/>
          <a:cs typeface="+mn-cs"/>
        </a:defRPr>
      </a:lvl4pPr>
      <a:lvl5pPr marL="2219815" algn="l" defTabSz="1109907" rtl="0" eaLnBrk="1" latinLnBrk="0" hangingPunct="1">
        <a:defRPr sz="2200" kern="1200">
          <a:solidFill>
            <a:schemeClr val="tx1"/>
          </a:solidFill>
          <a:latin typeface="+mn-lt"/>
          <a:ea typeface="+mn-ea"/>
          <a:cs typeface="+mn-cs"/>
        </a:defRPr>
      </a:lvl5pPr>
      <a:lvl6pPr marL="2774768" algn="l" defTabSz="1109907" rtl="0" eaLnBrk="1" latinLnBrk="0" hangingPunct="1">
        <a:defRPr sz="2200" kern="1200">
          <a:solidFill>
            <a:schemeClr val="tx1"/>
          </a:solidFill>
          <a:latin typeface="+mn-lt"/>
          <a:ea typeface="+mn-ea"/>
          <a:cs typeface="+mn-cs"/>
        </a:defRPr>
      </a:lvl6pPr>
      <a:lvl7pPr marL="3329722" algn="l" defTabSz="1109907" rtl="0" eaLnBrk="1" latinLnBrk="0" hangingPunct="1">
        <a:defRPr sz="2200" kern="1200">
          <a:solidFill>
            <a:schemeClr val="tx1"/>
          </a:solidFill>
          <a:latin typeface="+mn-lt"/>
          <a:ea typeface="+mn-ea"/>
          <a:cs typeface="+mn-cs"/>
        </a:defRPr>
      </a:lvl7pPr>
      <a:lvl8pPr marL="3884676" algn="l" defTabSz="1109907" rtl="0" eaLnBrk="1" latinLnBrk="0" hangingPunct="1">
        <a:defRPr sz="2200" kern="1200">
          <a:solidFill>
            <a:schemeClr val="tx1"/>
          </a:solidFill>
          <a:latin typeface="+mn-lt"/>
          <a:ea typeface="+mn-ea"/>
          <a:cs typeface="+mn-cs"/>
        </a:defRPr>
      </a:lvl8pPr>
      <a:lvl9pPr marL="4439630" algn="l" defTabSz="110990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Users\janellefernandez\Desktop\NLCHP logo -- highest quality.t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914407" y="3200406"/>
            <a:ext cx="8159337" cy="126960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Content Placeholder 4" descr="back-to-school-chalkboard.jpg"/>
          <p:cNvPicPr>
            <a:picLocks noGrp="1" noChangeAspect="1"/>
          </p:cNvPicPr>
          <p:nvPr>
            <p:ph idx="4294967295"/>
          </p:nvPr>
        </p:nvPicPr>
        <p:blipFill>
          <a:blip r:embed="rId4" cstate="email">
            <a:alphaModFix amt="69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6097" r="-6097"/>
          <a:stretch>
            <a:fillRect/>
          </a:stretch>
        </p:blipFill>
        <p:spPr>
          <a:xfrm>
            <a:off x="-670561" y="404813"/>
            <a:ext cx="11399520" cy="736758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04800" y="609600"/>
            <a:ext cx="9601200" cy="1208582"/>
          </a:xfrm>
          <a:prstGeom prst="rect">
            <a:avLst/>
          </a:prstGeom>
          <a:noFill/>
        </p:spPr>
        <p:txBody>
          <a:bodyPr wrap="square" lIns="99615" tIns="49807" rIns="99615" bIns="49807" rtlCol="0">
            <a:spAutoFit/>
          </a:bodyPr>
          <a:lstStyle/>
          <a:p>
            <a:r>
              <a:rPr lang="en-US" sz="3600" dirty="0" smtClean="0">
                <a:latin typeface="Braggadocio"/>
                <a:cs typeface="Braggadocio"/>
              </a:rPr>
              <a:t>Breaking the Cycle of Homelessness</a:t>
            </a:r>
            <a:endParaRPr lang="en-US" sz="3600" dirty="0">
              <a:latin typeface="Braggadocio"/>
              <a:cs typeface="Braggadocio"/>
            </a:endParaRPr>
          </a:p>
        </p:txBody>
      </p:sp>
      <p:sp>
        <p:nvSpPr>
          <p:cNvPr id="7" name="TextBox 6"/>
          <p:cNvSpPr txBox="1"/>
          <p:nvPr/>
        </p:nvSpPr>
        <p:spPr>
          <a:xfrm>
            <a:off x="342899" y="1843826"/>
            <a:ext cx="9372600" cy="1085472"/>
          </a:xfrm>
          <a:prstGeom prst="rect">
            <a:avLst/>
          </a:prstGeom>
          <a:noFill/>
        </p:spPr>
        <p:txBody>
          <a:bodyPr wrap="square" lIns="99615" tIns="49807" rIns="99615" bIns="49807" rtlCol="0">
            <a:spAutoFit/>
          </a:bodyPr>
          <a:lstStyle/>
          <a:p>
            <a:r>
              <a:rPr lang="en-US" sz="3200" b="1" dirty="0" smtClean="0">
                <a:latin typeface="Garamond"/>
                <a:cs typeface="Garamond"/>
              </a:rPr>
              <a:t>Ensuring Housing &amp; Educational Stability for Survivors of Domestic Violence and their Children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02921" y="762000"/>
            <a:ext cx="9052561" cy="1122680"/>
          </a:xfrm>
        </p:spPr>
        <p:txBody>
          <a:bodyPr>
            <a:normAutofit fontScale="90000"/>
          </a:bodyPr>
          <a:lstStyle/>
          <a:p>
            <a:r>
              <a:rPr lang="en-US" dirty="0" smtClean="0">
                <a:solidFill>
                  <a:srgbClr val="000000"/>
                </a:solidFill>
              </a:rPr>
              <a:t>STRATEGIES USED TO PROTECT VICTIMS AND THEIR CHILDREN</a:t>
            </a:r>
            <a:endParaRPr lang="en-US" dirty="0">
              <a:solidFill>
                <a:srgbClr val="000000"/>
              </a:solidFill>
            </a:endParaRPr>
          </a:p>
        </p:txBody>
      </p:sp>
      <p:sp>
        <p:nvSpPr>
          <p:cNvPr id="5" name="TextBox 4"/>
          <p:cNvSpPr txBox="1"/>
          <p:nvPr/>
        </p:nvSpPr>
        <p:spPr>
          <a:xfrm>
            <a:off x="594360" y="2286000"/>
            <a:ext cx="8869682" cy="3139321"/>
          </a:xfrm>
          <a:prstGeom prst="rect">
            <a:avLst/>
          </a:prstGeom>
          <a:noFill/>
        </p:spPr>
        <p:txBody>
          <a:bodyPr wrap="square" rtlCol="0">
            <a:spAutoFit/>
          </a:bodyPr>
          <a:lstStyle/>
          <a:p>
            <a:pPr marL="342900" indent="-342900">
              <a:buFont typeface="Arial" panose="020B0604020202020204" pitchFamily="34" charset="0"/>
              <a:buChar char="•"/>
            </a:pPr>
            <a:r>
              <a:rPr lang="en-US" dirty="0" smtClean="0">
                <a:solidFill>
                  <a:srgbClr val="000000"/>
                </a:solidFill>
              </a:rPr>
              <a:t>Complying or colluding with abuser</a:t>
            </a:r>
          </a:p>
          <a:p>
            <a:pPr marL="342900" indent="-342900">
              <a:buFont typeface="Arial" panose="020B0604020202020204" pitchFamily="34" charset="0"/>
              <a:buChar char="•"/>
            </a:pPr>
            <a:r>
              <a:rPr lang="en-US" dirty="0" smtClean="0">
                <a:solidFill>
                  <a:srgbClr val="000000"/>
                </a:solidFill>
              </a:rPr>
              <a:t>Minimizing, denying, or refusing to talk about the abuse</a:t>
            </a:r>
          </a:p>
          <a:p>
            <a:pPr marL="342900" indent="-342900">
              <a:buFont typeface="Arial" panose="020B0604020202020204" pitchFamily="34" charset="0"/>
              <a:buChar char="•"/>
            </a:pPr>
            <a:r>
              <a:rPr lang="en-US" dirty="0" smtClean="0">
                <a:solidFill>
                  <a:srgbClr val="000000"/>
                </a:solidFill>
              </a:rPr>
              <a:t>Leaving or staying in the relationship</a:t>
            </a:r>
          </a:p>
          <a:p>
            <a:pPr marL="342900" indent="-342900">
              <a:buFont typeface="Arial" panose="020B0604020202020204" pitchFamily="34" charset="0"/>
              <a:buChar char="•"/>
            </a:pPr>
            <a:r>
              <a:rPr lang="en-US" dirty="0" smtClean="0">
                <a:solidFill>
                  <a:srgbClr val="000000"/>
                </a:solidFill>
              </a:rPr>
              <a:t>Fighting back or defying abuser</a:t>
            </a:r>
          </a:p>
          <a:p>
            <a:pPr marL="342900" indent="-342900">
              <a:buFont typeface="Arial" panose="020B0604020202020204" pitchFamily="34" charset="0"/>
              <a:buChar char="•"/>
            </a:pPr>
            <a:r>
              <a:rPr lang="en-US" dirty="0" smtClean="0">
                <a:solidFill>
                  <a:srgbClr val="000000"/>
                </a:solidFill>
              </a:rPr>
              <a:t>Using or abusing substances as an escape or to numb pain</a:t>
            </a:r>
          </a:p>
          <a:p>
            <a:pPr marL="342900" indent="-342900">
              <a:buFont typeface="Arial" panose="020B0604020202020204" pitchFamily="34" charset="0"/>
              <a:buChar char="•"/>
            </a:pPr>
            <a:r>
              <a:rPr lang="en-US" dirty="0" smtClean="0">
                <a:solidFill>
                  <a:srgbClr val="000000"/>
                </a:solidFill>
              </a:rPr>
              <a:t>Lying about abuser’s criminal activity</a:t>
            </a:r>
          </a:p>
          <a:p>
            <a:pPr marL="342900" indent="-342900">
              <a:buFont typeface="Arial" panose="020B0604020202020204" pitchFamily="34" charset="0"/>
              <a:buChar char="•"/>
            </a:pPr>
            <a:r>
              <a:rPr lang="en-US" dirty="0">
                <a:solidFill>
                  <a:srgbClr val="000000"/>
                </a:solidFill>
              </a:rPr>
              <a:t>Sending the children to a neighbor or family’s home</a:t>
            </a:r>
          </a:p>
          <a:p>
            <a:pPr marL="342900" indent="-342900">
              <a:buFont typeface="Arial" panose="020B0604020202020204" pitchFamily="34" charset="0"/>
              <a:buChar char="•"/>
            </a:pPr>
            <a:endParaRPr lang="en-US" dirty="0" smtClean="0">
              <a:solidFill>
                <a:srgbClr val="000000"/>
              </a:solidFill>
            </a:endParaRPr>
          </a:p>
          <a:p>
            <a:pPr marL="342900" indent="-342900">
              <a:buFont typeface="Arial" panose="020B0604020202020204" pitchFamily="34" charset="0"/>
              <a:buChar char="•"/>
            </a:pP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0436399"/>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0" name="Rectangle 3"/>
          <p:cNvSpPr>
            <a:spLocks noGrp="1" noChangeArrowheads="1"/>
          </p:cNvSpPr>
          <p:nvPr>
            <p:ph type="body" idx="1"/>
          </p:nvPr>
        </p:nvSpPr>
        <p:spPr/>
        <p:txBody>
          <a:bodyPr/>
          <a:lstStyle/>
          <a:p>
            <a:pPr eaLnBrk="1" hangingPunct="1">
              <a:spcBef>
                <a:spcPct val="0"/>
              </a:spcBef>
            </a:pPr>
            <a:r>
              <a:rPr lang="en-US" dirty="0">
                <a:solidFill>
                  <a:srgbClr val="000000"/>
                </a:solidFill>
              </a:rPr>
              <a:t>First passed in </a:t>
            </a:r>
            <a:r>
              <a:rPr lang="en-US" dirty="0" smtClean="0">
                <a:solidFill>
                  <a:srgbClr val="000000"/>
                </a:solidFill>
              </a:rPr>
              <a:t>1994; reauthorized in 2013</a:t>
            </a:r>
            <a:endParaRPr lang="en-US" dirty="0">
              <a:solidFill>
                <a:srgbClr val="000000"/>
              </a:solidFill>
            </a:endParaRPr>
          </a:p>
          <a:p>
            <a:pPr eaLnBrk="1" hangingPunct="1"/>
            <a:r>
              <a:rPr lang="en-US" dirty="0">
                <a:solidFill>
                  <a:srgbClr val="000000"/>
                </a:solidFill>
              </a:rPr>
              <a:t>Congressional findings of strong link between homelessness and DV</a:t>
            </a:r>
          </a:p>
          <a:p>
            <a:pPr eaLnBrk="1" hangingPunct="1"/>
            <a:r>
              <a:rPr lang="en-US" dirty="0">
                <a:solidFill>
                  <a:srgbClr val="000000"/>
                </a:solidFill>
              </a:rPr>
              <a:t>Purposes: </a:t>
            </a:r>
          </a:p>
          <a:p>
            <a:pPr marL="567783" lvl="1"/>
            <a:r>
              <a:rPr lang="en-US" dirty="0">
                <a:solidFill>
                  <a:srgbClr val="000000"/>
                </a:solidFill>
              </a:rPr>
              <a:t>to protect survivor safety in federal housing and shelters</a:t>
            </a:r>
          </a:p>
          <a:p>
            <a:pPr marL="567783" lvl="1"/>
            <a:r>
              <a:rPr lang="en-US" dirty="0">
                <a:solidFill>
                  <a:srgbClr val="000000"/>
                </a:solidFill>
              </a:rPr>
              <a:t>reduce domestic violence and prevent homelessness</a:t>
            </a:r>
          </a:p>
          <a:p>
            <a:pPr marL="567783" lvl="1"/>
            <a:r>
              <a:rPr lang="en-US" dirty="0">
                <a:solidFill>
                  <a:srgbClr val="000000"/>
                </a:solidFill>
              </a:rPr>
              <a:t>enable housing providers to respond to the unique needs of domestic violence </a:t>
            </a:r>
            <a:r>
              <a:rPr lang="en-US" dirty="0" smtClean="0">
                <a:solidFill>
                  <a:srgbClr val="000000"/>
                </a:solidFill>
              </a:rPr>
              <a:t>survivors</a:t>
            </a:r>
          </a:p>
          <a:p>
            <a:pPr marL="567783" lvl="1"/>
            <a:endParaRPr lang="en-US" dirty="0" smtClean="0">
              <a:solidFill>
                <a:srgbClr val="000000"/>
              </a:solidFill>
            </a:endParaRPr>
          </a:p>
          <a:p>
            <a:pPr marL="234812">
              <a:buNone/>
            </a:pPr>
            <a:r>
              <a:rPr lang="en-US" dirty="0" smtClean="0">
                <a:solidFill>
                  <a:srgbClr val="000000"/>
                </a:solidFill>
              </a:rPr>
              <a:t>http://</a:t>
            </a:r>
            <a:r>
              <a:rPr lang="en-US" dirty="0" err="1" smtClean="0">
                <a:solidFill>
                  <a:srgbClr val="000000"/>
                </a:solidFill>
              </a:rPr>
              <a:t>portal.hud.gov/hudportal/HUD?src</a:t>
            </a:r>
            <a:r>
              <a:rPr lang="en-US" dirty="0" smtClean="0">
                <a:solidFill>
                  <a:srgbClr val="000000"/>
                </a:solidFill>
              </a:rPr>
              <a:t>=/press/press_releases_media_advisories/2016/HUDNo_16-159</a:t>
            </a:r>
            <a:endParaRPr lang="en-US" dirty="0">
              <a:solidFill>
                <a:srgbClr val="000000"/>
              </a:solidFill>
            </a:endParaRPr>
          </a:p>
        </p:txBody>
      </p:sp>
      <p:sp>
        <p:nvSpPr>
          <p:cNvPr id="14341" name="Rectangle 4"/>
          <p:cNvSpPr>
            <a:spLocks noGrp="1" noChangeArrowheads="1"/>
          </p:cNvSpPr>
          <p:nvPr>
            <p:ph type="title"/>
          </p:nvPr>
        </p:nvSpPr>
        <p:spPr/>
        <p:txBody>
          <a:bodyPr/>
          <a:lstStyle/>
          <a:p>
            <a:pPr eaLnBrk="1" hangingPunct="1"/>
            <a:r>
              <a:rPr lang="en-US" dirty="0" smtClean="0">
                <a:solidFill>
                  <a:srgbClr val="000000"/>
                </a:solidFill>
              </a:rPr>
              <a:t>VIOLENCE AGAINST WOMEN ACT</a:t>
            </a:r>
            <a:endParaRPr lang="en-US" dirty="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8198" name="Rectangle 4"/>
          <p:cNvSpPr>
            <a:spLocks noGrp="1" noChangeArrowheads="1"/>
          </p:cNvSpPr>
          <p:nvPr>
            <p:ph type="title"/>
          </p:nvPr>
        </p:nvSpPr>
        <p:spPr>
          <a:xfrm>
            <a:off x="674053" y="158327"/>
            <a:ext cx="8968740" cy="1322388"/>
          </a:xfrm>
        </p:spPr>
        <p:txBody>
          <a:bodyPr/>
          <a:lstStyle/>
          <a:p>
            <a:pPr eaLnBrk="1" hangingPunct="1"/>
            <a:r>
              <a:rPr lang="en-US" dirty="0" smtClean="0">
                <a:solidFill>
                  <a:srgbClr val="000000"/>
                </a:solidFill>
              </a:rPr>
              <a:t>VAWA 2013</a:t>
            </a:r>
            <a:endParaRPr lang="en-US" dirty="0">
              <a:solidFill>
                <a:srgbClr val="000000"/>
              </a:solidFill>
            </a:endParaRPr>
          </a:p>
        </p:txBody>
      </p:sp>
      <p:sp>
        <p:nvSpPr>
          <p:cNvPr id="2" name="Rectangle 5"/>
          <p:cNvSpPr>
            <a:spLocks noGrp="1" noChangeArrowheads="1"/>
          </p:cNvSpPr>
          <p:nvPr>
            <p:ph type="body" idx="1"/>
          </p:nvPr>
        </p:nvSpPr>
        <p:spPr>
          <a:xfrm>
            <a:off x="674053" y="1295400"/>
            <a:ext cx="8968740" cy="3887047"/>
          </a:xfrm>
        </p:spPr>
        <p:txBody>
          <a:bodyPr anchor="ctr"/>
          <a:lstStyle/>
          <a:p>
            <a:pPr marL="313077" indent="-313077"/>
            <a:r>
              <a:rPr lang="en-US" dirty="0">
                <a:solidFill>
                  <a:srgbClr val="000000"/>
                </a:solidFill>
              </a:rPr>
              <a:t>Protects the housing rights of applicants and tenants who are survivors of domestic violence, </a:t>
            </a:r>
            <a:r>
              <a:rPr lang="en-US" dirty="0" smtClean="0">
                <a:solidFill>
                  <a:srgbClr val="000000"/>
                </a:solidFill>
              </a:rPr>
              <a:t>sexual assault, dating </a:t>
            </a:r>
            <a:r>
              <a:rPr lang="en-US" dirty="0">
                <a:solidFill>
                  <a:srgbClr val="000000"/>
                </a:solidFill>
              </a:rPr>
              <a:t>violence, or stalking in certain federally subsidized housing programs</a:t>
            </a:r>
          </a:p>
          <a:p>
            <a:pPr marL="313077" indent="-313077"/>
            <a:r>
              <a:rPr lang="en-US" dirty="0">
                <a:solidFill>
                  <a:srgbClr val="000000"/>
                </a:solidFill>
              </a:rPr>
              <a:t>Prohibits survivors from being evicted or denied housing assistance because of acts of violence committed against them </a:t>
            </a:r>
          </a:p>
        </p:txBody>
      </p:sp>
      <p:sp>
        <p:nvSpPr>
          <p:cNvPr id="8200"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5</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22" name="Rectangle 4"/>
          <p:cNvSpPr>
            <a:spLocks noGrp="1" noChangeArrowheads="1"/>
          </p:cNvSpPr>
          <p:nvPr>
            <p:ph type="title"/>
          </p:nvPr>
        </p:nvSpPr>
        <p:spPr>
          <a:xfrm>
            <a:off x="674053" y="0"/>
            <a:ext cx="8968740" cy="1640840"/>
          </a:xfrm>
        </p:spPr>
        <p:txBody>
          <a:bodyPr/>
          <a:lstStyle/>
          <a:p>
            <a:pPr eaLnBrk="1" hangingPunct="1"/>
            <a:r>
              <a:rPr lang="en-US" dirty="0">
                <a:solidFill>
                  <a:srgbClr val="000000"/>
                </a:solidFill>
              </a:rPr>
              <a:t>VAWA 2013</a:t>
            </a:r>
          </a:p>
        </p:txBody>
      </p:sp>
      <p:sp>
        <p:nvSpPr>
          <p:cNvPr id="9223" name="Rectangle 5"/>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6</a:t>
            </a:r>
          </a:p>
        </p:txBody>
      </p:sp>
      <p:sp>
        <p:nvSpPr>
          <p:cNvPr id="9224" name="Rectangle 6"/>
          <p:cNvSpPr>
            <a:spLocks noGrp="1" noChangeArrowheads="1"/>
          </p:cNvSpPr>
          <p:nvPr>
            <p:ph type="body" idx="1"/>
          </p:nvPr>
        </p:nvSpPr>
        <p:spPr>
          <a:xfrm>
            <a:off x="674053" y="1813560"/>
            <a:ext cx="8968740" cy="5095240"/>
          </a:xfrm>
        </p:spPr>
        <p:txBody>
          <a:bodyPr>
            <a:normAutofit/>
          </a:bodyPr>
          <a:lstStyle/>
          <a:p>
            <a:pPr marL="313077" indent="-313077">
              <a:lnSpc>
                <a:spcPct val="80000"/>
              </a:lnSpc>
            </a:pPr>
            <a:r>
              <a:rPr lang="en-US" sz="2000" dirty="0" smtClean="0">
                <a:solidFill>
                  <a:srgbClr val="000000"/>
                </a:solidFill>
              </a:rPr>
              <a:t>Expands </a:t>
            </a:r>
            <a:r>
              <a:rPr lang="en-US" sz="2000" dirty="0">
                <a:solidFill>
                  <a:srgbClr val="000000"/>
                </a:solidFill>
              </a:rPr>
              <a:t>covered federally assisted housing to include 9 additional programs:</a:t>
            </a:r>
          </a:p>
          <a:p>
            <a:pPr lvl="1" indent="-306002">
              <a:lnSpc>
                <a:spcPct val="80000"/>
              </a:lnSpc>
            </a:pPr>
            <a:r>
              <a:rPr lang="en-US" sz="2000" dirty="0">
                <a:solidFill>
                  <a:srgbClr val="000000"/>
                </a:solidFill>
              </a:rPr>
              <a:t>§ 202 supportive housing for the elderly (12 USC §1701q) </a:t>
            </a:r>
          </a:p>
          <a:p>
            <a:pPr lvl="1" indent="-306002">
              <a:lnSpc>
                <a:spcPct val="80000"/>
              </a:lnSpc>
            </a:pPr>
            <a:r>
              <a:rPr lang="en-US" sz="2000" dirty="0">
                <a:solidFill>
                  <a:srgbClr val="000000"/>
                </a:solidFill>
              </a:rPr>
              <a:t>§ 811 supportive housing for people with disabilities (42 USC §8013)</a:t>
            </a:r>
          </a:p>
          <a:p>
            <a:pPr lvl="1" indent="-306002">
              <a:lnSpc>
                <a:spcPct val="80000"/>
              </a:lnSpc>
            </a:pPr>
            <a:r>
              <a:rPr lang="en-US" sz="2000" dirty="0">
                <a:solidFill>
                  <a:srgbClr val="000000"/>
                </a:solidFill>
              </a:rPr>
              <a:t>HUD’s McKinney-Vento homeless programs (42 USC 11375; 11386; 11408)</a:t>
            </a:r>
          </a:p>
          <a:p>
            <a:pPr lvl="1" indent="-306002">
              <a:lnSpc>
                <a:spcPct val="80000"/>
              </a:lnSpc>
            </a:pPr>
            <a:r>
              <a:rPr lang="en-US" sz="2000" dirty="0">
                <a:solidFill>
                  <a:srgbClr val="000000"/>
                </a:solidFill>
              </a:rPr>
              <a:t>HOME Investment Partnerships program (42 USC 12755)</a:t>
            </a:r>
          </a:p>
          <a:p>
            <a:pPr lvl="1" indent="-306002">
              <a:lnSpc>
                <a:spcPct val="80000"/>
              </a:lnSpc>
            </a:pPr>
            <a:r>
              <a:rPr lang="en-US" sz="2000" dirty="0">
                <a:solidFill>
                  <a:srgbClr val="000000"/>
                </a:solidFill>
              </a:rPr>
              <a:t>Section 221(d)(3) Below Market Interest Rate (BMIR) Program (12 USC §1715z-1b)</a:t>
            </a:r>
          </a:p>
          <a:p>
            <a:pPr lvl="1" indent="-306002">
              <a:lnSpc>
                <a:spcPct val="80000"/>
              </a:lnSpc>
            </a:pPr>
            <a:r>
              <a:rPr lang="en-US" sz="2000" dirty="0">
                <a:solidFill>
                  <a:srgbClr val="000000"/>
                </a:solidFill>
              </a:rPr>
              <a:t>HOPWA housing program </a:t>
            </a:r>
          </a:p>
          <a:p>
            <a:pPr lvl="1" indent="-306002">
              <a:lnSpc>
                <a:spcPct val="80000"/>
              </a:lnSpc>
            </a:pPr>
            <a:r>
              <a:rPr lang="en-US" sz="2000" dirty="0">
                <a:solidFill>
                  <a:srgbClr val="000000"/>
                </a:solidFill>
              </a:rPr>
              <a:t>Section 236 Rental Program (12 USC §1715z-1b)</a:t>
            </a:r>
          </a:p>
          <a:p>
            <a:pPr lvl="1" indent="-306002">
              <a:lnSpc>
                <a:spcPct val="80000"/>
              </a:lnSpc>
            </a:pPr>
            <a:r>
              <a:rPr lang="en-US" sz="2000" dirty="0">
                <a:solidFill>
                  <a:srgbClr val="000000"/>
                </a:solidFill>
              </a:rPr>
              <a:t>USDA Rural Housing properties (42 USC 1471)</a:t>
            </a:r>
          </a:p>
          <a:p>
            <a:pPr lvl="1" indent="-306002">
              <a:lnSpc>
                <a:spcPct val="80000"/>
              </a:lnSpc>
            </a:pPr>
            <a:r>
              <a:rPr lang="en-US" sz="2000" dirty="0">
                <a:solidFill>
                  <a:srgbClr val="000000"/>
                </a:solidFill>
              </a:rPr>
              <a:t>Low-Income Housing Tax Credit properties (26 USC 42 (</a:t>
            </a:r>
            <a:r>
              <a:rPr lang="en-US" sz="2000" dirty="0" err="1">
                <a:solidFill>
                  <a:srgbClr val="000000"/>
                </a:solidFill>
              </a:rPr>
              <a:t>h</a:t>
            </a:r>
            <a:r>
              <a:rPr lang="en-US" sz="2000" dirty="0">
                <a:solidFill>
                  <a:srgbClr val="000000"/>
                </a:solidFill>
              </a:rPr>
              <a:t>) &amp; (</a:t>
            </a:r>
            <a:r>
              <a:rPr lang="en-US" sz="2000" dirty="0" err="1">
                <a:solidFill>
                  <a:srgbClr val="000000"/>
                </a:solidFill>
              </a:rPr>
              <a:t>i</a:t>
            </a:r>
            <a:r>
              <a:rPr lang="en-US" sz="2000" dirty="0">
                <a:solidFill>
                  <a:srgbClr val="000000"/>
                </a:solidFill>
              </a:rPr>
              <a:t>))</a:t>
            </a:r>
          </a:p>
          <a:p>
            <a:pPr lvl="1" indent="-306002">
              <a:lnSpc>
                <a:spcPct val="80000"/>
              </a:lnSpc>
            </a:pPr>
            <a:endParaRPr lang="en-US" sz="2000" dirty="0">
              <a:solidFill>
                <a:srgbClr val="000000"/>
              </a:solidFill>
            </a:endParaRPr>
          </a:p>
          <a:p>
            <a:pPr marL="313077" indent="-313077">
              <a:lnSpc>
                <a:spcPct val="80000"/>
              </a:lnSpc>
            </a:pPr>
            <a:r>
              <a:rPr lang="en-US" sz="2000" dirty="0">
                <a:solidFill>
                  <a:srgbClr val="000000"/>
                </a:solidFill>
              </a:rPr>
              <a:t>Mandates that housing authorities create and implement an emergency transfer policy</a:t>
            </a:r>
          </a:p>
          <a:p>
            <a:pPr marL="313077" indent="-313077">
              <a:lnSpc>
                <a:spcPct val="80000"/>
              </a:lnSpc>
            </a:pPr>
            <a:endParaRPr lang="en-US" sz="2000" dirty="0">
              <a:solidFill>
                <a:srgbClr val="000000"/>
              </a:solidFill>
            </a:endParaRPr>
          </a:p>
          <a:p>
            <a:pPr marL="313077" indent="-313077">
              <a:lnSpc>
                <a:spcPct val="80000"/>
              </a:lnSpc>
            </a:pPr>
            <a:r>
              <a:rPr lang="en-US" sz="2000" dirty="0">
                <a:solidFill>
                  <a:srgbClr val="000000"/>
                </a:solidFill>
              </a:rPr>
              <a:t>Requires housing authorities to provide notice to tenants on VAWA rights</a:t>
            </a:r>
          </a:p>
        </p:txBody>
      </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0246" name="Rectangle 4"/>
          <p:cNvSpPr>
            <a:spLocks noGrp="1" noChangeArrowheads="1"/>
          </p:cNvSpPr>
          <p:nvPr>
            <p:ph type="title"/>
          </p:nvPr>
        </p:nvSpPr>
        <p:spPr>
          <a:xfrm>
            <a:off x="685800" y="838200"/>
            <a:ext cx="8968740" cy="1322388"/>
          </a:xfrm>
        </p:spPr>
        <p:txBody>
          <a:bodyPr/>
          <a:lstStyle/>
          <a:p>
            <a:pPr eaLnBrk="1" hangingPunct="1"/>
            <a:r>
              <a:rPr lang="en-US" dirty="0" smtClean="0">
                <a:solidFill>
                  <a:srgbClr val="000000"/>
                </a:solidFill>
              </a:rPr>
              <a:t>WHO IS COVERED UNDER VAWA</a:t>
            </a:r>
            <a:r>
              <a:rPr lang="en-US" dirty="0">
                <a:solidFill>
                  <a:srgbClr val="000000"/>
                </a:solidFill>
              </a:rPr>
              <a:t>?</a:t>
            </a:r>
          </a:p>
        </p:txBody>
      </p:sp>
      <p:sp>
        <p:nvSpPr>
          <p:cNvPr id="2" name="Rectangle 5"/>
          <p:cNvSpPr>
            <a:spLocks noGrp="1" noChangeArrowheads="1"/>
          </p:cNvSpPr>
          <p:nvPr>
            <p:ph type="body" idx="1"/>
          </p:nvPr>
        </p:nvSpPr>
        <p:spPr>
          <a:xfrm>
            <a:off x="674053" y="1480715"/>
            <a:ext cx="8968740" cy="5759132"/>
          </a:xfrm>
        </p:spPr>
        <p:txBody>
          <a:bodyPr anchor="ctr"/>
          <a:lstStyle/>
          <a:p>
            <a:pPr marL="313077" indent="-313077"/>
            <a:r>
              <a:rPr lang="en-US" dirty="0">
                <a:solidFill>
                  <a:srgbClr val="000000"/>
                </a:solidFill>
              </a:rPr>
              <a:t>Any person who is or has been a victim of actual or threatened </a:t>
            </a:r>
            <a:r>
              <a:rPr lang="en-US" b="1" dirty="0">
                <a:solidFill>
                  <a:srgbClr val="000000"/>
                </a:solidFill>
              </a:rPr>
              <a:t>domestic violence</a:t>
            </a:r>
            <a:r>
              <a:rPr lang="en-US" dirty="0">
                <a:solidFill>
                  <a:srgbClr val="000000"/>
                </a:solidFill>
              </a:rPr>
              <a:t>, </a:t>
            </a:r>
            <a:r>
              <a:rPr lang="en-US" b="1" dirty="0">
                <a:solidFill>
                  <a:srgbClr val="000000"/>
                </a:solidFill>
              </a:rPr>
              <a:t>dating violence</a:t>
            </a:r>
            <a:r>
              <a:rPr lang="en-US" dirty="0">
                <a:solidFill>
                  <a:srgbClr val="000000"/>
                </a:solidFill>
              </a:rPr>
              <a:t>, </a:t>
            </a:r>
            <a:r>
              <a:rPr lang="en-US" b="1" dirty="0">
                <a:solidFill>
                  <a:srgbClr val="000000"/>
                </a:solidFill>
              </a:rPr>
              <a:t>stalking or sexual assault</a:t>
            </a:r>
            <a:r>
              <a:rPr lang="en-US" dirty="0">
                <a:solidFill>
                  <a:srgbClr val="000000"/>
                </a:solidFill>
              </a:rPr>
              <a:t> as defined by VAWA</a:t>
            </a:r>
          </a:p>
          <a:p>
            <a:pPr marL="313077" indent="-313077"/>
            <a:r>
              <a:rPr lang="en-US" dirty="0">
                <a:solidFill>
                  <a:srgbClr val="000000"/>
                </a:solidFill>
              </a:rPr>
              <a:t>Any person who is protected by state family violence laws</a:t>
            </a:r>
          </a:p>
          <a:p>
            <a:pPr marL="313077" indent="-313077"/>
            <a:r>
              <a:rPr lang="en-US" dirty="0">
                <a:solidFill>
                  <a:srgbClr val="000000"/>
                </a:solidFill>
              </a:rPr>
              <a:t>Immediate family members of survivor</a:t>
            </a:r>
          </a:p>
        </p:txBody>
      </p:sp>
      <p:sp>
        <p:nvSpPr>
          <p:cNvPr id="10248"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7</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0" name="Rectangle 4"/>
          <p:cNvSpPr>
            <a:spLocks noGrp="1" noChangeArrowheads="1"/>
          </p:cNvSpPr>
          <p:nvPr>
            <p:ph type="title"/>
          </p:nvPr>
        </p:nvSpPr>
        <p:spPr>
          <a:xfrm>
            <a:off x="624773" y="779939"/>
            <a:ext cx="8968740" cy="1322388"/>
          </a:xfrm>
        </p:spPr>
        <p:txBody>
          <a:bodyPr/>
          <a:lstStyle/>
          <a:p>
            <a:pPr eaLnBrk="1" hangingPunct="1"/>
            <a:r>
              <a:rPr lang="en-US" dirty="0" smtClean="0">
                <a:solidFill>
                  <a:srgbClr val="000000"/>
                </a:solidFill>
              </a:rPr>
              <a:t>WHAT RIGHTS ARE AFFORDED?</a:t>
            </a:r>
            <a:endParaRPr lang="en-US" dirty="0">
              <a:solidFill>
                <a:srgbClr val="000000"/>
              </a:solidFill>
            </a:endParaRPr>
          </a:p>
        </p:txBody>
      </p:sp>
      <p:sp>
        <p:nvSpPr>
          <p:cNvPr id="11271" name="Rectangle 5"/>
          <p:cNvSpPr>
            <a:spLocks noGrp="1" noChangeArrowheads="1"/>
          </p:cNvSpPr>
          <p:nvPr>
            <p:ph type="body" idx="1"/>
          </p:nvPr>
        </p:nvSpPr>
        <p:spPr>
          <a:xfrm>
            <a:off x="676910" y="2102327"/>
            <a:ext cx="8968740" cy="3810847"/>
          </a:xfrm>
        </p:spPr>
        <p:txBody>
          <a:bodyPr anchor="ctr"/>
          <a:lstStyle/>
          <a:p>
            <a:pPr marL="313077" indent="-313077"/>
            <a:r>
              <a:rPr lang="en-US" dirty="0">
                <a:solidFill>
                  <a:srgbClr val="000000"/>
                </a:solidFill>
              </a:rPr>
              <a:t>Rights to confidentiality</a:t>
            </a:r>
          </a:p>
          <a:p>
            <a:pPr marL="313077" indent="-313077"/>
            <a:r>
              <a:rPr lang="en-US" dirty="0">
                <a:solidFill>
                  <a:srgbClr val="000000"/>
                </a:solidFill>
              </a:rPr>
              <a:t>Protections in applying for housing</a:t>
            </a:r>
          </a:p>
          <a:p>
            <a:pPr marL="313077" indent="-313077"/>
            <a:r>
              <a:rPr lang="en-US" dirty="0">
                <a:solidFill>
                  <a:srgbClr val="000000"/>
                </a:solidFill>
              </a:rPr>
              <a:t>Rights to move or transfer</a:t>
            </a:r>
          </a:p>
          <a:p>
            <a:pPr marL="313077" indent="-313077"/>
            <a:r>
              <a:rPr lang="en-US" dirty="0">
                <a:solidFill>
                  <a:srgbClr val="000000"/>
                </a:solidFill>
              </a:rPr>
              <a:t>Protections against evictions and subsidy terminations</a:t>
            </a:r>
          </a:p>
          <a:p>
            <a:pPr marL="313077" indent="-313077"/>
            <a:r>
              <a:rPr lang="en-US" dirty="0">
                <a:solidFill>
                  <a:srgbClr val="000000"/>
                </a:solidFill>
              </a:rPr>
              <a:t>Lease/Subsidy bifurcation</a:t>
            </a:r>
          </a:p>
          <a:p>
            <a:pPr marL="313077" indent="-313077"/>
            <a:r>
              <a:rPr lang="en-US" dirty="0">
                <a:solidFill>
                  <a:srgbClr val="000000"/>
                </a:solidFill>
              </a:rPr>
              <a:t>Notice </a:t>
            </a:r>
          </a:p>
        </p:txBody>
      </p:sp>
      <p:sp>
        <p:nvSpPr>
          <p:cNvPr id="11272"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8</a:t>
            </a:r>
          </a:p>
        </p:txBody>
      </p:sp>
    </p:spTree>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4" name="Rectangle 4"/>
          <p:cNvSpPr>
            <a:spLocks noGrp="1" noChangeArrowheads="1"/>
          </p:cNvSpPr>
          <p:nvPr>
            <p:ph type="title"/>
          </p:nvPr>
        </p:nvSpPr>
        <p:spPr>
          <a:xfrm>
            <a:off x="674053" y="158327"/>
            <a:ext cx="8968740" cy="1322388"/>
          </a:xfrm>
        </p:spPr>
        <p:txBody>
          <a:bodyPr/>
          <a:lstStyle/>
          <a:p>
            <a:pPr eaLnBrk="1" hangingPunct="1"/>
            <a:r>
              <a:rPr lang="en-US" dirty="0">
                <a:solidFill>
                  <a:srgbClr val="000000"/>
                </a:solidFill>
              </a:rPr>
              <a:t>Rights to Confidentiality</a:t>
            </a:r>
          </a:p>
        </p:txBody>
      </p:sp>
      <p:sp>
        <p:nvSpPr>
          <p:cNvPr id="12295" name="Rectangle 5"/>
          <p:cNvSpPr>
            <a:spLocks noGrp="1" noChangeArrowheads="1"/>
          </p:cNvSpPr>
          <p:nvPr>
            <p:ph type="body" idx="1"/>
          </p:nvPr>
        </p:nvSpPr>
        <p:spPr>
          <a:xfrm>
            <a:off x="674053" y="2286000"/>
            <a:ext cx="8968740" cy="2439247"/>
          </a:xfrm>
        </p:spPr>
        <p:txBody>
          <a:bodyPr anchor="ctr"/>
          <a:lstStyle/>
          <a:p>
            <a:pPr marL="313077" indent="-313077"/>
            <a:r>
              <a:rPr lang="en-US" dirty="0">
                <a:solidFill>
                  <a:srgbClr val="000000"/>
                </a:solidFill>
              </a:rPr>
              <a:t>Housing providers must keep info survivor provides for certification confidential</a:t>
            </a:r>
          </a:p>
          <a:p>
            <a:pPr marL="313077" indent="-313077"/>
            <a:r>
              <a:rPr lang="en-US" dirty="0">
                <a:solidFill>
                  <a:srgbClr val="000000"/>
                </a:solidFill>
              </a:rPr>
              <a:t>Housing providers may not enter info into a shared database or provide to another entity</a:t>
            </a:r>
          </a:p>
        </p:txBody>
      </p:sp>
      <p:sp>
        <p:nvSpPr>
          <p:cNvPr id="12296"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9</a:t>
            </a:r>
          </a:p>
        </p:txBody>
      </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0" name="Rectangle 4"/>
          <p:cNvSpPr>
            <a:spLocks noGrp="1" noChangeArrowheads="1"/>
          </p:cNvSpPr>
          <p:nvPr>
            <p:ph type="title"/>
          </p:nvPr>
        </p:nvSpPr>
        <p:spPr>
          <a:xfrm>
            <a:off x="624773" y="779939"/>
            <a:ext cx="8968740" cy="1322388"/>
          </a:xfrm>
        </p:spPr>
        <p:txBody>
          <a:bodyPr/>
          <a:lstStyle/>
          <a:p>
            <a:pPr eaLnBrk="1" hangingPunct="1"/>
            <a:r>
              <a:rPr lang="en-US" dirty="0" smtClean="0">
                <a:solidFill>
                  <a:srgbClr val="000000"/>
                </a:solidFill>
              </a:rPr>
              <a:t>WHAT RIGHTS ARE AFFORDED?</a:t>
            </a:r>
            <a:endParaRPr lang="en-US" dirty="0">
              <a:solidFill>
                <a:srgbClr val="000000"/>
              </a:solidFill>
            </a:endParaRPr>
          </a:p>
        </p:txBody>
      </p:sp>
      <p:sp>
        <p:nvSpPr>
          <p:cNvPr id="11271" name="Rectangle 5"/>
          <p:cNvSpPr>
            <a:spLocks noGrp="1" noChangeArrowheads="1"/>
          </p:cNvSpPr>
          <p:nvPr>
            <p:ph type="body" idx="1"/>
          </p:nvPr>
        </p:nvSpPr>
        <p:spPr>
          <a:xfrm>
            <a:off x="676910" y="2102327"/>
            <a:ext cx="8968740" cy="3810847"/>
          </a:xfrm>
        </p:spPr>
        <p:txBody>
          <a:bodyPr anchor="ctr"/>
          <a:lstStyle/>
          <a:p>
            <a:pPr marL="313077" indent="-313077"/>
            <a:r>
              <a:rPr lang="en-US" dirty="0">
                <a:solidFill>
                  <a:srgbClr val="000000"/>
                </a:solidFill>
              </a:rPr>
              <a:t>Rights to confidentiality</a:t>
            </a:r>
          </a:p>
          <a:p>
            <a:pPr marL="313077" indent="-313077"/>
            <a:r>
              <a:rPr lang="en-US" b="1" u="sng" dirty="0">
                <a:solidFill>
                  <a:srgbClr val="000000"/>
                </a:solidFill>
              </a:rPr>
              <a:t>Protections in applying for housing</a:t>
            </a:r>
          </a:p>
          <a:p>
            <a:pPr marL="313077" indent="-313077"/>
            <a:r>
              <a:rPr lang="en-US" dirty="0">
                <a:solidFill>
                  <a:srgbClr val="000000"/>
                </a:solidFill>
              </a:rPr>
              <a:t>Rights to move or transfer</a:t>
            </a:r>
          </a:p>
          <a:p>
            <a:pPr marL="313077" indent="-313077"/>
            <a:r>
              <a:rPr lang="en-US" dirty="0">
                <a:solidFill>
                  <a:srgbClr val="000000"/>
                </a:solidFill>
              </a:rPr>
              <a:t>Protections against evictions and subsidy terminations</a:t>
            </a:r>
          </a:p>
          <a:p>
            <a:pPr marL="313077" indent="-313077"/>
            <a:r>
              <a:rPr lang="en-US" dirty="0">
                <a:solidFill>
                  <a:srgbClr val="000000"/>
                </a:solidFill>
              </a:rPr>
              <a:t>Lease/Subsidy bifurcation</a:t>
            </a:r>
          </a:p>
          <a:p>
            <a:pPr marL="313077" indent="-313077"/>
            <a:r>
              <a:rPr lang="en-US" dirty="0">
                <a:solidFill>
                  <a:srgbClr val="000000"/>
                </a:solidFill>
              </a:rPr>
              <a:t>Notice </a:t>
            </a:r>
          </a:p>
        </p:txBody>
      </p:sp>
      <p:sp>
        <p:nvSpPr>
          <p:cNvPr id="11272"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8</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4606426"/>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3318" name="Rectangle 4"/>
          <p:cNvSpPr>
            <a:spLocks noGrp="1" noChangeArrowheads="1"/>
          </p:cNvSpPr>
          <p:nvPr>
            <p:ph type="title"/>
          </p:nvPr>
        </p:nvSpPr>
        <p:spPr>
          <a:xfrm>
            <a:off x="674053" y="158327"/>
            <a:ext cx="8968740" cy="1322388"/>
          </a:xfrm>
        </p:spPr>
        <p:txBody>
          <a:bodyPr/>
          <a:lstStyle/>
          <a:p>
            <a:pPr eaLnBrk="1" hangingPunct="1"/>
            <a:r>
              <a:rPr lang="en-US" sz="4000" dirty="0">
                <a:solidFill>
                  <a:srgbClr val="000000"/>
                </a:solidFill>
              </a:rPr>
              <a:t>Protection in Applying for Housing</a:t>
            </a:r>
          </a:p>
        </p:txBody>
      </p:sp>
      <p:sp>
        <p:nvSpPr>
          <p:cNvPr id="2" name="Rectangle 5"/>
          <p:cNvSpPr>
            <a:spLocks noGrp="1" noChangeArrowheads="1"/>
          </p:cNvSpPr>
          <p:nvPr>
            <p:ph type="body" idx="1"/>
          </p:nvPr>
        </p:nvSpPr>
        <p:spPr>
          <a:xfrm>
            <a:off x="674053" y="1480715"/>
            <a:ext cx="8968740" cy="5759132"/>
          </a:xfrm>
        </p:spPr>
        <p:txBody>
          <a:bodyPr anchor="ctr"/>
          <a:lstStyle/>
          <a:p>
            <a:pPr marL="313077" indent="-313077"/>
            <a:r>
              <a:rPr lang="en-US" dirty="0">
                <a:solidFill>
                  <a:srgbClr val="000000"/>
                </a:solidFill>
              </a:rPr>
              <a:t>Housing providers may not deny an applicant admission to housing or rental assistance “on the basis that the applicant is or has been a victim of domestic violence, dating violence, or stalking.”</a:t>
            </a:r>
          </a:p>
          <a:p>
            <a:pPr marL="313077" indent="-313077"/>
            <a:r>
              <a:rPr lang="en-US" dirty="0">
                <a:solidFill>
                  <a:srgbClr val="000000"/>
                </a:solidFill>
              </a:rPr>
              <a:t>In practice denial is not typically explicit</a:t>
            </a:r>
          </a:p>
          <a:p>
            <a:pPr marL="313077" indent="-313077"/>
            <a:r>
              <a:rPr lang="en-US" dirty="0">
                <a:solidFill>
                  <a:srgbClr val="000000"/>
                </a:solidFill>
              </a:rPr>
              <a:t>VAWA does not explicitly address denials in housing based on negative tenancy or credit history</a:t>
            </a:r>
          </a:p>
        </p:txBody>
      </p:sp>
      <p:sp>
        <p:nvSpPr>
          <p:cNvPr id="13320"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10</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bodyPr>
          <a:lstStyle/>
          <a:p>
            <a:pPr eaLnBrk="1" hangingPunct="1">
              <a:defRPr/>
            </a:pPr>
            <a:r>
              <a:rPr lang="en-US" altLang="en-US" dirty="0" smtClean="0">
                <a:solidFill>
                  <a:srgbClr val="000000"/>
                </a:solidFill>
              </a:rPr>
              <a:t>Definitions</a:t>
            </a:r>
          </a:p>
        </p:txBody>
      </p:sp>
      <p:sp>
        <p:nvSpPr>
          <p:cNvPr id="26627" name="Content Placeholder 2"/>
          <p:cNvSpPr>
            <a:spLocks noGrp="1"/>
          </p:cNvSpPr>
          <p:nvPr>
            <p:ph idx="1"/>
          </p:nvPr>
        </p:nvSpPr>
        <p:spPr/>
        <p:txBody>
          <a:bodyPr>
            <a:normAutofit/>
          </a:bodyPr>
          <a:lstStyle/>
          <a:p>
            <a:pPr eaLnBrk="1" hangingPunct="1"/>
            <a:r>
              <a:rPr lang="en-US" dirty="0">
                <a:solidFill>
                  <a:srgbClr val="000000"/>
                </a:solidFill>
              </a:rPr>
              <a:t>The definition of “homeless” includes an individual or family that:</a:t>
            </a:r>
          </a:p>
          <a:p>
            <a:pPr lvl="1" eaLnBrk="1" hangingPunct="1">
              <a:buFont typeface="Wingdings" charset="2"/>
              <a:buChar char="ü"/>
            </a:pPr>
            <a:r>
              <a:rPr lang="en-US" dirty="0">
                <a:solidFill>
                  <a:srgbClr val="000000"/>
                </a:solidFill>
              </a:rPr>
              <a:t>Lacks fixed, regular, and adequate nighttime residence;</a:t>
            </a:r>
          </a:p>
          <a:p>
            <a:pPr lvl="1" eaLnBrk="1" hangingPunct="1">
              <a:buFont typeface="Wingdings" charset="2"/>
              <a:buChar char="ü"/>
            </a:pPr>
            <a:r>
              <a:rPr lang="en-US" dirty="0">
                <a:solidFill>
                  <a:srgbClr val="000000"/>
                </a:solidFill>
              </a:rPr>
              <a:t>Occupies a primary nighttime residence is public or private place not designed for regular sleeping accommodation for human beings</a:t>
            </a:r>
            <a:endParaRPr lang="en-US" dirty="0" smtClean="0">
              <a:solidFill>
                <a:srgbClr val="000000"/>
              </a:solidFill>
            </a:endParaRPr>
          </a:p>
          <a:p>
            <a:pPr eaLnBrk="1" hangingPunct="1"/>
            <a:r>
              <a:rPr lang="en-US" dirty="0" smtClean="0">
                <a:solidFill>
                  <a:srgbClr val="000000"/>
                </a:solidFill>
              </a:rPr>
              <a:t>Includes </a:t>
            </a:r>
            <a:r>
              <a:rPr lang="en-US" dirty="0">
                <a:solidFill>
                  <a:srgbClr val="000000"/>
                </a:solidFill>
              </a:rPr>
              <a:t>any individual or family that is fleeing, or attempting to flee domestic violence, sexual assault, stalking or other dangerous/life-threatening condition</a:t>
            </a:r>
          </a:p>
          <a:p>
            <a:pPr eaLnBrk="1" hangingPunct="1">
              <a:buFont typeface="Arial" charset="0"/>
              <a:buNone/>
            </a:pPr>
            <a:endParaRPr lang="en-US" dirty="0">
              <a:solidFill>
                <a:srgbClr val="000000"/>
              </a:solidFill>
            </a:endParaRPr>
          </a:p>
          <a:p>
            <a:pPr lvl="1" eaLnBrk="1" hangingPunct="1"/>
            <a:endParaRPr lang="en-US" dirty="0">
              <a:solidFill>
                <a:srgbClr val="000000"/>
              </a:solidFill>
            </a:endParaRPr>
          </a:p>
          <a:p>
            <a:pPr lvl="1" eaLnBrk="1" hangingPunct="1">
              <a:buFont typeface="Arial" charset="0"/>
              <a:buNone/>
            </a:pPr>
            <a:endParaRPr lang="en-US" dirty="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11608474" y="6746436"/>
            <a:ext cx="201176" cy="439141"/>
          </a:xfrm>
          <a:prstGeom prst="rect">
            <a:avLst/>
          </a:prstGeom>
          <a:noFill/>
        </p:spPr>
        <p:txBody>
          <a:bodyPr wrap="none" lIns="99615" tIns="49807" rIns="99615" bIns="49807" rtlCol="0">
            <a:spAutoFit/>
          </a:bodyPr>
          <a:lstStyle/>
          <a:p>
            <a:endParaRPr lang="en-US" dirty="0"/>
          </a:p>
        </p:txBody>
      </p:sp>
      <p:pic>
        <p:nvPicPr>
          <p:cNvPr id="9" name="Content Placeholder 8" descr="yellow-brick-road.jpg"/>
          <p:cNvPicPr>
            <a:picLocks noGrp="1" noChangeAspect="1"/>
          </p:cNvPicPr>
          <p:nvPr>
            <p:ph idx="1"/>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16455" r="-16455"/>
          <a:stretch>
            <a:fillRect/>
          </a:stretch>
        </p:blipFill>
        <p:spPr>
          <a:xfrm>
            <a:off x="-1676399" y="431800"/>
            <a:ext cx="13411200" cy="7340600"/>
          </a:xfrm>
        </p:spPr>
      </p:pic>
      <p:sp>
        <p:nvSpPr>
          <p:cNvPr id="17" name="TextBox 16"/>
          <p:cNvSpPr txBox="1"/>
          <p:nvPr/>
        </p:nvSpPr>
        <p:spPr>
          <a:xfrm>
            <a:off x="5430252" y="738057"/>
            <a:ext cx="3789947" cy="430887"/>
          </a:xfrm>
          <a:prstGeom prst="rect">
            <a:avLst/>
          </a:prstGeom>
          <a:noFill/>
        </p:spPr>
        <p:txBody>
          <a:bodyPr wrap="square" rtlCol="0">
            <a:spAutoFit/>
          </a:bodyPr>
          <a:lstStyle/>
          <a:p>
            <a:r>
              <a:rPr lang="en-US" b="1" dirty="0" smtClean="0">
                <a:solidFill>
                  <a:schemeClr val="bg1"/>
                </a:solidFill>
              </a:rPr>
              <a:t>Background Info &amp; Challenges</a:t>
            </a:r>
            <a:endParaRPr lang="en-US" b="1" dirty="0">
              <a:solidFill>
                <a:schemeClr val="bg1"/>
              </a:solidFill>
            </a:endParaRPr>
          </a:p>
        </p:txBody>
      </p:sp>
      <p:sp>
        <p:nvSpPr>
          <p:cNvPr id="19" name="TextBox 18"/>
          <p:cNvSpPr txBox="1"/>
          <p:nvPr/>
        </p:nvSpPr>
        <p:spPr>
          <a:xfrm>
            <a:off x="5430253" y="1295400"/>
            <a:ext cx="4443663" cy="430887"/>
          </a:xfrm>
          <a:prstGeom prst="rect">
            <a:avLst/>
          </a:prstGeom>
          <a:noFill/>
        </p:spPr>
        <p:txBody>
          <a:bodyPr wrap="square" rtlCol="0">
            <a:spAutoFit/>
          </a:bodyPr>
          <a:lstStyle/>
          <a:p>
            <a:r>
              <a:rPr lang="en-US" b="1" dirty="0" smtClean="0">
                <a:solidFill>
                  <a:schemeClr val="bg1"/>
                </a:solidFill>
              </a:rPr>
              <a:t>VAWA Protections</a:t>
            </a:r>
            <a:endParaRPr lang="en-US" b="1" dirty="0">
              <a:solidFill>
                <a:schemeClr val="bg1"/>
              </a:solidFill>
            </a:endParaRPr>
          </a:p>
        </p:txBody>
      </p:sp>
      <p:sp>
        <p:nvSpPr>
          <p:cNvPr id="20" name="TextBox 19"/>
          <p:cNvSpPr txBox="1"/>
          <p:nvPr/>
        </p:nvSpPr>
        <p:spPr>
          <a:xfrm>
            <a:off x="5410200" y="2438400"/>
            <a:ext cx="2895600" cy="430887"/>
          </a:xfrm>
          <a:prstGeom prst="rect">
            <a:avLst/>
          </a:prstGeom>
          <a:noFill/>
        </p:spPr>
        <p:txBody>
          <a:bodyPr wrap="square" rtlCol="0">
            <a:spAutoFit/>
          </a:bodyPr>
          <a:lstStyle/>
          <a:p>
            <a:r>
              <a:rPr lang="en-US" b="1" dirty="0" smtClean="0">
                <a:solidFill>
                  <a:schemeClr val="bg1"/>
                </a:solidFill>
              </a:rPr>
              <a:t>Resources</a:t>
            </a:r>
            <a:endParaRPr lang="en-US" b="1" dirty="0">
              <a:solidFill>
                <a:schemeClr val="bg1"/>
              </a:solidFill>
            </a:endParaRPr>
          </a:p>
        </p:txBody>
      </p:sp>
      <p:sp>
        <p:nvSpPr>
          <p:cNvPr id="21" name="TextBox 20"/>
          <p:cNvSpPr txBox="1"/>
          <p:nvPr/>
        </p:nvSpPr>
        <p:spPr>
          <a:xfrm>
            <a:off x="5410199" y="1880387"/>
            <a:ext cx="4443663" cy="430887"/>
          </a:xfrm>
          <a:prstGeom prst="rect">
            <a:avLst/>
          </a:prstGeom>
          <a:noFill/>
        </p:spPr>
        <p:txBody>
          <a:bodyPr wrap="square" rtlCol="0">
            <a:spAutoFit/>
          </a:bodyPr>
          <a:lstStyle/>
          <a:p>
            <a:r>
              <a:rPr lang="en-US" b="1" dirty="0" smtClean="0">
                <a:solidFill>
                  <a:schemeClr val="bg1"/>
                </a:solidFill>
              </a:rPr>
              <a:t>McKinney-Vento Responsibilities</a:t>
            </a:r>
            <a:endParaRPr lang="en-US" b="1" dirty="0">
              <a:solidFill>
                <a:schemeClr val="bg1"/>
              </a:solidFill>
            </a:endParaRPr>
          </a:p>
        </p:txBody>
      </p:sp>
      <p:sp>
        <p:nvSpPr>
          <p:cNvPr id="11" name="TextBox 10"/>
          <p:cNvSpPr txBox="1"/>
          <p:nvPr/>
        </p:nvSpPr>
        <p:spPr>
          <a:xfrm>
            <a:off x="5410200" y="2971800"/>
            <a:ext cx="3810000" cy="430887"/>
          </a:xfrm>
          <a:prstGeom prst="rect">
            <a:avLst/>
          </a:prstGeom>
          <a:noFill/>
        </p:spPr>
        <p:txBody>
          <a:bodyPr wrap="square" rtlCol="0">
            <a:spAutoFit/>
          </a:bodyPr>
          <a:lstStyle/>
          <a:p>
            <a:r>
              <a:rPr lang="en-US" b="1" dirty="0" smtClean="0">
                <a:solidFill>
                  <a:schemeClr val="bg1"/>
                </a:solidFill>
              </a:rPr>
              <a:t>Listening Session / </a:t>
            </a:r>
            <a:r>
              <a:rPr lang="en-US" b="1" dirty="0" smtClean="0">
                <a:solidFill>
                  <a:schemeClr val="bg1"/>
                </a:solidFill>
              </a:rPr>
              <a:t>Q</a:t>
            </a:r>
            <a:r>
              <a:rPr lang="en-US" b="1" dirty="0" smtClean="0">
                <a:solidFill>
                  <a:schemeClr val="bg1"/>
                </a:solidFill>
              </a:rPr>
              <a:t>&amp;A</a:t>
            </a:r>
            <a:endParaRPr lang="en-US" b="1"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553512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11"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0" name="Rectangle 4"/>
          <p:cNvSpPr>
            <a:spLocks noGrp="1" noChangeArrowheads="1"/>
          </p:cNvSpPr>
          <p:nvPr>
            <p:ph type="title"/>
          </p:nvPr>
        </p:nvSpPr>
        <p:spPr>
          <a:xfrm>
            <a:off x="624773" y="779939"/>
            <a:ext cx="8968740" cy="1322388"/>
          </a:xfrm>
        </p:spPr>
        <p:txBody>
          <a:bodyPr/>
          <a:lstStyle/>
          <a:p>
            <a:pPr eaLnBrk="1" hangingPunct="1"/>
            <a:r>
              <a:rPr lang="en-US" dirty="0" smtClean="0">
                <a:solidFill>
                  <a:srgbClr val="000000"/>
                </a:solidFill>
              </a:rPr>
              <a:t>WHAT RIGHTS ARE AFFORDED?</a:t>
            </a:r>
            <a:endParaRPr lang="en-US" dirty="0">
              <a:solidFill>
                <a:srgbClr val="000000"/>
              </a:solidFill>
            </a:endParaRPr>
          </a:p>
        </p:txBody>
      </p:sp>
      <p:sp>
        <p:nvSpPr>
          <p:cNvPr id="11271" name="Rectangle 5"/>
          <p:cNvSpPr>
            <a:spLocks noGrp="1" noChangeArrowheads="1"/>
          </p:cNvSpPr>
          <p:nvPr>
            <p:ph type="body" idx="1"/>
          </p:nvPr>
        </p:nvSpPr>
        <p:spPr>
          <a:xfrm>
            <a:off x="676910" y="2102327"/>
            <a:ext cx="8968740" cy="3810847"/>
          </a:xfrm>
        </p:spPr>
        <p:txBody>
          <a:bodyPr anchor="ctr"/>
          <a:lstStyle/>
          <a:p>
            <a:pPr marL="313077" indent="-313077"/>
            <a:r>
              <a:rPr lang="en-US" dirty="0">
                <a:solidFill>
                  <a:srgbClr val="000000"/>
                </a:solidFill>
              </a:rPr>
              <a:t>Rights to confidentiality</a:t>
            </a:r>
          </a:p>
          <a:p>
            <a:pPr marL="313077" indent="-313077"/>
            <a:r>
              <a:rPr lang="en-US" dirty="0">
                <a:solidFill>
                  <a:srgbClr val="000000"/>
                </a:solidFill>
              </a:rPr>
              <a:t>Protections in applying for housing</a:t>
            </a:r>
          </a:p>
          <a:p>
            <a:pPr marL="313077" indent="-313077"/>
            <a:r>
              <a:rPr lang="en-US" b="1" u="sng" dirty="0">
                <a:solidFill>
                  <a:srgbClr val="000000"/>
                </a:solidFill>
              </a:rPr>
              <a:t>Rights to move or transfer</a:t>
            </a:r>
          </a:p>
          <a:p>
            <a:pPr marL="313077" indent="-313077"/>
            <a:r>
              <a:rPr lang="en-US" dirty="0">
                <a:solidFill>
                  <a:srgbClr val="000000"/>
                </a:solidFill>
              </a:rPr>
              <a:t>Protections against evictions and subsidy terminations</a:t>
            </a:r>
          </a:p>
          <a:p>
            <a:pPr marL="313077" indent="-313077"/>
            <a:r>
              <a:rPr lang="en-US" dirty="0">
                <a:solidFill>
                  <a:srgbClr val="000000"/>
                </a:solidFill>
              </a:rPr>
              <a:t>Lease/Subsidy bifurcation</a:t>
            </a:r>
          </a:p>
          <a:p>
            <a:pPr marL="313077" indent="-313077"/>
            <a:r>
              <a:rPr lang="en-US" dirty="0">
                <a:solidFill>
                  <a:srgbClr val="000000"/>
                </a:solidFill>
              </a:rPr>
              <a:t>Notice </a:t>
            </a:r>
          </a:p>
        </p:txBody>
      </p:sp>
      <p:sp>
        <p:nvSpPr>
          <p:cNvPr id="11272"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8</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0732876"/>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6" name="Rectangle 3"/>
          <p:cNvSpPr>
            <a:spLocks noGrp="1" noChangeArrowheads="1"/>
          </p:cNvSpPr>
          <p:nvPr>
            <p:ph type="body" idx="1"/>
          </p:nvPr>
        </p:nvSpPr>
        <p:spPr/>
        <p:txBody>
          <a:bodyPr/>
          <a:lstStyle/>
          <a:p>
            <a:pPr eaLnBrk="1" hangingPunct="1">
              <a:spcBef>
                <a:spcPct val="0"/>
              </a:spcBef>
            </a:pPr>
            <a:r>
              <a:rPr lang="en-US" dirty="0">
                <a:solidFill>
                  <a:srgbClr val="000000"/>
                </a:solidFill>
              </a:rPr>
              <a:t>Survivor lives with perpetrator and needs to flee abuse </a:t>
            </a:r>
          </a:p>
          <a:p>
            <a:pPr marL="567783" lvl="1"/>
            <a:r>
              <a:rPr lang="en-US" dirty="0">
                <a:solidFill>
                  <a:srgbClr val="000000"/>
                </a:solidFill>
              </a:rPr>
              <a:t>Early lease termination</a:t>
            </a:r>
          </a:p>
          <a:p>
            <a:pPr marL="567783" lvl="1"/>
            <a:r>
              <a:rPr lang="en-US" dirty="0">
                <a:solidFill>
                  <a:srgbClr val="000000"/>
                </a:solidFill>
              </a:rPr>
              <a:t>Transfer to safe location</a:t>
            </a:r>
          </a:p>
          <a:p>
            <a:pPr marL="567783" lvl="1"/>
            <a:endParaRPr lang="en-US" dirty="0">
              <a:solidFill>
                <a:srgbClr val="000000"/>
              </a:solidFill>
            </a:endParaRPr>
          </a:p>
          <a:p>
            <a:pPr eaLnBrk="1" hangingPunct="1"/>
            <a:r>
              <a:rPr lang="en-US" dirty="0">
                <a:solidFill>
                  <a:srgbClr val="000000"/>
                </a:solidFill>
              </a:rPr>
              <a:t>Survivor needs to protect safety of self and family</a:t>
            </a:r>
          </a:p>
          <a:p>
            <a:pPr marL="567783" lvl="1">
              <a:buClr>
                <a:srgbClr val="93A299"/>
              </a:buClr>
            </a:pPr>
            <a:r>
              <a:rPr lang="en-US" dirty="0">
                <a:solidFill>
                  <a:srgbClr val="000000"/>
                </a:solidFill>
              </a:rPr>
              <a:t>Change locks</a:t>
            </a:r>
          </a:p>
          <a:p>
            <a:pPr marL="567783" lvl="1">
              <a:buClr>
                <a:srgbClr val="93A299"/>
              </a:buClr>
            </a:pPr>
            <a:r>
              <a:rPr lang="en-US" dirty="0">
                <a:solidFill>
                  <a:srgbClr val="000000"/>
                </a:solidFill>
              </a:rPr>
              <a:t>Enforce protective order</a:t>
            </a:r>
          </a:p>
          <a:p>
            <a:pPr marL="567783" lvl="1">
              <a:buClr>
                <a:srgbClr val="93A299"/>
              </a:buClr>
            </a:pPr>
            <a:endParaRPr lang="en-US" dirty="0">
              <a:solidFill>
                <a:srgbClr val="000000"/>
              </a:solidFill>
            </a:endParaRPr>
          </a:p>
          <a:p>
            <a:pPr eaLnBrk="1" hangingPunct="1"/>
            <a:r>
              <a:rPr lang="en-US" dirty="0">
                <a:solidFill>
                  <a:srgbClr val="000000"/>
                </a:solidFill>
              </a:rPr>
              <a:t>Survivor unable to rent unit/reapply for tenancy</a:t>
            </a:r>
          </a:p>
          <a:p>
            <a:pPr marL="567783" lvl="1">
              <a:buClr>
                <a:srgbClr val="93A299"/>
              </a:buClr>
            </a:pPr>
            <a:r>
              <a:rPr lang="en-US" dirty="0">
                <a:solidFill>
                  <a:srgbClr val="000000"/>
                </a:solidFill>
              </a:rPr>
              <a:t>Negative credit history</a:t>
            </a:r>
          </a:p>
          <a:p>
            <a:pPr marL="567783" lvl="1">
              <a:buClr>
                <a:srgbClr val="93A299"/>
              </a:buClr>
            </a:pPr>
            <a:r>
              <a:rPr lang="en-US" dirty="0">
                <a:solidFill>
                  <a:srgbClr val="000000"/>
                </a:solidFill>
              </a:rPr>
              <a:t>Poor rental history </a:t>
            </a:r>
          </a:p>
        </p:txBody>
      </p:sp>
      <p:sp>
        <p:nvSpPr>
          <p:cNvPr id="13317" name="Rectangle 4"/>
          <p:cNvSpPr>
            <a:spLocks noGrp="1" noChangeArrowheads="1"/>
          </p:cNvSpPr>
          <p:nvPr>
            <p:ph type="title"/>
          </p:nvPr>
        </p:nvSpPr>
        <p:spPr/>
        <p:txBody>
          <a:bodyPr/>
          <a:lstStyle/>
          <a:p>
            <a:pPr eaLnBrk="1" hangingPunct="1"/>
            <a:r>
              <a:rPr lang="en-US" dirty="0" smtClean="0">
                <a:solidFill>
                  <a:srgbClr val="000000"/>
                </a:solidFill>
              </a:rPr>
              <a:t>Why a right to move or transfer?</a:t>
            </a:r>
            <a:endParaRPr lang="en-US" dirty="0">
              <a:solidFill>
                <a:srgbClr val="000000"/>
              </a:solidFill>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4342" name="Rectangle 4"/>
          <p:cNvSpPr>
            <a:spLocks noGrp="1" noChangeArrowheads="1"/>
          </p:cNvSpPr>
          <p:nvPr>
            <p:ph type="title"/>
          </p:nvPr>
        </p:nvSpPr>
        <p:spPr>
          <a:xfrm>
            <a:off x="674053" y="158327"/>
            <a:ext cx="8968740" cy="1322388"/>
          </a:xfrm>
        </p:spPr>
        <p:txBody>
          <a:bodyPr/>
          <a:lstStyle/>
          <a:p>
            <a:pPr eaLnBrk="1" hangingPunct="1"/>
            <a:r>
              <a:rPr lang="en-US" dirty="0">
                <a:solidFill>
                  <a:srgbClr val="000000"/>
                </a:solidFill>
              </a:rPr>
              <a:t>Rights to Move or Transfer</a:t>
            </a:r>
          </a:p>
        </p:txBody>
      </p:sp>
      <p:sp>
        <p:nvSpPr>
          <p:cNvPr id="2" name="Rectangle 5"/>
          <p:cNvSpPr>
            <a:spLocks noGrp="1" noChangeArrowheads="1"/>
          </p:cNvSpPr>
          <p:nvPr>
            <p:ph type="body" idx="1"/>
          </p:nvPr>
        </p:nvSpPr>
        <p:spPr>
          <a:xfrm>
            <a:off x="674053" y="1295400"/>
            <a:ext cx="8968740" cy="3353647"/>
          </a:xfrm>
        </p:spPr>
        <p:txBody>
          <a:bodyPr anchor="ctr"/>
          <a:lstStyle/>
          <a:p>
            <a:pPr marL="313077" indent="-313077"/>
            <a:r>
              <a:rPr lang="en-US" dirty="0">
                <a:solidFill>
                  <a:srgbClr val="000000"/>
                </a:solidFill>
              </a:rPr>
              <a:t>Tenant may continue to receive voucher assistance if a survivor of violence moved to protect health or safety, and reasonably believed she was threatened with imminent harm</a:t>
            </a:r>
          </a:p>
          <a:p>
            <a:pPr marL="313077" indent="-313077"/>
            <a:r>
              <a:rPr lang="en-US" dirty="0">
                <a:solidFill>
                  <a:srgbClr val="000000"/>
                </a:solidFill>
              </a:rPr>
              <a:t>VAWA mandates that </a:t>
            </a:r>
            <a:r>
              <a:rPr lang="en-US" dirty="0" err="1">
                <a:solidFill>
                  <a:srgbClr val="000000"/>
                </a:solidFill>
              </a:rPr>
              <a:t>PHA’s</a:t>
            </a:r>
            <a:r>
              <a:rPr lang="en-US" dirty="0">
                <a:solidFill>
                  <a:srgbClr val="000000"/>
                </a:solidFill>
              </a:rPr>
              <a:t> create and implement an emergency transfer policy</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0" name="Rectangle 4"/>
          <p:cNvSpPr>
            <a:spLocks noGrp="1" noChangeArrowheads="1"/>
          </p:cNvSpPr>
          <p:nvPr>
            <p:ph type="title"/>
          </p:nvPr>
        </p:nvSpPr>
        <p:spPr>
          <a:xfrm>
            <a:off x="624773" y="779939"/>
            <a:ext cx="8968740" cy="1322388"/>
          </a:xfrm>
        </p:spPr>
        <p:txBody>
          <a:bodyPr/>
          <a:lstStyle/>
          <a:p>
            <a:pPr eaLnBrk="1" hangingPunct="1"/>
            <a:r>
              <a:rPr lang="en-US" dirty="0" smtClean="0">
                <a:solidFill>
                  <a:srgbClr val="000000"/>
                </a:solidFill>
              </a:rPr>
              <a:t>WHAT RIGHTS ARE AFFORDED?</a:t>
            </a:r>
            <a:endParaRPr lang="en-US" dirty="0">
              <a:solidFill>
                <a:srgbClr val="000000"/>
              </a:solidFill>
            </a:endParaRPr>
          </a:p>
        </p:txBody>
      </p:sp>
      <p:sp>
        <p:nvSpPr>
          <p:cNvPr id="11271" name="Rectangle 5"/>
          <p:cNvSpPr>
            <a:spLocks noGrp="1" noChangeArrowheads="1"/>
          </p:cNvSpPr>
          <p:nvPr>
            <p:ph type="body" idx="1"/>
          </p:nvPr>
        </p:nvSpPr>
        <p:spPr>
          <a:xfrm>
            <a:off x="676910" y="2514600"/>
            <a:ext cx="9305290" cy="3398574"/>
          </a:xfrm>
        </p:spPr>
        <p:txBody>
          <a:bodyPr anchor="ctr"/>
          <a:lstStyle/>
          <a:p>
            <a:pPr marL="313077" indent="-313077"/>
            <a:r>
              <a:rPr lang="en-US" dirty="0">
                <a:solidFill>
                  <a:srgbClr val="000000"/>
                </a:solidFill>
              </a:rPr>
              <a:t>Rights to confidentiality</a:t>
            </a:r>
          </a:p>
          <a:p>
            <a:pPr marL="313077" indent="-313077"/>
            <a:r>
              <a:rPr lang="en-US" dirty="0">
                <a:solidFill>
                  <a:srgbClr val="000000"/>
                </a:solidFill>
              </a:rPr>
              <a:t>Protections in applying for housing</a:t>
            </a:r>
          </a:p>
          <a:p>
            <a:pPr marL="313077" indent="-313077"/>
            <a:r>
              <a:rPr lang="en-US" dirty="0">
                <a:solidFill>
                  <a:srgbClr val="000000"/>
                </a:solidFill>
              </a:rPr>
              <a:t>Rights to move or transfer</a:t>
            </a:r>
          </a:p>
          <a:p>
            <a:pPr marL="313077" indent="-313077"/>
            <a:r>
              <a:rPr lang="en-US" b="1" u="sng" dirty="0">
                <a:solidFill>
                  <a:srgbClr val="000000"/>
                </a:solidFill>
              </a:rPr>
              <a:t>Protections against evictions and subsidy terminations</a:t>
            </a:r>
          </a:p>
          <a:p>
            <a:pPr marL="313077" indent="-313077"/>
            <a:r>
              <a:rPr lang="en-US" dirty="0">
                <a:solidFill>
                  <a:srgbClr val="000000"/>
                </a:solidFill>
              </a:rPr>
              <a:t>Lease/Subsidy bifurcation</a:t>
            </a:r>
          </a:p>
          <a:p>
            <a:pPr marL="313077" indent="-313077"/>
            <a:r>
              <a:rPr lang="en-US" dirty="0">
                <a:solidFill>
                  <a:srgbClr val="000000"/>
                </a:solidFill>
              </a:rPr>
              <a:t>Notice </a:t>
            </a:r>
          </a:p>
        </p:txBody>
      </p:sp>
      <p:sp>
        <p:nvSpPr>
          <p:cNvPr id="11272"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8</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581382"/>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5366" name="Rectangle 4"/>
          <p:cNvSpPr>
            <a:spLocks noGrp="1" noChangeArrowheads="1"/>
          </p:cNvSpPr>
          <p:nvPr>
            <p:ph type="title"/>
          </p:nvPr>
        </p:nvSpPr>
        <p:spPr>
          <a:xfrm>
            <a:off x="0" y="259080"/>
            <a:ext cx="10058400" cy="1122680"/>
          </a:xfrm>
        </p:spPr>
        <p:txBody>
          <a:bodyPr>
            <a:normAutofit/>
          </a:bodyPr>
          <a:lstStyle/>
          <a:p>
            <a:pPr eaLnBrk="1" hangingPunct="1"/>
            <a:r>
              <a:rPr lang="en-US" sz="3600" dirty="0">
                <a:solidFill>
                  <a:srgbClr val="000000"/>
                </a:solidFill>
              </a:rPr>
              <a:t>Protections Against Evictions &amp; Subsidy Terminations</a:t>
            </a:r>
          </a:p>
        </p:txBody>
      </p:sp>
      <p:sp>
        <p:nvSpPr>
          <p:cNvPr id="2" name="Rectangle 5"/>
          <p:cNvSpPr>
            <a:spLocks noGrp="1" noChangeArrowheads="1"/>
          </p:cNvSpPr>
          <p:nvPr>
            <p:ph type="body" idx="1"/>
          </p:nvPr>
        </p:nvSpPr>
        <p:spPr>
          <a:xfrm>
            <a:off x="678064" y="1381760"/>
            <a:ext cx="8968740" cy="3378200"/>
          </a:xfrm>
        </p:spPr>
        <p:txBody>
          <a:bodyPr anchor="ctr"/>
          <a:lstStyle/>
          <a:p>
            <a:pPr marL="313077" indent="-313077"/>
            <a:r>
              <a:rPr lang="en-US" dirty="0">
                <a:solidFill>
                  <a:srgbClr val="000000"/>
                </a:solidFill>
              </a:rPr>
              <a:t>VAWA provides that criminal activity directly relating to DV must not be considered cause for eviction or subsidy termination for the survivor</a:t>
            </a:r>
          </a:p>
          <a:p>
            <a:pPr marL="313077" indent="-313077"/>
            <a:r>
              <a:rPr lang="en-US" dirty="0">
                <a:solidFill>
                  <a:srgbClr val="000000"/>
                </a:solidFill>
              </a:rPr>
              <a:t>1 act triggers VAWA protections</a:t>
            </a:r>
          </a:p>
          <a:p>
            <a:pPr marL="313077" indent="-313077"/>
            <a:r>
              <a:rPr lang="en-US" dirty="0">
                <a:solidFill>
                  <a:srgbClr val="000000"/>
                </a:solidFill>
              </a:rPr>
              <a:t>Physical act or threat of physical act triggers VAWA protections</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0" name="Rectangle 4"/>
          <p:cNvSpPr>
            <a:spLocks noGrp="1" noChangeArrowheads="1"/>
          </p:cNvSpPr>
          <p:nvPr>
            <p:ph type="title"/>
          </p:nvPr>
        </p:nvSpPr>
        <p:spPr>
          <a:xfrm>
            <a:off x="624773" y="779939"/>
            <a:ext cx="8968740" cy="1322388"/>
          </a:xfrm>
        </p:spPr>
        <p:txBody>
          <a:bodyPr/>
          <a:lstStyle/>
          <a:p>
            <a:pPr eaLnBrk="1" hangingPunct="1"/>
            <a:r>
              <a:rPr lang="en-US" dirty="0" smtClean="0">
                <a:solidFill>
                  <a:srgbClr val="000000"/>
                </a:solidFill>
              </a:rPr>
              <a:t>WHAT RIGHTS ARE AFFORDED?</a:t>
            </a:r>
            <a:endParaRPr lang="en-US" dirty="0">
              <a:solidFill>
                <a:srgbClr val="000000"/>
              </a:solidFill>
            </a:endParaRPr>
          </a:p>
        </p:txBody>
      </p:sp>
      <p:sp>
        <p:nvSpPr>
          <p:cNvPr id="11271" name="Rectangle 5"/>
          <p:cNvSpPr>
            <a:spLocks noGrp="1" noChangeArrowheads="1"/>
          </p:cNvSpPr>
          <p:nvPr>
            <p:ph type="body" idx="1"/>
          </p:nvPr>
        </p:nvSpPr>
        <p:spPr>
          <a:xfrm>
            <a:off x="676910" y="2102327"/>
            <a:ext cx="8968740" cy="3810847"/>
          </a:xfrm>
        </p:spPr>
        <p:txBody>
          <a:bodyPr anchor="ctr"/>
          <a:lstStyle/>
          <a:p>
            <a:pPr marL="313077" indent="-313077"/>
            <a:r>
              <a:rPr lang="en-US" dirty="0">
                <a:solidFill>
                  <a:srgbClr val="000000"/>
                </a:solidFill>
              </a:rPr>
              <a:t>Rights to confidentiality</a:t>
            </a:r>
          </a:p>
          <a:p>
            <a:pPr marL="313077" indent="-313077"/>
            <a:r>
              <a:rPr lang="en-US" dirty="0">
                <a:solidFill>
                  <a:srgbClr val="000000"/>
                </a:solidFill>
              </a:rPr>
              <a:t>Protections in applying for housing</a:t>
            </a:r>
          </a:p>
          <a:p>
            <a:pPr marL="313077" indent="-313077"/>
            <a:r>
              <a:rPr lang="en-US" dirty="0">
                <a:solidFill>
                  <a:srgbClr val="000000"/>
                </a:solidFill>
              </a:rPr>
              <a:t>Rights to move or transfer</a:t>
            </a:r>
          </a:p>
          <a:p>
            <a:pPr marL="313077" indent="-313077"/>
            <a:r>
              <a:rPr lang="en-US" dirty="0">
                <a:solidFill>
                  <a:srgbClr val="000000"/>
                </a:solidFill>
              </a:rPr>
              <a:t>Protections against evictions and subsidy terminations</a:t>
            </a:r>
          </a:p>
          <a:p>
            <a:pPr marL="313077" indent="-313077"/>
            <a:r>
              <a:rPr lang="en-US" b="1" u="sng" dirty="0">
                <a:solidFill>
                  <a:srgbClr val="000000"/>
                </a:solidFill>
              </a:rPr>
              <a:t>Lease/Subsidy bifurcation</a:t>
            </a:r>
          </a:p>
          <a:p>
            <a:pPr marL="313077" indent="-313077"/>
            <a:r>
              <a:rPr lang="en-US" dirty="0">
                <a:solidFill>
                  <a:srgbClr val="000000"/>
                </a:solidFill>
              </a:rPr>
              <a:t>Notice </a:t>
            </a:r>
          </a:p>
        </p:txBody>
      </p:sp>
      <p:sp>
        <p:nvSpPr>
          <p:cNvPr id="11272"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8</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8928177"/>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90" name="Rectangle 4"/>
          <p:cNvSpPr>
            <a:spLocks noGrp="1" noChangeArrowheads="1"/>
          </p:cNvSpPr>
          <p:nvPr>
            <p:ph type="title"/>
          </p:nvPr>
        </p:nvSpPr>
        <p:spPr>
          <a:xfrm>
            <a:off x="674053" y="158327"/>
            <a:ext cx="8968740" cy="1322388"/>
          </a:xfrm>
        </p:spPr>
        <p:txBody>
          <a:bodyPr/>
          <a:lstStyle/>
          <a:p>
            <a:pPr eaLnBrk="1" hangingPunct="1"/>
            <a:r>
              <a:rPr lang="en-US" sz="4000" dirty="0">
                <a:solidFill>
                  <a:srgbClr val="000000"/>
                </a:solidFill>
              </a:rPr>
              <a:t>Removing Abuser from Household</a:t>
            </a:r>
          </a:p>
        </p:txBody>
      </p:sp>
      <p:sp>
        <p:nvSpPr>
          <p:cNvPr id="16391" name="Rectangle 5"/>
          <p:cNvSpPr>
            <a:spLocks noGrp="1" noChangeArrowheads="1"/>
          </p:cNvSpPr>
          <p:nvPr>
            <p:ph type="body" idx="1"/>
          </p:nvPr>
        </p:nvSpPr>
        <p:spPr>
          <a:xfrm>
            <a:off x="670042" y="1480715"/>
            <a:ext cx="8968740" cy="2363047"/>
          </a:xfrm>
        </p:spPr>
        <p:txBody>
          <a:bodyPr anchor="ctr"/>
          <a:lstStyle/>
          <a:p>
            <a:pPr marL="313077" indent="-313077"/>
            <a:r>
              <a:rPr lang="en-US" dirty="0">
                <a:solidFill>
                  <a:srgbClr val="000000"/>
                </a:solidFill>
              </a:rPr>
              <a:t>Housing provider can “bifurcate” a lease</a:t>
            </a:r>
          </a:p>
          <a:p>
            <a:pPr lvl="1" eaLnBrk="1" hangingPunct="1"/>
            <a:r>
              <a:rPr lang="en-US" dirty="0">
                <a:solidFill>
                  <a:srgbClr val="000000"/>
                </a:solidFill>
              </a:rPr>
              <a:t>Split the lease in order to evict the perpetrator</a:t>
            </a:r>
          </a:p>
          <a:p>
            <a:pPr marL="313077" indent="-313077"/>
            <a:r>
              <a:rPr lang="en-US" dirty="0">
                <a:solidFill>
                  <a:srgbClr val="000000"/>
                </a:solidFill>
              </a:rPr>
              <a:t>PHA may also terminate section 8 assistance to the perpetrator while preserving assistance to the survivor</a:t>
            </a:r>
          </a:p>
        </p:txBody>
      </p:sp>
    </p:spTree>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0" name="Rectangle 4"/>
          <p:cNvSpPr>
            <a:spLocks noGrp="1" noChangeArrowheads="1"/>
          </p:cNvSpPr>
          <p:nvPr>
            <p:ph type="title"/>
          </p:nvPr>
        </p:nvSpPr>
        <p:spPr>
          <a:xfrm>
            <a:off x="624773" y="779939"/>
            <a:ext cx="8968740" cy="1322388"/>
          </a:xfrm>
        </p:spPr>
        <p:txBody>
          <a:bodyPr/>
          <a:lstStyle/>
          <a:p>
            <a:pPr eaLnBrk="1" hangingPunct="1"/>
            <a:r>
              <a:rPr lang="en-US" dirty="0" smtClean="0">
                <a:solidFill>
                  <a:schemeClr val="tx1"/>
                </a:solidFill>
              </a:rPr>
              <a:t>WHAT RIGHTS ARE AFFORDED?</a:t>
            </a:r>
            <a:endParaRPr lang="en-US" dirty="0">
              <a:solidFill>
                <a:schemeClr val="tx1"/>
              </a:solidFill>
            </a:endParaRPr>
          </a:p>
        </p:txBody>
      </p:sp>
      <p:sp>
        <p:nvSpPr>
          <p:cNvPr id="11271" name="Rectangle 5"/>
          <p:cNvSpPr>
            <a:spLocks noGrp="1" noChangeArrowheads="1"/>
          </p:cNvSpPr>
          <p:nvPr>
            <p:ph type="body" idx="1"/>
          </p:nvPr>
        </p:nvSpPr>
        <p:spPr>
          <a:xfrm>
            <a:off x="676910" y="2102327"/>
            <a:ext cx="8968740" cy="3810847"/>
          </a:xfrm>
        </p:spPr>
        <p:txBody>
          <a:bodyPr anchor="ctr"/>
          <a:lstStyle/>
          <a:p>
            <a:pPr marL="313077" indent="-313077"/>
            <a:r>
              <a:rPr lang="en-US" dirty="0"/>
              <a:t>Rights to confidentiality</a:t>
            </a:r>
          </a:p>
          <a:p>
            <a:pPr marL="313077" indent="-313077"/>
            <a:r>
              <a:rPr lang="en-US" dirty="0"/>
              <a:t>Protections in applying for housing</a:t>
            </a:r>
          </a:p>
          <a:p>
            <a:pPr marL="313077" indent="-313077"/>
            <a:r>
              <a:rPr lang="en-US" dirty="0"/>
              <a:t>Rights to move or transfer</a:t>
            </a:r>
          </a:p>
          <a:p>
            <a:pPr marL="313077" indent="-313077"/>
            <a:r>
              <a:rPr lang="en-US" dirty="0"/>
              <a:t>Protections against evictions and subsidy terminations</a:t>
            </a:r>
          </a:p>
          <a:p>
            <a:pPr marL="313077" indent="-313077"/>
            <a:r>
              <a:rPr lang="en-US" dirty="0"/>
              <a:t>Lease/Subsidy bifurcation</a:t>
            </a:r>
          </a:p>
          <a:p>
            <a:pPr marL="313077" indent="-313077"/>
            <a:r>
              <a:rPr lang="en-US" b="1" u="sng" dirty="0"/>
              <a:t>Notice </a:t>
            </a:r>
          </a:p>
        </p:txBody>
      </p:sp>
      <p:sp>
        <p:nvSpPr>
          <p:cNvPr id="11272" name="Rectangle 6"/>
          <p:cNvSpPr>
            <a:spLocks/>
          </p:cNvSpPr>
          <p:nvPr/>
        </p:nvSpPr>
        <p:spPr bwMode="auto">
          <a:xfrm>
            <a:off x="0" y="1441133"/>
            <a:ext cx="600710" cy="277072"/>
          </a:xfrm>
          <a:prstGeom prst="rect">
            <a:avLst/>
          </a:prstGeom>
          <a:noFill/>
          <a:ln w="12700" cap="rnd">
            <a:noFill/>
            <a:round/>
            <a:headEnd/>
            <a:tailEnd/>
          </a:ln>
        </p:spPr>
        <p:txBody>
          <a:bodyPr lIns="42451" tIns="42451" rIns="42451" bIns="42451" anchor="ctr">
            <a:prstTxWarp prst="textNoShape">
              <a:avLst/>
            </a:prstTxWarp>
          </a:bodyPr>
          <a:lstStyle/>
          <a:p>
            <a:pPr>
              <a:lnSpc>
                <a:spcPct val="80000"/>
              </a:lnSpc>
            </a:pPr>
            <a:r>
              <a:rPr lang="en-US" sz="1200" b="1" dirty="0">
                <a:solidFill>
                  <a:srgbClr val="FFFFFF"/>
                </a:solidFill>
                <a:latin typeface="Lucida Grande" charset="0"/>
                <a:ea typeface="Lucida Grande" charset="0"/>
                <a:cs typeface="Lucida Grande" charset="0"/>
                <a:sym typeface="Lucida Grande" charset="0"/>
              </a:rPr>
              <a:t>8</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60097646"/>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PHA Obligations</a:t>
            </a:r>
            <a:endParaRPr lang="en-US" dirty="0">
              <a:solidFill>
                <a:srgbClr val="000000"/>
              </a:solidFill>
            </a:endParaRPr>
          </a:p>
        </p:txBody>
      </p:sp>
      <p:sp>
        <p:nvSpPr>
          <p:cNvPr id="3" name="Content Placeholder 2"/>
          <p:cNvSpPr>
            <a:spLocks noGrp="1"/>
          </p:cNvSpPr>
          <p:nvPr>
            <p:ph idx="1"/>
          </p:nvPr>
        </p:nvSpPr>
        <p:spPr/>
        <p:txBody>
          <a:bodyPr/>
          <a:lstStyle/>
          <a:p>
            <a:r>
              <a:rPr lang="en-US" dirty="0" smtClean="0">
                <a:solidFill>
                  <a:srgbClr val="000000"/>
                </a:solidFill>
              </a:rPr>
              <a:t>Provide notice of VAWA rights to tenants</a:t>
            </a:r>
          </a:p>
          <a:p>
            <a:r>
              <a:rPr lang="en-US" dirty="0" smtClean="0">
                <a:solidFill>
                  <a:srgbClr val="000000"/>
                </a:solidFill>
              </a:rPr>
              <a:t>Include VAWA housing protections in the leases, lease addendums, and housing assistance contracts</a:t>
            </a:r>
          </a:p>
          <a:p>
            <a:r>
              <a:rPr lang="en-US" dirty="0" smtClean="0">
                <a:solidFill>
                  <a:srgbClr val="000000"/>
                </a:solidFill>
              </a:rPr>
              <a:t>Discuss domestic violence, stalking and sexual assault in 5-year and annual plans</a:t>
            </a:r>
          </a:p>
          <a:p>
            <a:r>
              <a:rPr lang="en-US" dirty="0" smtClean="0">
                <a:solidFill>
                  <a:srgbClr val="000000"/>
                </a:solidFill>
              </a:rPr>
              <a:t>Create and implement an emergency transfer policy for survivors </a:t>
            </a:r>
          </a:p>
          <a:p>
            <a:r>
              <a:rPr lang="en-US" dirty="0" smtClean="0">
                <a:solidFill>
                  <a:srgbClr val="000000"/>
                </a:solidFill>
              </a:rPr>
              <a:t>School based obligations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70509771"/>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t>WHY SHOULD THIS MATTER TO YOU?</a:t>
            </a:r>
            <a:endParaRPr lang="en-US" sz="4500" dirty="0"/>
          </a:p>
        </p:txBody>
      </p:sp>
      <p:sp>
        <p:nvSpPr>
          <p:cNvPr id="3" name="Content Placeholder 2"/>
          <p:cNvSpPr>
            <a:spLocks noGrp="1"/>
          </p:cNvSpPr>
          <p:nvPr>
            <p:ph idx="1"/>
          </p:nvPr>
        </p:nvSpPr>
        <p:spPr>
          <a:xfrm>
            <a:off x="502921" y="5395628"/>
            <a:ext cx="9052561" cy="1234440"/>
          </a:xfrm>
        </p:spPr>
        <p:txBody>
          <a:bodyPr>
            <a:normAutofit/>
          </a:bodyPr>
          <a:lstStyle/>
          <a:p>
            <a:pPr marL="0" indent="0" algn="ctr">
              <a:buNone/>
            </a:pPr>
            <a:r>
              <a:rPr lang="en-US" b="1" dirty="0" smtClean="0"/>
              <a:t>SAFETY OF CHILDREN OFTEN IS LINKED TO SAFETY OF ADULT VICTIMS</a:t>
            </a:r>
            <a:endParaRPr lang="en-US" dirty="0"/>
          </a:p>
          <a:p>
            <a:pPr lvl="1"/>
            <a:endParaRPr lang="en-US" dirty="0"/>
          </a:p>
        </p:txBody>
      </p:sp>
      <p:pic>
        <p:nvPicPr>
          <p:cNvPr id="4" name="Pictur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36738" y="1959877"/>
            <a:ext cx="2384926" cy="320307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293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1" y="1813560"/>
            <a:ext cx="9052561" cy="1310640"/>
          </a:xfrm>
        </p:spPr>
        <p:txBody>
          <a:bodyPr>
            <a:normAutofit/>
          </a:bodyPr>
          <a:lstStyle/>
          <a:p>
            <a:pPr marL="0" indent="0">
              <a:buNone/>
            </a:pPr>
            <a:r>
              <a:rPr lang="en-US" sz="2200" dirty="0" smtClean="0"/>
              <a:t>A pattern of coercive and assaultive behaviors that include physical, sexual, verbal, and psychological attacks or tactics and economic coercion that adults or adolescents use against their intimate partner</a:t>
            </a:r>
            <a:endParaRPr lang="en-US" sz="2200" dirty="0"/>
          </a:p>
        </p:txBody>
      </p:sp>
      <p:sp>
        <p:nvSpPr>
          <p:cNvPr id="3" name="Title 2"/>
          <p:cNvSpPr>
            <a:spLocks noGrp="1"/>
          </p:cNvSpPr>
          <p:nvPr>
            <p:ph type="title"/>
          </p:nvPr>
        </p:nvSpPr>
        <p:spPr/>
        <p:txBody>
          <a:bodyPr/>
          <a:lstStyle/>
          <a:p>
            <a:r>
              <a:rPr lang="en-US" dirty="0" smtClean="0">
                <a:solidFill>
                  <a:schemeClr val="tx1"/>
                </a:solidFill>
              </a:rPr>
              <a:t>DOMESTIC VIOLENCE</a:t>
            </a:r>
            <a:endParaRPr lang="en-US" dirty="0">
              <a:solidFill>
                <a:schemeClr val="tx1"/>
              </a:solidFill>
            </a:endParaRPr>
          </a:p>
        </p:txBody>
      </p:sp>
      <p:sp>
        <p:nvSpPr>
          <p:cNvPr id="5" name="TextBox 4"/>
          <p:cNvSpPr txBox="1"/>
          <p:nvPr/>
        </p:nvSpPr>
        <p:spPr>
          <a:xfrm>
            <a:off x="600710" y="3210560"/>
            <a:ext cx="8869682" cy="2123658"/>
          </a:xfrm>
          <a:prstGeom prst="rect">
            <a:avLst/>
          </a:prstGeom>
          <a:noFill/>
        </p:spPr>
        <p:txBody>
          <a:bodyPr wrap="square" rtlCol="0">
            <a:spAutoFit/>
          </a:bodyPr>
          <a:lstStyle/>
          <a:p>
            <a:pPr marL="342900" indent="-342900">
              <a:buFont typeface="Arial" panose="020B0604020202020204" pitchFamily="34" charset="0"/>
              <a:buChar char="•"/>
            </a:pPr>
            <a:r>
              <a:rPr lang="en-US" b="1" u="sng" dirty="0" smtClean="0"/>
              <a:t>Physical tactics</a:t>
            </a:r>
            <a:r>
              <a:rPr lang="en-US" dirty="0" smtClean="0"/>
              <a:t>: punching, physically abusing, using a weapon</a:t>
            </a:r>
          </a:p>
          <a:p>
            <a:pPr marL="342900" indent="-342900">
              <a:buFont typeface="Arial" panose="020B0604020202020204" pitchFamily="34" charset="0"/>
              <a:buChar char="•"/>
            </a:pPr>
            <a:r>
              <a:rPr lang="en-US" b="1" u="sng" dirty="0" smtClean="0"/>
              <a:t>Sexual tactics</a:t>
            </a:r>
            <a:r>
              <a:rPr lang="en-US" dirty="0" smtClean="0"/>
              <a:t>: rape, objectification, forced abortion, sexual assault</a:t>
            </a:r>
          </a:p>
          <a:p>
            <a:pPr marL="342900" indent="-342900">
              <a:buFont typeface="Arial" panose="020B0604020202020204" pitchFamily="34" charset="0"/>
              <a:buChar char="•"/>
            </a:pPr>
            <a:r>
              <a:rPr lang="en-US" b="1" u="sng" dirty="0" smtClean="0"/>
              <a:t>Verbal, Emotional, and Psychological tactics</a:t>
            </a:r>
            <a:r>
              <a:rPr lang="en-US" dirty="0" smtClean="0"/>
              <a:t>: blaming the victim, engaging in manipulative behaviors, stalking, making false allegations</a:t>
            </a:r>
          </a:p>
          <a:p>
            <a:pPr marL="342900" indent="-342900">
              <a:buFont typeface="Arial" panose="020B0604020202020204" pitchFamily="34" charset="0"/>
              <a:buChar char="•"/>
            </a:pPr>
            <a:r>
              <a:rPr lang="en-US" b="1" u="sng" dirty="0" smtClean="0"/>
              <a:t>Economic coercion</a:t>
            </a:r>
            <a:r>
              <a:rPr lang="en-US" dirty="0" smtClean="0"/>
              <a:t>: withholding money (power dynamic), obtaining debt under victim’s name</a:t>
            </a:r>
            <a:endParaRPr lang="en-US" dirty="0"/>
          </a:p>
        </p:txBody>
      </p:sp>
      <p:sp>
        <p:nvSpPr>
          <p:cNvPr id="6" name="TextBox 5"/>
          <p:cNvSpPr txBox="1"/>
          <p:nvPr/>
        </p:nvSpPr>
        <p:spPr>
          <a:xfrm>
            <a:off x="616752" y="5420578"/>
            <a:ext cx="8641082" cy="769441"/>
          </a:xfrm>
          <a:prstGeom prst="rect">
            <a:avLst/>
          </a:prstGeom>
          <a:noFill/>
        </p:spPr>
        <p:txBody>
          <a:bodyPr wrap="square" rtlCol="0">
            <a:spAutoFit/>
          </a:bodyPr>
          <a:lstStyle/>
          <a:p>
            <a:r>
              <a:rPr lang="en-US" dirty="0" smtClean="0"/>
              <a:t>DV </a:t>
            </a:r>
            <a:r>
              <a:rPr lang="en-US" dirty="0"/>
              <a:t>cuts across every segment of the society and occurs in all age, racial, ethnic, socio-economic, sexual orientation, and religious groups.</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1578 copy.jpg"/>
          <p:cNvPicPr>
            <a:picLocks noChangeAspect="1"/>
          </p:cNvPicPr>
          <p:nvPr/>
        </p:nvPicPr>
        <p:blipFill>
          <a:blip r:embed="rId3">
            <a:grayscl/>
            <a:lum bright="52000"/>
          </a:blip>
          <a:stretch>
            <a:fillRect/>
          </a:stretch>
        </p:blipFill>
        <p:spPr>
          <a:xfrm>
            <a:off x="0" y="457200"/>
            <a:ext cx="10058400" cy="7315200"/>
          </a:xfrm>
          <a:prstGeom prst="rect">
            <a:avLst/>
          </a:prstGeom>
        </p:spPr>
      </p:pic>
      <p:sp>
        <p:nvSpPr>
          <p:cNvPr id="8" name="TextBox 7"/>
          <p:cNvSpPr txBox="1"/>
          <p:nvPr/>
        </p:nvSpPr>
        <p:spPr>
          <a:xfrm>
            <a:off x="304800" y="381000"/>
            <a:ext cx="9372600" cy="546863"/>
          </a:xfrm>
          <a:prstGeom prst="rect">
            <a:avLst/>
          </a:prstGeom>
          <a:noFill/>
        </p:spPr>
        <p:txBody>
          <a:bodyPr wrap="square" lIns="99615" tIns="49807" rIns="99615" bIns="49807" rtlCol="0">
            <a:spAutoFit/>
          </a:bodyPr>
          <a:lstStyle/>
          <a:p>
            <a:r>
              <a:rPr lang="en-US" sz="2900" b="1" dirty="0" smtClean="0">
                <a:latin typeface="Garamond"/>
                <a:cs typeface="Garamond"/>
              </a:rPr>
              <a:t>McKinney-Vento Homeless Assistance Act</a:t>
            </a:r>
            <a:endParaRPr lang="en-US" sz="2900" b="1" dirty="0">
              <a:latin typeface="Garamond"/>
              <a:cs typeface="Garamond"/>
            </a:endParaRPr>
          </a:p>
        </p:txBody>
      </p:sp>
      <p:sp>
        <p:nvSpPr>
          <p:cNvPr id="9" name="TextBox 8"/>
          <p:cNvSpPr txBox="1"/>
          <p:nvPr/>
        </p:nvSpPr>
        <p:spPr>
          <a:xfrm>
            <a:off x="381000" y="1066800"/>
            <a:ext cx="8610600" cy="875111"/>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 Background on NLCHP &amp; Lawyers Education Access Resource Network (Project LEARN) re: advocacy</a:t>
            </a:r>
          </a:p>
        </p:txBody>
      </p:sp>
      <p:sp>
        <p:nvSpPr>
          <p:cNvPr id="10" name="TextBox 9"/>
          <p:cNvSpPr txBox="1"/>
          <p:nvPr/>
        </p:nvSpPr>
        <p:spPr>
          <a:xfrm>
            <a:off x="381000" y="2027287"/>
            <a:ext cx="8610600" cy="487313"/>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 </a:t>
            </a:r>
            <a:r>
              <a:rPr lang="en-US" sz="2800" dirty="0" err="1" smtClean="0">
                <a:latin typeface="Garamond"/>
                <a:cs typeface="Garamond"/>
              </a:rPr>
              <a:t>Lampkin</a:t>
            </a:r>
            <a:r>
              <a:rPr lang="en-US" sz="2800" dirty="0" smtClean="0">
                <a:latin typeface="Garamond"/>
                <a:cs typeface="Garamond"/>
              </a:rPr>
              <a:t> vs. District of Columbia (D.C. Cir. 1994)</a:t>
            </a:r>
          </a:p>
        </p:txBody>
      </p:sp>
      <p:sp>
        <p:nvSpPr>
          <p:cNvPr id="11" name="TextBox 10"/>
          <p:cNvSpPr txBox="1"/>
          <p:nvPr/>
        </p:nvSpPr>
        <p:spPr>
          <a:xfrm>
            <a:off x="381000" y="2667000"/>
            <a:ext cx="8610600" cy="1650708"/>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 Lawsuits – clarification, advocacy, genuine disputes </a:t>
            </a:r>
          </a:p>
          <a:p>
            <a:pPr>
              <a:lnSpc>
                <a:spcPct val="90000"/>
              </a:lnSpc>
            </a:pPr>
            <a:endParaRPr lang="en-US" sz="2800" dirty="0" smtClean="0">
              <a:latin typeface="Garamond"/>
              <a:cs typeface="Garamond"/>
            </a:endParaRPr>
          </a:p>
          <a:p>
            <a:pPr>
              <a:lnSpc>
                <a:spcPct val="90000"/>
              </a:lnSpc>
              <a:buFont typeface="Wingdings" charset="2"/>
              <a:buChar char="v"/>
            </a:pPr>
            <a:r>
              <a:rPr lang="en-US" sz="2800" dirty="0" smtClean="0">
                <a:latin typeface="Garamond"/>
                <a:cs typeface="Garamond"/>
              </a:rPr>
              <a:t> WHAT IS THE HARM? Consider cost of harm / lawsuit vs. cost of compliance.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777240"/>
            <a:ext cx="9052560" cy="1295400"/>
          </a:xfrm>
        </p:spPr>
        <p:txBody>
          <a:bodyPr/>
          <a:lstStyle/>
          <a:p>
            <a:r>
              <a:rPr lang="en-US" sz="5100" b="1" dirty="0" smtClean="0"/>
              <a:t>NASH</a:t>
            </a:r>
            <a:endParaRPr lang="en-US" sz="5100" b="1" dirty="0"/>
          </a:p>
        </p:txBody>
      </p:sp>
      <p:sp>
        <p:nvSpPr>
          <p:cNvPr id="3" name="Content Placeholder 2"/>
          <p:cNvSpPr>
            <a:spLocks noGrp="1"/>
          </p:cNvSpPr>
          <p:nvPr>
            <p:ph idx="1"/>
          </p:nvPr>
        </p:nvSpPr>
        <p:spPr>
          <a:xfrm>
            <a:off x="419100" y="1554480"/>
            <a:ext cx="9052560" cy="5129425"/>
          </a:xfrm>
        </p:spPr>
        <p:txBody>
          <a:bodyPr/>
          <a:lstStyle/>
          <a:p>
            <a:pPr marL="0" indent="0">
              <a:buNone/>
            </a:pPr>
            <a:endParaRPr lang="en-US" sz="3300" dirty="0" smtClean="0"/>
          </a:p>
          <a:p>
            <a:pPr marL="0" indent="0">
              <a:buNone/>
            </a:pPr>
            <a:r>
              <a:rPr lang="en-US" sz="3300" dirty="0" smtClean="0"/>
              <a:t>NASH </a:t>
            </a:r>
            <a:r>
              <a:rPr lang="en-US" sz="3300" dirty="0"/>
              <a:t>provides programs and communities with the tools, strategies and support necessary to improve coordination between domestic and sexual violence services, and homeless and housing  providers, so that survivors and their children can ultimately avoid homelessness as the only means of living free from abuse. </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620442"/>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777240"/>
            <a:ext cx="9052560" cy="1295400"/>
          </a:xfrm>
        </p:spPr>
        <p:txBody>
          <a:bodyPr/>
          <a:lstStyle/>
          <a:p>
            <a:r>
              <a:rPr lang="en-US" b="1" dirty="0" smtClean="0"/>
              <a:t>Reaching NASH</a:t>
            </a:r>
            <a:endParaRPr lang="en-US" b="1" dirty="0"/>
          </a:p>
        </p:txBody>
      </p:sp>
      <p:sp>
        <p:nvSpPr>
          <p:cNvPr id="3" name="Content Placeholder 2"/>
          <p:cNvSpPr>
            <a:spLocks noGrp="1"/>
          </p:cNvSpPr>
          <p:nvPr>
            <p:ph idx="1"/>
          </p:nvPr>
        </p:nvSpPr>
        <p:spPr>
          <a:xfrm>
            <a:off x="419100" y="1899920"/>
            <a:ext cx="9052560" cy="5129425"/>
          </a:xfrm>
        </p:spPr>
        <p:txBody>
          <a:bodyPr/>
          <a:lstStyle/>
          <a:p>
            <a:pPr marL="0" indent="0">
              <a:buNone/>
            </a:pPr>
            <a:r>
              <a:rPr lang="en-US" dirty="0" smtClean="0">
                <a:solidFill>
                  <a:srgbClr val="262626"/>
                </a:solidFill>
              </a:rPr>
              <a:t>General TA/Training requests/inquiries: </a:t>
            </a:r>
            <a:r>
              <a:rPr lang="en-US" u="sng" dirty="0" smtClean="0">
                <a:solidFill>
                  <a:srgbClr val="262626"/>
                </a:solidFill>
              </a:rPr>
              <a:t>NASHinfo@dashdc.org</a:t>
            </a:r>
          </a:p>
          <a:p>
            <a:pPr marL="0" indent="0">
              <a:buNone/>
            </a:pPr>
            <a:endParaRPr lang="en-US" dirty="0">
              <a:solidFill>
                <a:srgbClr val="262626"/>
              </a:solidFill>
            </a:endParaRPr>
          </a:p>
          <a:p>
            <a:pPr marL="0" indent="0">
              <a:buNone/>
            </a:pPr>
            <a:r>
              <a:rPr lang="en-US" dirty="0" smtClean="0">
                <a:solidFill>
                  <a:srgbClr val="262626"/>
                </a:solidFill>
              </a:rPr>
              <a:t>Director, Larisa </a:t>
            </a:r>
            <a:r>
              <a:rPr lang="en-US" dirty="0" err="1" smtClean="0">
                <a:solidFill>
                  <a:srgbClr val="262626"/>
                </a:solidFill>
              </a:rPr>
              <a:t>Kofman</a:t>
            </a:r>
            <a:r>
              <a:rPr lang="en-US" dirty="0" smtClean="0">
                <a:solidFill>
                  <a:srgbClr val="262626"/>
                </a:solidFill>
              </a:rPr>
              <a:t>, J.D.</a:t>
            </a:r>
          </a:p>
          <a:p>
            <a:pPr marL="0" indent="0">
              <a:buNone/>
            </a:pPr>
            <a:r>
              <a:rPr lang="en-US" u="sng" dirty="0" smtClean="0">
                <a:solidFill>
                  <a:srgbClr val="262626"/>
                </a:solidFill>
              </a:rPr>
              <a:t>lkofman@dashdc.org</a:t>
            </a:r>
          </a:p>
          <a:p>
            <a:pPr marL="0" indent="0">
              <a:buNone/>
            </a:pPr>
            <a:r>
              <a:rPr lang="en-US" dirty="0" smtClean="0">
                <a:solidFill>
                  <a:srgbClr val="262626"/>
                </a:solidFill>
              </a:rPr>
              <a:t>(202) 462-3274 x114</a:t>
            </a:r>
            <a:endParaRPr lang="en-US" dirty="0">
              <a:solidFill>
                <a:srgbClr val="262626"/>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8520906"/>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1578 copy.jpg"/>
          <p:cNvPicPr>
            <a:picLocks noChangeAspect="1"/>
          </p:cNvPicPr>
          <p:nvPr/>
        </p:nvPicPr>
        <p:blipFill>
          <a:blip r:embed="rId3">
            <a:grayscl/>
            <a:lum bright="52000"/>
          </a:blip>
          <a:stretch>
            <a:fillRect/>
          </a:stretch>
        </p:blipFill>
        <p:spPr>
          <a:xfrm>
            <a:off x="0" y="533400"/>
            <a:ext cx="10058400" cy="7239000"/>
          </a:xfrm>
          <a:prstGeom prst="rect">
            <a:avLst/>
          </a:prstGeom>
        </p:spPr>
      </p:pic>
      <p:sp>
        <p:nvSpPr>
          <p:cNvPr id="8" name="TextBox 7"/>
          <p:cNvSpPr txBox="1"/>
          <p:nvPr/>
        </p:nvSpPr>
        <p:spPr>
          <a:xfrm>
            <a:off x="304800" y="381000"/>
            <a:ext cx="9372600" cy="593029"/>
          </a:xfrm>
          <a:prstGeom prst="rect">
            <a:avLst/>
          </a:prstGeom>
          <a:noFill/>
        </p:spPr>
        <p:txBody>
          <a:bodyPr wrap="square" lIns="99615" tIns="49807" rIns="99615" bIns="49807" rtlCol="0">
            <a:spAutoFit/>
          </a:bodyPr>
          <a:lstStyle/>
          <a:p>
            <a:r>
              <a:rPr lang="en-US" sz="3200" b="1" dirty="0" smtClean="0">
                <a:latin typeface="Garamond"/>
                <a:cs typeface="Garamond"/>
              </a:rPr>
              <a:t>McKinney-Vento Basics</a:t>
            </a:r>
            <a:endParaRPr lang="en-US" sz="3200" b="1" dirty="0">
              <a:latin typeface="Garamond"/>
              <a:cs typeface="Garamond"/>
            </a:endParaRPr>
          </a:p>
        </p:txBody>
      </p:sp>
      <p:sp>
        <p:nvSpPr>
          <p:cNvPr id="9" name="TextBox 8"/>
          <p:cNvSpPr txBox="1"/>
          <p:nvPr/>
        </p:nvSpPr>
        <p:spPr>
          <a:xfrm>
            <a:off x="457200" y="1143000"/>
            <a:ext cx="8610600" cy="483979"/>
          </a:xfrm>
          <a:prstGeom prst="rect">
            <a:avLst/>
          </a:prstGeom>
          <a:noFill/>
        </p:spPr>
        <p:txBody>
          <a:bodyPr wrap="square" rtlCol="0">
            <a:spAutoFit/>
          </a:bodyPr>
          <a:lstStyle/>
          <a:p>
            <a:pPr>
              <a:lnSpc>
                <a:spcPct val="90000"/>
              </a:lnSpc>
              <a:buFont typeface="Wingdings" charset="2"/>
              <a:buChar char="v"/>
            </a:pPr>
            <a:r>
              <a:rPr lang="en-US" sz="2800" dirty="0" smtClean="0">
                <a:solidFill>
                  <a:srgbClr val="FF0000"/>
                </a:solidFill>
                <a:latin typeface="Garamond"/>
                <a:cs typeface="Garamond"/>
              </a:rPr>
              <a:t> Equal access to Free Appropriate Public Education</a:t>
            </a:r>
          </a:p>
        </p:txBody>
      </p:sp>
      <p:sp>
        <p:nvSpPr>
          <p:cNvPr id="6" name="TextBox 5"/>
          <p:cNvSpPr txBox="1"/>
          <p:nvPr/>
        </p:nvSpPr>
        <p:spPr>
          <a:xfrm>
            <a:off x="457200" y="1752600"/>
            <a:ext cx="9220200" cy="1262910"/>
          </a:xfrm>
          <a:prstGeom prst="rect">
            <a:avLst/>
          </a:prstGeom>
          <a:noFill/>
        </p:spPr>
        <p:txBody>
          <a:bodyPr wrap="square" rtlCol="0">
            <a:spAutoFit/>
          </a:bodyPr>
          <a:lstStyle/>
          <a:p>
            <a:pPr>
              <a:lnSpc>
                <a:spcPct val="90000"/>
              </a:lnSpc>
              <a:buFont typeface="Wingdings" charset="2"/>
              <a:buChar char="v"/>
            </a:pPr>
            <a:r>
              <a:rPr lang="en-US" sz="2800" dirty="0" smtClean="0">
                <a:solidFill>
                  <a:srgbClr val="FF0000"/>
                </a:solidFill>
                <a:latin typeface="Garamond"/>
                <a:cs typeface="Garamond"/>
              </a:rPr>
              <a:t> Ongoing, affirmative obligation to review and revise barriers to identification, enrollment, attendance, and success in school</a:t>
            </a:r>
          </a:p>
          <a:p>
            <a:pPr>
              <a:lnSpc>
                <a:spcPct val="90000"/>
              </a:lnSpc>
              <a:buFont typeface="Wingdings" charset="2"/>
              <a:buChar char="v"/>
            </a:pPr>
            <a:endParaRPr lang="en-US" sz="2800" dirty="0" smtClean="0">
              <a:solidFill>
                <a:srgbClr val="FF0000"/>
              </a:solidFill>
              <a:latin typeface="Garamond"/>
              <a:cs typeface="Garamond"/>
            </a:endParaRPr>
          </a:p>
        </p:txBody>
      </p:sp>
      <p:sp>
        <p:nvSpPr>
          <p:cNvPr id="11" name="TextBox 10"/>
          <p:cNvSpPr txBox="1"/>
          <p:nvPr/>
        </p:nvSpPr>
        <p:spPr>
          <a:xfrm>
            <a:off x="457200" y="4011821"/>
            <a:ext cx="8610600" cy="483979"/>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 School selection, enrollment, and placement</a:t>
            </a:r>
          </a:p>
        </p:txBody>
      </p:sp>
      <p:sp>
        <p:nvSpPr>
          <p:cNvPr id="12" name="TextBox 11"/>
          <p:cNvSpPr txBox="1"/>
          <p:nvPr/>
        </p:nvSpPr>
        <p:spPr>
          <a:xfrm>
            <a:off x="457200" y="2716421"/>
            <a:ext cx="8610600" cy="483979"/>
          </a:xfrm>
          <a:prstGeom prst="rect">
            <a:avLst/>
          </a:prstGeom>
          <a:noFill/>
        </p:spPr>
        <p:txBody>
          <a:bodyPr wrap="square" rtlCol="0">
            <a:spAutoFit/>
          </a:bodyPr>
          <a:lstStyle/>
          <a:p>
            <a:pPr>
              <a:lnSpc>
                <a:spcPct val="90000"/>
              </a:lnSpc>
              <a:buFont typeface="Wingdings" charset="2"/>
              <a:buChar char="v"/>
            </a:pPr>
            <a:r>
              <a:rPr lang="en-US" sz="2800" dirty="0" smtClean="0">
                <a:solidFill>
                  <a:srgbClr val="FF0000"/>
                </a:solidFill>
                <a:latin typeface="Garamond"/>
                <a:cs typeface="Garamond"/>
              </a:rPr>
              <a:t> No segregation</a:t>
            </a:r>
          </a:p>
        </p:txBody>
      </p:sp>
      <p:sp>
        <p:nvSpPr>
          <p:cNvPr id="13" name="TextBox 12"/>
          <p:cNvSpPr txBox="1"/>
          <p:nvPr/>
        </p:nvSpPr>
        <p:spPr>
          <a:xfrm>
            <a:off x="457200" y="3379290"/>
            <a:ext cx="9296400" cy="487313"/>
          </a:xfrm>
          <a:prstGeom prst="rect">
            <a:avLst/>
          </a:prstGeom>
          <a:noFill/>
        </p:spPr>
        <p:txBody>
          <a:bodyPr wrap="square" rtlCol="0">
            <a:spAutoFit/>
          </a:bodyPr>
          <a:lstStyle/>
          <a:p>
            <a:pPr>
              <a:lnSpc>
                <a:spcPct val="90000"/>
              </a:lnSpc>
              <a:buFont typeface="Wingdings" charset="2"/>
              <a:buChar char="v"/>
            </a:pPr>
            <a:r>
              <a:rPr lang="en-US" sz="2800" dirty="0" smtClean="0">
                <a:solidFill>
                  <a:srgbClr val="FF0000"/>
                </a:solidFill>
                <a:latin typeface="Garamond"/>
                <a:cs typeface="Garamond"/>
              </a:rPr>
              <a:t> Opportunity to meet same challenging State academic </a:t>
            </a:r>
            <a:r>
              <a:rPr lang="en-US" sz="2800" dirty="0" err="1" smtClean="0">
                <a:solidFill>
                  <a:srgbClr val="FF0000"/>
                </a:solidFill>
                <a:latin typeface="Garamond"/>
                <a:cs typeface="Garamond"/>
              </a:rPr>
              <a:t>stds</a:t>
            </a:r>
            <a:endParaRPr lang="en-US" sz="2800" dirty="0" smtClean="0">
              <a:solidFill>
                <a:srgbClr val="FF0000"/>
              </a:solidFill>
              <a:latin typeface="Garamond"/>
              <a:cs typeface="Garamond"/>
            </a:endParaRPr>
          </a:p>
        </p:txBody>
      </p:sp>
      <p:sp>
        <p:nvSpPr>
          <p:cNvPr id="14" name="TextBox 13"/>
          <p:cNvSpPr txBox="1"/>
          <p:nvPr/>
        </p:nvSpPr>
        <p:spPr>
          <a:xfrm>
            <a:off x="457200" y="4621421"/>
            <a:ext cx="8610600" cy="483979"/>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 Transportation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G_1578 copy.jpg"/>
          <p:cNvPicPr>
            <a:picLocks noChangeAspect="1"/>
          </p:cNvPicPr>
          <p:nvPr/>
        </p:nvPicPr>
        <p:blipFill>
          <a:blip r:embed="rId3">
            <a:grayscl/>
            <a:lum bright="52000"/>
          </a:blip>
          <a:stretch>
            <a:fillRect/>
          </a:stretch>
        </p:blipFill>
        <p:spPr>
          <a:xfrm>
            <a:off x="0" y="533400"/>
            <a:ext cx="10058400" cy="7239000"/>
          </a:xfrm>
          <a:prstGeom prst="rect">
            <a:avLst/>
          </a:prstGeom>
        </p:spPr>
      </p:pic>
      <p:sp>
        <p:nvSpPr>
          <p:cNvPr id="8" name="TextBox 7"/>
          <p:cNvSpPr txBox="1"/>
          <p:nvPr/>
        </p:nvSpPr>
        <p:spPr>
          <a:xfrm>
            <a:off x="304800" y="381000"/>
            <a:ext cx="9372600" cy="593029"/>
          </a:xfrm>
          <a:prstGeom prst="rect">
            <a:avLst/>
          </a:prstGeom>
          <a:noFill/>
        </p:spPr>
        <p:txBody>
          <a:bodyPr wrap="square" lIns="99615" tIns="49807" rIns="99615" bIns="49807" rtlCol="0">
            <a:spAutoFit/>
          </a:bodyPr>
          <a:lstStyle/>
          <a:p>
            <a:r>
              <a:rPr lang="en-US" sz="3200" b="1" dirty="0" smtClean="0">
                <a:latin typeface="Garamond"/>
                <a:cs typeface="Garamond"/>
              </a:rPr>
              <a:t>McKinney-Vento Homeless Assistance Act</a:t>
            </a:r>
            <a:endParaRPr lang="en-US" sz="3200" b="1" dirty="0">
              <a:latin typeface="Garamond"/>
              <a:cs typeface="Garamond"/>
            </a:endParaRPr>
          </a:p>
        </p:txBody>
      </p:sp>
      <p:sp>
        <p:nvSpPr>
          <p:cNvPr id="9" name="TextBox 8"/>
          <p:cNvSpPr txBox="1"/>
          <p:nvPr/>
        </p:nvSpPr>
        <p:spPr>
          <a:xfrm>
            <a:off x="381000" y="1219200"/>
            <a:ext cx="9677400" cy="875111"/>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 Every state must designate a State Coordinator </a:t>
            </a:r>
            <a:r>
              <a:rPr lang="en-US" sz="2800" b="1" dirty="0" smtClean="0">
                <a:solidFill>
                  <a:srgbClr val="FF0000"/>
                </a:solidFill>
                <a:latin typeface="Garamond"/>
                <a:cs typeface="Garamond"/>
              </a:rPr>
              <a:t>who can sufficiently carry out their duties</a:t>
            </a:r>
            <a:r>
              <a:rPr lang="en-US" sz="2800" dirty="0" smtClean="0">
                <a:latin typeface="Garamond"/>
                <a:cs typeface="Garamond"/>
              </a:rPr>
              <a:t>. 42 USC 11432(d)(3). </a:t>
            </a:r>
          </a:p>
        </p:txBody>
      </p:sp>
      <p:sp>
        <p:nvSpPr>
          <p:cNvPr id="5" name="TextBox 4"/>
          <p:cNvSpPr txBox="1"/>
          <p:nvPr/>
        </p:nvSpPr>
        <p:spPr>
          <a:xfrm>
            <a:off x="381000" y="2362200"/>
            <a:ext cx="9677400" cy="875111"/>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Every LEA must designate a McKinney-Vento liaison </a:t>
            </a:r>
            <a:r>
              <a:rPr lang="en-US" sz="2800" b="1" dirty="0" smtClean="0">
                <a:solidFill>
                  <a:srgbClr val="FF0000"/>
                </a:solidFill>
                <a:latin typeface="Garamond"/>
                <a:cs typeface="Garamond"/>
              </a:rPr>
              <a:t>able to carry out his/her legal duties</a:t>
            </a:r>
            <a:r>
              <a:rPr lang="en-US" sz="2800" dirty="0" smtClean="0">
                <a:latin typeface="Garamond"/>
                <a:cs typeface="Garamond"/>
              </a:rPr>
              <a:t>. 42 USC 11432(g)(6).</a:t>
            </a:r>
          </a:p>
        </p:txBody>
      </p:sp>
      <p:sp>
        <p:nvSpPr>
          <p:cNvPr id="6" name="TextBox 5"/>
          <p:cNvSpPr txBox="1"/>
          <p:nvPr/>
        </p:nvSpPr>
        <p:spPr>
          <a:xfrm>
            <a:off x="381000" y="3676493"/>
            <a:ext cx="9677400" cy="875111"/>
          </a:xfrm>
          <a:prstGeom prst="rect">
            <a:avLst/>
          </a:prstGeom>
          <a:noFill/>
        </p:spPr>
        <p:txBody>
          <a:bodyPr wrap="square" rtlCol="0">
            <a:spAutoFit/>
          </a:bodyPr>
          <a:lstStyle/>
          <a:p>
            <a:pPr>
              <a:lnSpc>
                <a:spcPct val="90000"/>
              </a:lnSpc>
              <a:buFont typeface="Wingdings" charset="2"/>
              <a:buChar char="v"/>
            </a:pPr>
            <a:r>
              <a:rPr lang="en-US" sz="2800" dirty="0" smtClean="0">
                <a:latin typeface="Garamond"/>
                <a:cs typeface="Garamond"/>
              </a:rPr>
              <a:t> Coordination and collaboration is key. 42 USC 11432(g)(5)(C).  </a:t>
            </a:r>
          </a:p>
          <a:p>
            <a:pPr>
              <a:lnSpc>
                <a:spcPct val="90000"/>
              </a:lnSpc>
              <a:buFont typeface="Wingdings" charset="2"/>
              <a:buChar char="v"/>
            </a:pPr>
            <a:endParaRPr lang="en-US" sz="2800" dirty="0" smtClean="0">
              <a:latin typeface="Garamond"/>
              <a:cs typeface="Garamond"/>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6" grpId="0"/>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talking.jpg"/>
          <p:cNvPicPr>
            <a:picLocks noChangeAspect="1"/>
          </p:cNvPicPr>
          <p:nvPr/>
        </p:nvPicPr>
        <p:blipFill>
          <a:blip r:embed="rId3" cstate="email">
            <a:lum bright="-83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81000"/>
            <a:ext cx="10058400" cy="7391400"/>
          </a:xfrm>
          <a:prstGeom prst="rect">
            <a:avLst/>
          </a:prstGeom>
        </p:spPr>
      </p:pic>
      <p:sp>
        <p:nvSpPr>
          <p:cNvPr id="5" name="TextBox 4"/>
          <p:cNvSpPr txBox="1"/>
          <p:nvPr/>
        </p:nvSpPr>
        <p:spPr>
          <a:xfrm>
            <a:off x="304800" y="381000"/>
            <a:ext cx="9372600" cy="993139"/>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McKinney-Vento Responsibilities – State Coordinators</a:t>
            </a:r>
          </a:p>
          <a:p>
            <a:r>
              <a:rPr lang="en-US" sz="2900" b="1" dirty="0" smtClean="0">
                <a:solidFill>
                  <a:schemeClr val="bg1"/>
                </a:solidFill>
                <a:latin typeface="Garamond"/>
                <a:cs typeface="Garamond"/>
              </a:rPr>
              <a:t>42 U.S.C. § 11432(f)</a:t>
            </a:r>
            <a:endParaRPr lang="en-US" sz="2900" b="1" dirty="0">
              <a:solidFill>
                <a:schemeClr val="bg1"/>
              </a:solidFill>
              <a:latin typeface="Garamond"/>
              <a:cs typeface="Garamond"/>
            </a:endParaRPr>
          </a:p>
        </p:txBody>
      </p:sp>
      <p:sp>
        <p:nvSpPr>
          <p:cNvPr id="8" name="TextBox 7"/>
          <p:cNvSpPr txBox="1"/>
          <p:nvPr/>
        </p:nvSpPr>
        <p:spPr>
          <a:xfrm>
            <a:off x="304800" y="1404090"/>
            <a:ext cx="9753600" cy="2757678"/>
          </a:xfrm>
          <a:prstGeom prst="rect">
            <a:avLst/>
          </a:prstGeom>
          <a:noFill/>
        </p:spPr>
        <p:txBody>
          <a:bodyPr wrap="square" rtlCol="0">
            <a:spAutoFit/>
          </a:bodyPr>
          <a:lstStyle/>
          <a:p>
            <a:pPr>
              <a:lnSpc>
                <a:spcPct val="90000"/>
              </a:lnSpc>
              <a:buFont typeface="Wingdings" charset="2"/>
              <a:buChar char="v"/>
            </a:pPr>
            <a:endParaRPr lang="en-US" sz="2400" dirty="0" smtClean="0">
              <a:solidFill>
                <a:schemeClr val="bg1"/>
              </a:solidFill>
              <a:latin typeface="Garamond"/>
              <a:cs typeface="Garamond"/>
            </a:endParaRPr>
          </a:p>
          <a:p>
            <a:pPr>
              <a:lnSpc>
                <a:spcPct val="90000"/>
              </a:lnSpc>
              <a:buFont typeface="Wingdings" charset="2"/>
              <a:buChar char="v"/>
            </a:pPr>
            <a:r>
              <a:rPr lang="en-US" sz="2400" dirty="0" smtClean="0">
                <a:solidFill>
                  <a:schemeClr val="bg1"/>
                </a:solidFill>
                <a:latin typeface="Garamond"/>
                <a:cs typeface="Garamond"/>
              </a:rPr>
              <a:t> Collaborate and coordinate with LEA liaisons, </a:t>
            </a:r>
            <a:r>
              <a:rPr lang="en-US" sz="2400" b="1" dirty="0" smtClean="0">
                <a:solidFill>
                  <a:srgbClr val="FFFF00"/>
                </a:solidFill>
                <a:latin typeface="Garamond"/>
                <a:cs typeface="Garamond"/>
              </a:rPr>
              <a:t>school personnel, homeless service providers, child welfare and social services agencies,</a:t>
            </a:r>
            <a:r>
              <a:rPr lang="en-US" sz="2400" b="1" dirty="0" smtClean="0">
                <a:solidFill>
                  <a:schemeClr val="bg1"/>
                </a:solidFill>
                <a:latin typeface="Garamond"/>
                <a:cs typeface="Garamond"/>
              </a:rPr>
              <a:t> </a:t>
            </a:r>
            <a:r>
              <a:rPr lang="en-US" sz="2400" dirty="0" smtClean="0">
                <a:solidFill>
                  <a:schemeClr val="bg1"/>
                </a:solidFill>
                <a:latin typeface="Garamond"/>
                <a:cs typeface="Garamond"/>
              </a:rPr>
              <a:t>and other community organizations and groups that work with and represent homeless children and youth and their families;</a:t>
            </a:r>
          </a:p>
          <a:p>
            <a:pPr>
              <a:lnSpc>
                <a:spcPct val="90000"/>
              </a:lnSpc>
              <a:buFont typeface="Wingdings" charset="2"/>
              <a:buChar char="v"/>
            </a:pPr>
            <a:endParaRPr lang="en-US" sz="2400" dirty="0" smtClean="0">
              <a:solidFill>
                <a:schemeClr val="bg1"/>
              </a:solidFill>
              <a:latin typeface="Garamond"/>
              <a:cs typeface="Garamond"/>
            </a:endParaRPr>
          </a:p>
          <a:p>
            <a:pPr>
              <a:lnSpc>
                <a:spcPct val="90000"/>
              </a:lnSpc>
              <a:buFont typeface="Wingdings" charset="2"/>
              <a:buChar char="v"/>
            </a:pPr>
            <a:r>
              <a:rPr lang="en-US" sz="2400" dirty="0" smtClean="0">
                <a:solidFill>
                  <a:schemeClr val="bg1"/>
                </a:solidFill>
                <a:latin typeface="Garamond"/>
                <a:cs typeface="Garamond"/>
              </a:rPr>
              <a:t> Provide technical assistance to </a:t>
            </a:r>
            <a:r>
              <a:rPr lang="en-US" sz="2400" b="1" dirty="0" smtClean="0">
                <a:solidFill>
                  <a:srgbClr val="FFFF00"/>
                </a:solidFill>
                <a:latin typeface="Garamond"/>
                <a:cs typeface="Garamond"/>
              </a:rPr>
              <a:t>&amp; conduct monitoring of</a:t>
            </a:r>
            <a:r>
              <a:rPr lang="en-US" sz="2400" b="1" dirty="0" smtClean="0">
                <a:solidFill>
                  <a:schemeClr val="bg1"/>
                </a:solidFill>
                <a:latin typeface="Garamond"/>
                <a:cs typeface="Garamond"/>
              </a:rPr>
              <a:t> </a:t>
            </a:r>
            <a:r>
              <a:rPr lang="en-US" sz="2400" dirty="0" err="1" smtClean="0">
                <a:solidFill>
                  <a:schemeClr val="bg1"/>
                </a:solidFill>
                <a:latin typeface="Garamond"/>
                <a:cs typeface="Garamond"/>
              </a:rPr>
              <a:t>LEAs</a:t>
            </a:r>
            <a:endParaRPr lang="en-US" sz="2400" dirty="0" smtClean="0">
              <a:solidFill>
                <a:schemeClr val="bg1"/>
              </a:solidFill>
              <a:latin typeface="Garamond"/>
              <a:cs typeface="Garamond"/>
            </a:endParaRPr>
          </a:p>
          <a:p>
            <a:pPr>
              <a:lnSpc>
                <a:spcPct val="90000"/>
              </a:lnSpc>
              <a:buFont typeface="Wingdings" charset="2"/>
              <a:buChar char="v"/>
            </a:pPr>
            <a:endParaRPr lang="en-US" sz="2400" dirty="0" smtClean="0">
              <a:solidFill>
                <a:schemeClr val="bg1"/>
              </a:solidFill>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9310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alking.jpg"/>
          <p:cNvPicPr>
            <a:picLocks noChangeAspect="1"/>
          </p:cNvPicPr>
          <p:nvPr/>
        </p:nvPicPr>
        <p:blipFill>
          <a:blip r:embed="rId3" cstate="email">
            <a:lum bright="-83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81000"/>
            <a:ext cx="10058400" cy="7391400"/>
          </a:xfrm>
          <a:prstGeom prst="rect">
            <a:avLst/>
          </a:prstGeom>
        </p:spPr>
      </p:pic>
      <p:sp>
        <p:nvSpPr>
          <p:cNvPr id="5" name="TextBox 4"/>
          <p:cNvSpPr txBox="1"/>
          <p:nvPr/>
        </p:nvSpPr>
        <p:spPr>
          <a:xfrm>
            <a:off x="304800" y="381000"/>
            <a:ext cx="9372600" cy="993139"/>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McKinney-Vento Responsibilities – State Coordinators</a:t>
            </a:r>
          </a:p>
          <a:p>
            <a:r>
              <a:rPr lang="en-US" sz="2900" b="1" dirty="0" smtClean="0">
                <a:solidFill>
                  <a:schemeClr val="bg1"/>
                </a:solidFill>
                <a:latin typeface="Garamond"/>
                <a:cs typeface="Garamond"/>
              </a:rPr>
              <a:t>42 U.S.C. § 11432(f)</a:t>
            </a:r>
            <a:endParaRPr lang="en-US" sz="2900" b="1" dirty="0">
              <a:solidFill>
                <a:schemeClr val="bg1"/>
              </a:solidFill>
              <a:latin typeface="Garamond"/>
              <a:cs typeface="Garamond"/>
            </a:endParaRPr>
          </a:p>
        </p:txBody>
      </p:sp>
      <p:sp>
        <p:nvSpPr>
          <p:cNvPr id="8" name="TextBox 7"/>
          <p:cNvSpPr txBox="1"/>
          <p:nvPr/>
        </p:nvSpPr>
        <p:spPr>
          <a:xfrm>
            <a:off x="304800" y="1404090"/>
            <a:ext cx="9753600" cy="4753097"/>
          </a:xfrm>
          <a:prstGeom prst="rect">
            <a:avLst/>
          </a:prstGeom>
          <a:noFill/>
        </p:spPr>
        <p:txBody>
          <a:bodyPr wrap="square" rtlCol="0">
            <a:spAutoFit/>
          </a:bodyPr>
          <a:lstStyle/>
          <a:p>
            <a:pPr>
              <a:lnSpc>
                <a:spcPct val="90000"/>
              </a:lnSpc>
            </a:pPr>
            <a:endParaRPr lang="en-US" sz="2800" dirty="0" smtClean="0">
              <a:solidFill>
                <a:srgbClr val="FFFF00"/>
              </a:solidFill>
              <a:latin typeface="Garamond"/>
              <a:cs typeface="Garamond"/>
            </a:endParaRPr>
          </a:p>
          <a:p>
            <a:pPr>
              <a:lnSpc>
                <a:spcPct val="90000"/>
              </a:lnSpc>
              <a:buFont typeface="Wingdings" charset="2"/>
              <a:buChar char="v"/>
            </a:pPr>
            <a:r>
              <a:rPr lang="en-US" sz="2800" dirty="0" smtClean="0">
                <a:solidFill>
                  <a:srgbClr val="FFFF00"/>
                </a:solidFill>
                <a:latin typeface="Garamond"/>
                <a:cs typeface="Garamond"/>
              </a:rPr>
              <a:t> Provide training to liaisons on the definitions of terms related to homelessness.</a:t>
            </a:r>
          </a:p>
          <a:p>
            <a:pPr>
              <a:lnSpc>
                <a:spcPct val="90000"/>
              </a:lnSpc>
            </a:pPr>
            <a:endParaRPr lang="en-US" sz="2800" dirty="0" smtClean="0">
              <a:solidFill>
                <a:srgbClr val="FFFF00"/>
              </a:solidFill>
              <a:latin typeface="Garamond"/>
              <a:cs typeface="Garamond"/>
            </a:endParaRPr>
          </a:p>
          <a:p>
            <a:pPr>
              <a:lnSpc>
                <a:spcPct val="90000"/>
              </a:lnSpc>
              <a:buFont typeface="Wingdings" charset="2"/>
              <a:buChar char="v"/>
            </a:pPr>
            <a:r>
              <a:rPr lang="en-US" sz="2800" dirty="0" smtClean="0">
                <a:solidFill>
                  <a:srgbClr val="FFFF00"/>
                </a:solidFill>
                <a:latin typeface="Garamond"/>
                <a:cs typeface="Garamond"/>
              </a:rPr>
              <a:t> Implement professional development programs for liaisons and other LEA personnel to improve ID and heighten awareness (consider trauma-informed practices)</a:t>
            </a:r>
          </a:p>
          <a:p>
            <a:pPr>
              <a:lnSpc>
                <a:spcPct val="90000"/>
              </a:lnSpc>
            </a:pPr>
            <a:endParaRPr lang="en-US" sz="2800" dirty="0" smtClean="0">
              <a:solidFill>
                <a:srgbClr val="FFFF00"/>
              </a:solidFill>
              <a:latin typeface="Garamond"/>
              <a:cs typeface="Garamond"/>
            </a:endParaRPr>
          </a:p>
          <a:p>
            <a:pPr>
              <a:lnSpc>
                <a:spcPct val="90000"/>
              </a:lnSpc>
              <a:buFont typeface="Wingdings" charset="2"/>
              <a:buChar char="v"/>
            </a:pPr>
            <a:r>
              <a:rPr lang="en-US" sz="2800" dirty="0" smtClean="0">
                <a:solidFill>
                  <a:srgbClr val="FFFF00"/>
                </a:solidFill>
                <a:latin typeface="Garamond"/>
                <a:cs typeface="Garamond"/>
              </a:rPr>
              <a:t> Coordinate with policymakers to ensure that legislation and policies do not create barriers such as criminalization and school discipline policies. </a:t>
            </a:r>
          </a:p>
          <a:p>
            <a:pPr>
              <a:lnSpc>
                <a:spcPct val="90000"/>
              </a:lnSpc>
              <a:buFont typeface="Wingdings" charset="2"/>
              <a:buChar char="v"/>
            </a:pPr>
            <a:endParaRPr lang="en-US" sz="2800" b="1" dirty="0" smtClean="0">
              <a:solidFill>
                <a:srgbClr val="FF0000"/>
              </a:solidFill>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9310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alking.jpg"/>
          <p:cNvPicPr>
            <a:picLocks noChangeAspect="1"/>
          </p:cNvPicPr>
          <p:nvPr/>
        </p:nvPicPr>
        <p:blipFill>
          <a:blip r:embed="rId3" cstate="email">
            <a:lum bright="-18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81000"/>
            <a:ext cx="10058400" cy="7391400"/>
          </a:xfrm>
          <a:prstGeom prst="rect">
            <a:avLst/>
          </a:prstGeom>
        </p:spPr>
      </p:pic>
      <p:sp>
        <p:nvSpPr>
          <p:cNvPr id="5" name="TextBox 4"/>
          <p:cNvSpPr txBox="1"/>
          <p:nvPr/>
        </p:nvSpPr>
        <p:spPr>
          <a:xfrm>
            <a:off x="304800" y="381000"/>
            <a:ext cx="9372600" cy="993139"/>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McKinney-Vento Responsibilities – LEA Liaisons</a:t>
            </a:r>
          </a:p>
          <a:p>
            <a:r>
              <a:rPr lang="en-US" sz="2900" b="1" dirty="0" smtClean="0">
                <a:solidFill>
                  <a:schemeClr val="bg1"/>
                </a:solidFill>
                <a:latin typeface="Garamond"/>
                <a:cs typeface="Garamond"/>
              </a:rPr>
              <a:t>42 U.S.C. § 11432(g)(6)(A)</a:t>
            </a:r>
            <a:endParaRPr lang="en-US" sz="2900" b="1" dirty="0">
              <a:solidFill>
                <a:schemeClr val="bg1"/>
              </a:solidFill>
              <a:latin typeface="Garamond"/>
              <a:cs typeface="Garamond"/>
            </a:endParaRPr>
          </a:p>
        </p:txBody>
      </p:sp>
      <p:sp>
        <p:nvSpPr>
          <p:cNvPr id="6" name="TextBox 5"/>
          <p:cNvSpPr txBox="1"/>
          <p:nvPr/>
        </p:nvSpPr>
        <p:spPr>
          <a:xfrm>
            <a:off x="304800" y="1398708"/>
            <a:ext cx="9753600" cy="3977499"/>
          </a:xfrm>
          <a:prstGeom prst="rect">
            <a:avLst/>
          </a:prstGeom>
          <a:noFill/>
        </p:spPr>
        <p:txBody>
          <a:bodyPr wrap="square" rtlCol="0">
            <a:spAutoFit/>
          </a:bodyPr>
          <a:lstStyle/>
          <a:p>
            <a:pPr>
              <a:lnSpc>
                <a:spcPct val="90000"/>
              </a:lnSpc>
              <a:buFont typeface="Wingdings" charset="2"/>
              <a:buChar char="v"/>
            </a:pPr>
            <a:r>
              <a:rPr lang="en-US" sz="2800" dirty="0" smtClean="0">
                <a:solidFill>
                  <a:schemeClr val="bg1"/>
                </a:solidFill>
                <a:latin typeface="Garamond"/>
                <a:cs typeface="Garamond"/>
              </a:rPr>
              <a:t> Identify homeless children and youth through outreach and coordination</a:t>
            </a:r>
          </a:p>
          <a:p>
            <a:pPr>
              <a:lnSpc>
                <a:spcPct val="90000"/>
              </a:lnSpc>
              <a:buFont typeface="Wingdings" charset="2"/>
              <a:buChar char="v"/>
            </a:pPr>
            <a:endParaRPr lang="en-US" sz="2800" dirty="0" smtClean="0">
              <a:solidFill>
                <a:schemeClr val="bg1"/>
              </a:solidFill>
              <a:latin typeface="Garamond"/>
              <a:cs typeface="Garamond"/>
            </a:endParaRPr>
          </a:p>
          <a:p>
            <a:pPr>
              <a:lnSpc>
                <a:spcPct val="90000"/>
              </a:lnSpc>
              <a:buFont typeface="Wingdings" charset="2"/>
              <a:buChar char="v"/>
            </a:pPr>
            <a:r>
              <a:rPr lang="en-US" sz="2800" dirty="0" smtClean="0">
                <a:solidFill>
                  <a:schemeClr val="bg1"/>
                </a:solidFill>
                <a:latin typeface="Garamond"/>
                <a:cs typeface="Garamond"/>
              </a:rPr>
              <a:t> </a:t>
            </a:r>
            <a:r>
              <a:rPr lang="en-US" sz="2800" b="1" dirty="0" smtClean="0">
                <a:solidFill>
                  <a:srgbClr val="FFFF00"/>
                </a:solidFill>
                <a:latin typeface="Garamond"/>
                <a:cs typeface="Garamond"/>
              </a:rPr>
              <a:t>Enroll </a:t>
            </a:r>
            <a:r>
              <a:rPr lang="en-US" sz="2800" dirty="0" smtClean="0">
                <a:solidFill>
                  <a:schemeClr val="bg1"/>
                </a:solidFill>
                <a:latin typeface="Garamond"/>
                <a:cs typeface="Garamond"/>
              </a:rPr>
              <a:t>&amp; provide with full &amp; equal </a:t>
            </a:r>
            <a:r>
              <a:rPr lang="en-US" sz="2800" dirty="0" err="1" smtClean="0">
                <a:solidFill>
                  <a:schemeClr val="bg1"/>
                </a:solidFill>
                <a:latin typeface="Garamond"/>
                <a:cs typeface="Garamond"/>
              </a:rPr>
              <a:t>opp’ty</a:t>
            </a:r>
            <a:r>
              <a:rPr lang="en-US" sz="2800" dirty="0" smtClean="0">
                <a:solidFill>
                  <a:schemeClr val="bg1"/>
                </a:solidFill>
                <a:latin typeface="Garamond"/>
                <a:cs typeface="Garamond"/>
              </a:rPr>
              <a:t> to succeed in school; </a:t>
            </a:r>
          </a:p>
          <a:p>
            <a:pPr>
              <a:lnSpc>
                <a:spcPct val="90000"/>
              </a:lnSpc>
              <a:buFont typeface="Wingdings" charset="2"/>
              <a:buChar char="v"/>
            </a:pPr>
            <a:endParaRPr lang="en-US" sz="2800" dirty="0" smtClean="0">
              <a:solidFill>
                <a:schemeClr val="bg1"/>
              </a:solidFill>
              <a:latin typeface="Garamond"/>
              <a:cs typeface="Garamond"/>
            </a:endParaRPr>
          </a:p>
          <a:p>
            <a:pPr>
              <a:lnSpc>
                <a:spcPct val="90000"/>
              </a:lnSpc>
              <a:buFont typeface="Wingdings" charset="2"/>
              <a:buChar char="v"/>
            </a:pPr>
            <a:r>
              <a:rPr lang="en-US" sz="2800" dirty="0" smtClean="0">
                <a:solidFill>
                  <a:schemeClr val="bg1"/>
                </a:solidFill>
                <a:latin typeface="Garamond"/>
                <a:cs typeface="Garamond"/>
              </a:rPr>
              <a:t> Ensure </a:t>
            </a:r>
            <a:r>
              <a:rPr lang="en-US" sz="2800" b="1" dirty="0" smtClean="0">
                <a:solidFill>
                  <a:srgbClr val="FFFF00"/>
                </a:solidFill>
                <a:latin typeface="Garamond"/>
                <a:cs typeface="Garamond"/>
              </a:rPr>
              <a:t>access to </a:t>
            </a:r>
            <a:r>
              <a:rPr lang="en-US" sz="2800" dirty="0" smtClean="0">
                <a:solidFill>
                  <a:schemeClr val="bg1"/>
                </a:solidFill>
                <a:latin typeface="Garamond"/>
                <a:cs typeface="Garamond"/>
              </a:rPr>
              <a:t>and receive educational services</a:t>
            </a:r>
          </a:p>
          <a:p>
            <a:pPr>
              <a:lnSpc>
                <a:spcPct val="90000"/>
              </a:lnSpc>
              <a:buFont typeface="Wingdings" charset="2"/>
              <a:buChar char="v"/>
            </a:pPr>
            <a:endParaRPr lang="en-US" sz="2800" dirty="0" smtClean="0">
              <a:solidFill>
                <a:schemeClr val="bg1"/>
              </a:solidFill>
              <a:latin typeface="Garamond"/>
              <a:cs typeface="Garamond"/>
            </a:endParaRPr>
          </a:p>
          <a:p>
            <a:pPr>
              <a:lnSpc>
                <a:spcPct val="90000"/>
              </a:lnSpc>
              <a:buFont typeface="Wingdings" charset="2"/>
              <a:buChar char="v"/>
            </a:pPr>
            <a:r>
              <a:rPr lang="en-US" sz="2800" dirty="0" smtClean="0">
                <a:solidFill>
                  <a:schemeClr val="bg1"/>
                </a:solidFill>
                <a:latin typeface="Garamond"/>
                <a:cs typeface="Garamond"/>
              </a:rPr>
              <a:t> Provide referrals to supports and services</a:t>
            </a:r>
          </a:p>
          <a:p>
            <a:pPr>
              <a:lnSpc>
                <a:spcPct val="90000"/>
              </a:lnSpc>
            </a:pPr>
            <a:endParaRPr lang="en-US" sz="2800" dirty="0" smtClean="0">
              <a:solidFill>
                <a:schemeClr val="bg1"/>
              </a:solidFill>
              <a:latin typeface="Garamond"/>
              <a:cs typeface="Garamond"/>
            </a:endParaRPr>
          </a:p>
          <a:p>
            <a:pPr>
              <a:lnSpc>
                <a:spcPct val="90000"/>
              </a:lnSpc>
              <a:buFont typeface="Wingdings" charset="2"/>
              <a:buChar char="v"/>
            </a:pPr>
            <a:r>
              <a:rPr lang="en-US" sz="2800" dirty="0" smtClean="0">
                <a:solidFill>
                  <a:schemeClr val="bg1"/>
                </a:solidFill>
                <a:latin typeface="Garamond"/>
                <a:cs typeface="Garamond"/>
              </a:rPr>
              <a:t> Mediate enrollment disputes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9310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alking.jpg"/>
          <p:cNvPicPr>
            <a:picLocks noChangeAspect="1"/>
          </p:cNvPicPr>
          <p:nvPr/>
        </p:nvPicPr>
        <p:blipFill>
          <a:blip r:embed="rId3" cstate="email">
            <a:lum bright="-18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81000"/>
            <a:ext cx="10058400" cy="7391400"/>
          </a:xfrm>
          <a:prstGeom prst="rect">
            <a:avLst/>
          </a:prstGeom>
        </p:spPr>
      </p:pic>
      <p:sp>
        <p:nvSpPr>
          <p:cNvPr id="5" name="TextBox 4"/>
          <p:cNvSpPr txBox="1"/>
          <p:nvPr/>
        </p:nvSpPr>
        <p:spPr>
          <a:xfrm>
            <a:off x="304800" y="381000"/>
            <a:ext cx="9372600" cy="993139"/>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McKinney-Vento Responsibilities – LEA Liaisons</a:t>
            </a:r>
          </a:p>
          <a:p>
            <a:r>
              <a:rPr lang="en-US" sz="2900" b="1" dirty="0" smtClean="0">
                <a:solidFill>
                  <a:schemeClr val="bg1"/>
                </a:solidFill>
                <a:latin typeface="Garamond"/>
                <a:cs typeface="Garamond"/>
              </a:rPr>
              <a:t>42 U.S.C. § 11432(g)(6)(A)</a:t>
            </a:r>
            <a:endParaRPr lang="en-US" sz="2900" b="1" dirty="0">
              <a:solidFill>
                <a:schemeClr val="bg1"/>
              </a:solidFill>
              <a:latin typeface="Garamond"/>
              <a:cs typeface="Garamond"/>
            </a:endParaRPr>
          </a:p>
        </p:txBody>
      </p:sp>
      <p:sp>
        <p:nvSpPr>
          <p:cNvPr id="6" name="TextBox 5"/>
          <p:cNvSpPr txBox="1"/>
          <p:nvPr/>
        </p:nvSpPr>
        <p:spPr>
          <a:xfrm>
            <a:off x="304800" y="1405506"/>
            <a:ext cx="9753600" cy="4365298"/>
          </a:xfrm>
          <a:prstGeom prst="rect">
            <a:avLst/>
          </a:prstGeom>
          <a:noFill/>
        </p:spPr>
        <p:txBody>
          <a:bodyPr wrap="square" rtlCol="0">
            <a:spAutoFit/>
          </a:bodyPr>
          <a:lstStyle/>
          <a:p>
            <a:pPr>
              <a:lnSpc>
                <a:spcPct val="90000"/>
              </a:lnSpc>
              <a:buFont typeface="Wingdings" charset="2"/>
              <a:buChar char="v"/>
            </a:pPr>
            <a:r>
              <a:rPr lang="en-US" sz="2800" dirty="0" smtClean="0">
                <a:solidFill>
                  <a:schemeClr val="bg1"/>
                </a:solidFill>
                <a:latin typeface="Garamond"/>
                <a:cs typeface="Garamond"/>
              </a:rPr>
              <a:t> </a:t>
            </a:r>
            <a:r>
              <a:rPr lang="en-US" sz="2800" b="1" dirty="0" smtClean="0">
                <a:solidFill>
                  <a:srgbClr val="FFFF00"/>
                </a:solidFill>
                <a:latin typeface="Garamond"/>
                <a:cs typeface="Garamond"/>
              </a:rPr>
              <a:t>School personnel providing services receive PD &amp; other support; </a:t>
            </a:r>
          </a:p>
          <a:p>
            <a:pPr>
              <a:lnSpc>
                <a:spcPct val="90000"/>
              </a:lnSpc>
            </a:pPr>
            <a:endParaRPr lang="en-US" sz="2800" dirty="0" smtClean="0">
              <a:solidFill>
                <a:schemeClr val="bg1"/>
              </a:solidFill>
              <a:latin typeface="Garamond"/>
              <a:cs typeface="Garamond"/>
            </a:endParaRPr>
          </a:p>
          <a:p>
            <a:pPr>
              <a:lnSpc>
                <a:spcPct val="90000"/>
              </a:lnSpc>
              <a:buFont typeface="Wingdings" charset="2"/>
              <a:buChar char="v"/>
            </a:pPr>
            <a:r>
              <a:rPr lang="en-US" sz="2800" dirty="0" smtClean="0">
                <a:solidFill>
                  <a:schemeClr val="bg1"/>
                </a:solidFill>
                <a:latin typeface="Garamond"/>
                <a:cs typeface="Garamond"/>
              </a:rPr>
              <a:t> Coordinate and collaborate with SC and other personnel to provide services, collect data</a:t>
            </a:r>
          </a:p>
          <a:p>
            <a:pPr>
              <a:lnSpc>
                <a:spcPct val="90000"/>
              </a:lnSpc>
              <a:buFont typeface="Wingdings" charset="2"/>
              <a:buChar char="v"/>
            </a:pPr>
            <a:endParaRPr lang="en-US" sz="2800" dirty="0" smtClean="0">
              <a:solidFill>
                <a:schemeClr val="bg1"/>
              </a:solidFill>
              <a:latin typeface="Garamond"/>
              <a:cs typeface="Garamond"/>
            </a:endParaRPr>
          </a:p>
          <a:p>
            <a:pPr>
              <a:lnSpc>
                <a:spcPct val="90000"/>
              </a:lnSpc>
              <a:buFont typeface="Wingdings" charset="2"/>
              <a:buChar char="v"/>
            </a:pPr>
            <a:r>
              <a:rPr lang="en-US" sz="2800" b="1" dirty="0" smtClean="0">
                <a:solidFill>
                  <a:srgbClr val="FFFF00"/>
                </a:solidFill>
                <a:latin typeface="Garamond"/>
                <a:cs typeface="Garamond"/>
              </a:rPr>
              <a:t> Participate in </a:t>
            </a:r>
            <a:r>
              <a:rPr lang="en-US" sz="2800" b="1" dirty="0" err="1" smtClean="0">
                <a:solidFill>
                  <a:srgbClr val="FFFF00"/>
                </a:solidFill>
                <a:latin typeface="Garamond"/>
                <a:cs typeface="Garamond"/>
              </a:rPr>
              <a:t>SC’s</a:t>
            </a:r>
            <a:r>
              <a:rPr lang="en-US" sz="2800" b="1" dirty="0" smtClean="0">
                <a:solidFill>
                  <a:srgbClr val="FFFF00"/>
                </a:solidFill>
                <a:latin typeface="Garamond"/>
                <a:cs typeface="Garamond"/>
              </a:rPr>
              <a:t> PD. 42 USC 11432(g)(1)(F)(ii)</a:t>
            </a:r>
          </a:p>
          <a:p>
            <a:pPr>
              <a:lnSpc>
                <a:spcPct val="90000"/>
              </a:lnSpc>
              <a:buFont typeface="Wingdings" charset="2"/>
              <a:buChar char="v"/>
            </a:pPr>
            <a:endParaRPr lang="en-US" sz="2800" b="1" dirty="0" smtClean="0">
              <a:solidFill>
                <a:srgbClr val="FFFF00"/>
              </a:solidFill>
              <a:latin typeface="Garamond"/>
              <a:cs typeface="Garamond"/>
            </a:endParaRPr>
          </a:p>
          <a:p>
            <a:pPr>
              <a:lnSpc>
                <a:spcPct val="90000"/>
              </a:lnSpc>
              <a:buFont typeface="Wingdings" charset="2"/>
              <a:buChar char="v"/>
            </a:pPr>
            <a:r>
              <a:rPr lang="en-US" sz="2800" b="1" dirty="0" smtClean="0">
                <a:solidFill>
                  <a:srgbClr val="FFFF00"/>
                </a:solidFill>
                <a:latin typeface="Garamond"/>
                <a:cs typeface="Garamond"/>
              </a:rPr>
              <a:t> Affirm HUD assistance eligibility. 42 U.S.C. § 11432(g)(6)(D).</a:t>
            </a:r>
          </a:p>
          <a:p>
            <a:pPr>
              <a:lnSpc>
                <a:spcPct val="90000"/>
              </a:lnSpc>
              <a:buFont typeface="Wingdings" charset="2"/>
              <a:buChar char="v"/>
            </a:pPr>
            <a:endParaRPr lang="en-US" sz="2800" dirty="0" smtClean="0">
              <a:solidFill>
                <a:schemeClr val="bg1"/>
              </a:solidFill>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9310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talking.jpg"/>
          <p:cNvPicPr>
            <a:picLocks noChangeAspect="1"/>
          </p:cNvPicPr>
          <p:nvPr/>
        </p:nvPicPr>
        <p:blipFill>
          <a:blip r:embed="rId3" cstate="email">
            <a:lum bright="-83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81000"/>
            <a:ext cx="10058400" cy="7391400"/>
          </a:xfrm>
          <a:prstGeom prst="rect">
            <a:avLst/>
          </a:prstGeom>
        </p:spPr>
      </p:pic>
      <p:sp>
        <p:nvSpPr>
          <p:cNvPr id="5" name="TextBox 4"/>
          <p:cNvSpPr txBox="1"/>
          <p:nvPr/>
        </p:nvSpPr>
        <p:spPr>
          <a:xfrm>
            <a:off x="304800" y="381000"/>
            <a:ext cx="9372600" cy="546863"/>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Identification – ELIGIBILITY</a:t>
            </a:r>
            <a:endParaRPr lang="en-US" sz="2900" b="1" dirty="0">
              <a:solidFill>
                <a:schemeClr val="bg1"/>
              </a:solidFill>
              <a:latin typeface="Garamond"/>
              <a:cs typeface="Garamond"/>
            </a:endParaRPr>
          </a:p>
        </p:txBody>
      </p:sp>
      <p:sp>
        <p:nvSpPr>
          <p:cNvPr id="4" name="TextBox 3"/>
          <p:cNvSpPr txBox="1"/>
          <p:nvPr/>
        </p:nvSpPr>
        <p:spPr>
          <a:xfrm>
            <a:off x="304800" y="1066800"/>
            <a:ext cx="9753600" cy="6692090"/>
          </a:xfrm>
          <a:prstGeom prst="rect">
            <a:avLst/>
          </a:prstGeom>
          <a:noFill/>
        </p:spPr>
        <p:txBody>
          <a:bodyPr wrap="square" rtlCol="0">
            <a:spAutoFit/>
          </a:bodyPr>
          <a:lstStyle/>
          <a:p>
            <a:pPr>
              <a:lnSpc>
                <a:spcPct val="90000"/>
              </a:lnSpc>
              <a:buFont typeface="Wingdings" charset="2"/>
              <a:buChar char="v"/>
            </a:pPr>
            <a:r>
              <a:rPr lang="en-US" sz="2800" dirty="0" smtClean="0">
                <a:solidFill>
                  <a:schemeClr val="bg1"/>
                </a:solidFill>
                <a:latin typeface="Garamond"/>
                <a:cs typeface="Garamond"/>
              </a:rPr>
              <a:t> Eligibility determinations – fact-specific, individualized assessment</a:t>
            </a:r>
          </a:p>
          <a:p>
            <a:pPr>
              <a:lnSpc>
                <a:spcPct val="90000"/>
              </a:lnSpc>
              <a:buFont typeface="Wingdings" charset="2"/>
              <a:buChar char="v"/>
            </a:pPr>
            <a:endParaRPr lang="en-US" sz="2800" dirty="0" smtClean="0">
              <a:solidFill>
                <a:schemeClr val="bg1"/>
              </a:solidFill>
              <a:latin typeface="Garamond"/>
              <a:cs typeface="Garamond"/>
            </a:endParaRPr>
          </a:p>
          <a:p>
            <a:pPr>
              <a:lnSpc>
                <a:spcPct val="90000"/>
              </a:lnSpc>
              <a:buFont typeface="Wingdings" charset="2"/>
              <a:buChar char="v"/>
            </a:pPr>
            <a:r>
              <a:rPr lang="en-US" sz="2800" dirty="0">
                <a:solidFill>
                  <a:schemeClr val="bg1"/>
                </a:solidFill>
                <a:latin typeface="Garamond"/>
                <a:cs typeface="Garamond"/>
              </a:rPr>
              <a:t> </a:t>
            </a:r>
            <a:r>
              <a:rPr lang="en-US" sz="2800" dirty="0" smtClean="0">
                <a:solidFill>
                  <a:schemeClr val="bg1"/>
                </a:solidFill>
                <a:latin typeface="Garamond"/>
                <a:cs typeface="Garamond"/>
              </a:rPr>
              <a:t>LEAs may reassess homeless status. </a:t>
            </a:r>
          </a:p>
          <a:p>
            <a:pPr>
              <a:lnSpc>
                <a:spcPct val="90000"/>
              </a:lnSpc>
              <a:buFont typeface="Wingdings" charset="2"/>
              <a:buChar char="v"/>
            </a:pPr>
            <a:endParaRPr lang="en-US" sz="2800" dirty="0" smtClean="0">
              <a:solidFill>
                <a:schemeClr val="bg1"/>
              </a:solidFill>
              <a:latin typeface="Garamond"/>
              <a:cs typeface="Garamond"/>
            </a:endParaRPr>
          </a:p>
          <a:p>
            <a:pPr>
              <a:lnSpc>
                <a:spcPct val="90000"/>
              </a:lnSpc>
              <a:buFont typeface="Wingdings" charset="2"/>
              <a:buChar char="v"/>
            </a:pPr>
            <a:r>
              <a:rPr lang="en-US" sz="2800" dirty="0">
                <a:solidFill>
                  <a:schemeClr val="bg1"/>
                </a:solidFill>
                <a:latin typeface="Garamond"/>
                <a:cs typeface="Garamond"/>
              </a:rPr>
              <a:t> </a:t>
            </a:r>
            <a:r>
              <a:rPr lang="en-US" sz="2800" dirty="0" smtClean="0">
                <a:solidFill>
                  <a:schemeClr val="bg1"/>
                </a:solidFill>
                <a:latin typeface="Garamond"/>
                <a:cs typeface="Garamond"/>
              </a:rPr>
              <a:t>Assessments and reassessments subject to privacy laws and overarching obligation not to stigmatize homeless children and youth</a:t>
            </a:r>
          </a:p>
          <a:p>
            <a:pPr>
              <a:lnSpc>
                <a:spcPct val="90000"/>
              </a:lnSpc>
            </a:pPr>
            <a:r>
              <a:rPr lang="en-US" sz="2800" dirty="0" smtClean="0">
                <a:solidFill>
                  <a:schemeClr val="bg1"/>
                </a:solidFill>
                <a:latin typeface="Garamond"/>
                <a:cs typeface="Garamond"/>
              </a:rPr>
              <a:t> </a:t>
            </a:r>
            <a:endParaRPr lang="en-US" sz="2800" dirty="0">
              <a:solidFill>
                <a:schemeClr val="bg1"/>
              </a:solidFill>
              <a:latin typeface="Garamond"/>
              <a:cs typeface="Garamond"/>
            </a:endParaRPr>
          </a:p>
          <a:p>
            <a:pPr lvl="1">
              <a:lnSpc>
                <a:spcPct val="90000"/>
              </a:lnSpc>
              <a:buFont typeface="Wingdings" charset="2"/>
              <a:buChar char="v"/>
            </a:pPr>
            <a:r>
              <a:rPr lang="en-US" sz="2800" b="1" dirty="0">
                <a:solidFill>
                  <a:srgbClr val="FFFF00"/>
                </a:solidFill>
                <a:latin typeface="Garamond"/>
                <a:cs typeface="Garamond"/>
              </a:rPr>
              <a:t> Information about a homeless child’s or youth’s living situation shall be treated as a student education record, and shall not be deemed to be directory </a:t>
            </a:r>
            <a:r>
              <a:rPr lang="en-US" sz="2800" b="1" dirty="0" smtClean="0">
                <a:solidFill>
                  <a:srgbClr val="FFFF00"/>
                </a:solidFill>
                <a:latin typeface="Garamond"/>
                <a:cs typeface="Garamond"/>
              </a:rPr>
              <a:t>information. 42 </a:t>
            </a:r>
            <a:r>
              <a:rPr lang="en-US" sz="2800" b="1" dirty="0">
                <a:solidFill>
                  <a:srgbClr val="FFFF00"/>
                </a:solidFill>
                <a:latin typeface="Garamond"/>
                <a:cs typeface="Garamond"/>
              </a:rPr>
              <a:t>U.S.C. § 11432(g)(3)(G</a:t>
            </a:r>
            <a:r>
              <a:rPr lang="en-US" sz="2800" b="1" dirty="0" smtClean="0">
                <a:solidFill>
                  <a:srgbClr val="FFFF00"/>
                </a:solidFill>
                <a:latin typeface="Garamond"/>
                <a:cs typeface="Garamond"/>
              </a:rPr>
              <a:t>).</a:t>
            </a:r>
          </a:p>
          <a:p>
            <a:pPr lvl="1">
              <a:lnSpc>
                <a:spcPct val="90000"/>
              </a:lnSpc>
            </a:pPr>
            <a:endParaRPr lang="en-US" sz="2800" b="1" dirty="0" smtClean="0">
              <a:solidFill>
                <a:srgbClr val="FF0000"/>
              </a:solidFill>
              <a:latin typeface="Garamond"/>
              <a:cs typeface="Garamond"/>
            </a:endParaRPr>
          </a:p>
          <a:p>
            <a:pPr lvl="1">
              <a:lnSpc>
                <a:spcPct val="90000"/>
              </a:lnSpc>
              <a:buFont typeface="Wingdings" charset="2"/>
              <a:buChar char="v"/>
            </a:pPr>
            <a:r>
              <a:rPr lang="en-US" sz="2800" dirty="0" smtClean="0">
                <a:solidFill>
                  <a:schemeClr val="bg1"/>
                </a:solidFill>
                <a:latin typeface="Garamond"/>
                <a:cs typeface="Garamond"/>
              </a:rPr>
              <a:t> Ensure homeless </a:t>
            </a:r>
            <a:r>
              <a:rPr lang="en-US" sz="2800" dirty="0">
                <a:solidFill>
                  <a:schemeClr val="bg1"/>
                </a:solidFill>
                <a:latin typeface="Garamond"/>
                <a:cs typeface="Garamond"/>
              </a:rPr>
              <a:t>children</a:t>
            </a:r>
            <a:r>
              <a:rPr lang="en-US" sz="2800" dirty="0" smtClean="0">
                <a:solidFill>
                  <a:schemeClr val="bg1"/>
                </a:solidFill>
                <a:latin typeface="Garamond"/>
                <a:cs typeface="Garamond"/>
              </a:rPr>
              <a:t> &amp; youth </a:t>
            </a:r>
            <a:r>
              <a:rPr lang="en-US" sz="2800" dirty="0">
                <a:solidFill>
                  <a:schemeClr val="bg1"/>
                </a:solidFill>
                <a:latin typeface="Garamond"/>
                <a:cs typeface="Garamond"/>
              </a:rPr>
              <a:t>are not stigmatized or segregated</a:t>
            </a:r>
            <a:r>
              <a:rPr lang="en-US" sz="2800" dirty="0" smtClean="0">
                <a:solidFill>
                  <a:schemeClr val="bg1"/>
                </a:solidFill>
                <a:latin typeface="Garamond"/>
                <a:cs typeface="Garamond"/>
              </a:rPr>
              <a:t> due to homelessness. </a:t>
            </a:r>
            <a:r>
              <a:rPr lang="pl-PL" sz="2800" dirty="0">
                <a:solidFill>
                  <a:schemeClr val="bg1"/>
                </a:solidFill>
                <a:latin typeface="Garamond"/>
                <a:cs typeface="Garamond"/>
              </a:rPr>
              <a:t>42 U.S.C. § 11432(g)(1)(J)(i</a:t>
            </a:r>
            <a:r>
              <a:rPr lang="pl-PL" sz="2800" dirty="0" smtClean="0">
                <a:solidFill>
                  <a:schemeClr val="bg1"/>
                </a:solidFill>
                <a:latin typeface="Garamond"/>
                <a:cs typeface="Garamond"/>
              </a:rPr>
              <a:t>)</a:t>
            </a:r>
            <a:endParaRPr lang="en-US" sz="2800" dirty="0" smtClean="0">
              <a:solidFill>
                <a:schemeClr val="bg1"/>
              </a:solidFill>
              <a:latin typeface="Garamond"/>
              <a:cs typeface="Garamond"/>
            </a:endParaRPr>
          </a:p>
          <a:p>
            <a:pPr lvl="1">
              <a:lnSpc>
                <a:spcPct val="90000"/>
              </a:lnSpc>
            </a:pPr>
            <a:r>
              <a:rPr lang="en-US" sz="2800" dirty="0" smtClean="0">
                <a:solidFill>
                  <a:schemeClr val="bg1"/>
                </a:solidFill>
                <a:latin typeface="Garamond"/>
                <a:cs typeface="Garamond"/>
              </a:rPr>
              <a:t>  </a:t>
            </a:r>
          </a:p>
          <a:p>
            <a:pPr lvl="1">
              <a:lnSpc>
                <a:spcPct val="90000"/>
              </a:lnSpc>
              <a:buFont typeface="Wingdings" charset="2"/>
              <a:buChar char="v"/>
            </a:pPr>
            <a:r>
              <a:rPr lang="en-US" sz="2800" dirty="0" smtClean="0">
                <a:solidFill>
                  <a:schemeClr val="bg1"/>
                </a:solidFill>
                <a:latin typeface="Garamond"/>
                <a:cs typeface="Garamond"/>
              </a:rPr>
              <a:t> No TIME LIMIT!</a:t>
            </a:r>
          </a:p>
          <a:p>
            <a:pPr>
              <a:lnSpc>
                <a:spcPct val="90000"/>
              </a:lnSpc>
              <a:buFont typeface="Wingdings" charset="2"/>
              <a:buChar char="v"/>
            </a:pPr>
            <a:endParaRPr lang="en-US" sz="2800" dirty="0" smtClean="0">
              <a:solidFill>
                <a:schemeClr val="bg1"/>
              </a:solidFill>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45702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2" name="Rectangle 3"/>
          <p:cNvSpPr>
            <a:spLocks noGrp="1" noChangeArrowheads="1"/>
          </p:cNvSpPr>
          <p:nvPr>
            <p:ph type="body" idx="1"/>
          </p:nvPr>
        </p:nvSpPr>
        <p:spPr/>
        <p:txBody>
          <a:bodyPr>
            <a:normAutofit/>
          </a:bodyPr>
          <a:lstStyle/>
          <a:p>
            <a:pPr eaLnBrk="1" hangingPunct="1">
              <a:spcBef>
                <a:spcPct val="0"/>
              </a:spcBef>
            </a:pPr>
            <a:r>
              <a:rPr lang="en-US" sz="2400" dirty="0">
                <a:solidFill>
                  <a:srgbClr val="000000"/>
                </a:solidFill>
              </a:rPr>
              <a:t>Criminal activity</a:t>
            </a:r>
          </a:p>
          <a:p>
            <a:pPr eaLnBrk="1" hangingPunct="1"/>
            <a:r>
              <a:rPr lang="en-US" sz="2400" dirty="0">
                <a:solidFill>
                  <a:srgbClr val="000000"/>
                </a:solidFill>
              </a:rPr>
              <a:t>Noise</a:t>
            </a:r>
          </a:p>
          <a:p>
            <a:pPr eaLnBrk="1" hangingPunct="1"/>
            <a:r>
              <a:rPr lang="en-US" sz="2400" dirty="0">
                <a:solidFill>
                  <a:srgbClr val="000000"/>
                </a:solidFill>
              </a:rPr>
              <a:t>Property damage</a:t>
            </a:r>
          </a:p>
          <a:p>
            <a:pPr eaLnBrk="1" hangingPunct="1"/>
            <a:r>
              <a:rPr lang="en-US" sz="2400" dirty="0">
                <a:solidFill>
                  <a:srgbClr val="000000"/>
                </a:solidFill>
              </a:rPr>
              <a:t>Inability to pay rent</a:t>
            </a:r>
          </a:p>
          <a:p>
            <a:pPr eaLnBrk="1" hangingPunct="1"/>
            <a:r>
              <a:rPr lang="en-US" sz="2400" dirty="0">
                <a:solidFill>
                  <a:srgbClr val="000000"/>
                </a:solidFill>
              </a:rPr>
              <a:t>Increased police activity/presence</a:t>
            </a:r>
          </a:p>
          <a:p>
            <a:pPr eaLnBrk="1" hangingPunct="1"/>
            <a:r>
              <a:rPr lang="en-US" sz="2400" dirty="0">
                <a:solidFill>
                  <a:srgbClr val="000000"/>
                </a:solidFill>
              </a:rPr>
              <a:t>Unauthorized resident</a:t>
            </a:r>
          </a:p>
          <a:p>
            <a:pPr eaLnBrk="1" hangingPunct="1"/>
            <a:r>
              <a:rPr lang="en-US" sz="2400" dirty="0">
                <a:solidFill>
                  <a:srgbClr val="000000"/>
                </a:solidFill>
              </a:rPr>
              <a:t>Risk of harm to other </a:t>
            </a:r>
            <a:r>
              <a:rPr lang="en-US" sz="2400" dirty="0" smtClean="0">
                <a:solidFill>
                  <a:srgbClr val="000000"/>
                </a:solidFill>
              </a:rPr>
              <a:t>residents</a:t>
            </a:r>
          </a:p>
          <a:p>
            <a:pPr eaLnBrk="1" hangingPunct="1"/>
            <a:endParaRPr lang="en-US" sz="2400" dirty="0" smtClean="0">
              <a:solidFill>
                <a:srgbClr val="000000"/>
              </a:solidFill>
            </a:endParaRPr>
          </a:p>
          <a:p>
            <a:r>
              <a:rPr lang="en-US" sz="2400" dirty="0" smtClean="0">
                <a:solidFill>
                  <a:srgbClr val="000000"/>
                </a:solidFill>
              </a:rPr>
              <a:t>http://</a:t>
            </a:r>
            <a:r>
              <a:rPr lang="en-US" sz="2400" dirty="0" err="1" smtClean="0">
                <a:solidFill>
                  <a:srgbClr val="000000"/>
                </a:solidFill>
              </a:rPr>
              <a:t>portal.hud.gov/hudportal/HUD?src</a:t>
            </a:r>
            <a:r>
              <a:rPr lang="en-US" sz="2400" dirty="0" smtClean="0">
                <a:solidFill>
                  <a:srgbClr val="000000"/>
                </a:solidFill>
              </a:rPr>
              <a:t>=/press/press_releases_media_advisories/2016/HUDNo_16-134</a:t>
            </a:r>
            <a:endParaRPr lang="en-US" sz="2400" dirty="0">
              <a:solidFill>
                <a:srgbClr val="000000"/>
              </a:solidFill>
            </a:endParaRPr>
          </a:p>
        </p:txBody>
      </p:sp>
      <p:sp>
        <p:nvSpPr>
          <p:cNvPr id="12293" name="Rectangle 4"/>
          <p:cNvSpPr>
            <a:spLocks noGrp="1" noChangeArrowheads="1"/>
          </p:cNvSpPr>
          <p:nvPr>
            <p:ph type="title"/>
          </p:nvPr>
        </p:nvSpPr>
        <p:spPr/>
        <p:txBody>
          <a:bodyPr/>
          <a:lstStyle/>
          <a:p>
            <a:pPr eaLnBrk="1" hangingPunct="1"/>
            <a:r>
              <a:rPr lang="en-US" dirty="0" smtClean="0">
                <a:solidFill>
                  <a:srgbClr val="000000"/>
                </a:solidFill>
              </a:rPr>
              <a:t>HOW DV JEOPARDIZES HOUSING</a:t>
            </a:r>
            <a:endParaRPr lang="en-US" dirty="0">
              <a:solidFill>
                <a:srgbClr val="000000"/>
              </a:solidFill>
            </a:endParaRPr>
          </a:p>
        </p:txBody>
      </p:sp>
      <p:sp>
        <p:nvSpPr>
          <p:cNvPr id="4" name="Content Placeholder 2"/>
          <p:cNvSpPr txBox="1">
            <a:spLocks/>
          </p:cNvSpPr>
          <p:nvPr/>
        </p:nvSpPr>
        <p:spPr>
          <a:xfrm>
            <a:off x="4876800" y="1769978"/>
            <a:ext cx="5181600" cy="2192421"/>
          </a:xfrm>
          <a:prstGeom prst="rect">
            <a:avLst/>
          </a:prstGeom>
        </p:spPr>
        <p:txBody>
          <a:bodyPr vert="horz" lIns="110990" tIns="55495" rIns="110990" bIns="55495" rtlCol="0">
            <a:noAutofit/>
          </a:bodyPr>
          <a:lstStyle>
            <a:lvl1pPr marL="221982" indent="-221982" algn="l" defTabSz="1109907" rtl="0" eaLnBrk="1" latinLnBrk="0" hangingPunct="1">
              <a:spcBef>
                <a:spcPct val="20000"/>
              </a:spcBef>
              <a:buClr>
                <a:schemeClr val="accent1"/>
              </a:buClr>
              <a:buSzPct val="85000"/>
              <a:buFont typeface="Arial" pitchFamily="34" charset="0"/>
              <a:buChar char="•"/>
              <a:defRPr sz="2900" kern="1200">
                <a:solidFill>
                  <a:schemeClr val="tx1"/>
                </a:solidFill>
                <a:latin typeface="+mn-lt"/>
                <a:ea typeface="+mn-ea"/>
                <a:cs typeface="+mn-cs"/>
              </a:defRPr>
            </a:lvl1pPr>
            <a:lvl2pPr marL="554953" indent="-221982" algn="l" defTabSz="110990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887926" indent="-221982" algn="l" defTabSz="1109907" rtl="0" eaLnBrk="1" latinLnBrk="0" hangingPunct="1">
              <a:spcBef>
                <a:spcPct val="20000"/>
              </a:spcBef>
              <a:buClr>
                <a:schemeClr val="accent1"/>
              </a:buClr>
              <a:buSzPct val="90000"/>
              <a:buFont typeface="Arial" pitchFamily="34" charset="0"/>
              <a:buChar char="•"/>
              <a:defRPr sz="2200" kern="1200">
                <a:solidFill>
                  <a:schemeClr val="tx1"/>
                </a:solidFill>
                <a:latin typeface="+mn-lt"/>
                <a:ea typeface="+mn-ea"/>
                <a:cs typeface="+mn-cs"/>
              </a:defRPr>
            </a:lvl3pPr>
            <a:lvl4pPr marL="1220898" indent="-221982" algn="l" defTabSz="1109907"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4pPr>
            <a:lvl5pPr marL="1442880" indent="-166486" algn="l" defTabSz="1109907" rtl="0" eaLnBrk="1" latinLnBrk="0" hangingPunct="1">
              <a:spcBef>
                <a:spcPct val="20000"/>
              </a:spcBef>
              <a:buClr>
                <a:schemeClr val="accent1"/>
              </a:buClr>
              <a:buSzPct val="100000"/>
              <a:buFont typeface="Arial" pitchFamily="34" charset="0"/>
              <a:buChar char="•"/>
              <a:defRPr sz="1700" kern="1200" baseline="0">
                <a:solidFill>
                  <a:schemeClr val="tx1"/>
                </a:solidFill>
                <a:latin typeface="+mn-lt"/>
                <a:ea typeface="+mn-ea"/>
                <a:cs typeface="+mn-cs"/>
              </a:defRPr>
            </a:lvl5pPr>
            <a:lvl6pPr marL="1664861"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6pPr>
            <a:lvl7pPr marL="1886843"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7pPr>
            <a:lvl8pPr marL="2108825"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8pPr>
            <a:lvl9pPr marL="2330805" indent="-221982" algn="l" defTabSz="1109907" rtl="0" eaLnBrk="1" latinLnBrk="0" hangingPunct="1">
              <a:spcBef>
                <a:spcPct val="20000"/>
              </a:spcBef>
              <a:buClr>
                <a:schemeClr val="accent1"/>
              </a:buClr>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2400" b="1" i="1" dirty="0" smtClean="0">
                <a:solidFill>
                  <a:srgbClr val="000000"/>
                </a:solidFill>
              </a:rPr>
              <a:t>Fair Housing Act</a:t>
            </a:r>
          </a:p>
          <a:p>
            <a:pPr lvl="1"/>
            <a:r>
              <a:rPr lang="en-US" b="1" dirty="0">
                <a:solidFill>
                  <a:srgbClr val="000000"/>
                </a:solidFill>
              </a:rPr>
              <a:t>Title VIII of the Civil Rights Act of 1968 (Fair Housing Act) prohibits discrimination in the sale, rental and financing of dwellings based on race, color, religion, sex or national origin.</a:t>
            </a:r>
          </a:p>
        </p:txBody>
      </p:sp>
      <p:sp>
        <p:nvSpPr>
          <p:cNvPr id="2" name="TextBox 1"/>
          <p:cNvSpPr txBox="1"/>
          <p:nvPr/>
        </p:nvSpPr>
        <p:spPr>
          <a:xfrm>
            <a:off x="685800" y="6248400"/>
            <a:ext cx="3230880" cy="769441"/>
          </a:xfrm>
          <a:prstGeom prst="rect">
            <a:avLst/>
          </a:prstGeom>
          <a:noFill/>
        </p:spPr>
        <p:txBody>
          <a:bodyPr wrap="square" rtlCol="0">
            <a:spAutoFit/>
          </a:bodyPr>
          <a:lstStyle/>
          <a:p>
            <a:r>
              <a:rPr lang="en-US" sz="4400" b="1" dirty="0" smtClean="0">
                <a:solidFill>
                  <a:srgbClr val="000000"/>
                </a:solidFill>
              </a:rPr>
              <a:t>EVICTION!!!</a:t>
            </a:r>
            <a:endParaRPr lang="en-US" sz="4400" b="1" dirty="0">
              <a:solidFill>
                <a:srgbClr val="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 calcmode="lin" valueType="num">
                                      <p:cBhvr additive="base">
                                        <p:cTn id="7" dur="5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2">
                                            <p:txEl>
                                              <p:pRg st="1" end="1"/>
                                            </p:txEl>
                                          </p:spTgt>
                                        </p:tgtEl>
                                        <p:attrNameLst>
                                          <p:attrName>style.visibility</p:attrName>
                                        </p:attrNameLst>
                                      </p:cBhvr>
                                      <p:to>
                                        <p:strVal val="visible"/>
                                      </p:to>
                                    </p:set>
                                    <p:anim calcmode="lin" valueType="num">
                                      <p:cBhvr additive="base">
                                        <p:cTn id="13" dur="5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292">
                                            <p:txEl>
                                              <p:pRg st="2" end="2"/>
                                            </p:txEl>
                                          </p:spTgt>
                                        </p:tgtEl>
                                        <p:attrNameLst>
                                          <p:attrName>style.visibility</p:attrName>
                                        </p:attrNameLst>
                                      </p:cBhvr>
                                      <p:to>
                                        <p:strVal val="visible"/>
                                      </p:to>
                                    </p:set>
                                    <p:anim calcmode="lin" valueType="num">
                                      <p:cBhvr additive="base">
                                        <p:cTn id="19" dur="500" fill="hold"/>
                                        <p:tgtEl>
                                          <p:spTgt spid="1229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292">
                                            <p:txEl>
                                              <p:pRg st="3" end="3"/>
                                            </p:txEl>
                                          </p:spTgt>
                                        </p:tgtEl>
                                        <p:attrNameLst>
                                          <p:attrName>style.visibility</p:attrName>
                                        </p:attrNameLst>
                                      </p:cBhvr>
                                      <p:to>
                                        <p:strVal val="visible"/>
                                      </p:to>
                                    </p:set>
                                    <p:anim calcmode="lin" valueType="num">
                                      <p:cBhvr additive="base">
                                        <p:cTn id="25" dur="500" fill="hold"/>
                                        <p:tgtEl>
                                          <p:spTgt spid="1229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292">
                                            <p:txEl>
                                              <p:pRg st="4" end="4"/>
                                            </p:txEl>
                                          </p:spTgt>
                                        </p:tgtEl>
                                        <p:attrNameLst>
                                          <p:attrName>style.visibility</p:attrName>
                                        </p:attrNameLst>
                                      </p:cBhvr>
                                      <p:to>
                                        <p:strVal val="visible"/>
                                      </p:to>
                                    </p:set>
                                    <p:anim calcmode="lin" valueType="num">
                                      <p:cBhvr additive="base">
                                        <p:cTn id="31" dur="500" fill="hold"/>
                                        <p:tgtEl>
                                          <p:spTgt spid="1229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292">
                                            <p:txEl>
                                              <p:pRg st="5" end="5"/>
                                            </p:txEl>
                                          </p:spTgt>
                                        </p:tgtEl>
                                        <p:attrNameLst>
                                          <p:attrName>style.visibility</p:attrName>
                                        </p:attrNameLst>
                                      </p:cBhvr>
                                      <p:to>
                                        <p:strVal val="visible"/>
                                      </p:to>
                                    </p:set>
                                    <p:anim calcmode="lin" valueType="num">
                                      <p:cBhvr additive="base">
                                        <p:cTn id="37" dur="500" fill="hold"/>
                                        <p:tgtEl>
                                          <p:spTgt spid="1229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29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292">
                                            <p:txEl>
                                              <p:pRg st="6" end="6"/>
                                            </p:txEl>
                                          </p:spTgt>
                                        </p:tgtEl>
                                        <p:attrNameLst>
                                          <p:attrName>style.visibility</p:attrName>
                                        </p:attrNameLst>
                                      </p:cBhvr>
                                      <p:to>
                                        <p:strVal val="visible"/>
                                      </p:to>
                                    </p:set>
                                    <p:anim calcmode="lin" valueType="num">
                                      <p:cBhvr additive="base">
                                        <p:cTn id="43" dur="500" fill="hold"/>
                                        <p:tgtEl>
                                          <p:spTgt spid="1229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29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292">
                                            <p:txEl>
                                              <p:pRg st="8" end="8"/>
                                            </p:txEl>
                                          </p:spTgt>
                                        </p:tgtEl>
                                        <p:attrNameLst>
                                          <p:attrName>style.visibility</p:attrName>
                                        </p:attrNameLst>
                                      </p:cBhvr>
                                      <p:to>
                                        <p:strVal val="visible"/>
                                      </p:to>
                                    </p:set>
                                    <p:anim calcmode="lin" valueType="num">
                                      <p:cBhvr additive="base">
                                        <p:cTn id="49" dur="500" fill="hold"/>
                                        <p:tgtEl>
                                          <p:spTgt spid="1229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29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2000"/>
                                        <p:tgtEl>
                                          <p:spTgt spid="2"/>
                                        </p:tgtEl>
                                      </p:cBhvr>
                                    </p:animEffect>
                                    <p:anim calcmode="lin" valueType="num">
                                      <p:cBhvr>
                                        <p:cTn id="56" dur="2000" fill="hold"/>
                                        <p:tgtEl>
                                          <p:spTgt spid="2"/>
                                        </p:tgtEl>
                                        <p:attrNameLst>
                                          <p:attrName>ppt_w</p:attrName>
                                        </p:attrNameLst>
                                      </p:cBhvr>
                                      <p:tavLst>
                                        <p:tav tm="0" fmla="#ppt_w*sin(2.5*pi*$)">
                                          <p:val>
                                            <p:fltVal val="0"/>
                                          </p:val>
                                        </p:tav>
                                        <p:tav tm="100000">
                                          <p:val>
                                            <p:fltVal val="1"/>
                                          </p:val>
                                        </p:tav>
                                      </p:tavLst>
                                    </p:anim>
                                    <p:anim calcmode="lin" valueType="num">
                                      <p:cBhvr>
                                        <p:cTn id="57"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alking.jpg"/>
          <p:cNvPicPr>
            <a:picLocks noChangeAspect="1"/>
          </p:cNvPicPr>
          <p:nvPr/>
        </p:nvPicPr>
        <p:blipFill>
          <a:blip r:embed="rId3" cstate="email">
            <a:lum bright="-83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81000"/>
            <a:ext cx="10058400" cy="7391400"/>
          </a:xfrm>
          <a:prstGeom prst="rect">
            <a:avLst/>
          </a:prstGeom>
        </p:spPr>
      </p:pic>
      <p:sp>
        <p:nvSpPr>
          <p:cNvPr id="5" name="TextBox 4"/>
          <p:cNvSpPr txBox="1"/>
          <p:nvPr/>
        </p:nvSpPr>
        <p:spPr>
          <a:xfrm>
            <a:off x="304800" y="381000"/>
            <a:ext cx="9372600" cy="546863"/>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School Stability – BEST INTEREST ANALYSIS</a:t>
            </a:r>
            <a:endParaRPr lang="en-US" sz="2900" b="1" dirty="0">
              <a:solidFill>
                <a:schemeClr val="bg1"/>
              </a:solidFill>
              <a:latin typeface="Garamond"/>
              <a:cs typeface="Garamond"/>
            </a:endParaRPr>
          </a:p>
        </p:txBody>
      </p:sp>
      <p:sp>
        <p:nvSpPr>
          <p:cNvPr id="4" name="TextBox 3"/>
          <p:cNvSpPr txBox="1"/>
          <p:nvPr/>
        </p:nvSpPr>
        <p:spPr>
          <a:xfrm>
            <a:off x="304800" y="1066800"/>
            <a:ext cx="9753600" cy="4365298"/>
          </a:xfrm>
          <a:prstGeom prst="rect">
            <a:avLst/>
          </a:prstGeom>
          <a:noFill/>
        </p:spPr>
        <p:txBody>
          <a:bodyPr wrap="square" rtlCol="0">
            <a:spAutoFit/>
          </a:bodyPr>
          <a:lstStyle/>
          <a:p>
            <a:pPr>
              <a:lnSpc>
                <a:spcPct val="90000"/>
              </a:lnSpc>
              <a:buFont typeface="Wingdings" charset="2"/>
              <a:buChar char="v"/>
            </a:pPr>
            <a:r>
              <a:rPr lang="en-US" sz="2800" dirty="0" smtClean="0">
                <a:solidFill>
                  <a:schemeClr val="bg1"/>
                </a:solidFill>
                <a:latin typeface="Garamond"/>
                <a:cs typeface="Garamond"/>
              </a:rPr>
              <a:t> School placement decisions (school of origin vs. new local school) – made according to child or youth’s best interest – fact-specific, individualized assessment</a:t>
            </a:r>
          </a:p>
          <a:p>
            <a:pPr>
              <a:lnSpc>
                <a:spcPct val="90000"/>
              </a:lnSpc>
              <a:buFont typeface="Wingdings" charset="2"/>
              <a:buChar char="v"/>
            </a:pPr>
            <a:endParaRPr lang="en-US" sz="2800" dirty="0" smtClean="0">
              <a:solidFill>
                <a:schemeClr val="bg1"/>
              </a:solidFill>
              <a:latin typeface="Garamond"/>
              <a:cs typeface="Garamond"/>
            </a:endParaRPr>
          </a:p>
          <a:p>
            <a:pPr>
              <a:lnSpc>
                <a:spcPct val="90000"/>
              </a:lnSpc>
              <a:buFont typeface="Wingdings" charset="2"/>
              <a:buChar char="v"/>
            </a:pPr>
            <a:r>
              <a:rPr lang="en-US" sz="2800" dirty="0">
                <a:solidFill>
                  <a:schemeClr val="bg1"/>
                </a:solidFill>
                <a:latin typeface="Garamond"/>
                <a:cs typeface="Garamond"/>
              </a:rPr>
              <a:t> </a:t>
            </a:r>
            <a:r>
              <a:rPr lang="en-US" sz="2800" dirty="0" smtClean="0">
                <a:solidFill>
                  <a:schemeClr val="bg1"/>
                </a:solidFill>
                <a:latin typeface="Garamond"/>
                <a:cs typeface="Garamond"/>
              </a:rPr>
              <a:t>LEAs </a:t>
            </a:r>
            <a:r>
              <a:rPr lang="en-US" sz="2800" b="1" dirty="0" smtClean="0">
                <a:solidFill>
                  <a:srgbClr val="FFFF00"/>
                </a:solidFill>
                <a:latin typeface="Garamond"/>
                <a:cs typeface="Garamond"/>
              </a:rPr>
              <a:t>must </a:t>
            </a:r>
            <a:r>
              <a:rPr lang="en-US" sz="2800" b="1" dirty="0">
                <a:solidFill>
                  <a:srgbClr val="FFFF00"/>
                </a:solidFill>
                <a:latin typeface="Garamond"/>
                <a:cs typeface="Garamond"/>
              </a:rPr>
              <a:t>presume </a:t>
            </a:r>
            <a:r>
              <a:rPr lang="en-US" sz="2800" dirty="0">
                <a:solidFill>
                  <a:schemeClr val="bg1"/>
                </a:solidFill>
                <a:latin typeface="Garamond"/>
                <a:cs typeface="Garamond"/>
              </a:rPr>
              <a:t>that attending the school of origin is in the best interests of the child, unless this is contrary to the </a:t>
            </a:r>
            <a:r>
              <a:rPr lang="en-US" sz="2800" b="1" dirty="0">
                <a:solidFill>
                  <a:srgbClr val="FFFF00"/>
                </a:solidFill>
                <a:latin typeface="Garamond"/>
                <a:cs typeface="Garamond"/>
              </a:rPr>
              <a:t>request</a:t>
            </a:r>
            <a:r>
              <a:rPr lang="en-US" sz="2800" dirty="0">
                <a:solidFill>
                  <a:schemeClr val="bg1"/>
                </a:solidFill>
                <a:latin typeface="Garamond"/>
                <a:cs typeface="Garamond"/>
              </a:rPr>
              <a:t> of the parent, guardian, or unaccompanied youth. 42 U.S.C. § 11432(g)(3)(B)(i)</a:t>
            </a:r>
            <a:r>
              <a:rPr lang="en-US" sz="2800" dirty="0" smtClean="0">
                <a:solidFill>
                  <a:schemeClr val="bg1"/>
                </a:solidFill>
                <a:latin typeface="Garamond"/>
                <a:cs typeface="Garamond"/>
              </a:rPr>
              <a:t>.</a:t>
            </a:r>
          </a:p>
          <a:p>
            <a:pPr>
              <a:lnSpc>
                <a:spcPct val="90000"/>
              </a:lnSpc>
              <a:buFont typeface="Wingdings" charset="2"/>
              <a:buChar char="v"/>
            </a:pPr>
            <a:endParaRPr lang="en-US" sz="2800" dirty="0" smtClean="0">
              <a:solidFill>
                <a:schemeClr val="bg1"/>
              </a:solidFill>
              <a:latin typeface="Garamond"/>
              <a:cs typeface="Garamond"/>
            </a:endParaRPr>
          </a:p>
          <a:p>
            <a:pPr lvl="1">
              <a:lnSpc>
                <a:spcPct val="90000"/>
              </a:lnSpc>
              <a:buFont typeface="Wingdings" charset="2"/>
              <a:buChar char="v"/>
            </a:pPr>
            <a:r>
              <a:rPr lang="en-US" sz="2800" dirty="0" smtClean="0">
                <a:solidFill>
                  <a:schemeClr val="bg1"/>
                </a:solidFill>
                <a:latin typeface="Garamond"/>
                <a:cs typeface="Garamond"/>
              </a:rPr>
              <a:t> </a:t>
            </a:r>
            <a:r>
              <a:rPr lang="en-US" sz="2800" b="1" dirty="0" smtClean="0">
                <a:solidFill>
                  <a:srgbClr val="FFFF00"/>
                </a:solidFill>
                <a:latin typeface="Garamond"/>
                <a:cs typeface="Garamond"/>
              </a:rPr>
              <a:t>Priority given to parent’s/guardian’s/unaccompanied youth’s request</a:t>
            </a:r>
            <a:endParaRPr lang="en-US" sz="2800" b="1" dirty="0">
              <a:solidFill>
                <a:srgbClr val="FFFF00"/>
              </a:solidFill>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0259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alking.jpg"/>
          <p:cNvPicPr>
            <a:picLocks noChangeAspect="1"/>
          </p:cNvPicPr>
          <p:nvPr/>
        </p:nvPicPr>
        <p:blipFill>
          <a:blip r:embed="rId3" cstate="email">
            <a:lum bright="-83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381000"/>
            <a:ext cx="10058400" cy="7391400"/>
          </a:xfrm>
          <a:prstGeom prst="rect">
            <a:avLst/>
          </a:prstGeom>
        </p:spPr>
      </p:pic>
      <p:sp>
        <p:nvSpPr>
          <p:cNvPr id="5" name="TextBox 4"/>
          <p:cNvSpPr txBox="1"/>
          <p:nvPr/>
        </p:nvSpPr>
        <p:spPr>
          <a:xfrm>
            <a:off x="304800" y="381000"/>
            <a:ext cx="9372600" cy="546863"/>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School Stability – BEST INTEREST ANALYSIS</a:t>
            </a:r>
            <a:endParaRPr lang="en-US" sz="2900" b="1" dirty="0">
              <a:solidFill>
                <a:schemeClr val="bg1"/>
              </a:solidFill>
              <a:latin typeface="Garamond"/>
              <a:cs typeface="Garamond"/>
            </a:endParaRPr>
          </a:p>
        </p:txBody>
      </p:sp>
      <p:sp>
        <p:nvSpPr>
          <p:cNvPr id="4" name="TextBox 3"/>
          <p:cNvSpPr txBox="1"/>
          <p:nvPr/>
        </p:nvSpPr>
        <p:spPr>
          <a:xfrm>
            <a:off x="304800" y="1066800"/>
            <a:ext cx="9753600" cy="2814104"/>
          </a:xfrm>
          <a:prstGeom prst="rect">
            <a:avLst/>
          </a:prstGeom>
          <a:noFill/>
        </p:spPr>
        <p:txBody>
          <a:bodyPr wrap="square" rtlCol="0">
            <a:spAutoFit/>
          </a:bodyPr>
          <a:lstStyle/>
          <a:p>
            <a:pPr>
              <a:lnSpc>
                <a:spcPct val="90000"/>
              </a:lnSpc>
              <a:buFont typeface="Wingdings" charset="2"/>
              <a:buChar char="v"/>
            </a:pPr>
            <a:r>
              <a:rPr lang="en-US" sz="2800" dirty="0" smtClean="0">
                <a:solidFill>
                  <a:schemeClr val="bg1"/>
                </a:solidFill>
                <a:latin typeface="Garamond"/>
                <a:cs typeface="Garamond"/>
              </a:rPr>
              <a:t> </a:t>
            </a:r>
            <a:r>
              <a:rPr lang="en-US" sz="2800" b="1" dirty="0" smtClean="0">
                <a:solidFill>
                  <a:srgbClr val="FFFF00"/>
                </a:solidFill>
                <a:latin typeface="Garamond"/>
                <a:cs typeface="Garamond"/>
              </a:rPr>
              <a:t>LEA must consider student-centered factors. </a:t>
            </a:r>
            <a:r>
              <a:rPr lang="en-US" sz="2800" b="1" dirty="0">
                <a:solidFill>
                  <a:srgbClr val="FFFF00"/>
                </a:solidFill>
                <a:latin typeface="Garamond"/>
                <a:cs typeface="Garamond"/>
              </a:rPr>
              <a:t>42 U.S.C. § 11432(g)(3)(B)(ii</a:t>
            </a:r>
            <a:r>
              <a:rPr lang="en-US" sz="2800" b="1" dirty="0" smtClean="0">
                <a:solidFill>
                  <a:srgbClr val="FFFF00"/>
                </a:solidFill>
                <a:latin typeface="Garamond"/>
                <a:cs typeface="Garamond"/>
              </a:rPr>
              <a:t>).</a:t>
            </a:r>
          </a:p>
          <a:p>
            <a:pPr lvl="1">
              <a:lnSpc>
                <a:spcPct val="90000"/>
              </a:lnSpc>
            </a:pPr>
            <a:endParaRPr lang="en-US" sz="2800" b="1" dirty="0" smtClean="0">
              <a:solidFill>
                <a:srgbClr val="FF0000"/>
              </a:solidFill>
              <a:latin typeface="Garamond"/>
              <a:cs typeface="Garamond"/>
            </a:endParaRPr>
          </a:p>
          <a:p>
            <a:pPr>
              <a:lnSpc>
                <a:spcPct val="90000"/>
              </a:lnSpc>
              <a:buFont typeface="Wingdings" charset="2"/>
              <a:buChar char="v"/>
            </a:pPr>
            <a:r>
              <a:rPr lang="en-US" sz="2800" b="1" dirty="0" smtClean="0">
                <a:solidFill>
                  <a:srgbClr val="FFFF00"/>
                </a:solidFill>
                <a:latin typeface="Garamond"/>
                <a:cs typeface="Garamond"/>
              </a:rPr>
              <a:t> LEA </a:t>
            </a:r>
            <a:r>
              <a:rPr lang="en-US" sz="2800" b="1" dirty="0">
                <a:solidFill>
                  <a:srgbClr val="FFFF00"/>
                </a:solidFill>
                <a:latin typeface="Garamond"/>
                <a:cs typeface="Garamond"/>
              </a:rPr>
              <a:t>must provide a written explanation of the reasons for its determination, in a manner and form understandable </a:t>
            </a:r>
            <a:r>
              <a:rPr lang="en-US" sz="2800" b="1" dirty="0" smtClean="0">
                <a:solidFill>
                  <a:srgbClr val="FFFF00"/>
                </a:solidFill>
                <a:latin typeface="Garamond"/>
                <a:cs typeface="Garamond"/>
              </a:rPr>
              <a:t>to </a:t>
            </a:r>
            <a:r>
              <a:rPr lang="en-US" sz="2800" b="1" dirty="0">
                <a:solidFill>
                  <a:srgbClr val="FFFF00"/>
                </a:solidFill>
                <a:latin typeface="Garamond"/>
                <a:cs typeface="Garamond"/>
              </a:rPr>
              <a:t>parent, guardian,</a:t>
            </a:r>
            <a:r>
              <a:rPr lang="en-US" sz="2800" b="1" dirty="0" smtClean="0">
                <a:solidFill>
                  <a:srgbClr val="FFFF00"/>
                </a:solidFill>
                <a:latin typeface="Garamond"/>
                <a:cs typeface="Garamond"/>
              </a:rPr>
              <a:t> or UAY</a:t>
            </a:r>
            <a:r>
              <a:rPr lang="en-US" sz="2800" dirty="0" smtClean="0">
                <a:solidFill>
                  <a:schemeClr val="bg1"/>
                </a:solidFill>
                <a:latin typeface="Garamond"/>
                <a:cs typeface="Garamond"/>
              </a:rPr>
              <a:t>.</a:t>
            </a:r>
          </a:p>
          <a:p>
            <a:pPr>
              <a:lnSpc>
                <a:spcPct val="90000"/>
              </a:lnSpc>
              <a:buFont typeface="Wingdings" charset="2"/>
              <a:buChar char="v"/>
            </a:pPr>
            <a:endParaRPr lang="en-US" sz="2800" dirty="0" smtClean="0">
              <a:solidFill>
                <a:schemeClr val="bg1"/>
              </a:solidFill>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47308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school-bus.jpg"/>
          <p:cNvPicPr>
            <a:picLocks noGrp="1" noChangeAspect="1"/>
          </p:cNvPicPr>
          <p:nvPr>
            <p:ph idx="1"/>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4069" r="-4069"/>
          <a:stretch>
            <a:fillRect/>
          </a:stretch>
        </p:blipFill>
        <p:spPr>
          <a:xfrm>
            <a:off x="-457200" y="381000"/>
            <a:ext cx="10972800" cy="7391400"/>
          </a:xfrm>
        </p:spPr>
      </p:pic>
      <p:sp>
        <p:nvSpPr>
          <p:cNvPr id="9" name="TextBox 8"/>
          <p:cNvSpPr txBox="1"/>
          <p:nvPr/>
        </p:nvSpPr>
        <p:spPr>
          <a:xfrm>
            <a:off x="304800" y="381000"/>
            <a:ext cx="9372600" cy="546863"/>
          </a:xfrm>
          <a:prstGeom prst="rect">
            <a:avLst/>
          </a:prstGeom>
          <a:noFill/>
        </p:spPr>
        <p:txBody>
          <a:bodyPr wrap="square" lIns="99615" tIns="49807" rIns="99615" bIns="49807" rtlCol="0">
            <a:spAutoFit/>
          </a:bodyPr>
          <a:lstStyle/>
          <a:p>
            <a:r>
              <a:rPr lang="en-US" sz="2900" b="1" dirty="0" smtClean="0">
                <a:solidFill>
                  <a:schemeClr val="bg1"/>
                </a:solidFill>
                <a:latin typeface="Garamond"/>
                <a:cs typeface="Garamond"/>
              </a:rPr>
              <a:t>School Stability – TRANSPORTATION</a:t>
            </a:r>
            <a:endParaRPr lang="en-US" sz="2900" b="1" dirty="0">
              <a:solidFill>
                <a:schemeClr val="bg1"/>
              </a:solidFill>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77615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back-to-school-chalkboard.jpg"/>
          <p:cNvPicPr>
            <a:picLocks noChangeAspect="1"/>
          </p:cNvPicPr>
          <p:nvPr/>
        </p:nvPicPr>
        <p:blipFill>
          <a:blip r:embed="rId3"/>
          <a:srcRect l="-4437" r="-4437"/>
          <a:stretch>
            <a:fillRect/>
          </a:stretch>
        </p:blipFill>
        <p:spPr>
          <a:xfrm>
            <a:off x="-457200" y="416560"/>
            <a:ext cx="10972800" cy="7355840"/>
          </a:xfrm>
          <a:prstGeom prst="rect">
            <a:avLst/>
          </a:prstGeom>
        </p:spPr>
      </p:pic>
      <p:sp>
        <p:nvSpPr>
          <p:cNvPr id="2" name="Title 1"/>
          <p:cNvSpPr>
            <a:spLocks noGrp="1"/>
          </p:cNvSpPr>
          <p:nvPr>
            <p:ph type="title"/>
          </p:nvPr>
        </p:nvSpPr>
        <p:spPr>
          <a:xfrm>
            <a:off x="502921" y="304800"/>
            <a:ext cx="9052561" cy="843280"/>
          </a:xfrm>
        </p:spPr>
        <p:txBody>
          <a:bodyPr>
            <a:normAutofit fontScale="90000"/>
          </a:bodyPr>
          <a:lstStyle/>
          <a:p>
            <a:r>
              <a:rPr lang="en-US" dirty="0" smtClean="0">
                <a:solidFill>
                  <a:srgbClr val="FFFFFF"/>
                </a:solidFill>
              </a:rPr>
              <a:t>RECOMMENDED PRACTICES</a:t>
            </a:r>
            <a:endParaRPr lang="en-US" dirty="0">
              <a:solidFill>
                <a:srgbClr val="FFFFFF"/>
              </a:solidFill>
            </a:endParaRPr>
          </a:p>
        </p:txBody>
      </p:sp>
      <p:sp>
        <p:nvSpPr>
          <p:cNvPr id="3" name="Content Placeholder 2"/>
          <p:cNvSpPr>
            <a:spLocks noGrp="1"/>
          </p:cNvSpPr>
          <p:nvPr>
            <p:ph idx="1"/>
          </p:nvPr>
        </p:nvSpPr>
        <p:spPr>
          <a:xfrm>
            <a:off x="502921" y="1143000"/>
            <a:ext cx="9052561" cy="5527040"/>
          </a:xfrm>
        </p:spPr>
        <p:txBody>
          <a:bodyPr>
            <a:normAutofit/>
          </a:bodyPr>
          <a:lstStyle/>
          <a:p>
            <a:r>
              <a:rPr lang="en-US" sz="2000" dirty="0" smtClean="0">
                <a:solidFill>
                  <a:srgbClr val="FFFFFF"/>
                </a:solidFill>
              </a:rPr>
              <a:t>SAFETY IS KEY!!!</a:t>
            </a:r>
          </a:p>
          <a:p>
            <a:r>
              <a:rPr lang="en-US" sz="2000" dirty="0" smtClean="0">
                <a:solidFill>
                  <a:srgbClr val="FFFFFF"/>
                </a:solidFill>
              </a:rPr>
              <a:t>Assessments</a:t>
            </a:r>
          </a:p>
          <a:p>
            <a:pPr lvl="1"/>
            <a:r>
              <a:rPr lang="en-US" sz="2000" dirty="0" smtClean="0">
                <a:solidFill>
                  <a:srgbClr val="FFFFFF"/>
                </a:solidFill>
              </a:rPr>
              <a:t>Interview alleged victim alone. If interviewing abuser, interview separately – can say it’s standard protocol to interview parents separately. </a:t>
            </a:r>
          </a:p>
          <a:p>
            <a:pPr lvl="1"/>
            <a:r>
              <a:rPr lang="en-US" sz="2000" dirty="0" smtClean="0">
                <a:solidFill>
                  <a:srgbClr val="FFFFFF"/>
                </a:solidFill>
              </a:rPr>
              <a:t>Create climate of safety – respect confidentiality and self-determination, no judgments or victim-blaming questions or statements</a:t>
            </a:r>
          </a:p>
          <a:p>
            <a:pPr lvl="1"/>
            <a:r>
              <a:rPr lang="en-US" sz="2000" dirty="0" smtClean="0">
                <a:solidFill>
                  <a:srgbClr val="FFFFFF"/>
                </a:solidFill>
              </a:rPr>
              <a:t>Provide safe alternatives and access to DV resources</a:t>
            </a:r>
          </a:p>
          <a:p>
            <a:r>
              <a:rPr lang="en-US" sz="2000" dirty="0" smtClean="0">
                <a:solidFill>
                  <a:srgbClr val="FFFFFF"/>
                </a:solidFill>
              </a:rPr>
              <a:t>Communications</a:t>
            </a:r>
          </a:p>
          <a:p>
            <a:pPr lvl="1"/>
            <a:r>
              <a:rPr lang="en-US" sz="2000" dirty="0" smtClean="0">
                <a:solidFill>
                  <a:srgbClr val="FFFFFF"/>
                </a:solidFill>
              </a:rPr>
              <a:t>Keep confidential (under VAWA , MV, FERPA)</a:t>
            </a:r>
          </a:p>
          <a:p>
            <a:pPr lvl="1"/>
            <a:r>
              <a:rPr lang="en-US" sz="2000" dirty="0" smtClean="0">
                <a:solidFill>
                  <a:srgbClr val="FFFFFF"/>
                </a:solidFill>
              </a:rPr>
              <a:t>Use a third party address for written communications to protect families</a:t>
            </a:r>
          </a:p>
          <a:p>
            <a:r>
              <a:rPr lang="en-US" sz="2000" dirty="0" smtClean="0">
                <a:solidFill>
                  <a:srgbClr val="FFFFFF"/>
                </a:solidFill>
              </a:rPr>
              <a:t>Be aware of other opportunities to address; collaborate and coordinate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8267720"/>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IMG_1578 copy.jpg"/>
          <p:cNvPicPr>
            <a:picLocks noChangeAspect="1"/>
          </p:cNvPicPr>
          <p:nvPr/>
        </p:nvPicPr>
        <p:blipFill>
          <a:blip r:embed="rId3">
            <a:grayscl/>
            <a:lum bright="52000"/>
          </a:blip>
          <a:stretch>
            <a:fillRect/>
          </a:stretch>
        </p:blipFill>
        <p:spPr>
          <a:xfrm>
            <a:off x="0" y="533400"/>
            <a:ext cx="10058400" cy="7239000"/>
          </a:xfrm>
          <a:prstGeom prst="rect">
            <a:avLst/>
          </a:prstGeom>
        </p:spPr>
      </p:pic>
      <p:sp>
        <p:nvSpPr>
          <p:cNvPr id="5" name="TextBox 4"/>
          <p:cNvSpPr txBox="1"/>
          <p:nvPr/>
        </p:nvSpPr>
        <p:spPr>
          <a:xfrm>
            <a:off x="304800" y="381000"/>
            <a:ext cx="9372600" cy="546863"/>
          </a:xfrm>
          <a:prstGeom prst="rect">
            <a:avLst/>
          </a:prstGeom>
          <a:noFill/>
        </p:spPr>
        <p:txBody>
          <a:bodyPr wrap="square" lIns="99615" tIns="49807" rIns="99615" bIns="49807" rtlCol="0">
            <a:spAutoFit/>
          </a:bodyPr>
          <a:lstStyle/>
          <a:p>
            <a:r>
              <a:rPr lang="en-US" sz="2900" b="1" dirty="0" smtClean="0">
                <a:latin typeface="Garamond"/>
                <a:cs typeface="Garamond"/>
              </a:rPr>
              <a:t>Additional Resources</a:t>
            </a:r>
            <a:endParaRPr lang="en-US" sz="2900" b="1" dirty="0">
              <a:latin typeface="Garamond"/>
              <a:cs typeface="Garamond"/>
            </a:endParaRPr>
          </a:p>
        </p:txBody>
      </p:sp>
      <p:sp>
        <p:nvSpPr>
          <p:cNvPr id="4" name="TextBox 3"/>
          <p:cNvSpPr txBox="1"/>
          <p:nvPr/>
        </p:nvSpPr>
        <p:spPr>
          <a:xfrm>
            <a:off x="304800" y="1353037"/>
            <a:ext cx="9753600" cy="3977499"/>
          </a:xfrm>
          <a:prstGeom prst="rect">
            <a:avLst/>
          </a:prstGeom>
          <a:noFill/>
        </p:spPr>
        <p:txBody>
          <a:bodyPr wrap="square" rtlCol="0">
            <a:spAutoFit/>
          </a:bodyPr>
          <a:lstStyle/>
          <a:p>
            <a:pPr>
              <a:lnSpc>
                <a:spcPct val="90000"/>
              </a:lnSpc>
              <a:buFont typeface="Wingdings" charset="2"/>
              <a:buChar char="v"/>
            </a:pPr>
            <a:r>
              <a:rPr lang="en-US" sz="2800" b="1" dirty="0" smtClean="0">
                <a:latin typeface="Garamond"/>
                <a:cs typeface="Garamond"/>
              </a:rPr>
              <a:t> NATIONAL LAW CENTER ON HOMELESSNESS &amp; POVERTY</a:t>
            </a:r>
          </a:p>
          <a:p>
            <a:pPr>
              <a:lnSpc>
                <a:spcPct val="90000"/>
              </a:lnSpc>
            </a:pPr>
            <a:endParaRPr lang="en-US" sz="2800" b="1" dirty="0" smtClean="0">
              <a:latin typeface="Garamond"/>
              <a:cs typeface="Garamond"/>
            </a:endParaRPr>
          </a:p>
          <a:p>
            <a:pPr>
              <a:lnSpc>
                <a:spcPct val="90000"/>
              </a:lnSpc>
              <a:buFont typeface="Wingdings" charset="2"/>
              <a:buChar char="v"/>
            </a:pPr>
            <a:r>
              <a:rPr lang="en-US" sz="2800" b="1" dirty="0" smtClean="0">
                <a:latin typeface="Garamond"/>
                <a:cs typeface="Garamond"/>
              </a:rPr>
              <a:t> NATIONAL CENTER FOR HOMELESS EDUCATION</a:t>
            </a:r>
          </a:p>
          <a:p>
            <a:pPr>
              <a:lnSpc>
                <a:spcPct val="90000"/>
              </a:lnSpc>
            </a:pPr>
            <a:endParaRPr lang="en-US" sz="2800" b="1" dirty="0" smtClean="0">
              <a:latin typeface="Garamond"/>
              <a:cs typeface="Garamond"/>
            </a:endParaRPr>
          </a:p>
          <a:p>
            <a:pPr>
              <a:lnSpc>
                <a:spcPct val="90000"/>
              </a:lnSpc>
              <a:buFont typeface="Wingdings" charset="2"/>
              <a:buChar char="v"/>
            </a:pPr>
            <a:r>
              <a:rPr lang="en-US" sz="2800" b="1" dirty="0">
                <a:latin typeface="Garamond"/>
                <a:cs typeface="Garamond"/>
              </a:rPr>
              <a:t> </a:t>
            </a:r>
            <a:r>
              <a:rPr lang="en-US" sz="2800" b="1" dirty="0" smtClean="0">
                <a:latin typeface="Garamond"/>
                <a:cs typeface="Garamond"/>
              </a:rPr>
              <a:t>NATIONAL ASSOCIATION FOR THE EDUCATION OF HOMELESS CHILDREN AND YOUTH</a:t>
            </a:r>
          </a:p>
          <a:p>
            <a:pPr>
              <a:lnSpc>
                <a:spcPct val="90000"/>
              </a:lnSpc>
              <a:buFont typeface="Wingdings" charset="2"/>
              <a:buChar char="v"/>
            </a:pPr>
            <a:endParaRPr lang="en-US" sz="2800" b="1" dirty="0" smtClean="0">
              <a:latin typeface="Garamond"/>
              <a:cs typeface="Garamond"/>
            </a:endParaRPr>
          </a:p>
          <a:p>
            <a:pPr>
              <a:lnSpc>
                <a:spcPct val="90000"/>
              </a:lnSpc>
              <a:buFont typeface="Wingdings" charset="2"/>
              <a:buChar char="v"/>
            </a:pPr>
            <a:r>
              <a:rPr lang="en-US" sz="2800" b="1" dirty="0" smtClean="0">
                <a:latin typeface="Garamond"/>
                <a:cs typeface="Garamond"/>
              </a:rPr>
              <a:t> NATIONAL ALLIANCE FOR SAFE HOUSING</a:t>
            </a:r>
          </a:p>
          <a:p>
            <a:pPr>
              <a:lnSpc>
                <a:spcPct val="90000"/>
              </a:lnSpc>
            </a:pPr>
            <a:endParaRPr lang="en-US" sz="2800" dirty="0" smtClean="0">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93100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Michael Santos</a:t>
            </a:r>
          </a:p>
          <a:p>
            <a:pPr marL="0" indent="0" algn="ctr">
              <a:buNone/>
            </a:pPr>
            <a:r>
              <a:rPr lang="en-US" dirty="0" smtClean="0"/>
              <a:t>Attorney</a:t>
            </a:r>
          </a:p>
          <a:p>
            <a:pPr marL="0" indent="0" algn="ctr">
              <a:buNone/>
            </a:pPr>
            <a:r>
              <a:rPr lang="en-US" dirty="0" err="1" smtClean="0"/>
              <a:t>msantos@nlchp.org</a:t>
            </a:r>
            <a:endParaRPr lang="en-US" dirty="0" smtClean="0"/>
          </a:p>
          <a:p>
            <a:pPr marL="0" indent="0" algn="ctr">
              <a:buNone/>
            </a:pPr>
            <a:r>
              <a:rPr lang="en-US" dirty="0"/>
              <a:t>202-638-2535 ext.</a:t>
            </a:r>
            <a:r>
              <a:rPr lang="en-US" dirty="0" smtClean="0"/>
              <a:t> 118</a:t>
            </a:r>
          </a:p>
          <a:p>
            <a:pPr marL="0" indent="0" algn="ctr">
              <a:buNone/>
            </a:pPr>
            <a:endParaRPr lang="en-US" dirty="0"/>
          </a:p>
          <a:p>
            <a:pPr marL="0" indent="0" algn="ctr">
              <a:buNone/>
            </a:pPr>
            <a:r>
              <a:rPr lang="en-US" dirty="0"/>
              <a:t>www.nlchp.org</a:t>
            </a:r>
          </a:p>
        </p:txBody>
      </p:sp>
      <p:pic>
        <p:nvPicPr>
          <p:cNvPr id="4" name="Picture 3" descr="C:\Users\janellefernandez\Desktop\NLCHP logo -- highest quality.tif"/>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005849" y="5730877"/>
            <a:ext cx="8159337" cy="1269608"/>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5" name="TextBox 4"/>
          <p:cNvSpPr txBox="1"/>
          <p:nvPr/>
        </p:nvSpPr>
        <p:spPr>
          <a:xfrm>
            <a:off x="7543800" y="0"/>
            <a:ext cx="2346960" cy="447488"/>
          </a:xfrm>
          <a:prstGeom prst="rect">
            <a:avLst/>
          </a:prstGeom>
          <a:noFill/>
        </p:spPr>
        <p:txBody>
          <a:bodyPr wrap="square" lIns="110990" tIns="55495" rIns="110990" bIns="55495" rtlCol="0">
            <a:spAutoFit/>
          </a:bodyPr>
          <a:lstStyle/>
          <a:p>
            <a:pPr algn="r"/>
            <a:r>
              <a:rPr lang="en-US" dirty="0" smtClean="0">
                <a:solidFill>
                  <a:schemeClr val="bg1"/>
                </a:solidFill>
              </a:rPr>
              <a:t>nlchp.org</a:t>
            </a:r>
            <a:endParaRPr lang="en-US" dirty="0">
              <a:solidFill>
                <a:schemeClr val="bg1"/>
              </a:solidFill>
            </a:endParaRPr>
          </a:p>
        </p:txBody>
      </p:sp>
      <p:sp>
        <p:nvSpPr>
          <p:cNvPr id="6" name="Title 1"/>
          <p:cNvSpPr txBox="1">
            <a:spLocks/>
          </p:cNvSpPr>
          <p:nvPr/>
        </p:nvSpPr>
        <p:spPr>
          <a:xfrm>
            <a:off x="533400" y="1143000"/>
            <a:ext cx="9052561" cy="1122680"/>
          </a:xfrm>
          <a:prstGeom prst="rect">
            <a:avLst/>
          </a:prstGeom>
        </p:spPr>
        <p:txBody>
          <a:bodyPr vert="horz" lIns="110990" tIns="55495" rIns="110990" bIns="55495" rtlCol="0" anchor="ctr">
            <a:noAutofit/>
          </a:bodyPr>
          <a:lstStyle>
            <a:lvl1pPr algn="ctr" defTabSz="1109907" rtl="0" eaLnBrk="1" latinLnBrk="0" hangingPunct="1">
              <a:spcBef>
                <a:spcPct val="0"/>
              </a:spcBef>
              <a:buNone/>
              <a:defRPr sz="4900" kern="1200" spc="-121" baseline="0">
                <a:solidFill>
                  <a:schemeClr val="tx2"/>
                </a:solidFill>
                <a:latin typeface="+mj-lt"/>
                <a:ea typeface="+mj-ea"/>
                <a:cs typeface="+mj-cs"/>
              </a:defRPr>
            </a:lvl1pPr>
          </a:lstStyle>
          <a:p>
            <a:r>
              <a:rPr lang="en-US" sz="8800" dirty="0" smtClean="0">
                <a:solidFill>
                  <a:schemeClr val="tx1"/>
                </a:solidFill>
                <a:latin typeface="Aharoni" panose="02010803020104030203" pitchFamily="2" charset="-79"/>
                <a:cs typeface="Aharoni" panose="02010803020104030203" pitchFamily="2" charset="-79"/>
              </a:rPr>
              <a:t>Q</a:t>
            </a:r>
            <a:r>
              <a:rPr lang="en-US" sz="8800" dirty="0" smtClean="0">
                <a:solidFill>
                  <a:schemeClr val="bg1">
                    <a:lumMod val="65000"/>
                  </a:schemeClr>
                </a:solidFill>
                <a:latin typeface="Aharoni" panose="02010803020104030203" pitchFamily="2" charset="-79"/>
                <a:cs typeface="Aharoni" panose="02010803020104030203" pitchFamily="2" charset="-79"/>
              </a:rPr>
              <a:t>&amp;</a:t>
            </a:r>
            <a:r>
              <a:rPr lang="en-US" sz="8800" dirty="0" smtClean="0">
                <a:solidFill>
                  <a:schemeClr val="tx1"/>
                </a:solidFill>
                <a:latin typeface="Aharoni" panose="02010803020104030203" pitchFamily="2" charset="-79"/>
                <a:cs typeface="Aharoni" panose="02010803020104030203" pitchFamily="2" charset="-79"/>
              </a:rPr>
              <a:t>A</a:t>
            </a:r>
            <a:endParaRPr lang="en-US" sz="8800" dirty="0">
              <a:solidFill>
                <a:schemeClr val="tx1"/>
              </a:solidFill>
              <a:latin typeface="Aharoni" panose="02010803020104030203" pitchFamily="2" charset="-79"/>
              <a:cs typeface="Aharoni" panose="02010803020104030203" pitchFamily="2" charset="-79"/>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2484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barb-wire.jpg"/>
          <p:cNvPicPr>
            <a:picLocks noChangeAspect="1"/>
          </p:cNvPicPr>
          <p:nvPr/>
        </p:nvPicPr>
        <p:blipFill>
          <a:blip r:embed="rId3"/>
          <a:srcRect l="-4585" r="-4585"/>
          <a:stretch>
            <a:fillRect/>
          </a:stretch>
        </p:blipFill>
        <p:spPr>
          <a:xfrm>
            <a:off x="-495296" y="406862"/>
            <a:ext cx="11125200" cy="7355840"/>
          </a:xfrm>
          <a:prstGeom prst="rect">
            <a:avLst/>
          </a:prstGeom>
        </p:spPr>
      </p:pic>
      <p:sp>
        <p:nvSpPr>
          <p:cNvPr id="2" name="Title 1"/>
          <p:cNvSpPr>
            <a:spLocks noGrp="1"/>
          </p:cNvSpPr>
          <p:nvPr>
            <p:ph type="title"/>
          </p:nvPr>
        </p:nvSpPr>
        <p:spPr/>
        <p:txBody>
          <a:bodyPr>
            <a:normAutofit fontScale="90000"/>
          </a:bodyPr>
          <a:lstStyle/>
          <a:p>
            <a:r>
              <a:rPr lang="en-US" sz="4500" dirty="0" smtClean="0">
                <a:solidFill>
                  <a:schemeClr val="bg1"/>
                </a:solidFill>
              </a:rPr>
              <a:t>DOMESTIC VIOLENCE &amp; HOMELESSNESS</a:t>
            </a:r>
            <a:endParaRPr lang="en-US" sz="4500"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b="1" i="1" dirty="0" smtClean="0">
                <a:solidFill>
                  <a:schemeClr val="bg1"/>
                </a:solidFill>
              </a:rPr>
              <a:t>Barriers to stable housing </a:t>
            </a:r>
          </a:p>
          <a:p>
            <a:pPr lvl="1"/>
            <a:r>
              <a:rPr lang="en-US" dirty="0" smtClean="0">
                <a:solidFill>
                  <a:schemeClr val="bg1"/>
                </a:solidFill>
              </a:rPr>
              <a:t>Prior evictions</a:t>
            </a:r>
          </a:p>
          <a:p>
            <a:pPr lvl="1"/>
            <a:r>
              <a:rPr lang="en-US" dirty="0" smtClean="0">
                <a:solidFill>
                  <a:schemeClr val="bg1"/>
                </a:solidFill>
              </a:rPr>
              <a:t>Lack </a:t>
            </a:r>
            <a:r>
              <a:rPr lang="en-US" dirty="0">
                <a:solidFill>
                  <a:schemeClr val="bg1"/>
                </a:solidFill>
              </a:rPr>
              <a:t>of steady income</a:t>
            </a:r>
          </a:p>
          <a:p>
            <a:pPr lvl="1"/>
            <a:r>
              <a:rPr lang="en-US" dirty="0">
                <a:solidFill>
                  <a:schemeClr val="bg1"/>
                </a:solidFill>
              </a:rPr>
              <a:t>Negative credit history</a:t>
            </a:r>
          </a:p>
          <a:p>
            <a:pPr lvl="1"/>
            <a:r>
              <a:rPr lang="en-US" dirty="0" smtClean="0">
                <a:solidFill>
                  <a:schemeClr val="bg1"/>
                </a:solidFill>
              </a:rPr>
              <a:t>Control </a:t>
            </a:r>
            <a:r>
              <a:rPr lang="en-US" dirty="0">
                <a:solidFill>
                  <a:schemeClr val="bg1"/>
                </a:solidFill>
              </a:rPr>
              <a:t>of lease by abuser</a:t>
            </a:r>
          </a:p>
          <a:p>
            <a:pPr lvl="1"/>
            <a:r>
              <a:rPr lang="en-US" dirty="0">
                <a:solidFill>
                  <a:schemeClr val="bg1"/>
                </a:solidFill>
              </a:rPr>
              <a:t>Lack of knowledge of housing protections </a:t>
            </a:r>
          </a:p>
          <a:p>
            <a:pPr lvl="1"/>
            <a:endParaRPr lang="en-US"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5513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FAMILY HOMELESSNESS</a:t>
            </a:r>
            <a:endParaRPr lang="en-US" dirty="0">
              <a:solidFill>
                <a:srgbClr val="000000"/>
              </a:solidFill>
            </a:endParaRPr>
          </a:p>
        </p:txBody>
      </p:sp>
      <p:sp>
        <p:nvSpPr>
          <p:cNvPr id="3" name="Content Placeholder 2"/>
          <p:cNvSpPr>
            <a:spLocks noGrp="1"/>
          </p:cNvSpPr>
          <p:nvPr>
            <p:ph idx="1"/>
          </p:nvPr>
        </p:nvSpPr>
        <p:spPr>
          <a:xfrm>
            <a:off x="1" y="1813560"/>
            <a:ext cx="10058400" cy="5527040"/>
          </a:xfrm>
        </p:spPr>
        <p:txBody>
          <a:bodyPr/>
          <a:lstStyle/>
          <a:p>
            <a:pPr lvl="1"/>
            <a:r>
              <a:rPr lang="en-US" b="1" dirty="0" smtClean="0">
                <a:solidFill>
                  <a:srgbClr val="000000"/>
                </a:solidFill>
              </a:rPr>
              <a:t>Homeless households with at least 1 adult and 1 child (HUD)</a:t>
            </a:r>
          </a:p>
          <a:p>
            <a:pPr lvl="1"/>
            <a:r>
              <a:rPr lang="en-US" b="1" dirty="0" smtClean="0">
                <a:solidFill>
                  <a:srgbClr val="000000"/>
                </a:solidFill>
              </a:rPr>
              <a:t>Homeless families are 37% of the total homeless population</a:t>
            </a:r>
          </a:p>
          <a:p>
            <a:pPr lvl="2"/>
            <a:r>
              <a:rPr lang="en-US" b="1" dirty="0" smtClean="0">
                <a:solidFill>
                  <a:srgbClr val="000000"/>
                </a:solidFill>
              </a:rPr>
              <a:t>Mainly women and children</a:t>
            </a:r>
          </a:p>
          <a:p>
            <a:pPr lvl="2"/>
            <a:r>
              <a:rPr lang="en-US" b="1" dirty="0" smtClean="0">
                <a:solidFill>
                  <a:srgbClr val="000000"/>
                </a:solidFill>
              </a:rPr>
              <a:t>2.5 million children</a:t>
            </a:r>
          </a:p>
          <a:p>
            <a:pPr lvl="2"/>
            <a:r>
              <a:rPr lang="en-US" b="1" dirty="0" smtClean="0">
                <a:solidFill>
                  <a:srgbClr val="000000"/>
                </a:solidFill>
              </a:rPr>
              <a:t>More than 90% of homeless mothers reported experiencing physical and/or sexual abuse</a:t>
            </a:r>
          </a:p>
          <a:p>
            <a:pPr lvl="1">
              <a:buClr>
                <a:srgbClr val="BF974D"/>
              </a:buClr>
            </a:pPr>
            <a:r>
              <a:rPr lang="en-US" b="1" dirty="0" smtClean="0">
                <a:solidFill>
                  <a:srgbClr val="000000"/>
                </a:solidFill>
              </a:rPr>
              <a:t>Different from recognizable “street” homelessness</a:t>
            </a:r>
          </a:p>
          <a:p>
            <a:pPr lvl="2">
              <a:buClr>
                <a:srgbClr val="BF974D"/>
              </a:buClr>
            </a:pPr>
            <a:r>
              <a:rPr lang="en-US" b="1" dirty="0" smtClean="0">
                <a:solidFill>
                  <a:srgbClr val="000000"/>
                </a:solidFill>
              </a:rPr>
              <a:t>Invisible</a:t>
            </a:r>
          </a:p>
          <a:p>
            <a:pPr lvl="2">
              <a:buClr>
                <a:srgbClr val="BF974D"/>
              </a:buClr>
            </a:pPr>
            <a:r>
              <a:rPr lang="en-US" b="1" dirty="0" smtClean="0">
                <a:solidFill>
                  <a:srgbClr val="000000"/>
                </a:solidFill>
              </a:rPr>
              <a:t>Doubled-up</a:t>
            </a:r>
          </a:p>
          <a:p>
            <a:pPr lvl="2">
              <a:buClr>
                <a:srgbClr val="BF974D"/>
              </a:buClr>
            </a:pPr>
            <a:r>
              <a:rPr lang="en-US" b="1" dirty="0" smtClean="0">
                <a:solidFill>
                  <a:srgbClr val="000000"/>
                </a:solidFill>
              </a:rPr>
              <a:t>Motels</a:t>
            </a:r>
          </a:p>
          <a:p>
            <a:pPr lvl="2">
              <a:buClr>
                <a:srgbClr val="BF974D"/>
              </a:buClr>
            </a:pPr>
            <a:r>
              <a:rPr lang="en-US" b="1" dirty="0" smtClean="0">
                <a:solidFill>
                  <a:srgbClr val="000000"/>
                </a:solidFill>
              </a:rPr>
              <a:t>Cars, vans, trucks</a:t>
            </a:r>
          </a:p>
          <a:p>
            <a:pPr lvl="2">
              <a:buClr>
                <a:srgbClr val="BF974D"/>
              </a:buClr>
            </a:pPr>
            <a:r>
              <a:rPr lang="en-US" b="1" dirty="0" smtClean="0">
                <a:solidFill>
                  <a:srgbClr val="000000"/>
                </a:solidFill>
              </a:rPr>
              <a:t>Shelters</a:t>
            </a:r>
          </a:p>
          <a:p>
            <a:pPr lvl="2">
              <a:buClr>
                <a:srgbClr val="BF974D"/>
              </a:buClr>
            </a:pPr>
            <a:r>
              <a:rPr lang="en-US" b="1" dirty="0" smtClean="0">
                <a:solidFill>
                  <a:srgbClr val="000000"/>
                </a:solidFill>
              </a:rPr>
              <a:t>Campgrounds</a:t>
            </a:r>
          </a:p>
          <a:p>
            <a:pPr lvl="2">
              <a:buClr>
                <a:srgbClr val="BF974D"/>
              </a:buClr>
            </a:pPr>
            <a:endParaRPr lang="en-US" b="1" dirty="0" smtClean="0">
              <a:solidFill>
                <a:srgbClr val="000000"/>
              </a:solidFill>
            </a:endParaRPr>
          </a:p>
          <a:p>
            <a:pPr lvl="2">
              <a:buClr>
                <a:srgbClr val="BF974D"/>
              </a:buClr>
            </a:pPr>
            <a:endParaRPr lang="en-US" b="1" dirty="0">
              <a:solidFill>
                <a:srgbClr val="000000"/>
              </a:solidFill>
            </a:endParaRPr>
          </a:p>
          <a:p>
            <a:pPr marL="866001" lvl="2" indent="0">
              <a:buNone/>
            </a:pPr>
            <a:endParaRPr lang="en-US" b="1" dirty="0" smtClean="0">
              <a:solidFill>
                <a:srgbClr val="000000"/>
              </a:solidFill>
            </a:endParaRPr>
          </a:p>
          <a:p>
            <a:pPr lvl="1"/>
            <a:endParaRPr lang="en-US" b="1"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3817663"/>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alone.jpg"/>
          <p:cNvPicPr>
            <a:picLocks noGrp="1" noChangeAspect="1"/>
          </p:cNvPicPr>
          <p:nvPr>
            <p:ph idx="1"/>
          </p:nvPr>
        </p:nvPicPr>
        <p:blipFill>
          <a:blip r:embed="rId3">
            <a:lum bright="-20000"/>
          </a:blip>
          <a:srcRect l="-5876" r="-5876"/>
          <a:stretch>
            <a:fillRect/>
          </a:stretch>
        </p:blipFill>
        <p:spPr>
          <a:xfrm>
            <a:off x="-609600" y="416560"/>
            <a:ext cx="11299061" cy="7355840"/>
          </a:xfrm>
        </p:spPr>
      </p:pic>
      <p:sp>
        <p:nvSpPr>
          <p:cNvPr id="4" name="TextBox 3"/>
          <p:cNvSpPr txBox="1"/>
          <p:nvPr/>
        </p:nvSpPr>
        <p:spPr>
          <a:xfrm>
            <a:off x="2438400" y="609600"/>
            <a:ext cx="5562600" cy="430887"/>
          </a:xfrm>
          <a:prstGeom prst="rect">
            <a:avLst/>
          </a:prstGeom>
          <a:noFill/>
        </p:spPr>
        <p:txBody>
          <a:bodyPr wrap="square" rtlCol="0">
            <a:spAutoFit/>
          </a:bodyPr>
          <a:lstStyle/>
          <a:p>
            <a:r>
              <a:rPr lang="en-US" b="1" i="1" dirty="0" smtClean="0">
                <a:solidFill>
                  <a:schemeClr val="bg1"/>
                </a:solidFill>
              </a:rPr>
              <a:t>Who is the victim?</a:t>
            </a:r>
            <a:endParaRPr lang="en-US" b="1" i="1" dirty="0">
              <a:solidFill>
                <a:schemeClr val="bg1"/>
              </a:solidFill>
            </a:endParaRPr>
          </a:p>
        </p:txBody>
      </p:sp>
      <p:sp>
        <p:nvSpPr>
          <p:cNvPr id="7" name="TextBox 6"/>
          <p:cNvSpPr txBox="1"/>
          <p:nvPr/>
        </p:nvSpPr>
        <p:spPr>
          <a:xfrm>
            <a:off x="2514600" y="1352490"/>
            <a:ext cx="6096000" cy="400110"/>
          </a:xfrm>
          <a:prstGeom prst="rect">
            <a:avLst/>
          </a:prstGeom>
          <a:noFill/>
        </p:spPr>
        <p:txBody>
          <a:bodyPr wrap="square" rtlCol="0">
            <a:spAutoFit/>
          </a:bodyPr>
          <a:lstStyle/>
          <a:p>
            <a:r>
              <a:rPr lang="en-US" sz="2000" dirty="0" smtClean="0">
                <a:solidFill>
                  <a:schemeClr val="bg1"/>
                </a:solidFill>
              </a:rPr>
              <a:t>Victims do not possess a set of universal characteristics</a:t>
            </a:r>
            <a:endParaRPr lang="en-US" sz="2000" dirty="0">
              <a:solidFill>
                <a:schemeClr val="bg1"/>
              </a:solidFill>
            </a:endParaRPr>
          </a:p>
        </p:txBody>
      </p:sp>
      <p:sp>
        <p:nvSpPr>
          <p:cNvPr id="8" name="TextBox 7"/>
          <p:cNvSpPr txBox="1"/>
          <p:nvPr/>
        </p:nvSpPr>
        <p:spPr>
          <a:xfrm>
            <a:off x="2514600" y="1809690"/>
            <a:ext cx="7848600" cy="400110"/>
          </a:xfrm>
          <a:prstGeom prst="rect">
            <a:avLst/>
          </a:prstGeom>
          <a:noFill/>
        </p:spPr>
        <p:txBody>
          <a:bodyPr wrap="square" rtlCol="0">
            <a:spAutoFit/>
          </a:bodyPr>
          <a:lstStyle/>
          <a:p>
            <a:r>
              <a:rPr lang="en-US" sz="2000" dirty="0" smtClean="0">
                <a:solidFill>
                  <a:schemeClr val="bg1"/>
                </a:solidFill>
              </a:rPr>
              <a:t>Victims can be men, women, adolescents, disabled persons, LGBTQ</a:t>
            </a:r>
            <a:endParaRPr lang="en-US" sz="2000" dirty="0">
              <a:solidFill>
                <a:schemeClr val="bg1"/>
              </a:solidFill>
            </a:endParaRPr>
          </a:p>
        </p:txBody>
      </p:sp>
      <p:sp>
        <p:nvSpPr>
          <p:cNvPr id="9" name="TextBox 8"/>
          <p:cNvSpPr txBox="1"/>
          <p:nvPr/>
        </p:nvSpPr>
        <p:spPr>
          <a:xfrm>
            <a:off x="2514600" y="2266890"/>
            <a:ext cx="7543800" cy="400110"/>
          </a:xfrm>
          <a:prstGeom prst="rect">
            <a:avLst/>
          </a:prstGeom>
          <a:noFill/>
        </p:spPr>
        <p:txBody>
          <a:bodyPr wrap="square" rtlCol="0">
            <a:spAutoFit/>
          </a:bodyPr>
          <a:lstStyle/>
          <a:p>
            <a:r>
              <a:rPr lang="en-US" sz="2000" dirty="0" smtClean="0">
                <a:solidFill>
                  <a:schemeClr val="bg1"/>
                </a:solidFill>
              </a:rPr>
              <a:t>Victims are not easily recognized – not usu. covered in marks</a:t>
            </a:r>
            <a:endParaRPr lang="en-US" sz="2000" dirty="0">
              <a:solidFill>
                <a:schemeClr val="bg1"/>
              </a:solidFill>
            </a:endParaRPr>
          </a:p>
        </p:txBody>
      </p:sp>
      <p:sp>
        <p:nvSpPr>
          <p:cNvPr id="10" name="TextBox 9"/>
          <p:cNvSpPr txBox="1"/>
          <p:nvPr/>
        </p:nvSpPr>
        <p:spPr>
          <a:xfrm>
            <a:off x="2514600" y="2724090"/>
            <a:ext cx="6781800" cy="400110"/>
          </a:xfrm>
          <a:prstGeom prst="rect">
            <a:avLst/>
          </a:prstGeom>
          <a:noFill/>
        </p:spPr>
        <p:txBody>
          <a:bodyPr wrap="square" rtlCol="0">
            <a:spAutoFit/>
          </a:bodyPr>
          <a:lstStyle/>
          <a:p>
            <a:r>
              <a:rPr lang="en-US" sz="2000" dirty="0" smtClean="0">
                <a:solidFill>
                  <a:schemeClr val="bg1"/>
                </a:solidFill>
              </a:rPr>
              <a:t>Victims often feel misunderstood and stigmatized</a:t>
            </a:r>
            <a:endParaRPr lang="en-US" sz="2000"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69566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Bottom)">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alone.jpg"/>
          <p:cNvPicPr>
            <a:picLocks noGrp="1" noChangeAspect="1"/>
          </p:cNvPicPr>
          <p:nvPr>
            <p:ph idx="1"/>
          </p:nvPr>
        </p:nvPicPr>
        <p:blipFill>
          <a:blip r:embed="rId3">
            <a:lum bright="-4000"/>
          </a:blip>
          <a:srcRect l="-5876" r="-5876"/>
          <a:stretch>
            <a:fillRect/>
          </a:stretch>
        </p:blipFill>
        <p:spPr>
          <a:xfrm>
            <a:off x="-609600" y="416560"/>
            <a:ext cx="11299061" cy="7355840"/>
          </a:xfrm>
        </p:spPr>
      </p:pic>
      <p:sp>
        <p:nvSpPr>
          <p:cNvPr id="4" name="TextBox 3"/>
          <p:cNvSpPr txBox="1"/>
          <p:nvPr/>
        </p:nvSpPr>
        <p:spPr>
          <a:xfrm>
            <a:off x="2438400" y="609600"/>
            <a:ext cx="5562600" cy="430887"/>
          </a:xfrm>
          <a:prstGeom prst="rect">
            <a:avLst/>
          </a:prstGeom>
          <a:noFill/>
        </p:spPr>
        <p:txBody>
          <a:bodyPr wrap="square" rtlCol="0">
            <a:spAutoFit/>
          </a:bodyPr>
          <a:lstStyle/>
          <a:p>
            <a:r>
              <a:rPr lang="en-US" b="1" i="1" dirty="0" smtClean="0">
                <a:solidFill>
                  <a:schemeClr val="bg1"/>
                </a:solidFill>
              </a:rPr>
              <a:t>Barriers to Leaving an Abusive Relationship</a:t>
            </a:r>
            <a:endParaRPr lang="en-US" b="1" i="1" dirty="0">
              <a:solidFill>
                <a:schemeClr val="bg1"/>
              </a:solidFill>
            </a:endParaRPr>
          </a:p>
        </p:txBody>
      </p:sp>
      <p:sp>
        <p:nvSpPr>
          <p:cNvPr id="7" name="TextBox 6"/>
          <p:cNvSpPr txBox="1"/>
          <p:nvPr/>
        </p:nvSpPr>
        <p:spPr>
          <a:xfrm>
            <a:off x="2514600" y="1352490"/>
            <a:ext cx="6096000" cy="400110"/>
          </a:xfrm>
          <a:prstGeom prst="rect">
            <a:avLst/>
          </a:prstGeom>
          <a:noFill/>
        </p:spPr>
        <p:txBody>
          <a:bodyPr wrap="square" rtlCol="0">
            <a:spAutoFit/>
          </a:bodyPr>
          <a:lstStyle/>
          <a:p>
            <a:r>
              <a:rPr lang="en-US" sz="2000" dirty="0" smtClean="0">
                <a:solidFill>
                  <a:schemeClr val="bg1"/>
                </a:solidFill>
              </a:rPr>
              <a:t>Leaving a violent relationship = process, not an event.</a:t>
            </a:r>
            <a:endParaRPr lang="en-US" sz="2000" dirty="0">
              <a:solidFill>
                <a:schemeClr val="bg1"/>
              </a:solidFill>
            </a:endParaRPr>
          </a:p>
        </p:txBody>
      </p:sp>
      <p:sp>
        <p:nvSpPr>
          <p:cNvPr id="8" name="TextBox 7"/>
          <p:cNvSpPr txBox="1"/>
          <p:nvPr/>
        </p:nvSpPr>
        <p:spPr>
          <a:xfrm>
            <a:off x="2514600" y="1915160"/>
            <a:ext cx="7391400" cy="3785652"/>
          </a:xfrm>
          <a:prstGeom prst="rect">
            <a:avLst/>
          </a:prstGeom>
          <a:noFill/>
        </p:spPr>
        <p:txBody>
          <a:bodyPr wrap="square" rtlCol="0">
            <a:spAutoFit/>
          </a:bodyPr>
          <a:lstStyle/>
          <a:p>
            <a:r>
              <a:rPr lang="en-US" sz="2000" dirty="0" smtClean="0">
                <a:solidFill>
                  <a:schemeClr val="bg1"/>
                </a:solidFill>
              </a:rPr>
              <a:t>Consider factors such as: </a:t>
            </a:r>
            <a:endParaRPr lang="en-US" sz="2000" dirty="0">
              <a:solidFill>
                <a:schemeClr val="bg1"/>
              </a:solidFill>
            </a:endParaRPr>
          </a:p>
          <a:p>
            <a:pPr marL="342900" indent="-342900">
              <a:buFont typeface="Arial" panose="020B0604020202020204" pitchFamily="34" charset="0"/>
              <a:buChar char="•"/>
            </a:pPr>
            <a:r>
              <a:rPr lang="en-US" sz="2000" dirty="0" smtClean="0">
                <a:solidFill>
                  <a:schemeClr val="bg1"/>
                </a:solidFill>
              </a:rPr>
              <a:t>Fear</a:t>
            </a:r>
          </a:p>
          <a:p>
            <a:pPr marL="342900" indent="-342900">
              <a:buFont typeface="Arial" panose="020B0604020202020204" pitchFamily="34" charset="0"/>
              <a:buChar char="•"/>
            </a:pPr>
            <a:r>
              <a:rPr lang="en-US" sz="2000" dirty="0" smtClean="0">
                <a:solidFill>
                  <a:schemeClr val="bg1"/>
                </a:solidFill>
              </a:rPr>
              <a:t>Isolation</a:t>
            </a:r>
          </a:p>
          <a:p>
            <a:pPr marL="342900" indent="-342900">
              <a:buFont typeface="Arial" panose="020B0604020202020204" pitchFamily="34" charset="0"/>
              <a:buChar char="•"/>
            </a:pPr>
            <a:r>
              <a:rPr lang="en-US" sz="2000" dirty="0">
                <a:solidFill>
                  <a:schemeClr val="bg1"/>
                </a:solidFill>
              </a:rPr>
              <a:t>F</a:t>
            </a:r>
            <a:r>
              <a:rPr lang="en-US" sz="2000" dirty="0" smtClean="0">
                <a:solidFill>
                  <a:schemeClr val="bg1"/>
                </a:solidFill>
              </a:rPr>
              <a:t>inancial dependence and poverty</a:t>
            </a:r>
          </a:p>
          <a:p>
            <a:pPr marL="342900" indent="-342900">
              <a:buFont typeface="Arial" panose="020B0604020202020204" pitchFamily="34" charset="0"/>
              <a:buChar char="•"/>
            </a:pPr>
            <a:r>
              <a:rPr lang="en-US" sz="2000" dirty="0" smtClean="0">
                <a:solidFill>
                  <a:schemeClr val="bg1"/>
                </a:solidFill>
              </a:rPr>
              <a:t>Guilt and shame</a:t>
            </a:r>
          </a:p>
          <a:p>
            <a:pPr marL="342900" indent="-342900">
              <a:buFont typeface="Arial" panose="020B0604020202020204" pitchFamily="34" charset="0"/>
              <a:buChar char="•"/>
            </a:pPr>
            <a:r>
              <a:rPr lang="en-US" sz="2000" dirty="0">
                <a:solidFill>
                  <a:schemeClr val="bg1"/>
                </a:solidFill>
              </a:rPr>
              <a:t>E</a:t>
            </a:r>
            <a:r>
              <a:rPr lang="en-US" sz="2000" dirty="0" smtClean="0">
                <a:solidFill>
                  <a:schemeClr val="bg1"/>
                </a:solidFill>
              </a:rPr>
              <a:t>motional and physical impairment</a:t>
            </a:r>
          </a:p>
          <a:p>
            <a:pPr marL="342900" indent="-342900">
              <a:buFont typeface="Arial" panose="020B0604020202020204" pitchFamily="34" charset="0"/>
              <a:buChar char="•"/>
            </a:pPr>
            <a:r>
              <a:rPr lang="en-US" sz="2000" dirty="0" smtClean="0">
                <a:solidFill>
                  <a:schemeClr val="bg1"/>
                </a:solidFill>
              </a:rPr>
              <a:t>Mental health and substance abuse </a:t>
            </a:r>
          </a:p>
          <a:p>
            <a:pPr marL="342900" indent="-342900">
              <a:buFont typeface="Arial" panose="020B0604020202020204" pitchFamily="34" charset="0"/>
              <a:buChar char="•"/>
            </a:pPr>
            <a:r>
              <a:rPr lang="en-US" sz="2000" dirty="0" smtClean="0">
                <a:solidFill>
                  <a:schemeClr val="bg1"/>
                </a:solidFill>
              </a:rPr>
              <a:t>Individual belief systems</a:t>
            </a:r>
          </a:p>
          <a:p>
            <a:pPr marL="342900" indent="-342900">
              <a:buFont typeface="Arial" panose="020B0604020202020204" pitchFamily="34" charset="0"/>
              <a:buChar char="•"/>
            </a:pPr>
            <a:r>
              <a:rPr lang="en-US" sz="2000" dirty="0" smtClean="0">
                <a:solidFill>
                  <a:schemeClr val="bg1"/>
                </a:solidFill>
              </a:rPr>
              <a:t>Hope</a:t>
            </a:r>
          </a:p>
          <a:p>
            <a:pPr marL="342900" indent="-342900">
              <a:buFont typeface="Arial" panose="020B0604020202020204" pitchFamily="34" charset="0"/>
              <a:buChar char="•"/>
            </a:pPr>
            <a:r>
              <a:rPr lang="en-US" sz="2000" dirty="0" smtClean="0">
                <a:solidFill>
                  <a:schemeClr val="bg1"/>
                </a:solidFill>
              </a:rPr>
              <a:t>Community services and societal values</a:t>
            </a:r>
          </a:p>
          <a:p>
            <a:pPr marL="342900" indent="-342900">
              <a:buFont typeface="Arial" panose="020B0604020202020204" pitchFamily="34" charset="0"/>
              <a:buChar char="•"/>
            </a:pPr>
            <a:r>
              <a:rPr lang="en-US" sz="2000" dirty="0" smtClean="0">
                <a:solidFill>
                  <a:schemeClr val="bg1"/>
                </a:solidFill>
              </a:rPr>
              <a:t>Cultural hurdles </a:t>
            </a:r>
          </a:p>
          <a:p>
            <a:pPr marL="342900" indent="-342900">
              <a:buFont typeface="Arial" panose="020B0604020202020204" pitchFamily="34" charset="0"/>
              <a:buChar char="•"/>
            </a:pPr>
            <a:r>
              <a:rPr lang="en-US" sz="2000" dirty="0" smtClean="0">
                <a:solidFill>
                  <a:schemeClr val="bg1"/>
                </a:solidFill>
              </a:rPr>
              <a:t>School considerations and children</a:t>
            </a:r>
            <a:endParaRPr lang="en-US" sz="2000"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33142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2921" y="990600"/>
            <a:ext cx="9052561" cy="1122680"/>
          </a:xfrm>
        </p:spPr>
        <p:txBody>
          <a:bodyPr/>
          <a:lstStyle/>
          <a:p>
            <a:r>
              <a:rPr lang="en-US" dirty="0" smtClean="0">
                <a:solidFill>
                  <a:srgbClr val="000000"/>
                </a:solidFill>
              </a:rPr>
              <a:t>OUTCOMES AND IMPACT</a:t>
            </a:r>
            <a:endParaRPr lang="en-US" dirty="0">
              <a:solidFill>
                <a:srgbClr val="000000"/>
              </a:solidFill>
            </a:endParaRPr>
          </a:p>
        </p:txBody>
      </p:sp>
      <p:sp>
        <p:nvSpPr>
          <p:cNvPr id="3" name="Content Placeholder 2"/>
          <p:cNvSpPr>
            <a:spLocks noGrp="1"/>
          </p:cNvSpPr>
          <p:nvPr>
            <p:ph idx="1"/>
          </p:nvPr>
        </p:nvSpPr>
        <p:spPr>
          <a:xfrm>
            <a:off x="502921" y="1940560"/>
            <a:ext cx="9052561" cy="5527040"/>
          </a:xfrm>
        </p:spPr>
        <p:txBody>
          <a:bodyPr>
            <a:normAutofit fontScale="92500" lnSpcReduction="20000"/>
          </a:bodyPr>
          <a:lstStyle/>
          <a:p>
            <a:r>
              <a:rPr lang="en-US" b="1" i="1" dirty="0" smtClean="0">
                <a:solidFill>
                  <a:srgbClr val="000000"/>
                </a:solidFill>
              </a:rPr>
              <a:t>Physical and Mental Health Issues</a:t>
            </a:r>
          </a:p>
          <a:p>
            <a:pPr lvl="1"/>
            <a:r>
              <a:rPr lang="en-US" dirty="0" smtClean="0">
                <a:solidFill>
                  <a:srgbClr val="000000"/>
                </a:solidFill>
              </a:rPr>
              <a:t>Survivors have higher rates of PTSD, alcohol dependence, chronic physical health conditions</a:t>
            </a:r>
          </a:p>
          <a:p>
            <a:pPr lvl="1"/>
            <a:r>
              <a:rPr lang="en-US" dirty="0" smtClean="0">
                <a:solidFill>
                  <a:srgbClr val="000000"/>
                </a:solidFill>
              </a:rPr>
              <a:t>Negative effects on parenting</a:t>
            </a:r>
          </a:p>
          <a:p>
            <a:pPr lvl="1">
              <a:buClr>
                <a:srgbClr val="C66951"/>
              </a:buClr>
            </a:pPr>
            <a:r>
              <a:rPr lang="en-US" dirty="0" smtClean="0">
                <a:solidFill>
                  <a:srgbClr val="000000"/>
                </a:solidFill>
              </a:rPr>
              <a:t>Children more likely to exhibit aggressive or antisocial behavior</a:t>
            </a:r>
          </a:p>
          <a:p>
            <a:pPr lvl="1">
              <a:buClr>
                <a:srgbClr val="C66951"/>
              </a:buClr>
            </a:pPr>
            <a:r>
              <a:rPr lang="en-US" dirty="0" smtClean="0">
                <a:solidFill>
                  <a:srgbClr val="000000"/>
                </a:solidFill>
              </a:rPr>
              <a:t>Children are sick 4 times as often as permanently housed children</a:t>
            </a:r>
          </a:p>
          <a:p>
            <a:pPr lvl="1">
              <a:buClr>
                <a:srgbClr val="C66951"/>
              </a:buClr>
            </a:pPr>
            <a:r>
              <a:rPr lang="en-US" dirty="0" smtClean="0">
                <a:solidFill>
                  <a:srgbClr val="000000"/>
                </a:solidFill>
              </a:rPr>
              <a:t>Increased rate of obesity </a:t>
            </a:r>
          </a:p>
          <a:p>
            <a:pPr lvl="0">
              <a:buClr>
                <a:srgbClr val="C66951"/>
              </a:buClr>
            </a:pPr>
            <a:r>
              <a:rPr lang="en-US" b="1" i="1" dirty="0">
                <a:solidFill>
                  <a:srgbClr val="000000"/>
                </a:solidFill>
              </a:rPr>
              <a:t>Significant Educational Disruption</a:t>
            </a:r>
          </a:p>
          <a:p>
            <a:pPr lvl="1">
              <a:buClr>
                <a:srgbClr val="C66951"/>
              </a:buClr>
            </a:pPr>
            <a:r>
              <a:rPr lang="en-US" dirty="0">
                <a:solidFill>
                  <a:srgbClr val="000000"/>
                </a:solidFill>
              </a:rPr>
              <a:t>Underrepresented in pre-school programs</a:t>
            </a:r>
          </a:p>
          <a:p>
            <a:pPr lvl="1">
              <a:buClr>
                <a:srgbClr val="C66951"/>
              </a:buClr>
            </a:pPr>
            <a:r>
              <a:rPr lang="en-US" dirty="0">
                <a:solidFill>
                  <a:srgbClr val="000000"/>
                </a:solidFill>
              </a:rPr>
              <a:t>Lagging proficiency in math and reading</a:t>
            </a:r>
          </a:p>
          <a:p>
            <a:pPr lvl="1">
              <a:buClr>
                <a:srgbClr val="C66951"/>
              </a:buClr>
            </a:pPr>
            <a:r>
              <a:rPr lang="en-US" dirty="0">
                <a:solidFill>
                  <a:srgbClr val="000000"/>
                </a:solidFill>
              </a:rPr>
              <a:t>Increased likelihood of dropping-out, being expelled/suspended, repeating a </a:t>
            </a:r>
            <a:r>
              <a:rPr lang="en-US" dirty="0" smtClean="0">
                <a:solidFill>
                  <a:srgbClr val="000000"/>
                </a:solidFill>
              </a:rPr>
              <a:t>grade</a:t>
            </a:r>
          </a:p>
          <a:p>
            <a:pPr lvl="0">
              <a:buClr>
                <a:srgbClr val="C66951"/>
              </a:buClr>
            </a:pPr>
            <a:r>
              <a:rPr lang="en-US" b="1" i="1" dirty="0">
                <a:solidFill>
                  <a:srgbClr val="000000"/>
                </a:solidFill>
              </a:rPr>
              <a:t>Family Separation </a:t>
            </a:r>
          </a:p>
          <a:p>
            <a:pPr lvl="1">
              <a:buClr>
                <a:srgbClr val="BF974D"/>
              </a:buClr>
            </a:pPr>
            <a:r>
              <a:rPr lang="en-US" dirty="0">
                <a:solidFill>
                  <a:srgbClr val="000000"/>
                </a:solidFill>
              </a:rPr>
              <a:t>Shelter system</a:t>
            </a:r>
          </a:p>
          <a:p>
            <a:pPr lvl="1">
              <a:buClr>
                <a:srgbClr val="BF974D"/>
              </a:buClr>
            </a:pPr>
            <a:r>
              <a:rPr lang="en-US" dirty="0">
                <a:solidFill>
                  <a:srgbClr val="000000"/>
                </a:solidFill>
              </a:rPr>
              <a:t>Foster care placement</a:t>
            </a:r>
          </a:p>
          <a:p>
            <a:pPr lvl="1">
              <a:buClr>
                <a:srgbClr val="BF974D"/>
              </a:buClr>
            </a:pPr>
            <a:r>
              <a:rPr lang="en-US" dirty="0">
                <a:solidFill>
                  <a:srgbClr val="000000"/>
                </a:solidFill>
              </a:rPr>
              <a:t>Barrier to reunification </a:t>
            </a:r>
          </a:p>
          <a:p>
            <a:pPr lvl="1">
              <a:buClr>
                <a:srgbClr val="C66951"/>
              </a:buClr>
            </a:pPr>
            <a:endParaRPr lang="en-US" dirty="0">
              <a:solidFill>
                <a:srgbClr val="000000"/>
              </a:solidFill>
            </a:endParaRPr>
          </a:p>
          <a:p>
            <a:pPr lvl="1">
              <a:buClr>
                <a:srgbClr val="C66951"/>
              </a:buClr>
            </a:pPr>
            <a:endParaRPr lang="en-US" dirty="0">
              <a:solidFill>
                <a:srgbClr val="000000"/>
              </a:solidFill>
            </a:endParaRPr>
          </a:p>
          <a:p>
            <a:pPr marL="458471" lvl="1" indent="0">
              <a:buClr>
                <a:srgbClr val="C66951"/>
              </a:buClr>
              <a:buNone/>
            </a:pPr>
            <a:endParaRPr lang="en-US" dirty="0" smtClean="0">
              <a:solidFill>
                <a:srgbClr val="000000"/>
              </a:solidFill>
            </a:endParaRPr>
          </a:p>
          <a:p>
            <a:pPr lvl="1">
              <a:buClr>
                <a:srgbClr val="C66951"/>
              </a:buClr>
            </a:pPr>
            <a:endParaRPr lang="en-US" dirty="0">
              <a:solidFill>
                <a:srgbClr val="000000"/>
              </a:solidFill>
            </a:endParaRPr>
          </a:p>
          <a:p>
            <a:pPr marL="458471" lvl="1" indent="0">
              <a:buClr>
                <a:srgbClr val="C66951"/>
              </a:buClr>
              <a:buNone/>
            </a:pPr>
            <a:endParaRPr lang="en-US" dirty="0">
              <a:solidFill>
                <a:srgbClr val="000000"/>
              </a:solidFill>
            </a:endParaRPr>
          </a:p>
          <a:p>
            <a:pPr marL="458471" lvl="1" indent="0">
              <a:buClr>
                <a:srgbClr val="C66951"/>
              </a:buClr>
              <a:buNone/>
            </a:pPr>
            <a:endParaRPr lang="en-US" dirty="0" smtClean="0">
              <a:solidFill>
                <a:srgbClr val="000000"/>
              </a:solidFill>
            </a:endParaRPr>
          </a:p>
          <a:p>
            <a:pPr marL="458471" lvl="1" indent="0">
              <a:buClr>
                <a:srgbClr val="C66951"/>
              </a:buClr>
              <a:buNone/>
            </a:pPr>
            <a:endParaRPr lang="en-US" dirty="0" smtClean="0">
              <a:solidFill>
                <a:srgbClr val="000000"/>
              </a:solidFill>
            </a:endParaRPr>
          </a:p>
          <a:p>
            <a:pPr lvl="1"/>
            <a:endParaRPr lang="en-US" dirty="0" smtClean="0">
              <a:solidFill>
                <a:srgbClr val="000000"/>
              </a:solidFill>
            </a:endParaRPr>
          </a:p>
          <a:p>
            <a:pPr lvl="1"/>
            <a:endParaRPr lang="en-US" dirty="0" smtClean="0">
              <a:solidFill>
                <a:srgbClr val="000000"/>
              </a:solidFill>
            </a:endParaRPr>
          </a:p>
          <a:p>
            <a:pPr lvl="1"/>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88908471"/>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LCHP">
  <a:themeElements>
    <a:clrScheme name="NLCHP Custom Orange">
      <a:dk1>
        <a:sysClr val="windowText" lastClr="000000"/>
      </a:dk1>
      <a:lt1>
        <a:sysClr val="window" lastClr="FFFFFF"/>
      </a:lt1>
      <a:dk2>
        <a:srgbClr val="696464"/>
      </a:dk2>
      <a:lt2>
        <a:srgbClr val="E9E5DC"/>
      </a:lt2>
      <a:accent1>
        <a:srgbClr val="D34817"/>
      </a:accent1>
      <a:accent2>
        <a:srgbClr val="CC9900"/>
      </a:accent2>
      <a:accent3>
        <a:srgbClr val="A28E6A"/>
      </a:accent3>
      <a:accent4>
        <a:srgbClr val="956251"/>
      </a:accent4>
      <a:accent5>
        <a:srgbClr val="918485"/>
      </a:accent5>
      <a:accent6>
        <a:srgbClr val="855D5D"/>
      </a:accent6>
      <a:hlink>
        <a:srgbClr val="742117"/>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NLCHP.potx</Template>
  <TotalTime>4418</TotalTime>
  <Words>6897</Words>
  <Application>Microsoft Macintosh PowerPoint</Application>
  <PresentationFormat>Custom</PresentationFormat>
  <Paragraphs>496</Paragraphs>
  <Slides>45</Slides>
  <Notes>42</Notes>
  <HiddenSlides>0</HiddenSlides>
  <MMClips>0</MMClips>
  <ScaleCrop>false</ScaleCrop>
  <HeadingPairs>
    <vt:vector size="4" baseType="variant">
      <vt:variant>
        <vt:lpstr>Design Template</vt:lpstr>
      </vt:variant>
      <vt:variant>
        <vt:i4>1</vt:i4>
      </vt:variant>
      <vt:variant>
        <vt:lpstr>Slide Titles</vt:lpstr>
      </vt:variant>
      <vt:variant>
        <vt:i4>45</vt:i4>
      </vt:variant>
    </vt:vector>
  </HeadingPairs>
  <TitlesOfParts>
    <vt:vector size="46" baseType="lpstr">
      <vt:lpstr>NLCHP</vt:lpstr>
      <vt:lpstr>Slide 1</vt:lpstr>
      <vt:lpstr>Slide 2</vt:lpstr>
      <vt:lpstr>DOMESTIC VIOLENCE</vt:lpstr>
      <vt:lpstr>HOW DV JEOPARDIZES HOUSING</vt:lpstr>
      <vt:lpstr>DOMESTIC VIOLENCE &amp; HOMELESSNESS</vt:lpstr>
      <vt:lpstr>FAMILY HOMELESSNESS</vt:lpstr>
      <vt:lpstr>Slide 7</vt:lpstr>
      <vt:lpstr>Slide 8</vt:lpstr>
      <vt:lpstr>OUTCOMES AND IMPACT</vt:lpstr>
      <vt:lpstr>STRATEGIES USED TO PROTECT VICTIMS AND THEIR CHILDREN</vt:lpstr>
      <vt:lpstr>VIOLENCE AGAINST WOMEN ACT</vt:lpstr>
      <vt:lpstr>VAWA 2013</vt:lpstr>
      <vt:lpstr>VAWA 2013</vt:lpstr>
      <vt:lpstr>WHO IS COVERED UNDER VAWA?</vt:lpstr>
      <vt:lpstr>WHAT RIGHTS ARE AFFORDED?</vt:lpstr>
      <vt:lpstr>Rights to Confidentiality</vt:lpstr>
      <vt:lpstr>WHAT RIGHTS ARE AFFORDED?</vt:lpstr>
      <vt:lpstr>Protection in Applying for Housing</vt:lpstr>
      <vt:lpstr>Definitions</vt:lpstr>
      <vt:lpstr>WHAT RIGHTS ARE AFFORDED?</vt:lpstr>
      <vt:lpstr>Why a right to move or transfer?</vt:lpstr>
      <vt:lpstr>Rights to Move or Transfer</vt:lpstr>
      <vt:lpstr>WHAT RIGHTS ARE AFFORDED?</vt:lpstr>
      <vt:lpstr>Protections Against Evictions &amp; Subsidy Terminations</vt:lpstr>
      <vt:lpstr>WHAT RIGHTS ARE AFFORDED?</vt:lpstr>
      <vt:lpstr>Removing Abuser from Household</vt:lpstr>
      <vt:lpstr>WHAT RIGHTS ARE AFFORDED?</vt:lpstr>
      <vt:lpstr>PHA Obligations</vt:lpstr>
      <vt:lpstr>WHY SHOULD THIS MATTER TO YOU?</vt:lpstr>
      <vt:lpstr>Slide 30</vt:lpstr>
      <vt:lpstr>NASH</vt:lpstr>
      <vt:lpstr>Reaching NASH</vt:lpstr>
      <vt:lpstr>Slide 33</vt:lpstr>
      <vt:lpstr>Slide 34</vt:lpstr>
      <vt:lpstr>Slide 35</vt:lpstr>
      <vt:lpstr>Slide 36</vt:lpstr>
      <vt:lpstr>Slide 37</vt:lpstr>
      <vt:lpstr>Slide 38</vt:lpstr>
      <vt:lpstr>Slide 39</vt:lpstr>
      <vt:lpstr>Slide 40</vt:lpstr>
      <vt:lpstr>Slide 41</vt:lpstr>
      <vt:lpstr>Slide 42</vt:lpstr>
      <vt:lpstr>RECOMMENDED PRACTICES</vt:lpstr>
      <vt:lpstr>Slide 44</vt:lpstr>
      <vt:lpstr>Slide 45</vt:lpstr>
    </vt:vector>
  </TitlesOfParts>
  <Company>Brown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Santos</dc:creator>
  <cp:lastModifiedBy>Michael Santos</cp:lastModifiedBy>
  <cp:revision>205</cp:revision>
  <cp:lastPrinted>2015-10-01T19:22:53Z</cp:lastPrinted>
  <dcterms:created xsi:type="dcterms:W3CDTF">2017-10-30T04:28:20Z</dcterms:created>
  <dcterms:modified xsi:type="dcterms:W3CDTF">2017-10-30T04:33:40Z</dcterms:modified>
</cp:coreProperties>
</file>