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sldIdLst>
    <p:sldId id="256" r:id="rId2"/>
    <p:sldId id="279" r:id="rId3"/>
    <p:sldId id="296" r:id="rId4"/>
    <p:sldId id="261" r:id="rId5"/>
    <p:sldId id="293" r:id="rId6"/>
    <p:sldId id="289" r:id="rId7"/>
    <p:sldId id="290" r:id="rId8"/>
    <p:sldId id="291" r:id="rId9"/>
    <p:sldId id="292" r:id="rId10"/>
    <p:sldId id="297" r:id="rId11"/>
    <p:sldId id="298" r:id="rId12"/>
    <p:sldId id="280" r:id="rId13"/>
    <p:sldId id="282" r:id="rId14"/>
    <p:sldId id="262" r:id="rId15"/>
    <p:sldId id="276" r:id="rId16"/>
    <p:sldId id="277" r:id="rId17"/>
    <p:sldId id="263" r:id="rId18"/>
    <p:sldId id="264" r:id="rId19"/>
    <p:sldId id="265" r:id="rId20"/>
    <p:sldId id="269" r:id="rId21"/>
    <p:sldId id="270" r:id="rId22"/>
    <p:sldId id="271" r:id="rId23"/>
    <p:sldId id="274" r:id="rId24"/>
    <p:sldId id="268" r:id="rId25"/>
    <p:sldId id="258" r:id="rId26"/>
    <p:sldId id="299" r:id="rId27"/>
    <p:sldId id="283" r:id="rId28"/>
    <p:sldId id="266" r:id="rId29"/>
    <p:sldId id="267" r:id="rId30"/>
    <p:sldId id="260" r:id="rId31"/>
    <p:sldId id="285" r:id="rId32"/>
    <p:sldId id="287" r:id="rId33"/>
    <p:sldId id="300" r:id="rId34"/>
    <p:sldId id="288" r:id="rId35"/>
    <p:sldId id="301" r:id="rId36"/>
    <p:sldId id="275" r:id="rId3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C7D46-AF19-4A80-B6D9-7134ACD50C0B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0A447-44E5-4F41-A5FE-9A846E12A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532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C7D46-AF19-4A80-B6D9-7134ACD50C0B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0A447-44E5-4F41-A5FE-9A846E12A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712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C7D46-AF19-4A80-B6D9-7134ACD50C0B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0A447-44E5-4F41-A5FE-9A846E12A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7798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C7D46-AF19-4A80-B6D9-7134ACD50C0B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0A447-44E5-4F41-A5FE-9A846E12A41F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950247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C7D46-AF19-4A80-B6D9-7134ACD50C0B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0A447-44E5-4F41-A5FE-9A846E12A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7331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C7D46-AF19-4A80-B6D9-7134ACD50C0B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0A447-44E5-4F41-A5FE-9A846E12A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1792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C7D46-AF19-4A80-B6D9-7134ACD50C0B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0A447-44E5-4F41-A5FE-9A846E12A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5683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C7D46-AF19-4A80-B6D9-7134ACD50C0B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0A447-44E5-4F41-A5FE-9A846E12A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0263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C7D46-AF19-4A80-B6D9-7134ACD50C0B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0A447-44E5-4F41-A5FE-9A846E12A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353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C7D46-AF19-4A80-B6D9-7134ACD50C0B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0A447-44E5-4F41-A5FE-9A846E12A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890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C7D46-AF19-4A80-B6D9-7134ACD50C0B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0A447-44E5-4F41-A5FE-9A846E12A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274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C7D46-AF19-4A80-B6D9-7134ACD50C0B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0A447-44E5-4F41-A5FE-9A846E12A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146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C7D46-AF19-4A80-B6D9-7134ACD50C0B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0A447-44E5-4F41-A5FE-9A846E12A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034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C7D46-AF19-4A80-B6D9-7134ACD50C0B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0A447-44E5-4F41-A5FE-9A846E12A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860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C7D46-AF19-4A80-B6D9-7134ACD50C0B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0A447-44E5-4F41-A5FE-9A846E12A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912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C7D46-AF19-4A80-B6D9-7134ACD50C0B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0A447-44E5-4F41-A5FE-9A846E12A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246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C7D46-AF19-4A80-B6D9-7134ACD50C0B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0A447-44E5-4F41-A5FE-9A846E12A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422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519C7D46-AF19-4A80-B6D9-7134ACD50C0B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D0A447-44E5-4F41-A5FE-9A846E12A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77357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  <p:sldLayoutId id="2147483716" r:id="rId14"/>
    <p:sldLayoutId id="2147483717" r:id="rId15"/>
    <p:sldLayoutId id="2147483718" r:id="rId16"/>
    <p:sldLayoutId id="214748371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FD0B06-4EAA-4101-BBE6-31EEC69EE5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15128" y="1862666"/>
            <a:ext cx="8361229" cy="2024013"/>
          </a:xfrm>
        </p:spPr>
        <p:txBody>
          <a:bodyPr/>
          <a:lstStyle/>
          <a:p>
            <a:r>
              <a:rPr lang="en-US" sz="5400" dirty="0"/>
              <a:t>Calming Overwhelming Emotions: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C3D36E-C287-4A8A-9D9A-6CE72EF561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82913" y="4049247"/>
            <a:ext cx="8825658" cy="861420"/>
          </a:xfrm>
        </p:spPr>
        <p:txBody>
          <a:bodyPr/>
          <a:lstStyle/>
          <a:p>
            <a:r>
              <a:rPr lang="en-US" dirty="0"/>
              <a:t>Strategies to Help Students Become Self-Regulated Learners</a:t>
            </a:r>
          </a:p>
        </p:txBody>
      </p:sp>
    </p:spTree>
    <p:extLst>
      <p:ext uri="{BB962C8B-B14F-4D97-AF65-F5344CB8AC3E}">
        <p14:creationId xmlns:p14="http://schemas.microsoft.com/office/powerpoint/2010/main" val="19627006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DD981B-A23C-4324-8C65-30EED8A4EC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1083732"/>
            <a:ext cx="10318300" cy="769515"/>
          </a:xfrm>
        </p:spPr>
        <p:txBody>
          <a:bodyPr/>
          <a:lstStyle/>
          <a:p>
            <a:r>
              <a:rPr lang="en-US" sz="4000" dirty="0"/>
              <a:t>Implicit Memories Often Direct Behavior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03E788-AD9A-4AC8-85F1-BAFD07A2EE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Pre-verbal experiences</a:t>
            </a:r>
          </a:p>
          <a:p>
            <a:r>
              <a:rPr lang="en-US" dirty="0"/>
              <a:t>Stored in implicit memory</a:t>
            </a:r>
          </a:p>
          <a:p>
            <a:r>
              <a:rPr lang="en-US" dirty="0"/>
              <a:t>Activated by experiences</a:t>
            </a:r>
          </a:p>
          <a:p>
            <a:r>
              <a:rPr lang="en-US" dirty="0"/>
              <a:t>Emotional response to current events filtered by past events</a:t>
            </a:r>
          </a:p>
          <a:p>
            <a:r>
              <a:rPr lang="en-US" dirty="0"/>
              <a:t>Such as:</a:t>
            </a:r>
          </a:p>
          <a:p>
            <a:pPr lvl="1"/>
            <a:r>
              <a:rPr lang="en-US" dirty="0"/>
              <a:t>Reactions to authority</a:t>
            </a:r>
          </a:p>
          <a:p>
            <a:pPr lvl="1"/>
            <a:r>
              <a:rPr lang="en-US" dirty="0"/>
              <a:t>Power Struggles</a:t>
            </a:r>
          </a:p>
          <a:p>
            <a:pPr lvl="1"/>
            <a:r>
              <a:rPr lang="en-US" dirty="0"/>
              <a:t>Attention Seeking Behavior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34849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907A30-978A-4248-B4C6-E01706DC11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1083732"/>
            <a:ext cx="9404723" cy="769515"/>
          </a:xfrm>
        </p:spPr>
        <p:txBody>
          <a:bodyPr/>
          <a:lstStyle/>
          <a:p>
            <a:r>
              <a:rPr lang="en-US" dirty="0"/>
              <a:t>For example: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C27E4C-5D72-43BF-9D75-E655E97BE8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 six months old get bitten by dog on the hand</a:t>
            </a:r>
          </a:p>
          <a:p>
            <a:r>
              <a:rPr lang="en-US" dirty="0"/>
              <a:t>At 2 years old get bitten again by dog on hand</a:t>
            </a:r>
          </a:p>
          <a:p>
            <a:r>
              <a:rPr lang="en-US" dirty="0"/>
              <a:t>When see a dog:</a:t>
            </a:r>
          </a:p>
          <a:p>
            <a:pPr lvl="1"/>
            <a:r>
              <a:rPr lang="en-US" dirty="0"/>
              <a:t>Feeling of fear</a:t>
            </a:r>
          </a:p>
          <a:p>
            <a:pPr lvl="1"/>
            <a:r>
              <a:rPr lang="en-US" dirty="0"/>
              <a:t>Feeling of pain in my hand</a:t>
            </a:r>
          </a:p>
          <a:p>
            <a:pPr lvl="1"/>
            <a:r>
              <a:rPr lang="en-US" dirty="0"/>
              <a:t>Barking sound </a:t>
            </a:r>
          </a:p>
          <a:p>
            <a:pPr lvl="1"/>
            <a:r>
              <a:rPr lang="en-US" dirty="0"/>
              <a:t>And feeling that want to run</a:t>
            </a:r>
          </a:p>
        </p:txBody>
      </p:sp>
    </p:spTree>
    <p:extLst>
      <p:ext uri="{BB962C8B-B14F-4D97-AF65-F5344CB8AC3E}">
        <p14:creationId xmlns:p14="http://schemas.microsoft.com/office/powerpoint/2010/main" val="38863541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2D9ED2-CF71-418E-A8EE-1E6580ADA6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1185333"/>
            <a:ext cx="9404723" cy="667914"/>
          </a:xfrm>
        </p:spPr>
        <p:txBody>
          <a:bodyPr/>
          <a:lstStyle/>
          <a:p>
            <a:r>
              <a:rPr lang="en-US" dirty="0"/>
              <a:t>How do we learn to self-regulate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46F40F-ACF5-4E2A-A6E5-4D8ECCB0BC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 is something that we can learn</a:t>
            </a:r>
          </a:p>
          <a:p>
            <a:r>
              <a:rPr lang="en-US" dirty="0"/>
              <a:t>Co-regulation</a:t>
            </a:r>
          </a:p>
          <a:p>
            <a:r>
              <a:rPr lang="en-US" dirty="0"/>
              <a:t>Baby hears loud noise</a:t>
            </a:r>
          </a:p>
          <a:p>
            <a:pPr lvl="1"/>
            <a:r>
              <a:rPr lang="en-US" dirty="0"/>
              <a:t>By looking at mom’s face, draws attention away from the noise</a:t>
            </a:r>
          </a:p>
          <a:p>
            <a:pPr lvl="1"/>
            <a:r>
              <a:rPr lang="en-US" dirty="0"/>
              <a:t>Also has a soothing quality because Mom does not show signs of stress</a:t>
            </a:r>
          </a:p>
          <a:p>
            <a:r>
              <a:rPr lang="en-US" dirty="0"/>
              <a:t>Need for self-soothing behaviors such as thumb sucking</a:t>
            </a:r>
          </a:p>
          <a:p>
            <a:pPr lvl="1"/>
            <a:r>
              <a:rPr lang="en-US" dirty="0"/>
              <a:t>Reduce distress and frustration</a:t>
            </a:r>
          </a:p>
          <a:p>
            <a:pPr lvl="1"/>
            <a:r>
              <a:rPr lang="en-US" dirty="0"/>
              <a:t>Re-focus attention</a:t>
            </a:r>
          </a:p>
        </p:txBody>
      </p:sp>
    </p:spTree>
    <p:extLst>
      <p:ext uri="{BB962C8B-B14F-4D97-AF65-F5344CB8AC3E}">
        <p14:creationId xmlns:p14="http://schemas.microsoft.com/office/powerpoint/2010/main" val="35338372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2D9ED2-CF71-418E-A8EE-1E6580ADA6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948266"/>
            <a:ext cx="9404723" cy="904981"/>
          </a:xfrm>
        </p:spPr>
        <p:txBody>
          <a:bodyPr/>
          <a:lstStyle/>
          <a:p>
            <a:r>
              <a:rPr lang="en-US" dirty="0"/>
              <a:t>How do we learn to self-regulate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46F40F-ACF5-4E2A-A6E5-4D8ECCB0BC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Speaking in calm tones</a:t>
            </a:r>
          </a:p>
          <a:p>
            <a:r>
              <a:rPr lang="en-US" dirty="0"/>
              <a:t>Modeling self-calming strategies</a:t>
            </a:r>
          </a:p>
          <a:p>
            <a:r>
              <a:rPr lang="en-US" dirty="0"/>
              <a:t>Talking children through strategies when they are upset</a:t>
            </a:r>
          </a:p>
          <a:p>
            <a:r>
              <a:rPr lang="en-US" dirty="0"/>
              <a:t>Use of words to express emotions</a:t>
            </a:r>
          </a:p>
          <a:p>
            <a:r>
              <a:rPr lang="en-US" dirty="0"/>
              <a:t>Modeling conflict resolution skills </a:t>
            </a:r>
          </a:p>
          <a:p>
            <a:r>
              <a:rPr lang="en-US" dirty="0"/>
              <a:t>Learning selective attention</a:t>
            </a:r>
          </a:p>
          <a:p>
            <a:r>
              <a:rPr lang="en-US" dirty="0"/>
              <a:t>Perspective taking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32268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F7E4C2-1039-4F41-AC6F-7E08816B45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1115735"/>
            <a:ext cx="9404723" cy="855677"/>
          </a:xfrm>
        </p:spPr>
        <p:txBody>
          <a:bodyPr/>
          <a:lstStyle/>
          <a:p>
            <a:r>
              <a:rPr lang="en-US" dirty="0"/>
              <a:t>Developing self-regulation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8F6430-F0DE-460E-BE36-6FB2A2A50F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Develops over time from birth to young adulthood</a:t>
            </a:r>
          </a:p>
          <a:p>
            <a:r>
              <a:rPr lang="en-US" dirty="0"/>
              <a:t>Early childhood &amp; adolescence are times where self-regulation skills peak due to changes in brain architecture</a:t>
            </a:r>
          </a:p>
          <a:p>
            <a:r>
              <a:rPr lang="en-US" dirty="0"/>
              <a:t>Skills can be strengthened and taught from caregivers</a:t>
            </a:r>
          </a:p>
          <a:p>
            <a:pPr lvl="1"/>
            <a:r>
              <a:rPr lang="en-US" dirty="0"/>
              <a:t>Repeated practice in supportive context</a:t>
            </a:r>
          </a:p>
          <a:p>
            <a:r>
              <a:rPr lang="en-US" dirty="0"/>
              <a:t>Develops in context of social relationships</a:t>
            </a:r>
          </a:p>
          <a:p>
            <a:r>
              <a:rPr lang="en-US" dirty="0"/>
              <a:t>Dependent on “co-regulation” by parents or other adults</a:t>
            </a:r>
          </a:p>
        </p:txBody>
      </p:sp>
    </p:spTree>
    <p:extLst>
      <p:ext uri="{BB962C8B-B14F-4D97-AF65-F5344CB8AC3E}">
        <p14:creationId xmlns:p14="http://schemas.microsoft.com/office/powerpoint/2010/main" val="3767674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5C1DDF-F5A3-49A0-A1D0-1E09F4F93E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1090568"/>
            <a:ext cx="9739460" cy="880845"/>
          </a:xfrm>
        </p:spPr>
        <p:txBody>
          <a:bodyPr/>
          <a:lstStyle/>
          <a:p>
            <a:r>
              <a:rPr lang="en-US" dirty="0"/>
              <a:t>Process Regulating Emotions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88A935-74B9-4139-91A2-169988B246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Identification of internal emotions</a:t>
            </a:r>
          </a:p>
          <a:p>
            <a:pPr lvl="1"/>
            <a:r>
              <a:rPr lang="en-US" dirty="0"/>
              <a:t>Understanding different feeling states</a:t>
            </a:r>
          </a:p>
          <a:p>
            <a:pPr lvl="1"/>
            <a:r>
              <a:rPr lang="en-US" dirty="0"/>
              <a:t>Applying appropriate labels (“Happy” or “Sad”)</a:t>
            </a:r>
          </a:p>
          <a:p>
            <a:r>
              <a:rPr lang="en-US" dirty="0"/>
              <a:t>Express emotions safely and regulate internal experience</a:t>
            </a:r>
          </a:p>
          <a:p>
            <a:pPr lvl="1"/>
            <a:r>
              <a:rPr lang="en-US" dirty="0"/>
              <a:t>Impaired ability to self-soothe</a:t>
            </a:r>
          </a:p>
          <a:p>
            <a:pPr lvl="2"/>
            <a:r>
              <a:rPr lang="en-US" dirty="0"/>
              <a:t>Dissociation</a:t>
            </a:r>
          </a:p>
          <a:p>
            <a:pPr lvl="2"/>
            <a:r>
              <a:rPr lang="en-US" dirty="0"/>
              <a:t>Numbing of experiences</a:t>
            </a:r>
          </a:p>
          <a:p>
            <a:pPr lvl="2"/>
            <a:r>
              <a:rPr lang="en-US" dirty="0"/>
              <a:t>Avoiding uncomfortable or overwhelming emotions</a:t>
            </a:r>
          </a:p>
          <a:p>
            <a:pPr lvl="2"/>
            <a:r>
              <a:rPr lang="en-US" dirty="0"/>
              <a:t>Feeling uneasy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88577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611657-E30C-45A7-B71C-DB6ACA889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1157680"/>
            <a:ext cx="9404723" cy="805344"/>
          </a:xfrm>
        </p:spPr>
        <p:txBody>
          <a:bodyPr/>
          <a:lstStyle/>
          <a:p>
            <a:r>
              <a:rPr lang="en-US" dirty="0"/>
              <a:t>If unable to regulate emotions…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FE85D4-4C59-4D7F-8E1D-A5F0106CF6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Develop emotional instability</a:t>
            </a:r>
          </a:p>
          <a:p>
            <a:r>
              <a:rPr lang="en-US" dirty="0"/>
              <a:t>Quick responses to minor stressors</a:t>
            </a:r>
          </a:p>
          <a:p>
            <a:r>
              <a:rPr lang="en-US" dirty="0"/>
              <a:t>Extremely rapid escalation of emotional response</a:t>
            </a:r>
          </a:p>
        </p:txBody>
      </p:sp>
    </p:spTree>
    <p:extLst>
      <p:ext uri="{BB962C8B-B14F-4D97-AF65-F5344CB8AC3E}">
        <p14:creationId xmlns:p14="http://schemas.microsoft.com/office/powerpoint/2010/main" val="30902950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7E5C96-E9A9-40BB-A8FB-AB2456CD74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1191236"/>
            <a:ext cx="9404723" cy="771788"/>
          </a:xfrm>
        </p:spPr>
        <p:txBody>
          <a:bodyPr/>
          <a:lstStyle/>
          <a:p>
            <a:r>
              <a:rPr lang="en-US" dirty="0"/>
              <a:t>Managing Stress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401111-0AD1-4F73-868B-3798F6A505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Manageable stress builds coping skills</a:t>
            </a:r>
          </a:p>
          <a:p>
            <a:r>
              <a:rPr lang="en-US" dirty="0"/>
              <a:t>Prolonged stress and adversity can disrupt the development of self-regulation</a:t>
            </a:r>
          </a:p>
          <a:p>
            <a:pPr lvl="1"/>
            <a:r>
              <a:rPr lang="en-US" dirty="0"/>
              <a:t>Overwhelm child’s skills or supports</a:t>
            </a:r>
          </a:p>
          <a:p>
            <a:pPr lvl="1"/>
            <a:r>
              <a:rPr lang="en-US" dirty="0"/>
              <a:t>Negatively impact development</a:t>
            </a:r>
          </a:p>
          <a:p>
            <a:pPr lvl="1"/>
            <a:r>
              <a:rPr lang="en-US" dirty="0"/>
              <a:t>Creates long-term changes in neurobiology</a:t>
            </a:r>
          </a:p>
          <a:p>
            <a:pPr lvl="1"/>
            <a:r>
              <a:rPr lang="en-US" dirty="0"/>
              <a:t>Situations such as: </a:t>
            </a:r>
          </a:p>
          <a:p>
            <a:pPr lvl="2"/>
            <a:r>
              <a:rPr lang="en-US" dirty="0"/>
              <a:t>Poverty</a:t>
            </a:r>
          </a:p>
          <a:p>
            <a:pPr lvl="2"/>
            <a:r>
              <a:rPr lang="en-US" dirty="0"/>
              <a:t>Trauma</a:t>
            </a:r>
          </a:p>
          <a:p>
            <a:pPr lvl="2"/>
            <a:r>
              <a:rPr lang="en-US" dirty="0"/>
              <a:t>Homelessness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8191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5DEAC0-6290-4A58-BF0B-14516DE4DB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1132514"/>
            <a:ext cx="9404723" cy="720733"/>
          </a:xfrm>
        </p:spPr>
        <p:txBody>
          <a:bodyPr/>
          <a:lstStyle/>
          <a:p>
            <a:r>
              <a:rPr lang="en-US" dirty="0"/>
              <a:t>Individual responses to stress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FC0BEE-B575-4E7A-9CEE-5E9DCEC3EC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Individuals vary in responses to adverse experiences</a:t>
            </a:r>
          </a:p>
          <a:p>
            <a:pPr lvl="1"/>
            <a:r>
              <a:rPr lang="en-US" dirty="0"/>
              <a:t>Genetics and Environment </a:t>
            </a:r>
          </a:p>
          <a:p>
            <a:pPr lvl="1"/>
            <a:r>
              <a:rPr lang="en-US" dirty="0"/>
              <a:t>Protective factors</a:t>
            </a:r>
          </a:p>
          <a:p>
            <a:pPr lvl="1"/>
            <a:r>
              <a:rPr lang="en-US" dirty="0"/>
              <a:t>Coping skills</a:t>
            </a:r>
          </a:p>
          <a:p>
            <a:r>
              <a:rPr lang="en-US" dirty="0"/>
              <a:t>Experiencing repeated stressors may make it difficult to self-regulate when faced with stress later</a:t>
            </a:r>
          </a:p>
          <a:p>
            <a:pPr lvl="1"/>
            <a:r>
              <a:rPr lang="en-US" dirty="0"/>
              <a:t>Neurobiological changes</a:t>
            </a:r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21009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39B65F-E23B-48F8-BB70-7E83B5644D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1224793"/>
            <a:ext cx="9404723" cy="738230"/>
          </a:xfrm>
        </p:spPr>
        <p:txBody>
          <a:bodyPr/>
          <a:lstStyle/>
          <a:p>
            <a:r>
              <a:rPr lang="en-US" dirty="0"/>
              <a:t>Responses to stress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3CD6BE-4CBE-4104-81D8-7456C40555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Internalized responses</a:t>
            </a:r>
          </a:p>
          <a:p>
            <a:pPr lvl="1"/>
            <a:r>
              <a:rPr lang="en-US" dirty="0"/>
              <a:t>Depression</a:t>
            </a:r>
          </a:p>
          <a:p>
            <a:pPr lvl="1"/>
            <a:r>
              <a:rPr lang="en-US" dirty="0"/>
              <a:t>Anxiety</a:t>
            </a:r>
          </a:p>
          <a:p>
            <a:pPr lvl="1"/>
            <a:r>
              <a:rPr lang="en-US" dirty="0"/>
              <a:t>Dissociation</a:t>
            </a:r>
          </a:p>
          <a:p>
            <a:r>
              <a:rPr lang="en-US" dirty="0"/>
              <a:t>Externalizing </a:t>
            </a:r>
          </a:p>
          <a:p>
            <a:pPr lvl="1"/>
            <a:r>
              <a:rPr lang="en-US" dirty="0"/>
              <a:t>Impulsivity</a:t>
            </a:r>
          </a:p>
          <a:p>
            <a:pPr lvl="1"/>
            <a:r>
              <a:rPr lang="en-US" dirty="0"/>
              <a:t>Disruptive behaviors</a:t>
            </a:r>
          </a:p>
          <a:p>
            <a:pPr lvl="1"/>
            <a:r>
              <a:rPr lang="en-US" dirty="0"/>
              <a:t>Aggression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68664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FD6B7A-4EC1-43DB-842F-5BA33498CB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1031846"/>
            <a:ext cx="9404723" cy="821402"/>
          </a:xfrm>
        </p:spPr>
        <p:txBody>
          <a:bodyPr/>
          <a:lstStyle/>
          <a:p>
            <a:r>
              <a:rPr lang="en-US" dirty="0"/>
              <a:t>What is self regulation?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BF6DE8-E55E-4DDB-98BC-B5DF77DAAD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“The ability to respond to the ongoing demands of experience with the range of emotions in a manner that is socially tolerable and sufficiently flexible to permit spontaneous reactions as well as the ability to delay spontaneous reactions as needed” (Cole, Michel, Teti, 1994, p. 76). </a:t>
            </a:r>
          </a:p>
          <a:p>
            <a:r>
              <a:rPr lang="en-US" dirty="0"/>
              <a:t>“An individual’s ability to modify an emotional state so as to promote adaptive, goal-oriented behaviors.”  (Shaw, </a:t>
            </a:r>
            <a:r>
              <a:rPr lang="en-US" dirty="0" err="1"/>
              <a:t>Stringaris</a:t>
            </a:r>
            <a:r>
              <a:rPr lang="en-US" dirty="0"/>
              <a:t>, </a:t>
            </a:r>
            <a:r>
              <a:rPr lang="en-US" dirty="0" err="1"/>
              <a:t>Nigg</a:t>
            </a:r>
            <a:r>
              <a:rPr lang="en-US" dirty="0"/>
              <a:t>, &amp; </a:t>
            </a:r>
            <a:r>
              <a:rPr lang="en-US" dirty="0" err="1"/>
              <a:t>Leibenluft</a:t>
            </a:r>
            <a:r>
              <a:rPr lang="en-US" dirty="0"/>
              <a:t>, 2014)</a:t>
            </a:r>
          </a:p>
        </p:txBody>
      </p:sp>
    </p:spTree>
    <p:extLst>
      <p:ext uri="{BB962C8B-B14F-4D97-AF65-F5344CB8AC3E}">
        <p14:creationId xmlns:p14="http://schemas.microsoft.com/office/powerpoint/2010/main" val="14472400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F49322-8856-4FDF-8F8F-BD3B2082FE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1140902"/>
            <a:ext cx="9404723" cy="712345"/>
          </a:xfrm>
        </p:spPr>
        <p:txBody>
          <a:bodyPr/>
          <a:lstStyle/>
          <a:p>
            <a:r>
              <a:rPr lang="en-US" dirty="0"/>
              <a:t>Understanding dissociation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38CF9D-8712-4599-AC56-AB360FF541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Coping mechanism to deal with trauma</a:t>
            </a:r>
          </a:p>
          <a:p>
            <a:r>
              <a:rPr lang="en-US" dirty="0"/>
              <a:t>Allows separation from experiences</a:t>
            </a:r>
          </a:p>
          <a:p>
            <a:r>
              <a:rPr lang="en-US" dirty="0"/>
              <a:t>Normal response to overwhelming circumstances</a:t>
            </a:r>
          </a:p>
          <a:p>
            <a:pPr lvl="1"/>
            <a:r>
              <a:rPr lang="en-US" dirty="0"/>
              <a:t>Spacing out</a:t>
            </a:r>
          </a:p>
          <a:p>
            <a:pPr lvl="1"/>
            <a:r>
              <a:rPr lang="en-US" dirty="0"/>
              <a:t>Driving on autopilot</a:t>
            </a:r>
          </a:p>
          <a:p>
            <a:pPr lvl="1"/>
            <a:r>
              <a:rPr lang="en-US" dirty="0"/>
              <a:t>Getting lost in a book or movie</a:t>
            </a:r>
          </a:p>
          <a:p>
            <a:pPr lvl="1"/>
            <a:r>
              <a:rPr lang="en-US" dirty="0"/>
              <a:t>Being in the zone</a:t>
            </a:r>
          </a:p>
          <a:p>
            <a:pPr lvl="1"/>
            <a:r>
              <a:rPr lang="en-US" dirty="0"/>
              <a:t>Ability to shift focus </a:t>
            </a:r>
          </a:p>
          <a:p>
            <a:r>
              <a:rPr lang="en-US" dirty="0"/>
              <a:t>Can become an automatic response to stress</a:t>
            </a:r>
          </a:p>
        </p:txBody>
      </p:sp>
    </p:spTree>
    <p:extLst>
      <p:ext uri="{BB962C8B-B14F-4D97-AF65-F5344CB8AC3E}">
        <p14:creationId xmlns:p14="http://schemas.microsoft.com/office/powerpoint/2010/main" val="3954440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7A5389-6574-4E5D-B9D3-383A90AFF4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1115736"/>
            <a:ext cx="9404723" cy="737512"/>
          </a:xfrm>
        </p:spPr>
        <p:txBody>
          <a:bodyPr/>
          <a:lstStyle/>
          <a:p>
            <a:r>
              <a:rPr lang="en-US" dirty="0"/>
              <a:t>Normal dissociation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6CEE42-5308-4D65-8C3B-ABD483A46C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Child becomes absorbed in an activity and is unaware of what is happening around them</a:t>
            </a:r>
          </a:p>
          <a:p>
            <a:r>
              <a:rPr lang="en-US" dirty="0"/>
              <a:t>Child develops a “make believe world” </a:t>
            </a:r>
          </a:p>
          <a:p>
            <a:pPr lvl="1"/>
            <a:r>
              <a:rPr lang="en-US" dirty="0"/>
              <a:t>Knows the difference between fantasy and real</a:t>
            </a:r>
          </a:p>
          <a:p>
            <a:r>
              <a:rPr lang="en-US" dirty="0"/>
              <a:t>Child reads to end of the page and does not remember what they read</a:t>
            </a:r>
          </a:p>
          <a:p>
            <a:pPr lvl="1"/>
            <a:r>
              <a:rPr lang="en-US" dirty="0"/>
              <a:t>Mind went somewhere else</a:t>
            </a:r>
          </a:p>
          <a:p>
            <a:r>
              <a:rPr lang="en-US" dirty="0"/>
              <a:t>Child can block out something unpleasant without harming overall functioning</a:t>
            </a:r>
          </a:p>
        </p:txBody>
      </p:sp>
    </p:spTree>
    <p:extLst>
      <p:ext uri="{BB962C8B-B14F-4D97-AF65-F5344CB8AC3E}">
        <p14:creationId xmlns:p14="http://schemas.microsoft.com/office/powerpoint/2010/main" val="234519245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4FB81D-AEB5-4DE9-8B9A-95A8A37562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1182848"/>
            <a:ext cx="9404723" cy="670399"/>
          </a:xfrm>
        </p:spPr>
        <p:txBody>
          <a:bodyPr/>
          <a:lstStyle/>
          <a:p>
            <a:r>
              <a:rPr lang="en-US" dirty="0"/>
              <a:t>Problematic Dissociation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3ACC56-B4FA-4A8A-BE93-1D04582DE8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“Zoning out” and not listening to teacher without having control over behavior</a:t>
            </a:r>
          </a:p>
          <a:p>
            <a:pPr lvl="1"/>
            <a:r>
              <a:rPr lang="en-US" dirty="0"/>
              <a:t>This can interfere with overall learning</a:t>
            </a:r>
          </a:p>
          <a:p>
            <a:r>
              <a:rPr lang="en-US" dirty="0"/>
              <a:t>“Depersonalization”</a:t>
            </a:r>
          </a:p>
          <a:p>
            <a:pPr lvl="1"/>
            <a:r>
              <a:rPr lang="en-US" dirty="0"/>
              <a:t>Feeling disconnected from self</a:t>
            </a:r>
          </a:p>
          <a:p>
            <a:pPr lvl="1"/>
            <a:r>
              <a:rPr lang="en-US" dirty="0"/>
              <a:t>Blocking out other senses as well</a:t>
            </a:r>
          </a:p>
          <a:p>
            <a:r>
              <a:rPr lang="en-US" dirty="0"/>
              <a:t>“Derealization”</a:t>
            </a:r>
          </a:p>
          <a:p>
            <a:pPr lvl="1"/>
            <a:r>
              <a:rPr lang="en-US" dirty="0"/>
              <a:t>Need to separate conscious awareness from terrifying event</a:t>
            </a:r>
          </a:p>
          <a:p>
            <a:pPr lvl="1"/>
            <a:r>
              <a:rPr lang="en-US" dirty="0"/>
              <a:t>Feeling that surroundings are unfamiliar or unreal</a:t>
            </a:r>
          </a:p>
          <a:p>
            <a:pPr lvl="1"/>
            <a:r>
              <a:rPr lang="en-US" dirty="0"/>
              <a:t>Feeling foggy or feeling “like I’m in a movie”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56788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265799-1D7B-434D-9207-052DDFC9F9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1032932"/>
            <a:ext cx="10528025" cy="820315"/>
          </a:xfrm>
        </p:spPr>
        <p:txBody>
          <a:bodyPr/>
          <a:lstStyle/>
          <a:p>
            <a:r>
              <a:rPr lang="en-US" dirty="0"/>
              <a:t>Dissociation resembles other diagnosis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DCE390-A018-4909-AA6D-12086110B4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ADHD: difficulty focusing on tasks</a:t>
            </a:r>
          </a:p>
          <a:p>
            <a:r>
              <a:rPr lang="en-US" dirty="0"/>
              <a:t>ODD:  Explosive and aggressive outbursts</a:t>
            </a:r>
          </a:p>
          <a:p>
            <a:r>
              <a:rPr lang="en-US" dirty="0"/>
              <a:t>Bi-polar disorder: frequent mood shifts</a:t>
            </a:r>
          </a:p>
          <a:p>
            <a:r>
              <a:rPr lang="en-US" dirty="0"/>
              <a:t>Tyler, </a:t>
            </a:r>
            <a:r>
              <a:rPr lang="en-US" dirty="0" err="1"/>
              <a:t>Cauce</a:t>
            </a:r>
            <a:r>
              <a:rPr lang="en-US" dirty="0"/>
              <a:t> &amp; </a:t>
            </a:r>
            <a:r>
              <a:rPr lang="en-US" dirty="0" err="1"/>
              <a:t>Whitbeck</a:t>
            </a:r>
            <a:r>
              <a:rPr lang="en-US" dirty="0"/>
              <a:t> (2004) found that dissociative behavior is widespread among homeless and runaway youth</a:t>
            </a:r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877197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29CCA-5FC5-4FB4-8A04-F55A0A9F26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1065402"/>
            <a:ext cx="9404723" cy="787845"/>
          </a:xfrm>
        </p:spPr>
        <p:txBody>
          <a:bodyPr/>
          <a:lstStyle/>
          <a:p>
            <a:r>
              <a:rPr lang="en-US" dirty="0"/>
              <a:t>Externalizing with Behaviors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E74316-55C7-41FC-A594-024A16C9A6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Attempts to overcontrol or under control certain behaviors</a:t>
            </a:r>
          </a:p>
          <a:p>
            <a:r>
              <a:rPr lang="en-US" dirty="0"/>
              <a:t>Trouble controlling and expressing emotions </a:t>
            </a:r>
          </a:p>
          <a:p>
            <a:r>
              <a:rPr lang="en-US" dirty="0"/>
              <a:t>May react inappropriately to situations</a:t>
            </a:r>
          </a:p>
          <a:p>
            <a:r>
              <a:rPr lang="en-US" dirty="0"/>
              <a:t>May show violent reactions</a:t>
            </a:r>
          </a:p>
          <a:p>
            <a:r>
              <a:rPr lang="en-US" dirty="0"/>
              <a:t>Want to control and not change routines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758103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5C8199-F704-403C-BC66-726211E34B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1157681"/>
            <a:ext cx="9404723" cy="695566"/>
          </a:xfrm>
        </p:spPr>
        <p:txBody>
          <a:bodyPr/>
          <a:lstStyle/>
          <a:p>
            <a:r>
              <a:rPr lang="en-US" dirty="0"/>
              <a:t>Protective Factors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DD03F0-218F-4613-954C-C7D95486CA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Positive connection to adults within family or community</a:t>
            </a:r>
          </a:p>
          <a:p>
            <a:r>
              <a:rPr lang="en-US" dirty="0"/>
              <a:t>Development of self regulation activities</a:t>
            </a:r>
          </a:p>
          <a:p>
            <a:r>
              <a:rPr lang="en-US" dirty="0"/>
              <a:t>Positive self-concept</a:t>
            </a:r>
          </a:p>
          <a:p>
            <a:r>
              <a:rPr lang="en-US" dirty="0"/>
              <a:t>Desire to act effectively in one’s environment</a:t>
            </a:r>
          </a:p>
          <a:p>
            <a:r>
              <a:rPr lang="en-US" dirty="0"/>
              <a:t>Developing an internal locus of control</a:t>
            </a:r>
          </a:p>
          <a:p>
            <a:r>
              <a:rPr lang="en-US" dirty="0"/>
              <a:t>Valuing their knowledge and story</a:t>
            </a:r>
          </a:p>
          <a:p>
            <a:pPr lvl="1"/>
            <a:r>
              <a:rPr lang="en-US" dirty="0"/>
              <a:t>Helping them to see themselves as active agents versus passive victims</a:t>
            </a:r>
          </a:p>
          <a:p>
            <a:pPr lvl="1"/>
            <a:r>
              <a:rPr lang="en-US" dirty="0"/>
              <a:t>Engaging youth</a:t>
            </a:r>
          </a:p>
          <a:p>
            <a:pPr lvl="1"/>
            <a:r>
              <a:rPr lang="en-US" dirty="0"/>
              <a:t>Actively listening to their stories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324390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20CDA3-15B5-4C5A-AF98-84B80AEEF9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1151467"/>
            <a:ext cx="9404723" cy="701780"/>
          </a:xfrm>
        </p:spPr>
        <p:txBody>
          <a:bodyPr/>
          <a:lstStyle/>
          <a:p>
            <a:r>
              <a:rPr lang="en-US" dirty="0"/>
              <a:t>Body can help us learn emotions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F5EDC5-4E10-4A0D-B120-15902CCC38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Teaching children to read body signals</a:t>
            </a:r>
          </a:p>
          <a:p>
            <a:pPr lvl="1"/>
            <a:r>
              <a:rPr lang="en-US" dirty="0"/>
              <a:t>What are the cues that my body gives me?</a:t>
            </a:r>
          </a:p>
          <a:p>
            <a:pPr lvl="1"/>
            <a:r>
              <a:rPr lang="en-US" dirty="0"/>
              <a:t>Where do I feel it in my body?</a:t>
            </a:r>
          </a:p>
          <a:p>
            <a:pPr lvl="1"/>
            <a:r>
              <a:rPr lang="en-US" dirty="0"/>
              <a:t>Are my muscles tighter?</a:t>
            </a:r>
          </a:p>
          <a:p>
            <a:pPr lvl="1"/>
            <a:r>
              <a:rPr lang="en-US" dirty="0"/>
              <a:t>What’s going through my mind?</a:t>
            </a:r>
          </a:p>
          <a:p>
            <a:pPr lvl="1"/>
            <a:r>
              <a:rPr lang="en-US" dirty="0"/>
              <a:t>Has the volume of my voice changed?</a:t>
            </a:r>
          </a:p>
          <a:p>
            <a:pPr lvl="1"/>
            <a:r>
              <a:rPr lang="en-US" dirty="0"/>
              <a:t>Am I speaking any faster/slower?</a:t>
            </a:r>
          </a:p>
        </p:txBody>
      </p:sp>
    </p:spTree>
    <p:extLst>
      <p:ext uri="{BB962C8B-B14F-4D97-AF65-F5344CB8AC3E}">
        <p14:creationId xmlns:p14="http://schemas.microsoft.com/office/powerpoint/2010/main" val="417163609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C57564-AA71-4708-98BC-9EC3ED7814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1182848"/>
            <a:ext cx="9404723" cy="670399"/>
          </a:xfrm>
        </p:spPr>
        <p:txBody>
          <a:bodyPr/>
          <a:lstStyle/>
          <a:p>
            <a:r>
              <a:rPr lang="en-US" dirty="0"/>
              <a:t>Ways to support self-regulation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9764D7-75CC-4DC6-BA77-75864F81A4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Provide labels for emotions</a:t>
            </a:r>
          </a:p>
          <a:p>
            <a:r>
              <a:rPr lang="en-US" dirty="0"/>
              <a:t>Demonstrate self-talk to calm down</a:t>
            </a:r>
          </a:p>
          <a:p>
            <a:r>
              <a:rPr lang="en-US" dirty="0"/>
              <a:t>Demonstrate taking deep breaths</a:t>
            </a:r>
          </a:p>
          <a:p>
            <a:r>
              <a:rPr lang="en-US" dirty="0"/>
              <a:t>Prompt child to follow</a:t>
            </a:r>
          </a:p>
          <a:p>
            <a:r>
              <a:rPr lang="en-US" dirty="0"/>
              <a:t>Reinforce them for responding</a:t>
            </a:r>
          </a:p>
          <a:p>
            <a:r>
              <a:rPr lang="en-US" dirty="0"/>
              <a:t>Explaining rules </a:t>
            </a:r>
          </a:p>
          <a:p>
            <a:r>
              <a:rPr lang="en-US" dirty="0"/>
              <a:t>Talk through problems or difficult situations</a:t>
            </a:r>
          </a:p>
          <a:p>
            <a:r>
              <a:rPr lang="en-US" dirty="0"/>
              <a:t>Delaying gratification</a:t>
            </a:r>
          </a:p>
        </p:txBody>
      </p:sp>
    </p:spTree>
    <p:extLst>
      <p:ext uri="{BB962C8B-B14F-4D97-AF65-F5344CB8AC3E}">
        <p14:creationId xmlns:p14="http://schemas.microsoft.com/office/powerpoint/2010/main" val="272799106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E82F3A-6AE8-4833-843B-8D0850AC77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965200"/>
            <a:ext cx="9404723" cy="888048"/>
          </a:xfrm>
        </p:spPr>
        <p:txBody>
          <a:bodyPr/>
          <a:lstStyle/>
          <a:p>
            <a:r>
              <a:rPr lang="en-US" dirty="0"/>
              <a:t>Interventions Elementary School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549B48-F14A-4985-AA25-11BBB4BBAB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9"/>
            <a:ext cx="8946541" cy="3839882"/>
          </a:xfrm>
        </p:spPr>
        <p:txBody>
          <a:bodyPr/>
          <a:lstStyle/>
          <a:p>
            <a:r>
              <a:rPr lang="en-US" dirty="0"/>
              <a:t>Teach problem-solving</a:t>
            </a:r>
          </a:p>
          <a:p>
            <a:r>
              <a:rPr lang="en-US" dirty="0"/>
              <a:t>Model conflict resolution</a:t>
            </a:r>
          </a:p>
          <a:p>
            <a:r>
              <a:rPr lang="en-US" dirty="0"/>
              <a:t>Provide time, space and support to manage emotions</a:t>
            </a:r>
          </a:p>
          <a:p>
            <a:r>
              <a:rPr lang="en-US" dirty="0"/>
              <a:t>Model, prompt, and reinforce organization and time management skills</a:t>
            </a:r>
          </a:p>
          <a:p>
            <a:r>
              <a:rPr lang="en-US" dirty="0"/>
              <a:t>Monitor task completion while encouraging independence and providing external consequences as needed</a:t>
            </a:r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FC740A4-4655-4327-8DCF-4E601E99EA64}"/>
              </a:ext>
            </a:extLst>
          </p:cNvPr>
          <p:cNvSpPr/>
          <p:nvPr/>
        </p:nvSpPr>
        <p:spPr>
          <a:xfrm>
            <a:off x="186267" y="6302401"/>
            <a:ext cx="1175173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/>
              <a:t>http://fpg.unc.edu/sites/fpg.unc.edu/files/resources/reports-and-policy-briefs/SelfRegulationReport4.pdf</a:t>
            </a:r>
          </a:p>
        </p:txBody>
      </p:sp>
    </p:spTree>
    <p:extLst>
      <p:ext uri="{BB962C8B-B14F-4D97-AF65-F5344CB8AC3E}">
        <p14:creationId xmlns:p14="http://schemas.microsoft.com/office/powerpoint/2010/main" val="120203088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AACE74-269B-4221-AE98-FD4445871F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1236133"/>
            <a:ext cx="9404723" cy="617114"/>
          </a:xfrm>
        </p:spPr>
        <p:txBody>
          <a:bodyPr/>
          <a:lstStyle/>
          <a:p>
            <a:r>
              <a:rPr lang="en-US" dirty="0"/>
              <a:t>Strategies for Middle School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B917CC-7F48-4D9C-BCA9-3B2D73C898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Monitor and reinforce task completion</a:t>
            </a:r>
          </a:p>
          <a:p>
            <a:r>
              <a:rPr lang="en-US" dirty="0"/>
              <a:t>Coach organization skills</a:t>
            </a:r>
          </a:p>
          <a:p>
            <a:r>
              <a:rPr lang="en-US" dirty="0"/>
              <a:t>Teach planning and prioritization</a:t>
            </a:r>
          </a:p>
          <a:p>
            <a:r>
              <a:rPr lang="en-US" dirty="0"/>
              <a:t>Collaboratively problem solve social and academic issues</a:t>
            </a:r>
          </a:p>
          <a:p>
            <a:r>
              <a:rPr lang="en-US" dirty="0"/>
              <a:t>Coach healthy stress management</a:t>
            </a:r>
          </a:p>
          <a:p>
            <a:r>
              <a:rPr lang="en-US" dirty="0"/>
              <a:t>Encourage decision-making when less emotional</a:t>
            </a:r>
          </a:p>
          <a:p>
            <a:r>
              <a:rPr lang="en-US" dirty="0"/>
              <a:t>Reduce emotional intensity of interactions and situations exceeding coping skills</a:t>
            </a:r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9F72967-A934-454E-8DD1-843D1749250C}"/>
              </a:ext>
            </a:extLst>
          </p:cNvPr>
          <p:cNvSpPr/>
          <p:nvPr/>
        </p:nvSpPr>
        <p:spPr>
          <a:xfrm>
            <a:off x="220133" y="6448069"/>
            <a:ext cx="1197186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/>
              <a:t>http://fpg.unc.edu/sites/fpg.unc.edu/files/resources/reports-and-policy-briefs/SelfRegulationReport4.pdf</a:t>
            </a:r>
          </a:p>
        </p:txBody>
      </p:sp>
    </p:spTree>
    <p:extLst>
      <p:ext uri="{BB962C8B-B14F-4D97-AF65-F5344CB8AC3E}">
        <p14:creationId xmlns:p14="http://schemas.microsoft.com/office/powerpoint/2010/main" val="36304936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172B1E-99CE-4361-8A96-0EF8CBC7D3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1049866"/>
            <a:ext cx="9404723" cy="803381"/>
          </a:xfrm>
        </p:spPr>
        <p:txBody>
          <a:bodyPr/>
          <a:lstStyle/>
          <a:p>
            <a:r>
              <a:rPr lang="en-US" dirty="0"/>
              <a:t>What is Self-Regulation?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50D40D-92BE-45C1-B07A-3DA9EA4D59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Different aspects of it</a:t>
            </a:r>
          </a:p>
          <a:p>
            <a:pPr lvl="1"/>
            <a:r>
              <a:rPr lang="en-US" dirty="0"/>
              <a:t>Focused attention</a:t>
            </a:r>
          </a:p>
          <a:p>
            <a:pPr lvl="1"/>
            <a:r>
              <a:rPr lang="en-US" dirty="0"/>
              <a:t>Managing difficult and uncomfortable emotions</a:t>
            </a:r>
          </a:p>
          <a:p>
            <a:pPr lvl="1"/>
            <a:r>
              <a:rPr lang="en-US" dirty="0"/>
              <a:t>Delaying gratification</a:t>
            </a:r>
          </a:p>
          <a:p>
            <a:r>
              <a:rPr lang="en-US" dirty="0"/>
              <a:t>Some developmental tasks requiring emotion regulation:</a:t>
            </a:r>
          </a:p>
          <a:p>
            <a:pPr lvl="1"/>
            <a:r>
              <a:rPr lang="en-US" dirty="0"/>
              <a:t>Tolerating frustration and tolerating being alone for reasonable periods</a:t>
            </a:r>
          </a:p>
          <a:p>
            <a:pPr lvl="1"/>
            <a:r>
              <a:rPr lang="en-US" dirty="0"/>
              <a:t>Engaging others, developing friendships</a:t>
            </a:r>
          </a:p>
          <a:p>
            <a:pPr lvl="1"/>
            <a:r>
              <a:rPr lang="en-US" dirty="0"/>
              <a:t>Recognizing danger, coping with anxiety and fear</a:t>
            </a:r>
          </a:p>
          <a:p>
            <a:pPr lvl="1"/>
            <a:r>
              <a:rPr lang="en-US" dirty="0"/>
              <a:t>Defending oneself within bounds of acceptable behavior</a:t>
            </a:r>
          </a:p>
          <a:p>
            <a:pPr lvl="1"/>
            <a:r>
              <a:rPr lang="en-US" dirty="0"/>
              <a:t>Developing interest and motivation in learning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970221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03DAB7-77A0-4FAE-B33E-D589F213FB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1006678"/>
            <a:ext cx="9404723" cy="846569"/>
          </a:xfrm>
        </p:spPr>
        <p:txBody>
          <a:bodyPr/>
          <a:lstStyle/>
          <a:p>
            <a:r>
              <a:rPr lang="en-US" dirty="0"/>
              <a:t>Learning to focus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12790A-BE6A-4CBD-B570-73D5DEE18E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Help them focus on finishing a portion of the project rather than the entire thing</a:t>
            </a:r>
          </a:p>
          <a:p>
            <a:r>
              <a:rPr lang="en-US" dirty="0"/>
              <a:t>Teach strategies to help them attain the goal</a:t>
            </a:r>
          </a:p>
          <a:p>
            <a:r>
              <a:rPr lang="en-US" dirty="0"/>
              <a:t>Set aside time (15 minutes) to work without distraction</a:t>
            </a:r>
          </a:p>
          <a:p>
            <a:r>
              <a:rPr lang="en-US" dirty="0"/>
              <a:t>Self-reflect on what worked and what didn’t work</a:t>
            </a:r>
          </a:p>
          <a:p>
            <a:pPr lvl="1"/>
            <a:r>
              <a:rPr lang="en-US" dirty="0"/>
              <a:t>What contributed to successes</a:t>
            </a:r>
          </a:p>
          <a:p>
            <a:pPr lvl="1"/>
            <a:r>
              <a:rPr lang="en-US" dirty="0"/>
              <a:t>What could do differently next time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323210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8C8EE5-F125-4756-910F-06E370373E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1016000"/>
            <a:ext cx="9404723" cy="837248"/>
          </a:xfrm>
        </p:spPr>
        <p:txBody>
          <a:bodyPr/>
          <a:lstStyle/>
          <a:p>
            <a:r>
              <a:rPr lang="en-US" dirty="0"/>
              <a:t>Mindfulness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31FB98-98B9-4BDA-8774-3062454C2A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Paying attention in specific way</a:t>
            </a:r>
          </a:p>
          <a:p>
            <a:r>
              <a:rPr lang="en-US" dirty="0"/>
              <a:t>Being in the present</a:t>
            </a:r>
          </a:p>
          <a:p>
            <a:r>
              <a:rPr lang="en-US" dirty="0"/>
              <a:t>Helps with emotional regulation capacity</a:t>
            </a:r>
          </a:p>
          <a:p>
            <a:r>
              <a:rPr lang="en-US" dirty="0"/>
              <a:t>Helps to bring one’s thoughts and feelings to the present moment</a:t>
            </a:r>
          </a:p>
          <a:p>
            <a:r>
              <a:rPr lang="en-US" dirty="0"/>
              <a:t>Focusing and directing attention to specific areas</a:t>
            </a:r>
          </a:p>
          <a:p>
            <a:r>
              <a:rPr lang="en-US" dirty="0"/>
              <a:t>Taps into connections between mind and body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003104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BF59D3-99AD-4E62-BBBD-9B954D43AC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1140903"/>
            <a:ext cx="9404723" cy="712344"/>
          </a:xfrm>
        </p:spPr>
        <p:txBody>
          <a:bodyPr/>
          <a:lstStyle/>
          <a:p>
            <a:r>
              <a:rPr lang="en-US" dirty="0"/>
              <a:t>How can mindfulness help?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CE9C2F-0FF9-4F08-AFE2-F410D17A70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Enhance focus</a:t>
            </a:r>
          </a:p>
          <a:p>
            <a:r>
              <a:rPr lang="en-US" dirty="0"/>
              <a:t>Reduce attention problems</a:t>
            </a:r>
          </a:p>
          <a:p>
            <a:r>
              <a:rPr lang="en-US" dirty="0"/>
              <a:t>Improve wellbeing</a:t>
            </a:r>
          </a:p>
          <a:p>
            <a:r>
              <a:rPr lang="en-US" dirty="0"/>
              <a:t>Increase social skills </a:t>
            </a:r>
          </a:p>
          <a:p>
            <a:r>
              <a:rPr lang="en-US" dirty="0"/>
              <a:t>Reduce anxiety or distress</a:t>
            </a:r>
          </a:p>
          <a:p>
            <a:r>
              <a:rPr lang="en-US" dirty="0"/>
              <a:t>Reduce impulsivity and reactivity</a:t>
            </a:r>
          </a:p>
          <a:p>
            <a:r>
              <a:rPr lang="en-US" dirty="0"/>
              <a:t>Bring greater calmness and awareness</a:t>
            </a:r>
          </a:p>
          <a:p>
            <a:r>
              <a:rPr lang="en-US" dirty="0"/>
              <a:t>Improve cognitive performance</a:t>
            </a:r>
          </a:p>
        </p:txBody>
      </p:sp>
    </p:spTree>
    <p:extLst>
      <p:ext uri="{BB962C8B-B14F-4D97-AF65-F5344CB8AC3E}">
        <p14:creationId xmlns:p14="http://schemas.microsoft.com/office/powerpoint/2010/main" val="86200169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0181D7-C481-4EF4-8CEA-6014C2D1AC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1016000"/>
            <a:ext cx="9404723" cy="837248"/>
          </a:xfrm>
        </p:spPr>
        <p:txBody>
          <a:bodyPr/>
          <a:lstStyle/>
          <a:p>
            <a:r>
              <a:rPr lang="en-US" dirty="0"/>
              <a:t>Mindfulness for children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CF3C63-E747-4EBD-8BD3-6BB5B60B18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Emotional Mind: recognize emotions that are present</a:t>
            </a:r>
          </a:p>
          <a:p>
            <a:r>
              <a:rPr lang="en-US" dirty="0"/>
              <a:t>Reasonable Mind: recognize thinking errors</a:t>
            </a:r>
          </a:p>
          <a:p>
            <a:r>
              <a:rPr lang="en-US" dirty="0"/>
              <a:t>Wise mind: Understand the ebb and flow of negative/positive thinking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013102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377480-6025-456F-86B3-DF89F2DBB2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1117600"/>
            <a:ext cx="9404723" cy="735647"/>
          </a:xfrm>
        </p:spPr>
        <p:txBody>
          <a:bodyPr/>
          <a:lstStyle/>
          <a:p>
            <a:r>
              <a:rPr lang="en-US" dirty="0"/>
              <a:t>Some Mindful activities…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88757-0B30-4150-9EF9-D85CDE3B88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8946541" cy="4432549"/>
          </a:xfrm>
        </p:spPr>
        <p:txBody>
          <a:bodyPr>
            <a:normAutofit/>
          </a:bodyPr>
          <a:lstStyle/>
          <a:p>
            <a:r>
              <a:rPr lang="en-US" dirty="0"/>
              <a:t>Superman pose</a:t>
            </a:r>
          </a:p>
          <a:p>
            <a:r>
              <a:rPr lang="en-US" dirty="0"/>
              <a:t>Wonder Woman pose</a:t>
            </a:r>
          </a:p>
          <a:p>
            <a:r>
              <a:rPr lang="en-US" dirty="0"/>
              <a:t>Activate your Spidey senses</a:t>
            </a:r>
          </a:p>
          <a:p>
            <a:r>
              <a:rPr lang="en-US" dirty="0"/>
              <a:t>Creating a mindful jar with glitter</a:t>
            </a:r>
          </a:p>
          <a:p>
            <a:r>
              <a:rPr lang="en-US" dirty="0"/>
              <a:t>Blowing bubbles or Mindful Breath</a:t>
            </a:r>
          </a:p>
          <a:p>
            <a:r>
              <a:rPr lang="en-US" dirty="0"/>
              <a:t>Use of a tool such as a chime or bell</a:t>
            </a:r>
          </a:p>
          <a:p>
            <a:pPr lvl="1"/>
            <a:r>
              <a:rPr lang="en-US" dirty="0"/>
              <a:t>Listen until you can no longer hear it</a:t>
            </a:r>
          </a:p>
          <a:p>
            <a:r>
              <a:rPr lang="en-US" dirty="0"/>
              <a:t>Focus your attention on breathing</a:t>
            </a:r>
          </a:p>
          <a:p>
            <a:r>
              <a:rPr lang="en-US" dirty="0"/>
              <a:t>Check your weather report</a:t>
            </a:r>
          </a:p>
          <a:p>
            <a:pPr lvl="1"/>
            <a:r>
              <a:rPr lang="en-US" dirty="0"/>
              <a:t>Describe feelings in a particular moment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856718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1B6B26-FFA5-4E4C-BCEB-ACC65AA7D2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999066"/>
            <a:ext cx="9404723" cy="854181"/>
          </a:xfrm>
        </p:spPr>
        <p:txBody>
          <a:bodyPr/>
          <a:lstStyle/>
          <a:p>
            <a:r>
              <a:rPr lang="en-US" dirty="0"/>
              <a:t>Neuroplasticity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521285-D56B-4D25-8FB5-C1CEDCB281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brain is constantly rewiring itself</a:t>
            </a:r>
          </a:p>
          <a:p>
            <a:r>
              <a:rPr lang="en-US" dirty="0"/>
              <a:t>Neurons that wire together fire together</a:t>
            </a:r>
          </a:p>
          <a:p>
            <a:r>
              <a:rPr lang="en-US" dirty="0"/>
              <a:t>Constantly making new patterns</a:t>
            </a:r>
          </a:p>
        </p:txBody>
      </p:sp>
    </p:spTree>
    <p:extLst>
      <p:ext uri="{BB962C8B-B14F-4D97-AF65-F5344CB8AC3E}">
        <p14:creationId xmlns:p14="http://schemas.microsoft.com/office/powerpoint/2010/main" val="339603196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88108-2FB5-4882-AA8C-0B4FD54BB7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1031846"/>
            <a:ext cx="9404723" cy="821402"/>
          </a:xfrm>
        </p:spPr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1B9510-99CD-483F-80FF-D96A12152C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6112" y="2052918"/>
            <a:ext cx="11022974" cy="4195481"/>
          </a:xfrm>
        </p:spPr>
        <p:txBody>
          <a:bodyPr>
            <a:normAutofit fontScale="92500" lnSpcReduction="20000"/>
          </a:bodyPr>
          <a:lstStyle/>
          <a:p>
            <a:r>
              <a:rPr lang="en-US" sz="1600" dirty="0"/>
              <a:t>Ackerman, C. (2017). Mindfulness activities for children and teens: 25 Fun exercises for kids.  Retrieved from https://positivepsychologyprogram.com/mindfulness-for-children-kids-activities/</a:t>
            </a:r>
          </a:p>
          <a:p>
            <a:r>
              <a:rPr lang="en-US" sz="1600" dirty="0"/>
              <a:t>Barnes, A.J., </a:t>
            </a:r>
            <a:r>
              <a:rPr lang="en-US" sz="1600" dirty="0" err="1"/>
              <a:t>Lafavor</a:t>
            </a:r>
            <a:r>
              <a:rPr lang="en-US" sz="1600" dirty="0"/>
              <a:t>, T.L., </a:t>
            </a:r>
            <a:r>
              <a:rPr lang="en-US" sz="1600" dirty="0" err="1"/>
              <a:t>Cutuli</a:t>
            </a:r>
            <a:r>
              <a:rPr lang="en-US" sz="1600" dirty="0"/>
              <a:t>, J.J., Zhang, L., Oberg, C.N., &amp; </a:t>
            </a:r>
            <a:r>
              <a:rPr lang="en-US" sz="1600" dirty="0" err="1"/>
              <a:t>Masten</a:t>
            </a:r>
            <a:r>
              <a:rPr lang="en-US" sz="1600" dirty="0"/>
              <a:t>, A.S.  (2017). Health and self-regulation among school-aged children experiencing family homelessness. </a:t>
            </a:r>
            <a:r>
              <a:rPr lang="en-US" sz="1600" i="1" dirty="0"/>
              <a:t>Children: 4:70.</a:t>
            </a:r>
          </a:p>
          <a:p>
            <a:r>
              <a:rPr lang="en-US" sz="1600" dirty="0"/>
              <a:t>Cole, P.M., Michel, M.K., &amp; Teti, L.O. (1994). The development of emotion regulation and dysregulation:  A clinical perspective. </a:t>
            </a:r>
            <a:r>
              <a:rPr lang="en-US" sz="1600" i="1" dirty="0"/>
              <a:t>The Development of emotion regulation:  Biological and Behavioral Considerations.</a:t>
            </a:r>
            <a:r>
              <a:rPr lang="en-US" sz="1600" dirty="0"/>
              <a:t>  </a:t>
            </a:r>
            <a:r>
              <a:rPr lang="en-US" sz="1600" i="1" dirty="0"/>
              <a:t>Monograph of the Society for Research in Child Development</a:t>
            </a:r>
            <a:r>
              <a:rPr lang="en-US" sz="1600" dirty="0"/>
              <a:t>:  59, 2/3: 73-100.</a:t>
            </a:r>
          </a:p>
          <a:p>
            <a:r>
              <a:rPr lang="en-US" sz="1600" dirty="0"/>
              <a:t>Cook, A., Spinazzola, J., Ford, J., </a:t>
            </a:r>
            <a:r>
              <a:rPr lang="en-US" sz="1600" dirty="0" err="1"/>
              <a:t>Lanktree</a:t>
            </a:r>
            <a:r>
              <a:rPr lang="en-US" sz="1600" dirty="0"/>
              <a:t>, C., </a:t>
            </a:r>
            <a:r>
              <a:rPr lang="en-US" sz="1600" dirty="0" err="1"/>
              <a:t>Blaustein</a:t>
            </a:r>
            <a:r>
              <a:rPr lang="en-US" sz="1600" dirty="0"/>
              <a:t>, M., </a:t>
            </a:r>
            <a:r>
              <a:rPr lang="en-US" sz="1600" dirty="0" err="1"/>
              <a:t>Cloitre</a:t>
            </a:r>
            <a:r>
              <a:rPr lang="en-US" sz="1600" dirty="0"/>
              <a:t>, M., … van der Kolk, B. (2005). Complex trauma in children and adolescents.  </a:t>
            </a:r>
            <a:r>
              <a:rPr lang="en-US" sz="1600" i="1" dirty="0"/>
              <a:t>Psychiatric Annals: </a:t>
            </a:r>
            <a:r>
              <a:rPr lang="en-US" sz="1600" dirty="0"/>
              <a:t>35: 390-398.</a:t>
            </a:r>
          </a:p>
          <a:p>
            <a:r>
              <a:rPr lang="en-US" sz="1600" dirty="0" err="1"/>
              <a:t>Herbers</a:t>
            </a:r>
            <a:r>
              <a:rPr lang="en-US" sz="1600" dirty="0"/>
              <a:t>, J.E., </a:t>
            </a:r>
            <a:r>
              <a:rPr lang="en-US" sz="1600" dirty="0" err="1"/>
              <a:t>Cutuli</a:t>
            </a:r>
            <a:r>
              <a:rPr lang="en-US" sz="1600" dirty="0"/>
              <a:t>, J.J., </a:t>
            </a:r>
            <a:r>
              <a:rPr lang="en-US" sz="1600" dirty="0" err="1"/>
              <a:t>Monn</a:t>
            </a:r>
            <a:r>
              <a:rPr lang="en-US" sz="1600" dirty="0"/>
              <a:t>, A.R., Narayan, A.J.,  &amp; </a:t>
            </a:r>
            <a:r>
              <a:rPr lang="en-US" sz="1600" dirty="0" err="1"/>
              <a:t>Masten</a:t>
            </a:r>
            <a:r>
              <a:rPr lang="en-US" sz="1600" dirty="0"/>
              <a:t>, A.  (2014). Trauma, adversity and parent-child relationships among children experiencing homelessness. </a:t>
            </a:r>
            <a:r>
              <a:rPr lang="en-US" sz="1600" i="1" dirty="0"/>
              <a:t>Journal of Abnormal Psychology: </a:t>
            </a:r>
            <a:r>
              <a:rPr lang="en-US" sz="1600" dirty="0"/>
              <a:t> 42: 1167-1174. </a:t>
            </a:r>
          </a:p>
          <a:p>
            <a:r>
              <a:rPr lang="en-US" sz="1600" dirty="0"/>
              <a:t>MacDonald, S. (2014). Managing risk: Self-regulation among homeless youth.  Child Adolescent Social Work </a:t>
            </a:r>
            <a:r>
              <a:rPr lang="en-US" sz="1600" dirty="0" err="1"/>
              <a:t>Jornal</a:t>
            </a:r>
            <a:r>
              <a:rPr lang="en-US" sz="1600" dirty="0"/>
              <a:t>, 31: 497-520.  </a:t>
            </a:r>
          </a:p>
          <a:p>
            <a:r>
              <a:rPr lang="en-US" sz="1600" dirty="0"/>
              <a:t>Shaw, P., </a:t>
            </a:r>
            <a:r>
              <a:rPr lang="en-US" sz="1600" dirty="0" err="1"/>
              <a:t>Stringaris</a:t>
            </a:r>
            <a:r>
              <a:rPr lang="en-US" sz="1600" dirty="0"/>
              <a:t>, A., </a:t>
            </a:r>
            <a:r>
              <a:rPr lang="en-US" sz="1600" dirty="0" err="1"/>
              <a:t>Nigg</a:t>
            </a:r>
            <a:r>
              <a:rPr lang="en-US" sz="1600" dirty="0"/>
              <a:t>, J., </a:t>
            </a:r>
            <a:r>
              <a:rPr lang="en-US" sz="1600" dirty="0" err="1"/>
              <a:t>Leibenluft</a:t>
            </a:r>
            <a:r>
              <a:rPr lang="en-US" sz="1600" dirty="0"/>
              <a:t>, E., </a:t>
            </a:r>
            <a:r>
              <a:rPr lang="en-US" sz="1600" i="1" dirty="0"/>
              <a:t>Emotion dysregulation in attention deficit hyperactivity disorder</a:t>
            </a:r>
            <a:r>
              <a:rPr lang="en-US" sz="1600" dirty="0"/>
              <a:t>. American Journal of Psychiatry, 171:3.  March 2014.</a:t>
            </a:r>
          </a:p>
          <a:p>
            <a:r>
              <a:rPr lang="en-US" sz="1600" dirty="0"/>
              <a:t>Tyler, K.A., </a:t>
            </a:r>
            <a:r>
              <a:rPr lang="en-US" sz="1600" dirty="0" err="1"/>
              <a:t>Cauce</a:t>
            </a:r>
            <a:r>
              <a:rPr lang="en-US" sz="1600" dirty="0"/>
              <a:t>, A.M., &amp; </a:t>
            </a:r>
            <a:r>
              <a:rPr lang="en-US" sz="1600" dirty="0" err="1"/>
              <a:t>Whitbeck</a:t>
            </a:r>
            <a:r>
              <a:rPr lang="en-US" sz="1600" dirty="0"/>
              <a:t>, L. (2004).  Family risk factors and prevalence of dissociative symptoms among homeless and runaway youth.  </a:t>
            </a:r>
            <a:r>
              <a:rPr lang="en-US" sz="1600" i="1" dirty="0"/>
              <a:t>Child Abuse &amp; Neglect: 28: 355-366.</a:t>
            </a:r>
          </a:p>
        </p:txBody>
      </p:sp>
    </p:spTree>
    <p:extLst>
      <p:ext uri="{BB962C8B-B14F-4D97-AF65-F5344CB8AC3E}">
        <p14:creationId xmlns:p14="http://schemas.microsoft.com/office/powerpoint/2010/main" val="33973686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98A838-0D68-4F54-8865-A4528380A9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1199626"/>
            <a:ext cx="9404723" cy="780176"/>
          </a:xfrm>
        </p:spPr>
        <p:txBody>
          <a:bodyPr/>
          <a:lstStyle/>
          <a:p>
            <a:r>
              <a:rPr lang="en-US" dirty="0"/>
              <a:t>Understanding Self-Regulation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1C5079-F060-407D-93B7-29239A5D2A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Ability to manage emotions, impulses and behavior</a:t>
            </a:r>
          </a:p>
          <a:p>
            <a:r>
              <a:rPr lang="en-US" dirty="0"/>
              <a:t>Suggests flexibility and adaptability</a:t>
            </a:r>
          </a:p>
          <a:p>
            <a:r>
              <a:rPr lang="en-US" dirty="0"/>
              <a:t>Dependent on environmental and contextual supports</a:t>
            </a:r>
          </a:p>
          <a:p>
            <a:pPr lvl="1"/>
            <a:r>
              <a:rPr lang="en-US" dirty="0"/>
              <a:t>Biology, Genetics, &amp; Temperament</a:t>
            </a:r>
          </a:p>
          <a:p>
            <a:pPr lvl="1"/>
            <a:r>
              <a:rPr lang="en-US" dirty="0"/>
              <a:t>Self-regulation skills that develop over time</a:t>
            </a:r>
          </a:p>
          <a:p>
            <a:pPr lvl="1"/>
            <a:r>
              <a:rPr lang="en-US" dirty="0"/>
              <a:t>Motivation to self-regulate</a:t>
            </a:r>
          </a:p>
          <a:p>
            <a:pPr lvl="1"/>
            <a:r>
              <a:rPr lang="en-US" dirty="0"/>
              <a:t>Caregiver support by modeling, teaching, and coaching</a:t>
            </a:r>
          </a:p>
          <a:p>
            <a:pPr lvl="1"/>
            <a:r>
              <a:rPr lang="en-US" dirty="0"/>
              <a:t>Environmental context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38838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BC091A-37EB-47C4-B0F2-8331D1915F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1083733"/>
            <a:ext cx="9404723" cy="769514"/>
          </a:xfrm>
        </p:spPr>
        <p:txBody>
          <a:bodyPr/>
          <a:lstStyle/>
          <a:p>
            <a:r>
              <a:rPr lang="en-US" dirty="0"/>
              <a:t>Set of Skills that can be developed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177936-7389-44E5-AB57-EED5F40CBC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Working memory</a:t>
            </a:r>
          </a:p>
          <a:p>
            <a:r>
              <a:rPr lang="en-US" dirty="0"/>
              <a:t>Inhibitory control</a:t>
            </a:r>
          </a:p>
          <a:p>
            <a:r>
              <a:rPr lang="en-US" dirty="0"/>
              <a:t>Cognitive flexibility</a:t>
            </a:r>
          </a:p>
          <a:p>
            <a:r>
              <a:rPr lang="en-US" dirty="0"/>
              <a:t>Attention</a:t>
            </a:r>
          </a:p>
          <a:p>
            <a:endParaRPr lang="en-US" dirty="0"/>
          </a:p>
          <a:p>
            <a:r>
              <a:rPr lang="en-US" dirty="0"/>
              <a:t>Things that can be isolated and strengthened</a:t>
            </a:r>
          </a:p>
        </p:txBody>
      </p:sp>
    </p:spTree>
    <p:extLst>
      <p:ext uri="{BB962C8B-B14F-4D97-AF65-F5344CB8AC3E}">
        <p14:creationId xmlns:p14="http://schemas.microsoft.com/office/powerpoint/2010/main" val="12352462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79EEAC-C8D7-49C7-93BA-8D70AC69E9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does stress affect the developing brain?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A6CCA3-4C50-4460-B1CC-49630166EC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stress response is prolonged, there will be long term impacts on the child’s brain</a:t>
            </a:r>
          </a:p>
          <a:p>
            <a:pPr lvl="1"/>
            <a:r>
              <a:rPr lang="en-US" dirty="0"/>
              <a:t>More active amygdala</a:t>
            </a:r>
          </a:p>
          <a:p>
            <a:pPr lvl="1"/>
            <a:r>
              <a:rPr lang="en-US" dirty="0"/>
              <a:t>Smaller hippocampus</a:t>
            </a:r>
          </a:p>
          <a:p>
            <a:pPr lvl="1"/>
            <a:r>
              <a:rPr lang="en-US" dirty="0"/>
              <a:t>Smaller frontal lobe</a:t>
            </a:r>
          </a:p>
          <a:p>
            <a:pPr lvl="1"/>
            <a:r>
              <a:rPr lang="en-US" dirty="0"/>
              <a:t>Smaller Corpus Colosseum</a:t>
            </a:r>
          </a:p>
          <a:p>
            <a:pPr lvl="1"/>
            <a:r>
              <a:rPr lang="en-US" dirty="0"/>
              <a:t>Reduced size of cortex</a:t>
            </a:r>
          </a:p>
        </p:txBody>
      </p:sp>
    </p:spTree>
    <p:extLst>
      <p:ext uri="{BB962C8B-B14F-4D97-AF65-F5344CB8AC3E}">
        <p14:creationId xmlns:p14="http://schemas.microsoft.com/office/powerpoint/2010/main" val="10825951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DADCAB-4F73-44B8-B146-F0ED73A9B3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1117600"/>
            <a:ext cx="9404723" cy="735647"/>
          </a:xfrm>
        </p:spPr>
        <p:txBody>
          <a:bodyPr/>
          <a:lstStyle/>
          <a:p>
            <a:r>
              <a:rPr lang="en-US" dirty="0"/>
              <a:t>What does this mean?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09D4CC-3D9E-49D1-B36E-0A2FE64960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Frontal Lobe Functions</a:t>
            </a:r>
          </a:p>
          <a:p>
            <a:pPr lvl="1"/>
            <a:r>
              <a:rPr lang="en-US" dirty="0"/>
              <a:t>Impulse Control</a:t>
            </a:r>
          </a:p>
          <a:p>
            <a:pPr lvl="1"/>
            <a:r>
              <a:rPr lang="en-US" dirty="0"/>
              <a:t>Organization</a:t>
            </a:r>
          </a:p>
          <a:p>
            <a:pPr lvl="1"/>
            <a:r>
              <a:rPr lang="en-US" dirty="0"/>
              <a:t>Time Management</a:t>
            </a:r>
          </a:p>
          <a:p>
            <a:pPr lvl="1"/>
            <a:r>
              <a:rPr lang="en-US" dirty="0"/>
              <a:t>Understanding Social Cues</a:t>
            </a:r>
          </a:p>
          <a:p>
            <a:r>
              <a:rPr lang="en-US" dirty="0"/>
              <a:t>Corpus Callosum</a:t>
            </a:r>
          </a:p>
          <a:p>
            <a:pPr lvl="1"/>
            <a:r>
              <a:rPr lang="en-US" dirty="0"/>
              <a:t>Not well integrated</a:t>
            </a:r>
          </a:p>
          <a:p>
            <a:pPr lvl="1"/>
            <a:r>
              <a:rPr lang="en-US" dirty="0"/>
              <a:t>Having problems using words to solve problems</a:t>
            </a:r>
          </a:p>
        </p:txBody>
      </p:sp>
    </p:spTree>
    <p:extLst>
      <p:ext uri="{BB962C8B-B14F-4D97-AF65-F5344CB8AC3E}">
        <p14:creationId xmlns:p14="http://schemas.microsoft.com/office/powerpoint/2010/main" val="17259879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E589F7-1982-4F7B-A035-61622C3D0B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1117600"/>
            <a:ext cx="9404723" cy="735648"/>
          </a:xfrm>
        </p:spPr>
        <p:txBody>
          <a:bodyPr/>
          <a:lstStyle/>
          <a:p>
            <a:r>
              <a:rPr lang="en-US" dirty="0"/>
              <a:t>What does this mean?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EA5E81-848C-4D37-8C98-46E0DF6E9B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Amygdala Functions</a:t>
            </a:r>
          </a:p>
          <a:p>
            <a:pPr lvl="1"/>
            <a:r>
              <a:rPr lang="en-US" dirty="0"/>
              <a:t>Problems with emotional control</a:t>
            </a:r>
          </a:p>
          <a:p>
            <a:pPr lvl="1"/>
            <a:r>
              <a:rPr lang="en-US" dirty="0"/>
              <a:t>Difficulty with cause and effect </a:t>
            </a:r>
          </a:p>
          <a:p>
            <a:pPr lvl="1"/>
            <a:r>
              <a:rPr lang="en-US" dirty="0"/>
              <a:t>Not able to empathize</a:t>
            </a:r>
          </a:p>
          <a:p>
            <a:pPr lvl="1"/>
            <a:r>
              <a:rPr lang="en-US" dirty="0"/>
              <a:t>Difficulty finding words or describing emotions</a:t>
            </a:r>
          </a:p>
          <a:p>
            <a:pPr lvl="1"/>
            <a:r>
              <a:rPr lang="en-US" dirty="0"/>
              <a:t>Hyper-arousal = anxiety</a:t>
            </a:r>
          </a:p>
          <a:p>
            <a:r>
              <a:rPr lang="en-US" dirty="0"/>
              <a:t>Hippocampus Functions</a:t>
            </a:r>
          </a:p>
          <a:p>
            <a:pPr lvl="1"/>
            <a:r>
              <a:rPr lang="en-US" dirty="0"/>
              <a:t>Impaired learning</a:t>
            </a:r>
          </a:p>
          <a:p>
            <a:pPr lvl="1"/>
            <a:r>
              <a:rPr lang="en-US" dirty="0"/>
              <a:t>Difficulty making memories or retrieving memories</a:t>
            </a:r>
          </a:p>
          <a:p>
            <a:pPr lvl="1"/>
            <a:r>
              <a:rPr lang="en-US" dirty="0"/>
              <a:t>Impulsiveness</a:t>
            </a:r>
          </a:p>
        </p:txBody>
      </p:sp>
    </p:spTree>
    <p:extLst>
      <p:ext uri="{BB962C8B-B14F-4D97-AF65-F5344CB8AC3E}">
        <p14:creationId xmlns:p14="http://schemas.microsoft.com/office/powerpoint/2010/main" val="42640828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9CDA5A-50A7-4512-A212-5C5C83DB43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1151467"/>
            <a:ext cx="9404723" cy="701780"/>
          </a:xfrm>
        </p:spPr>
        <p:txBody>
          <a:bodyPr/>
          <a:lstStyle/>
          <a:p>
            <a:r>
              <a:rPr lang="en-US" dirty="0"/>
              <a:t>Resulting in problems at school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6BEA02-EB4D-41C6-8274-4AF6D28B9B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School age children experience changes in brain regions that normally would help:</a:t>
            </a:r>
          </a:p>
          <a:p>
            <a:pPr lvl="1"/>
            <a:r>
              <a:rPr lang="en-US" dirty="0"/>
              <a:t>Manage fears, anxieties or aggression</a:t>
            </a:r>
          </a:p>
          <a:p>
            <a:pPr lvl="1"/>
            <a:r>
              <a:rPr lang="en-US" dirty="0"/>
              <a:t>Sustain attention </a:t>
            </a:r>
          </a:p>
          <a:p>
            <a:pPr lvl="1"/>
            <a:r>
              <a:rPr lang="en-US" dirty="0"/>
              <a:t>Control impulses</a:t>
            </a:r>
          </a:p>
          <a:p>
            <a:pPr lvl="1"/>
            <a:r>
              <a:rPr lang="en-US" dirty="0"/>
              <a:t>Manage physical responses to danger</a:t>
            </a:r>
          </a:p>
        </p:txBody>
      </p:sp>
    </p:spTree>
    <p:extLst>
      <p:ext uri="{BB962C8B-B14F-4D97-AF65-F5344CB8AC3E}">
        <p14:creationId xmlns:p14="http://schemas.microsoft.com/office/powerpoint/2010/main" val="11752048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4736</TotalTime>
  <Words>1838</Words>
  <Application>Microsoft Office PowerPoint</Application>
  <PresentationFormat>Widescreen</PresentationFormat>
  <Paragraphs>278</Paragraphs>
  <Slides>36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0" baseType="lpstr">
      <vt:lpstr>Arial</vt:lpstr>
      <vt:lpstr>Century Gothic</vt:lpstr>
      <vt:lpstr>Wingdings 3</vt:lpstr>
      <vt:lpstr>Ion</vt:lpstr>
      <vt:lpstr>Calming Overwhelming Emotions:</vt:lpstr>
      <vt:lpstr>What is self regulation?</vt:lpstr>
      <vt:lpstr>What is Self-Regulation? </vt:lpstr>
      <vt:lpstr>Understanding Self-Regulation </vt:lpstr>
      <vt:lpstr>Set of Skills that can be developed</vt:lpstr>
      <vt:lpstr>How does stress affect the developing brain?</vt:lpstr>
      <vt:lpstr>What does this mean?</vt:lpstr>
      <vt:lpstr>What does this mean?</vt:lpstr>
      <vt:lpstr>Resulting in problems at school</vt:lpstr>
      <vt:lpstr>Implicit Memories Often Direct Behavior</vt:lpstr>
      <vt:lpstr>For example:</vt:lpstr>
      <vt:lpstr>How do we learn to self-regulate</vt:lpstr>
      <vt:lpstr>How do we learn to self-regulate</vt:lpstr>
      <vt:lpstr>Developing self-regulation</vt:lpstr>
      <vt:lpstr>Process Regulating Emotions</vt:lpstr>
      <vt:lpstr>If unable to regulate emotions… </vt:lpstr>
      <vt:lpstr>Managing Stress</vt:lpstr>
      <vt:lpstr>Individual responses to stress</vt:lpstr>
      <vt:lpstr>Responses to stress</vt:lpstr>
      <vt:lpstr>Understanding dissociation</vt:lpstr>
      <vt:lpstr>Normal dissociation</vt:lpstr>
      <vt:lpstr>Problematic Dissociation</vt:lpstr>
      <vt:lpstr>Dissociation resembles other diagnosis</vt:lpstr>
      <vt:lpstr>Externalizing with Behaviors </vt:lpstr>
      <vt:lpstr>Protective Factors</vt:lpstr>
      <vt:lpstr>Body can help us learn emotions</vt:lpstr>
      <vt:lpstr>Ways to support self-regulation</vt:lpstr>
      <vt:lpstr>Interventions Elementary School</vt:lpstr>
      <vt:lpstr>Strategies for Middle School</vt:lpstr>
      <vt:lpstr>Learning to focus</vt:lpstr>
      <vt:lpstr>Mindfulness</vt:lpstr>
      <vt:lpstr>How can mindfulness help?</vt:lpstr>
      <vt:lpstr>Mindfulness for children</vt:lpstr>
      <vt:lpstr>Some Mindful activities… </vt:lpstr>
      <vt:lpstr>Neuroplasticity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Abigail Wengerd</dc:creator>
  <cp:lastModifiedBy>Abigail Wengerd</cp:lastModifiedBy>
  <cp:revision>52</cp:revision>
  <dcterms:created xsi:type="dcterms:W3CDTF">2017-10-23T01:20:44Z</dcterms:created>
  <dcterms:modified xsi:type="dcterms:W3CDTF">2017-10-30T19:43:37Z</dcterms:modified>
</cp:coreProperties>
</file>