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307" r:id="rId3"/>
    <p:sldId id="257" r:id="rId4"/>
    <p:sldId id="336" r:id="rId5"/>
    <p:sldId id="281" r:id="rId6"/>
    <p:sldId id="284" r:id="rId7"/>
    <p:sldId id="283" r:id="rId8"/>
    <p:sldId id="275" r:id="rId9"/>
    <p:sldId id="276" r:id="rId10"/>
    <p:sldId id="327" r:id="rId11"/>
    <p:sldId id="277" r:id="rId12"/>
    <p:sldId id="259" r:id="rId13"/>
    <p:sldId id="260" r:id="rId14"/>
    <p:sldId id="325" r:id="rId15"/>
    <p:sldId id="344" r:id="rId16"/>
    <p:sldId id="342" r:id="rId17"/>
    <p:sldId id="335" r:id="rId18"/>
    <p:sldId id="278" r:id="rId19"/>
    <p:sldId id="292" r:id="rId20"/>
    <p:sldId id="301" r:id="rId21"/>
    <p:sldId id="329" r:id="rId22"/>
    <p:sldId id="326" r:id="rId23"/>
    <p:sldId id="324" r:id="rId24"/>
    <p:sldId id="339" r:id="rId25"/>
    <p:sldId id="346" r:id="rId26"/>
    <p:sldId id="290" r:id="rId27"/>
    <p:sldId id="267" r:id="rId28"/>
    <p:sldId id="330" r:id="rId29"/>
    <p:sldId id="331" r:id="rId30"/>
    <p:sldId id="332" r:id="rId31"/>
    <p:sldId id="333" r:id="rId32"/>
    <p:sldId id="334" r:id="rId33"/>
    <p:sldId id="347" r:id="rId34"/>
    <p:sldId id="338" r:id="rId35"/>
    <p:sldId id="286" r:id="rId36"/>
    <p:sldId id="322" r:id="rId37"/>
    <p:sldId id="269" r:id="rId38"/>
    <p:sldId id="294" r:id="rId39"/>
    <p:sldId id="328" r:id="rId40"/>
    <p:sldId id="279" r:id="rId41"/>
    <p:sldId id="293" r:id="rId42"/>
    <p:sldId id="302" r:id="rId43"/>
    <p:sldId id="308" r:id="rId44"/>
    <p:sldId id="309" r:id="rId45"/>
    <p:sldId id="310" r:id="rId46"/>
    <p:sldId id="311" r:id="rId47"/>
    <p:sldId id="312" r:id="rId48"/>
    <p:sldId id="313" r:id="rId49"/>
    <p:sldId id="298" r:id="rId50"/>
    <p:sldId id="282" r:id="rId51"/>
    <p:sldId id="348" r:id="rId52"/>
    <p:sldId id="28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99EAF0-B187-463D-88D6-25F494D27F23}">
          <p14:sldIdLst>
            <p14:sldId id="256"/>
            <p14:sldId id="307"/>
            <p14:sldId id="257"/>
            <p14:sldId id="336"/>
            <p14:sldId id="281"/>
            <p14:sldId id="284"/>
            <p14:sldId id="283"/>
            <p14:sldId id="275"/>
          </p14:sldIdLst>
        </p14:section>
        <p14:section name="Untitled Section" id="{EBA37F6E-6111-4544-A67E-FFBBBDC9DCB1}">
          <p14:sldIdLst>
            <p14:sldId id="276"/>
            <p14:sldId id="327"/>
            <p14:sldId id="277"/>
            <p14:sldId id="259"/>
            <p14:sldId id="260"/>
            <p14:sldId id="325"/>
            <p14:sldId id="344"/>
            <p14:sldId id="342"/>
            <p14:sldId id="335"/>
            <p14:sldId id="278"/>
            <p14:sldId id="292"/>
            <p14:sldId id="301"/>
            <p14:sldId id="329"/>
            <p14:sldId id="326"/>
            <p14:sldId id="324"/>
            <p14:sldId id="339"/>
            <p14:sldId id="346"/>
            <p14:sldId id="290"/>
            <p14:sldId id="267"/>
            <p14:sldId id="330"/>
            <p14:sldId id="331"/>
            <p14:sldId id="332"/>
            <p14:sldId id="333"/>
            <p14:sldId id="334"/>
            <p14:sldId id="347"/>
            <p14:sldId id="338"/>
            <p14:sldId id="286"/>
            <p14:sldId id="322"/>
            <p14:sldId id="269"/>
            <p14:sldId id="294"/>
            <p14:sldId id="328"/>
            <p14:sldId id="279"/>
            <p14:sldId id="293"/>
            <p14:sldId id="302"/>
            <p14:sldId id="308"/>
            <p14:sldId id="309"/>
            <p14:sldId id="310"/>
            <p14:sldId id="311"/>
            <p14:sldId id="312"/>
            <p14:sldId id="313"/>
            <p14:sldId id="298"/>
            <p14:sldId id="282"/>
            <p14:sldId id="34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8068" autoAdjust="0"/>
  </p:normalViewPr>
  <p:slideViewPr>
    <p:cSldViewPr>
      <p:cViewPr varScale="1">
        <p:scale>
          <a:sx n="51" d="100"/>
          <a:sy n="51" d="100"/>
        </p:scale>
        <p:origin x="10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CC463-DA77-4DC9-89C7-1D2023DAB81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C080DD-8C1B-481E-BC69-A5A3B8E153D4}">
      <dgm:prSet phldrT="[Text]"/>
      <dgm:spPr>
        <a:xfrm>
          <a:off x="1792590" y="883"/>
          <a:ext cx="1352579" cy="676289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Fear</a:t>
          </a:r>
        </a:p>
      </dgm:t>
    </dgm:pt>
    <dgm:pt modelId="{1017CE72-FFE1-47B1-B34C-8220EF68032F}" type="parTrans" cxnId="{AC46A030-BAC1-4A76-B114-EB22DB730BB5}">
      <dgm:prSet/>
      <dgm:spPr/>
      <dgm:t>
        <a:bodyPr/>
        <a:lstStyle/>
        <a:p>
          <a:endParaRPr lang="en-US"/>
        </a:p>
      </dgm:t>
    </dgm:pt>
    <dgm:pt modelId="{C0D08E1E-5A82-4293-9639-8A44A158DF31}" type="sibTrans" cxnId="{AC46A030-BAC1-4A76-B114-EB22DB730BB5}">
      <dgm:prSet/>
      <dgm:spPr>
        <a:xfrm>
          <a:off x="970684" y="-15234"/>
          <a:ext cx="2996390" cy="2996390"/>
        </a:xfrm>
        <a:prstGeom prst="circularArrow">
          <a:avLst>
            <a:gd name="adj1" fmla="val 5544"/>
            <a:gd name="adj2" fmla="val 330680"/>
            <a:gd name="adj3" fmla="val 13858879"/>
            <a:gd name="adj4" fmla="val 17335683"/>
            <a:gd name="adj5" fmla="val 5757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8A04833-70F1-4CCC-9721-176760E7A392}">
      <dgm:prSet phldrT="[Text]"/>
      <dgm:spPr>
        <a:xfrm>
          <a:off x="3007829" y="883806"/>
          <a:ext cx="1352579" cy="676289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Poor Behavior</a:t>
          </a:r>
        </a:p>
      </dgm:t>
    </dgm:pt>
    <dgm:pt modelId="{7FF7E1B3-F6D2-4B4B-A6D9-EE143097C87B}" type="parTrans" cxnId="{87F0552C-841D-4BB2-B34F-0D10614525B4}">
      <dgm:prSet/>
      <dgm:spPr/>
      <dgm:t>
        <a:bodyPr/>
        <a:lstStyle/>
        <a:p>
          <a:endParaRPr lang="en-US"/>
        </a:p>
      </dgm:t>
    </dgm:pt>
    <dgm:pt modelId="{2BEBDD60-72DA-4B9C-969B-9D06FF26CA37}" type="sibTrans" cxnId="{87F0552C-841D-4BB2-B34F-0D10614525B4}">
      <dgm:prSet/>
      <dgm:spPr/>
      <dgm:t>
        <a:bodyPr/>
        <a:lstStyle/>
        <a:p>
          <a:endParaRPr lang="en-US"/>
        </a:p>
      </dgm:t>
    </dgm:pt>
    <dgm:pt modelId="{2D28693B-DB93-4B31-8A63-EF3861ADB6F1}">
      <dgm:prSet phldrT="[Text]"/>
      <dgm:spPr>
        <a:xfrm>
          <a:off x="2543649" y="2312406"/>
          <a:ext cx="1352579" cy="676289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Overreaction</a:t>
          </a:r>
        </a:p>
      </dgm:t>
    </dgm:pt>
    <dgm:pt modelId="{50161069-711E-428F-B8AD-B5124262BCA8}" type="parTrans" cxnId="{2C8EE4EF-F958-465E-9D51-38029B4591CC}">
      <dgm:prSet/>
      <dgm:spPr/>
      <dgm:t>
        <a:bodyPr/>
        <a:lstStyle/>
        <a:p>
          <a:endParaRPr lang="en-US"/>
        </a:p>
      </dgm:t>
    </dgm:pt>
    <dgm:pt modelId="{5543C962-1CFF-4423-B584-30A05D807933}" type="sibTrans" cxnId="{2C8EE4EF-F958-465E-9D51-38029B4591CC}">
      <dgm:prSet/>
      <dgm:spPr/>
      <dgm:t>
        <a:bodyPr/>
        <a:lstStyle/>
        <a:p>
          <a:endParaRPr lang="en-US"/>
        </a:p>
      </dgm:t>
    </dgm:pt>
    <dgm:pt modelId="{9157C85C-EA87-4009-8155-8A8C82E3DEC9}">
      <dgm:prSet phldrT="[Text]"/>
      <dgm:spPr>
        <a:xfrm>
          <a:off x="1041530" y="2312406"/>
          <a:ext cx="1352579" cy="676289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Inappropriate Punishment</a:t>
          </a:r>
        </a:p>
      </dgm:t>
    </dgm:pt>
    <dgm:pt modelId="{0191B1B3-28E5-4FC2-A8AE-26E19169B3E6}" type="parTrans" cxnId="{A958AF4D-5F9E-4348-85B2-4601E5FA476E}">
      <dgm:prSet/>
      <dgm:spPr/>
      <dgm:t>
        <a:bodyPr/>
        <a:lstStyle/>
        <a:p>
          <a:endParaRPr lang="en-US"/>
        </a:p>
      </dgm:t>
    </dgm:pt>
    <dgm:pt modelId="{9E6ED7FE-0DF0-4BB9-8355-A572B16534BB}" type="sibTrans" cxnId="{A958AF4D-5F9E-4348-85B2-4601E5FA476E}">
      <dgm:prSet/>
      <dgm:spPr/>
      <dgm:t>
        <a:bodyPr/>
        <a:lstStyle/>
        <a:p>
          <a:endParaRPr lang="en-US"/>
        </a:p>
      </dgm:t>
    </dgm:pt>
    <dgm:pt modelId="{DC143142-6365-4B56-B7D5-E5007D81C0FE}">
      <dgm:prSet phldrT="[Text]"/>
      <dgm:spPr>
        <a:xfrm>
          <a:off x="577350" y="883806"/>
          <a:ext cx="1352579" cy="676289"/>
        </a:xfrm>
        <a:prstGeom prst="round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Increased Anxiety</a:t>
          </a:r>
        </a:p>
      </dgm:t>
    </dgm:pt>
    <dgm:pt modelId="{A4148613-576E-4A02-B818-546C3D4B30FF}" type="parTrans" cxnId="{23C9CAD2-A97C-4086-9DB5-44ED11606B7E}">
      <dgm:prSet/>
      <dgm:spPr/>
      <dgm:t>
        <a:bodyPr/>
        <a:lstStyle/>
        <a:p>
          <a:endParaRPr lang="en-US"/>
        </a:p>
      </dgm:t>
    </dgm:pt>
    <dgm:pt modelId="{CD11FA6D-FF93-4533-A9FC-06AC32B1AA39}" type="sibTrans" cxnId="{23C9CAD2-A97C-4086-9DB5-44ED11606B7E}">
      <dgm:prSet/>
      <dgm:spPr/>
      <dgm:t>
        <a:bodyPr/>
        <a:lstStyle/>
        <a:p>
          <a:endParaRPr lang="en-US"/>
        </a:p>
      </dgm:t>
    </dgm:pt>
    <dgm:pt modelId="{8DAA189E-5996-4E9D-9106-F6F1ABD2255E}" type="pres">
      <dgm:prSet presAssocID="{342CC463-DA77-4DC9-89C7-1D2023DAB8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F85320-E305-4BFC-9CDF-3B80CF0C28FF}" type="pres">
      <dgm:prSet presAssocID="{342CC463-DA77-4DC9-89C7-1D2023DAB811}" presName="cycle" presStyleCnt="0"/>
      <dgm:spPr/>
    </dgm:pt>
    <dgm:pt modelId="{E6B0A031-E855-40E4-8863-7E5D952D0F0E}" type="pres">
      <dgm:prSet presAssocID="{4AC080DD-8C1B-481E-BC69-A5A3B8E153D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62961-EAA7-420D-89FB-1CF79FCC377A}" type="pres">
      <dgm:prSet presAssocID="{C0D08E1E-5A82-4293-9639-8A44A158DF31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D4755BCA-B933-400A-B336-C9555FE0E872}" type="pres">
      <dgm:prSet presAssocID="{D8A04833-70F1-4CCC-9721-176760E7A39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3A8A4-332A-4527-9F15-EB31A5B024EB}" type="pres">
      <dgm:prSet presAssocID="{2D28693B-DB93-4B31-8A63-EF3861ADB6F1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5DE58-D6CE-4522-B57F-E7C1B03EE282}" type="pres">
      <dgm:prSet presAssocID="{9157C85C-EA87-4009-8155-8A8C82E3DEC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F75CA-94CA-491D-BE31-1CC4D105A1C6}" type="pres">
      <dgm:prSet presAssocID="{DC143142-6365-4B56-B7D5-E5007D81C0FE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46A030-BAC1-4A76-B114-EB22DB730BB5}" srcId="{342CC463-DA77-4DC9-89C7-1D2023DAB811}" destId="{4AC080DD-8C1B-481E-BC69-A5A3B8E153D4}" srcOrd="0" destOrd="0" parTransId="{1017CE72-FFE1-47B1-B34C-8220EF68032F}" sibTransId="{C0D08E1E-5A82-4293-9639-8A44A158DF31}"/>
    <dgm:cxn modelId="{87F0552C-841D-4BB2-B34F-0D10614525B4}" srcId="{342CC463-DA77-4DC9-89C7-1D2023DAB811}" destId="{D8A04833-70F1-4CCC-9721-176760E7A392}" srcOrd="1" destOrd="0" parTransId="{7FF7E1B3-F6D2-4B4B-A6D9-EE143097C87B}" sibTransId="{2BEBDD60-72DA-4B9C-969B-9D06FF26CA37}"/>
    <dgm:cxn modelId="{0AA108EF-A3F3-4951-8D2D-624B451AF488}" type="presOf" srcId="{DC143142-6365-4B56-B7D5-E5007D81C0FE}" destId="{E59F75CA-94CA-491D-BE31-1CC4D105A1C6}" srcOrd="0" destOrd="0" presId="urn:microsoft.com/office/officeart/2005/8/layout/cycle3"/>
    <dgm:cxn modelId="{A958AF4D-5F9E-4348-85B2-4601E5FA476E}" srcId="{342CC463-DA77-4DC9-89C7-1D2023DAB811}" destId="{9157C85C-EA87-4009-8155-8A8C82E3DEC9}" srcOrd="3" destOrd="0" parTransId="{0191B1B3-28E5-4FC2-A8AE-26E19169B3E6}" sibTransId="{9E6ED7FE-0DF0-4BB9-8355-A572B16534BB}"/>
    <dgm:cxn modelId="{B09FB6D7-73D0-4A09-974F-A7270A6CD533}" type="presOf" srcId="{D8A04833-70F1-4CCC-9721-176760E7A392}" destId="{D4755BCA-B933-400A-B336-C9555FE0E872}" srcOrd="0" destOrd="0" presId="urn:microsoft.com/office/officeart/2005/8/layout/cycle3"/>
    <dgm:cxn modelId="{BE65640C-71F9-46E2-BFAE-01D4F0D16705}" type="presOf" srcId="{4AC080DD-8C1B-481E-BC69-A5A3B8E153D4}" destId="{E6B0A031-E855-40E4-8863-7E5D952D0F0E}" srcOrd="0" destOrd="0" presId="urn:microsoft.com/office/officeart/2005/8/layout/cycle3"/>
    <dgm:cxn modelId="{23C9CAD2-A97C-4086-9DB5-44ED11606B7E}" srcId="{342CC463-DA77-4DC9-89C7-1D2023DAB811}" destId="{DC143142-6365-4B56-B7D5-E5007D81C0FE}" srcOrd="4" destOrd="0" parTransId="{A4148613-576E-4A02-B818-546C3D4B30FF}" sibTransId="{CD11FA6D-FF93-4533-A9FC-06AC32B1AA39}"/>
    <dgm:cxn modelId="{7545DEE9-E923-4FBA-85F2-5BFFC4E4B8BD}" type="presOf" srcId="{2D28693B-DB93-4B31-8A63-EF3861ADB6F1}" destId="{8333A8A4-332A-4527-9F15-EB31A5B024EB}" srcOrd="0" destOrd="0" presId="urn:microsoft.com/office/officeart/2005/8/layout/cycle3"/>
    <dgm:cxn modelId="{A7E843E7-0BEF-4F96-BBA2-CE99971A2D27}" type="presOf" srcId="{C0D08E1E-5A82-4293-9639-8A44A158DF31}" destId="{50D62961-EAA7-420D-89FB-1CF79FCC377A}" srcOrd="0" destOrd="0" presId="urn:microsoft.com/office/officeart/2005/8/layout/cycle3"/>
    <dgm:cxn modelId="{2FFD97DB-A309-4FB6-B389-FF7DC0CD960D}" type="presOf" srcId="{342CC463-DA77-4DC9-89C7-1D2023DAB811}" destId="{8DAA189E-5996-4E9D-9106-F6F1ABD2255E}" srcOrd="0" destOrd="0" presId="urn:microsoft.com/office/officeart/2005/8/layout/cycle3"/>
    <dgm:cxn modelId="{8540BA67-F1D7-4E90-8AE4-2385ECE1E496}" type="presOf" srcId="{9157C85C-EA87-4009-8155-8A8C82E3DEC9}" destId="{61F5DE58-D6CE-4522-B57F-E7C1B03EE282}" srcOrd="0" destOrd="0" presId="urn:microsoft.com/office/officeart/2005/8/layout/cycle3"/>
    <dgm:cxn modelId="{2C8EE4EF-F958-465E-9D51-38029B4591CC}" srcId="{342CC463-DA77-4DC9-89C7-1D2023DAB811}" destId="{2D28693B-DB93-4B31-8A63-EF3861ADB6F1}" srcOrd="2" destOrd="0" parTransId="{50161069-711E-428F-B8AD-B5124262BCA8}" sibTransId="{5543C962-1CFF-4423-B584-30A05D807933}"/>
    <dgm:cxn modelId="{C69673B1-6BB7-4487-830D-C53FB8E5631D}" type="presParOf" srcId="{8DAA189E-5996-4E9D-9106-F6F1ABD2255E}" destId="{61F85320-E305-4BFC-9CDF-3B80CF0C28FF}" srcOrd="0" destOrd="0" presId="urn:microsoft.com/office/officeart/2005/8/layout/cycle3"/>
    <dgm:cxn modelId="{8F272E0F-7885-4879-A63F-1050539E9770}" type="presParOf" srcId="{61F85320-E305-4BFC-9CDF-3B80CF0C28FF}" destId="{E6B0A031-E855-40E4-8863-7E5D952D0F0E}" srcOrd="0" destOrd="0" presId="urn:microsoft.com/office/officeart/2005/8/layout/cycle3"/>
    <dgm:cxn modelId="{931EC6DF-838B-466D-9F25-576F5C4D4BCC}" type="presParOf" srcId="{61F85320-E305-4BFC-9CDF-3B80CF0C28FF}" destId="{50D62961-EAA7-420D-89FB-1CF79FCC377A}" srcOrd="1" destOrd="0" presId="urn:microsoft.com/office/officeart/2005/8/layout/cycle3"/>
    <dgm:cxn modelId="{B31B2957-F24A-4251-961C-B6E062D40F2E}" type="presParOf" srcId="{61F85320-E305-4BFC-9CDF-3B80CF0C28FF}" destId="{D4755BCA-B933-400A-B336-C9555FE0E872}" srcOrd="2" destOrd="0" presId="urn:microsoft.com/office/officeart/2005/8/layout/cycle3"/>
    <dgm:cxn modelId="{E8D9FD7E-9470-44B3-82B8-1507B53FC0F4}" type="presParOf" srcId="{61F85320-E305-4BFC-9CDF-3B80CF0C28FF}" destId="{8333A8A4-332A-4527-9F15-EB31A5B024EB}" srcOrd="3" destOrd="0" presId="urn:microsoft.com/office/officeart/2005/8/layout/cycle3"/>
    <dgm:cxn modelId="{93FAAAAB-1A55-457C-B91B-B38A50E2976B}" type="presParOf" srcId="{61F85320-E305-4BFC-9CDF-3B80CF0C28FF}" destId="{61F5DE58-D6CE-4522-B57F-E7C1B03EE282}" srcOrd="4" destOrd="0" presId="urn:microsoft.com/office/officeart/2005/8/layout/cycle3"/>
    <dgm:cxn modelId="{BFB9205D-66D1-44C6-AE45-974531D22F25}" type="presParOf" srcId="{61F85320-E305-4BFC-9CDF-3B80CF0C28FF}" destId="{E59F75CA-94CA-491D-BE31-1CC4D105A1C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0A91B-0BD4-4BE7-82C5-7C6CF5EE745E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5B919-816A-4493-AA1C-A343F86F5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have a child in your class who has been abandoned by a parent?</a:t>
            </a:r>
            <a:r>
              <a:rPr lang="en-US" baseline="0" dirty="0" smtClean="0"/>
              <a:t> Who has lost a loved one/ Has a parent in jail? Goes to </a:t>
            </a:r>
            <a:r>
              <a:rPr lang="en-US" baseline="0" smtClean="0"/>
              <a:t>bed hungry?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4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 learns not to trust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2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human brain is programmed by experience.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0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is stress. Excitement equals fear. Ball </a:t>
            </a:r>
            <a:r>
              <a:rPr lang="en-US" smtClean="0"/>
              <a:t>game examples.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2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5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Tone means both verbal and non verbal stance. Monty reacts</a:t>
            </a:r>
            <a:r>
              <a:rPr lang="en-US" baseline="0" dirty="0" smtClean="0"/>
              <a:t> to the verbal tone of a conversation as well as the non verbal cues he interprets. He says you have a mad face or mean face. He personalizes an adult being loud with another student or the entire class. He becomes scared.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5B919-816A-4493-AA1C-A343F86F51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8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7A56D92-4585-425A-9F32-9C287B12EB9C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1FE3A35-2429-4B04-B662-94F695488BF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lPftosmseY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acestoohigh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oZBdZEG7PS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cTu9qngVc-Q#action=share" TargetMode="External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j9RDfv5OAZ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snyder@roe39.k12.il.u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2895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Working with Children from Trauma in Schools</a:t>
            </a:r>
          </a:p>
          <a:p>
            <a:endParaRPr lang="en-US" sz="2400" dirty="0"/>
          </a:p>
          <a:p>
            <a:r>
              <a:rPr lang="en-US" sz="2400" dirty="0" smtClean="0"/>
              <a:t>Matt Snyder</a:t>
            </a:r>
          </a:p>
          <a:p>
            <a:r>
              <a:rPr lang="en-US" sz="2400" dirty="0" smtClean="0"/>
              <a:t>Regional Superintendent of Schools</a:t>
            </a:r>
          </a:p>
          <a:p>
            <a:r>
              <a:rPr lang="en-US" sz="2400" dirty="0" smtClean="0"/>
              <a:t>Macon-Piatt ROE #39</a:t>
            </a:r>
          </a:p>
          <a:p>
            <a:r>
              <a:rPr lang="en-US" sz="2400" dirty="0" smtClean="0"/>
              <a:t>Decatur, IL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057400"/>
          </a:xfrm>
        </p:spPr>
        <p:txBody>
          <a:bodyPr/>
          <a:lstStyle/>
          <a:p>
            <a:r>
              <a:rPr lang="en-US" dirty="0" smtClean="0"/>
              <a:t>Chicken Wings and Love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 mother’s emotional circumstances during pregnancy can profoundly affect her child.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Highly stressed mothers may have children with imbalanced neurochemistry.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Fetal brain development is affected by mother’s nutrition.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Well-tended children learn trust and their brains build neurological pathways of learning and social contact.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 child’s brain learns language comprehension and speaking skills during this time.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 smtClean="0"/>
              <a:t>The Connected Child</a:t>
            </a:r>
            <a:r>
              <a:rPr lang="en-US" sz="1800" u="sng" dirty="0" smtClean="0"/>
              <a:t>,</a:t>
            </a:r>
            <a:r>
              <a:rPr lang="en-US" sz="1800" dirty="0" smtClean="0"/>
              <a:t>  Dr. </a:t>
            </a:r>
            <a:r>
              <a:rPr lang="en-US" sz="1800" dirty="0" err="1" smtClean="0"/>
              <a:t>Karyn</a:t>
            </a:r>
            <a:r>
              <a:rPr lang="en-US" sz="1800" dirty="0" smtClean="0"/>
              <a:t> Purvis</a:t>
            </a:r>
            <a:endParaRPr lang="en-US" sz="1800" u="sng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Infant Neurochemistry</a:t>
            </a:r>
            <a:endParaRPr lang="en-US" sz="40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2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Studies </a:t>
            </a:r>
            <a:r>
              <a:rPr lang="en-US" sz="2800" dirty="0"/>
              <a:t>have shown stress during pregnancy causes the mother to release cortisol, epinephrine, and norepinephrine into the fetus.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Studies have shown that children exposed to increased levels of cortisol in the womb may have trouble paying attention or solving problems later in life.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Studies show that stress in the womb can affect a baby’s neurobehavioral development.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100" b="1" u="sng" dirty="0" smtClean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100" b="1" u="sng" dirty="0" smtClean="0"/>
              <a:t>Help for Billy, </a:t>
            </a:r>
            <a:r>
              <a:rPr lang="en-US" sz="1100" dirty="0" smtClean="0"/>
              <a:t>Heather Forbes</a:t>
            </a:r>
            <a:endParaRPr lang="en-US" sz="1100" b="1" u="sng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In Utero </a:t>
            </a:r>
            <a:r>
              <a:rPr lang="en-US" dirty="0" smtClean="0"/>
              <a:t>Studies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9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 smtClean="0"/>
              <a:t>How Trauma Affects the Cognitive Structures of the Brain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 smtClean="0"/>
              <a:t>Secure Attachment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 smtClean="0"/>
              <a:t>Trauma Triggers</a:t>
            </a:r>
          </a:p>
          <a:p>
            <a:pPr marL="365760" lvl="1" indent="0" algn="r">
              <a:buClr>
                <a:schemeClr val="tx1"/>
              </a:buClr>
              <a:buNone/>
            </a:pPr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://www.youtube.com/watch?v=lPftosmseYE</a:t>
            </a:r>
            <a:r>
              <a:rPr lang="en-US" sz="1100" dirty="0"/>
              <a:t>  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Brain and Trauma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uma_and_behavior_part_1_quot_how_trauma_affects_the_brain_quot_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1733" y="1600200"/>
            <a:ext cx="596053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681" y="2095260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Trauma Affects the Cognitive Structure of the Brain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Downstairs – Brain Stem and Amygdala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Basic Functions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Innate Reactions and Impulses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Strong Emotions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Upstairs – Cerebral Cortex and  Pre-Frontal Cortex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Thinking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Imagining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Planning</a:t>
            </a:r>
          </a:p>
          <a:p>
            <a:pPr marL="0" indent="0">
              <a:buNone/>
            </a:pPr>
            <a:endParaRPr lang="en-US" sz="2000" u="sng" dirty="0" smtClean="0"/>
          </a:p>
          <a:p>
            <a:pPr marL="0" indent="0">
              <a:buNone/>
            </a:pPr>
            <a:r>
              <a:rPr lang="en-US" sz="1800" u="sng" dirty="0" smtClean="0"/>
              <a:t>The Whole Brain Child, </a:t>
            </a:r>
            <a:r>
              <a:rPr lang="en-US" sz="1800" dirty="0" smtClean="0"/>
              <a:t>Siegel and Bryson</a:t>
            </a:r>
            <a:endParaRPr lang="en-US" sz="18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Downstairs Brain vs. Upstairs Brain</a:t>
            </a:r>
            <a:endParaRPr lang="en-US" sz="32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Human Brain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33624"/>
            <a:ext cx="50292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www.acestoohigh.com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Adverse Childhood Experiences</a:t>
            </a:r>
            <a:endParaRPr lang="en-US" b="1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sz="1600" dirty="0" smtClean="0"/>
          </a:p>
          <a:p>
            <a:pPr marL="0" indent="0" algn="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 smtClean="0"/>
              <a:t>(</a:t>
            </a:r>
            <a:r>
              <a:rPr lang="en-US" sz="1600" dirty="0"/>
              <a:t>2004, http://</a:t>
            </a:r>
            <a:r>
              <a:rPr lang="en-US" sz="1600" dirty="0" smtClean="0"/>
              <a:t>www.acestudy.org) 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Childhood Trauma Impact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672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Trauma impacts the ability to </a:t>
            </a:r>
            <a:r>
              <a:rPr lang="en-US" b="1" u="sng" dirty="0" smtClean="0"/>
              <a:t>trust.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u="sng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These children often misread the motivations of others, both children and adults.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Trauma produces </a:t>
            </a:r>
            <a:r>
              <a:rPr lang="en-US" b="1" u="sng" dirty="0" smtClean="0"/>
              <a:t>self-regulation deficiencies.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Impact of Trauma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Every word a person says </a:t>
            </a:r>
          </a:p>
          <a:p>
            <a:pPr marL="0" indent="0" algn="ctr">
              <a:buNone/>
            </a:pPr>
            <a:r>
              <a:rPr lang="en-US" sz="4400" dirty="0" smtClean="0"/>
              <a:t>and </a:t>
            </a:r>
          </a:p>
          <a:p>
            <a:pPr marL="0" indent="0" algn="ctr">
              <a:buNone/>
            </a:pPr>
            <a:r>
              <a:rPr lang="en-US" sz="4400" dirty="0"/>
              <a:t>E</a:t>
            </a:r>
            <a:r>
              <a:rPr lang="en-US" sz="4400" dirty="0" smtClean="0"/>
              <a:t>very behavior a person exhibits,</a:t>
            </a:r>
          </a:p>
          <a:p>
            <a:pPr marL="0" indent="0" algn="ctr">
              <a:buNone/>
            </a:pPr>
            <a:r>
              <a:rPr lang="en-US" sz="4400" dirty="0" smtClean="0"/>
              <a:t>Seems rational to them at the time.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657600"/>
          </a:xfrm>
        </p:spPr>
        <p:txBody>
          <a:bodyPr>
            <a:normAutofit/>
          </a:bodyPr>
          <a:lstStyle/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People Have to Live and Work Together to Survive</a:t>
            </a: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People Cannot Live and Work Together Without Conflict</a:t>
            </a:r>
          </a:p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Someone Controls Every Group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What We Know About People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www.youtube.com/watch?v=oZBdZEG7PSI</a:t>
            </a:r>
            <a:endParaRPr lang="en-US" dirty="0" smtClean="0"/>
          </a:p>
          <a:p>
            <a:r>
              <a:rPr lang="en-US" smtClean="0"/>
              <a:t>15 min.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Josh Shipp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62200"/>
            <a:ext cx="4876800" cy="350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 Child’s Behavior Is Often</a:t>
            </a:r>
            <a:br>
              <a:rPr lang="en-US" dirty="0" smtClean="0"/>
            </a:br>
            <a:r>
              <a:rPr lang="en-US" dirty="0" smtClean="0"/>
              <a:t>An Expression of Need</a:t>
            </a:r>
            <a:endParaRPr lang="en-US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Characteristics of Children from Trauma in the Classroom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/>
              <a:t>Increased tension, irritability, and inability to relax.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Increased startle response.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Lack of or avoidance of eye contact.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Extreme neediness.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Bouts of rage and aggression.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/>
              <a:t>High anxiety when separated from primary care giver.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Avoidance behavior.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Elusive and vague answers.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Sneaky 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Manipulative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Combative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Irrational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4000" dirty="0" smtClean="0"/>
              <a:t>To a child, fear and excitement feel the same. 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A child from trauma often reacts to each the same way.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New or unfamiliar tasks, events, and situations make these children uncomfortable.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Stress is Stress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smtClean="0"/>
              <a:t>What is Predictable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r>
              <a:rPr lang="en-US" sz="4800" dirty="0" smtClean="0"/>
              <a:t>Is Preventable.</a:t>
            </a:r>
          </a:p>
          <a:p>
            <a:pPr marL="0" indent="0" algn="r">
              <a:buNone/>
            </a:pPr>
            <a:r>
              <a:rPr lang="en-US" sz="1600" dirty="0" smtClean="0"/>
              <a:t>Dr. Robert </a:t>
            </a:r>
            <a:r>
              <a:rPr lang="en-US" sz="1600" dirty="0" err="1" smtClean="0"/>
              <a:t>Anda</a:t>
            </a: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371601"/>
            <a:ext cx="561975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Fear-Misbehavior Cycle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52575595"/>
              </p:ext>
            </p:extLst>
          </p:nvPr>
        </p:nvGraphicFramePr>
        <p:xfrm>
          <a:off x="2057400" y="2286000"/>
          <a:ext cx="4937760" cy="2989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43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If Not You,</a:t>
            </a:r>
          </a:p>
          <a:p>
            <a:pPr marL="0" indent="0" algn="ctr">
              <a:buNone/>
            </a:pPr>
            <a:r>
              <a:rPr lang="en-US" sz="5400" b="1" dirty="0" smtClean="0"/>
              <a:t>WHO?</a:t>
            </a:r>
          </a:p>
          <a:p>
            <a:pPr marL="0" indent="0" algn="ctr">
              <a:buNone/>
            </a:pPr>
            <a:endParaRPr lang="en-US" sz="5400" b="1" dirty="0"/>
          </a:p>
          <a:p>
            <a:pPr marL="0" indent="0">
              <a:buNone/>
            </a:pPr>
            <a:r>
              <a:rPr lang="en-US" sz="4400" dirty="0" smtClean="0"/>
              <a:t>If Not Now,</a:t>
            </a:r>
          </a:p>
          <a:p>
            <a:pPr marL="0" indent="0" algn="ctr">
              <a:buNone/>
            </a:pPr>
            <a:r>
              <a:rPr lang="en-US" sz="5400" b="1" dirty="0" smtClean="0"/>
              <a:t>WHEN?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 smtClean="0"/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endParaRPr lang="en-US" sz="4000" b="1" dirty="0" smtClean="0"/>
          </a:p>
          <a:p>
            <a:pPr marL="0" indent="0" algn="ctr">
              <a:buNone/>
            </a:pPr>
            <a:endParaRPr lang="en-US" sz="4000" b="1" dirty="0" smtClean="0"/>
          </a:p>
          <a:p>
            <a:pPr marL="0" indent="0" algn="ctr">
              <a:buNone/>
            </a:pPr>
            <a:endParaRPr lang="en-US" sz="4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T.E.A.C.H Method</a:t>
            </a:r>
            <a:r>
              <a:rPr lang="en-US" sz="2400" b="1" dirty="0" smtClean="0"/>
              <a:t>©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905000"/>
            <a:ext cx="6781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>If You Want To Get Into A Shouting Match With A Child,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Start Shouting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Tone</a:t>
            </a:r>
            <a:endParaRPr lang="en-US" sz="6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91" y="2057400"/>
            <a:ext cx="5715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>If You Judge People,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You Have No Time To Love Them</a:t>
            </a:r>
          </a:p>
          <a:p>
            <a:pPr marL="0" indent="0" algn="r">
              <a:buNone/>
            </a:pPr>
            <a:r>
              <a:rPr lang="en-US" sz="2000" dirty="0" smtClean="0"/>
              <a:t>-Mother Teresa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Empathy</a:t>
            </a:r>
            <a:endParaRPr lang="en-US" sz="6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057400"/>
            <a:ext cx="60769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What do you know about the children you teach?</a:t>
            </a: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ctr">
              <a:buNone/>
            </a:pPr>
            <a:endParaRPr lang="en-US" sz="1000" dirty="0">
              <a:hlinkClick r:id="rId5"/>
            </a:endParaRPr>
          </a:p>
          <a:p>
            <a:pPr marL="0" indent="0" algn="ctr">
              <a:buNone/>
            </a:pPr>
            <a:endParaRPr lang="en-US" sz="1000" dirty="0" smtClean="0">
              <a:hlinkClick r:id="rId5"/>
            </a:endParaRPr>
          </a:p>
          <a:p>
            <a:pPr marL="0" indent="0" algn="r">
              <a:buNone/>
            </a:pPr>
            <a:r>
              <a:rPr lang="en-US" sz="1000" dirty="0" smtClean="0">
                <a:hlinkClick r:id="rId5"/>
              </a:rPr>
              <a:t>https://www.youtube.com/watch?v=cTu9qngVc-Q#action=share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 to Ponder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ery_smart_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2895600"/>
            <a:ext cx="3048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smtClean="0"/>
              <a:t>Be Sure To Taste Your Words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Before You Spit Them Out</a:t>
            </a:r>
          </a:p>
          <a:p>
            <a:pPr marL="0" indent="0" algn="r">
              <a:buNone/>
            </a:pPr>
            <a:r>
              <a:rPr lang="en-US" sz="2000" dirty="0" smtClean="0"/>
              <a:t>-Unknown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Appropriate</a:t>
            </a:r>
            <a:endParaRPr lang="en-US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495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Actions Open Doors,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Consistency Keeps Them Open</a:t>
            </a:r>
          </a:p>
          <a:p>
            <a:pPr marL="0" indent="0" algn="r">
              <a:buNone/>
            </a:pPr>
            <a:r>
              <a:rPr lang="en-US" sz="2000" dirty="0" smtClean="0"/>
              <a:t>-Rob Stanmore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Consistent</a:t>
            </a:r>
            <a:endParaRPr lang="en-US" sz="6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362200"/>
            <a:ext cx="3486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600" dirty="0" smtClean="0"/>
              <a:t>Nothing Is So Healing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600" dirty="0" smtClean="0"/>
              <a:t>As The Human Touch</a:t>
            </a:r>
          </a:p>
          <a:p>
            <a:pPr marL="0" indent="0" algn="ctr">
              <a:buNone/>
            </a:pPr>
            <a:r>
              <a:rPr lang="en-US" sz="2000" dirty="0" smtClean="0"/>
              <a:t>                                                                                                   -Bobby Fischer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Healthy Touch</a:t>
            </a:r>
            <a:endParaRPr lang="en-US" sz="6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52" y="2057399"/>
            <a:ext cx="571500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Issue Consequences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Issue Punishments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Kick Children Out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Strategies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084763" y="1524000"/>
            <a:ext cx="4059237" cy="45720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Should be Listening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Should be Comforting</a:t>
            </a:r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Should be Developing Strategies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84436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3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Tolerance vs. Acceptance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/>
              <a:t>Tolerance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Being capable of allowing something to occur without adverse reaction.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b="1" u="sng" dirty="0" smtClean="0"/>
              <a:t>Acceptance</a:t>
            </a:r>
          </a:p>
          <a:p>
            <a:pPr marL="0" indent="0">
              <a:buNone/>
            </a:pPr>
            <a:r>
              <a:rPr lang="en-US" dirty="0" smtClean="0"/>
              <a:t>Believing or coming to recognize something as valid or correct.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u="sng" dirty="0" smtClean="0"/>
              <a:t>Tolerance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Acknowledging that something is wrong with the child and trying to get the poor behavior to stop.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Consequences/Punishment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Short-term fix.</a:t>
            </a:r>
          </a:p>
          <a:p>
            <a:pPr marL="0" indent="0" algn="ctr">
              <a:buSzPct val="50000"/>
              <a:buNone/>
            </a:pPr>
            <a:r>
              <a:rPr lang="en-US" sz="2200" b="1" u="sng" dirty="0" smtClean="0"/>
              <a:t>Acceptance 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Acknowledging that something has happened to the child and trying to help the behavior to improve</a:t>
            </a:r>
            <a:r>
              <a:rPr lang="en-US" sz="2400" dirty="0" smtClean="0"/>
              <a:t>.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Support Given</a:t>
            </a:r>
          </a:p>
          <a:p>
            <a:pPr>
              <a:buClr>
                <a:schemeClr val="tx1"/>
              </a:buClr>
              <a:buSzPct val="50000"/>
            </a:pPr>
            <a:r>
              <a:rPr lang="en-US" sz="2200" dirty="0" smtClean="0"/>
              <a:t>Long-term fix.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400" b="1" u="sng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4419600"/>
          </a:xfrm>
          <a:prstGeom prst="rect">
            <a:avLst/>
          </a:prstGeom>
        </p:spPr>
      </p:pic>
      <p:pic>
        <p:nvPicPr>
          <p:cNvPr id="3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3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7000" dirty="0" smtClean="0"/>
              <a:t>  Fear Will Bully A Child</a:t>
            </a:r>
          </a:p>
          <a:p>
            <a:pPr marL="0" indent="0" algn="ctr">
              <a:buNone/>
            </a:pPr>
            <a:r>
              <a:rPr lang="en-US" sz="5400" dirty="0"/>
              <a:t> </a:t>
            </a:r>
            <a:r>
              <a:rPr lang="en-US" sz="5400" dirty="0" smtClean="0"/>
              <a:t>   </a:t>
            </a:r>
          </a:p>
          <a:p>
            <a:pPr marL="0" indent="0" algn="ctr">
              <a:buNone/>
            </a:pPr>
            <a:r>
              <a:rPr lang="en-US" sz="5400" dirty="0"/>
              <a:t> </a:t>
            </a:r>
            <a:r>
              <a:rPr lang="en-US" sz="5400" dirty="0" smtClean="0"/>
              <a:t>                   </a:t>
            </a:r>
            <a:endParaRPr lang="en-US" sz="5400" dirty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7000" dirty="0" smtClean="0"/>
              <a:t>             </a:t>
            </a:r>
          </a:p>
          <a:p>
            <a:pPr marL="0" indent="0" algn="ctr">
              <a:buNone/>
            </a:pPr>
            <a:endParaRPr lang="en-US" sz="7000" dirty="0" smtClean="0"/>
          </a:p>
          <a:p>
            <a:pPr marL="0" indent="0" algn="ctr">
              <a:buNone/>
            </a:pPr>
            <a:r>
              <a:rPr lang="en-US" sz="7000" dirty="0" smtClean="0"/>
              <a:t>Into Poor Behavior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2800" dirty="0" smtClean="0"/>
              <a:t>- </a:t>
            </a:r>
            <a:r>
              <a:rPr lang="en-US" sz="2400" dirty="0" smtClean="0"/>
              <a:t>Dr. </a:t>
            </a:r>
            <a:r>
              <a:rPr lang="en-US" sz="2400" dirty="0" err="1" smtClean="0"/>
              <a:t>Karyn</a:t>
            </a:r>
            <a:r>
              <a:rPr lang="en-US" sz="2400" dirty="0" smtClean="0"/>
              <a:t> Purvis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28800"/>
            <a:ext cx="3581400" cy="2686050"/>
          </a:xfrm>
          <a:prstGeom prst="rect">
            <a:avLst/>
          </a:prstGeom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Classroom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191000" cy="4953000"/>
          </a:xfrm>
        </p:spPr>
        <p:txBody>
          <a:bodyPr>
            <a:normAutofit fontScale="25000" lnSpcReduction="20000"/>
          </a:bodyPr>
          <a:lstStyle/>
          <a:p>
            <a:pPr>
              <a:buClr>
                <a:schemeClr val="tx1"/>
              </a:buClr>
            </a:pPr>
            <a:r>
              <a:rPr lang="en-US" sz="11200" dirty="0"/>
              <a:t>Predictable Structure</a:t>
            </a:r>
          </a:p>
          <a:p>
            <a:pPr>
              <a:buClr>
                <a:schemeClr val="tx1"/>
              </a:buClr>
            </a:pPr>
            <a:r>
              <a:rPr lang="en-US" sz="11200" dirty="0"/>
              <a:t>Consistent Routines</a:t>
            </a:r>
          </a:p>
          <a:p>
            <a:pPr>
              <a:buClr>
                <a:schemeClr val="tx1"/>
              </a:buClr>
            </a:pPr>
            <a:r>
              <a:rPr lang="en-US" sz="11200" dirty="0"/>
              <a:t>Post Expectations</a:t>
            </a:r>
          </a:p>
          <a:p>
            <a:pPr>
              <a:buClr>
                <a:schemeClr val="tx1"/>
              </a:buClr>
            </a:pPr>
            <a:r>
              <a:rPr lang="en-US" sz="11200" dirty="0"/>
              <a:t>Keep Expectations Realistic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Reduce Sensory Overload in the Classroom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Physical Security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Plan all Transitions and Movement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>
              <a:buClr>
                <a:schemeClr val="tx1"/>
              </a:buClr>
            </a:pPr>
            <a:r>
              <a:rPr lang="en-US" sz="11200" dirty="0"/>
              <a:t>Give Children </a:t>
            </a:r>
            <a:r>
              <a:rPr lang="en-US" sz="11200" dirty="0" smtClean="0"/>
              <a:t>Time to Process</a:t>
            </a:r>
            <a:endParaRPr lang="en-US" sz="11200" dirty="0"/>
          </a:p>
          <a:p>
            <a:pPr>
              <a:buClr>
                <a:schemeClr val="tx1"/>
              </a:buClr>
            </a:pPr>
            <a:r>
              <a:rPr lang="en-US" sz="11200" dirty="0" smtClean="0"/>
              <a:t>Emphasize the Positive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Use Students Names Often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Give Students Feedback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Allow Student </a:t>
            </a:r>
            <a:r>
              <a:rPr lang="en-US" sz="11200" dirty="0"/>
              <a:t>F</a:t>
            </a:r>
            <a:r>
              <a:rPr lang="en-US" sz="11200" dirty="0" smtClean="0"/>
              <a:t>eedback</a:t>
            </a:r>
          </a:p>
          <a:p>
            <a:pPr>
              <a:buClr>
                <a:schemeClr val="tx1"/>
              </a:buClr>
            </a:pPr>
            <a:r>
              <a:rPr lang="en-US" sz="11200" dirty="0" smtClean="0"/>
              <a:t>Create Calm Zones</a:t>
            </a:r>
          </a:p>
          <a:p>
            <a:pPr>
              <a:buClr>
                <a:schemeClr val="tx1"/>
              </a:buClr>
            </a:pPr>
            <a:r>
              <a:rPr lang="en-US" sz="11200" smtClean="0"/>
              <a:t>Develop Positive Send-Offs</a:t>
            </a:r>
            <a:endParaRPr lang="en-US" sz="11200" dirty="0" smtClean="0"/>
          </a:p>
          <a:p>
            <a:pPr>
              <a:buClr>
                <a:schemeClr val="tx1"/>
              </a:buClr>
            </a:pPr>
            <a:endParaRPr lang="en-US" sz="11200" dirty="0"/>
          </a:p>
          <a:p>
            <a:pPr marL="0" indent="0">
              <a:buClr>
                <a:schemeClr val="tx1"/>
              </a:buClr>
              <a:buNone/>
            </a:pPr>
            <a:endParaRPr lang="en-US" sz="11200" dirty="0"/>
          </a:p>
          <a:p>
            <a:pPr>
              <a:buClr>
                <a:schemeClr val="tx1"/>
              </a:buClr>
            </a:pPr>
            <a:endParaRPr lang="en-US" sz="8600" dirty="0" smtClean="0"/>
          </a:p>
          <a:p>
            <a:pPr>
              <a:buClr>
                <a:schemeClr val="tx1"/>
              </a:buClr>
            </a:pPr>
            <a:endParaRPr lang="en-US" sz="8600" dirty="0"/>
          </a:p>
          <a:p>
            <a:pPr>
              <a:buClr>
                <a:schemeClr val="tx1"/>
              </a:buClr>
            </a:pPr>
            <a:endParaRPr lang="en-US" sz="8600" dirty="0"/>
          </a:p>
          <a:p>
            <a:pPr>
              <a:buClr>
                <a:schemeClr val="tx1"/>
              </a:buClr>
            </a:pPr>
            <a:endParaRPr lang="en-US" dirty="0" smtClean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6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Respond Immediately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Do not get in a Discussion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Use Few Words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 dirty="0" smtClean="0"/>
              <a:t>Be Instructive and Corrective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 smtClean="0"/>
              <a:t>- </a:t>
            </a:r>
            <a:r>
              <a:rPr lang="en-US" sz="1100" b="1" u="sng" dirty="0" smtClean="0"/>
              <a:t>The Connected Child</a:t>
            </a:r>
            <a:r>
              <a:rPr lang="en-US" sz="1100" dirty="0" smtClean="0"/>
              <a:t>, Dr. </a:t>
            </a:r>
            <a:r>
              <a:rPr lang="en-US" sz="1100" dirty="0" err="1" smtClean="0"/>
              <a:t>Karyn</a:t>
            </a:r>
            <a:r>
              <a:rPr lang="en-US" sz="1100" dirty="0" smtClean="0"/>
              <a:t> Purvis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When an Issue Arises</a:t>
            </a:r>
            <a:endParaRPr lang="en-US" sz="4800" b="1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Implementing Classroom Strategies </a:t>
            </a:r>
            <a:endParaRPr lang="en-US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3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That Kid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11455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9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7200" b="1" dirty="0" smtClean="0"/>
              <a:t>Relationships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7200" b="1" dirty="0" smtClean="0"/>
              <a:t>Relationships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7200" b="1" dirty="0" smtClean="0"/>
              <a:t>Relationships</a:t>
            </a:r>
            <a:endParaRPr lang="en-US" sz="7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Three R’s of Teaching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Relationships Heal What</a:t>
            </a:r>
          </a:p>
          <a:p>
            <a:pPr marL="0" indent="0" algn="ctr">
              <a:buNone/>
            </a:pPr>
            <a:r>
              <a:rPr lang="en-US" sz="4800" dirty="0" smtClean="0"/>
              <a:t>Relationships Harm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dirty="0" smtClean="0"/>
              <a:t>- Dr. </a:t>
            </a:r>
            <a:r>
              <a:rPr lang="en-US" sz="1600" dirty="0" err="1" smtClean="0"/>
              <a:t>Karyn</a:t>
            </a:r>
            <a:r>
              <a:rPr lang="en-US" sz="1600" dirty="0" smtClean="0"/>
              <a:t> Purvis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733800" cy="3147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4191000" cy="3147745"/>
          </a:xfrm>
          <a:prstGeom prst="rect">
            <a:avLst/>
          </a:prstGeom>
        </p:spPr>
      </p:pic>
      <p:pic>
        <p:nvPicPr>
          <p:cNvPr id="6" name="Picture 2" descr="H:\CWL\CWL_LOGO_PNG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 smtClean="0"/>
              <a:t>Do not assume children understand rules, social cues or cultural norms.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Trust must be earned by the adult.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The feelings children have are real to them.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Do not take behaviors personally.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Everyone is an expert on child psychology.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Every day is a new day.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Lessons From Monty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 falsely assume children will quickly understand and adapt to our rules and norms.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misbehavior occurs we become impatient and punish for things children may not know are wrong.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need to be told repeatedly about expectations and how to act in certain situations.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must model proper behavior constantly.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Praise children for the smallest accomplishments.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Give do-overs when children struggle.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Do Not Assume That Children Understand Rules or Cultural Norms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6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Children want to be loved and want to trust adults.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from trauma fear trusting adults.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trust is broken, we must start again.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in our classrooms owe us very little.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Every child DESERVES a trusted adult in their life.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children see an adult being mean or disrespectful to another child they lose trust.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from trauma have been hurt and let down by adults in the past so if it happens in the classroom it reinforces past experiences.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Trust Must Be Earned By The Adult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The prevailing feeling that children from trauma experience is FEAR.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Most misbehavior is rooted in fear.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If we can ease the fear, behavior will improve.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we simply state that everything </a:t>
            </a:r>
            <a:r>
              <a:rPr lang="en-US" dirty="0"/>
              <a:t>i</a:t>
            </a:r>
            <a:r>
              <a:rPr lang="en-US" dirty="0" smtClean="0"/>
              <a:t>s OK and there is nothing to be afraid of, we increase the fear.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must listen and validate the child’s feelings.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feelings are dismissed, fear intensifies, misbehavior occurs, punishments are imposed and fear grows, creating a cycle of misbehavior.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The Feelings Children Experience Are Real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All children will act out at times even if they love and trust the adults in their lives.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act out for a myriad of reasons.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often try to save face when this occurs in front of others.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must NEVER take poor behaviors and decisions personally.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act out when they feel an inability to control a situation and need adults to help them calm down.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Do not use threats or issue punishment during the misbehavior.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Do Not Take Behaviors Personally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No matter how you deal with a situation, someone has a better way.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Do not take unsolicited advice personally.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You must know your children and have strategies in place to deal with situations that arise.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You must trust that what you are doing will work.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You will fail at times and that is OK.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Have a support system in place for when advice is needed.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Be confident and be brave.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Everyone Is An Expert In Child Psychology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What happened is in the past and you can only control your own behavior and reactions.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Children from trauma may be set off by small events such as a look, a word, or a request.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When children from trauma get in trouble they think they are hated or unloved.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must reinforce that it is the behavior that we do not like, not the child.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Adults must make children understand that we look forward to seeing them and spending time with them.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Every Day Is A New Day</a:t>
            </a:r>
            <a:endParaRPr lang="en-US" sz="3600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86200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www.youtube.com/watch?v=j9RDfv5OAZQ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1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Truly Amazing Teacher</a:t>
            </a:r>
            <a:br>
              <a:rPr lang="en-US" dirty="0" smtClean="0"/>
            </a:br>
            <a:r>
              <a:rPr lang="en-US" sz="1600" dirty="0" smtClean="0"/>
              <a:t>10 min.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Journey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5999"/>
            <a:ext cx="3688080" cy="3200401"/>
          </a:xfrm>
          <a:prstGeom prst="rect">
            <a:avLst/>
          </a:prstGeom>
        </p:spPr>
      </p:pic>
      <p:pic>
        <p:nvPicPr>
          <p:cNvPr id="1026" name="Picture 2" descr="https://scontent-lga3-1.xx.fbcdn.net/hphotos-xat1/v/t1.0-9/1517422_450655651702527_2117796891_n.jpg?oh=ffaab8ce1f9ee06868dfdd2547672a5f&amp;oe=5693F6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5999"/>
            <a:ext cx="33528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162800" cy="5486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16281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www.chickenwingsandlove.com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mattsnyder@roe39.k12.il.us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86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Forbes, H. and Post, B. (2009). </a:t>
            </a:r>
            <a:r>
              <a:rPr lang="en-US" sz="2000" i="1" dirty="0" smtClean="0"/>
              <a:t>Beyond Consequences, Logic, and Control: A Love Based Approach to Helping Children with Severe Behaviors. </a:t>
            </a:r>
            <a:r>
              <a:rPr lang="en-US" sz="2000" dirty="0" smtClean="0"/>
              <a:t>Boulder, CO: Beyond Consequences Institute, LLC.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Forbes, H.(2012). </a:t>
            </a:r>
            <a:r>
              <a:rPr lang="en-US" sz="2000" i="1" dirty="0" smtClean="0"/>
              <a:t>Help for Billy: A Beyond Consequences Approach to Helping Children in the Classroom. </a:t>
            </a:r>
            <a:r>
              <a:rPr lang="en-US" sz="2000" dirty="0" smtClean="0"/>
              <a:t>Boulder, CO: Beyond Consequences Institute, LLC.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Kranowitz</a:t>
            </a:r>
            <a:r>
              <a:rPr lang="en-US" sz="2000" dirty="0" smtClean="0"/>
              <a:t>, C. (2005). </a:t>
            </a:r>
            <a:r>
              <a:rPr lang="en-US" sz="2000" i="1" dirty="0" smtClean="0"/>
              <a:t>The Out-of-Sync Child: Recognizing and Coping with Sensory Processing Disorder. </a:t>
            </a:r>
            <a:r>
              <a:rPr lang="en-US" sz="2000" dirty="0" smtClean="0"/>
              <a:t>New York: Penguin Press.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i="1" dirty="0" smtClean="0"/>
              <a:t>Purvis, K. (2007). The Connected Child. </a:t>
            </a:r>
            <a:r>
              <a:rPr lang="en-US" sz="2000" dirty="0" smtClean="0"/>
              <a:t>New York: McGraw Hill.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dirty="0" err="1" smtClean="0"/>
              <a:t>Seigel</a:t>
            </a:r>
            <a:r>
              <a:rPr lang="en-US" sz="2000" dirty="0" smtClean="0"/>
              <a:t>, D. and Bryson, T. (2012). </a:t>
            </a:r>
            <a:r>
              <a:rPr lang="en-US" sz="2000" i="1" dirty="0" smtClean="0"/>
              <a:t>The Whole Brain Child. </a:t>
            </a:r>
            <a:r>
              <a:rPr lang="en-US" sz="2000" dirty="0" smtClean="0"/>
              <a:t>New York: Bantam Books.</a:t>
            </a:r>
            <a:endParaRPr lang="en-US" sz="2000" i="1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09687"/>
            <a:ext cx="5715000" cy="4238625"/>
          </a:xfrm>
          <a:prstGeom prst="rect">
            <a:avLst/>
          </a:prstGeom>
        </p:spPr>
      </p:pic>
      <p:pic>
        <p:nvPicPr>
          <p:cNvPr id="3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“Students who are </a:t>
            </a:r>
          </a:p>
          <a:p>
            <a:pPr marL="0" indent="0">
              <a:buNone/>
            </a:pPr>
            <a:r>
              <a:rPr lang="en-US" sz="4400" b="1" dirty="0" smtClean="0"/>
              <a:t>LOVED at HOME</a:t>
            </a:r>
            <a:r>
              <a:rPr lang="en-US" sz="4400" dirty="0" smtClean="0"/>
              <a:t>, </a:t>
            </a:r>
          </a:p>
          <a:p>
            <a:pPr marL="0" indent="0">
              <a:buNone/>
            </a:pPr>
            <a:r>
              <a:rPr lang="en-US" sz="4400" dirty="0" smtClean="0"/>
              <a:t>come to school to </a:t>
            </a:r>
          </a:p>
          <a:p>
            <a:pPr marL="0" indent="0">
              <a:buNone/>
            </a:pPr>
            <a:r>
              <a:rPr lang="en-US" sz="4400" dirty="0" smtClean="0"/>
              <a:t>learn, and students </a:t>
            </a:r>
          </a:p>
          <a:p>
            <a:pPr marL="0" indent="0">
              <a:buNone/>
            </a:pPr>
            <a:r>
              <a:rPr lang="en-US" sz="4400" dirty="0" smtClean="0"/>
              <a:t>who aren’t, come to </a:t>
            </a:r>
          </a:p>
          <a:p>
            <a:pPr marL="0" indent="0">
              <a:buNone/>
            </a:pPr>
            <a:r>
              <a:rPr lang="en-US" sz="4400" b="1" dirty="0" smtClean="0"/>
              <a:t>SCHOOL </a:t>
            </a:r>
            <a:r>
              <a:rPr lang="en-US" sz="4400" dirty="0" smtClean="0"/>
              <a:t>to be </a:t>
            </a:r>
            <a:r>
              <a:rPr lang="en-US" sz="4400" b="1" dirty="0" smtClean="0"/>
              <a:t>LOVED.”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-Nicholas A. </a:t>
            </a:r>
            <a:r>
              <a:rPr lang="en-US" sz="2400" dirty="0" err="1" smtClean="0"/>
              <a:t>Ferroni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Any event that is more overwhelming than which is normally expected.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Such an event puts a child in a place of feeling out of control, scared, terrified, worthless, unlovable, or insecure.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Child’s life becomes one of </a:t>
            </a:r>
            <a:r>
              <a:rPr lang="en-US" b="1" u="sng" dirty="0" smtClean="0"/>
              <a:t>FEAR</a:t>
            </a:r>
            <a:r>
              <a:rPr lang="en-US" b="1" dirty="0" smtClean="0"/>
              <a:t> and </a:t>
            </a:r>
            <a:r>
              <a:rPr lang="en-US" b="1" u="sng" dirty="0" smtClean="0"/>
              <a:t>SURVIVAL.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en-US" dirty="0" smtClean="0"/>
              <a:t>Trauma</a:t>
            </a:r>
            <a:endParaRPr lang="en-US" dirty="0"/>
          </a:p>
        </p:txBody>
      </p:sp>
      <p:pic>
        <p:nvPicPr>
          <p:cNvPr id="4" name="Picture 2" descr="H:\CWL\CWL_LOGO_PNG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9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Causes of Childhood 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59936" cy="44958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Death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Divorce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Abandonment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Separation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Abuse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Neglect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Lack of Affection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59936" cy="4495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Malnutrition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Lack of Love or Care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Being </a:t>
            </a:r>
            <a:r>
              <a:rPr lang="en-US" sz="3200" dirty="0" smtClean="0"/>
              <a:t>Bullied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Ridicule / Teasing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Chronic Illness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Natural Disasters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2" descr="H:\CWL\CWL_LOGO_PNG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72200"/>
            <a:ext cx="99060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1328</TotalTime>
  <Words>1709</Words>
  <Application>Microsoft Office PowerPoint</Application>
  <PresentationFormat>On-screen Show (4:3)</PresentationFormat>
  <Paragraphs>418</Paragraphs>
  <Slides>52</Slides>
  <Notes>7</Notes>
  <HiddenSlides>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Wingdings</vt:lpstr>
      <vt:lpstr>Wingdings 2</vt:lpstr>
      <vt:lpstr>Paper</vt:lpstr>
      <vt:lpstr>Chicken Wings and Love</vt:lpstr>
      <vt:lpstr>What We Know About People</vt:lpstr>
      <vt:lpstr>Question to Ponder</vt:lpstr>
      <vt:lpstr>That Kid</vt:lpstr>
      <vt:lpstr>Our Journey</vt:lpstr>
      <vt:lpstr>PowerPoint Presentation</vt:lpstr>
      <vt:lpstr>PowerPoint Presentation</vt:lpstr>
      <vt:lpstr>Trauma</vt:lpstr>
      <vt:lpstr>Causes of Childhood Trauma</vt:lpstr>
      <vt:lpstr>Infant Neurochemistry</vt:lpstr>
      <vt:lpstr>In Utero Studies</vt:lpstr>
      <vt:lpstr>Brain and Trauma</vt:lpstr>
      <vt:lpstr>How Trauma Affects the Cognitive Structure of the Brain</vt:lpstr>
      <vt:lpstr>Downstairs Brain vs. Upstairs Brain</vt:lpstr>
      <vt:lpstr>Human Brain</vt:lpstr>
      <vt:lpstr>Adverse Childhood Experiences</vt:lpstr>
      <vt:lpstr>Childhood Trauma Impact</vt:lpstr>
      <vt:lpstr>The Impact of Trauma</vt:lpstr>
      <vt:lpstr>PowerPoint Presentation</vt:lpstr>
      <vt:lpstr>Josh Shipp</vt:lpstr>
      <vt:lpstr>A Child’s Behavior Is Often An Expression of Need</vt:lpstr>
      <vt:lpstr>Characteristics of Children from Trauma in the Classroom</vt:lpstr>
      <vt:lpstr>Stress is Stress</vt:lpstr>
      <vt:lpstr>PowerPoint Presentation</vt:lpstr>
      <vt:lpstr>Fear-Misbehavior Cycle</vt:lpstr>
      <vt:lpstr>PowerPoint Presentation</vt:lpstr>
      <vt:lpstr>T.E.A.C.H Method©</vt:lpstr>
      <vt:lpstr>Tone</vt:lpstr>
      <vt:lpstr>Empathy</vt:lpstr>
      <vt:lpstr>Appropriate</vt:lpstr>
      <vt:lpstr>Consistent</vt:lpstr>
      <vt:lpstr>Healthy Touch</vt:lpstr>
      <vt:lpstr>New Strategies</vt:lpstr>
      <vt:lpstr>Tolerance vs. Acceptance</vt:lpstr>
      <vt:lpstr>PowerPoint Presentation</vt:lpstr>
      <vt:lpstr>PowerPoint Presentation</vt:lpstr>
      <vt:lpstr>Classroom Strategies</vt:lpstr>
      <vt:lpstr>When an Issue Arises</vt:lpstr>
      <vt:lpstr>Implementing Classroom Strategies </vt:lpstr>
      <vt:lpstr>The Three R’s of Teaching</vt:lpstr>
      <vt:lpstr>PowerPoint Presentation</vt:lpstr>
      <vt:lpstr>6 Lessons From Monty</vt:lpstr>
      <vt:lpstr>Do Not Assume That Children Understand Rules or Cultural Norms</vt:lpstr>
      <vt:lpstr>Trust Must Be Earned By The Adult</vt:lpstr>
      <vt:lpstr>The Feelings Children Experience Are Real</vt:lpstr>
      <vt:lpstr>Do Not Take Behaviors Personally</vt:lpstr>
      <vt:lpstr>Everyone Is An Expert In Child Psychology</vt:lpstr>
      <vt:lpstr>Every Day Is A New Day</vt:lpstr>
      <vt:lpstr>Truly Amazing Teacher 10 min.</vt:lpstr>
      <vt:lpstr>PowerPoint Presentation</vt:lpstr>
      <vt:lpstr>PowerPoint Presentation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Chicken Wings and Love</dc:title>
  <dc:creator>Matt Snyder</dc:creator>
  <cp:lastModifiedBy>Aleshia</cp:lastModifiedBy>
  <cp:revision>157</cp:revision>
  <dcterms:created xsi:type="dcterms:W3CDTF">2015-10-07T16:25:19Z</dcterms:created>
  <dcterms:modified xsi:type="dcterms:W3CDTF">2017-10-31T14:59:22Z</dcterms:modified>
</cp:coreProperties>
</file>