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94" r:id="rId2"/>
  </p:sldMasterIdLst>
  <p:notesMasterIdLst>
    <p:notesMasterId r:id="rId52"/>
  </p:notesMasterIdLst>
  <p:handoutMasterIdLst>
    <p:handoutMasterId r:id="rId53"/>
  </p:handoutMasterIdLst>
  <p:sldIdLst>
    <p:sldId id="256" r:id="rId3"/>
    <p:sldId id="318" r:id="rId4"/>
    <p:sldId id="340" r:id="rId5"/>
    <p:sldId id="286" r:id="rId6"/>
    <p:sldId id="287" r:id="rId7"/>
    <p:sldId id="289" r:id="rId8"/>
    <p:sldId id="290" r:id="rId9"/>
    <p:sldId id="294" r:id="rId10"/>
    <p:sldId id="293" r:id="rId11"/>
    <p:sldId id="292" r:id="rId12"/>
    <p:sldId id="291" r:id="rId13"/>
    <p:sldId id="295" r:id="rId14"/>
    <p:sldId id="296" r:id="rId15"/>
    <p:sldId id="298" r:id="rId16"/>
    <p:sldId id="297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8" r:id="rId26"/>
    <p:sldId id="338" r:id="rId27"/>
    <p:sldId id="339" r:id="rId28"/>
    <p:sldId id="333" r:id="rId29"/>
    <p:sldId id="335" r:id="rId30"/>
    <p:sldId id="336" r:id="rId31"/>
    <p:sldId id="319" r:id="rId32"/>
    <p:sldId id="337" r:id="rId33"/>
    <p:sldId id="341" r:id="rId34"/>
    <p:sldId id="324" r:id="rId35"/>
    <p:sldId id="322" r:id="rId36"/>
    <p:sldId id="323" r:id="rId37"/>
    <p:sldId id="325" r:id="rId38"/>
    <p:sldId id="326" r:id="rId39"/>
    <p:sldId id="313" r:id="rId40"/>
    <p:sldId id="328" r:id="rId41"/>
    <p:sldId id="321" r:id="rId42"/>
    <p:sldId id="327" r:id="rId43"/>
    <p:sldId id="329" r:id="rId44"/>
    <p:sldId id="330" r:id="rId45"/>
    <p:sldId id="332" r:id="rId46"/>
    <p:sldId id="309" r:id="rId47"/>
    <p:sldId id="311" r:id="rId48"/>
    <p:sldId id="312" r:id="rId49"/>
    <p:sldId id="278" r:id="rId50"/>
    <p:sldId id="268" r:id="rId5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3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318F"/>
    <a:srgbClr val="D77540"/>
    <a:srgbClr val="DFDAD7"/>
    <a:srgbClr val="32BEA1"/>
    <a:srgbClr val="B49FDE"/>
    <a:srgbClr val="007096"/>
    <a:srgbClr val="CCECFF"/>
    <a:srgbClr val="E8E8E8"/>
    <a:srgbClr val="83213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6" autoAdjust="0"/>
    <p:restoredTop sz="93899" autoAdjust="0"/>
  </p:normalViewPr>
  <p:slideViewPr>
    <p:cSldViewPr>
      <p:cViewPr varScale="1">
        <p:scale>
          <a:sx n="68" d="100"/>
          <a:sy n="68" d="100"/>
        </p:scale>
        <p:origin x="111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88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9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microsoft.com/office/2015/10/relationships/revisionInfo" Target="revisionInfo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17%200129%20Homeless%20Students%20by%20Yea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085315802793275"/>
          <c:y val="0.14732725241028038"/>
          <c:w val="0.84418270459660472"/>
          <c:h val="0.753570325768102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8321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801-414C-A4A8-B104184BCDD1}"/>
              </c:ext>
            </c:extLst>
          </c:dPt>
          <c:dPt>
            <c:idx val="2"/>
            <c:invertIfNegative val="0"/>
            <c:bubble3D val="0"/>
            <c:spPr>
              <a:solidFill>
                <a:srgbClr val="D7754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801-414C-A4A8-B104184BCDD1}"/>
              </c:ext>
            </c:extLst>
          </c:dPt>
          <c:dPt>
            <c:idx val="3"/>
            <c:invertIfNegative val="0"/>
            <c:bubble3D val="0"/>
            <c:spPr>
              <a:solidFill>
                <a:srgbClr val="60214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801-414C-A4A8-B104184BCDD1}"/>
              </c:ext>
            </c:extLst>
          </c:dPt>
          <c:dLbls>
            <c:dLbl>
              <c:idx val="0"/>
              <c:layout>
                <c:manualLayout>
                  <c:x val="-3.2990234890472722E-3"/>
                  <c:y val="1.63398692810457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801-414C-A4A8-B104184BCDD1}"/>
                </c:ext>
              </c:extLst>
            </c:dLbl>
            <c:dLbl>
              <c:idx val="1"/>
              <c:layout>
                <c:manualLayout>
                  <c:x val="-4.948535233570862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01-414C-A4A8-B104184BCDD1}"/>
                </c:ext>
              </c:extLst>
            </c:dLbl>
            <c:dLbl>
              <c:idx val="2"/>
              <c:layout>
                <c:manualLayout>
                  <c:x val="-8.247558722618104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01-414C-A4A8-B104184BCDD1}"/>
                </c:ext>
              </c:extLst>
            </c:dLbl>
            <c:dLbl>
              <c:idx val="3"/>
              <c:layout>
                <c:manualLayout>
                  <c:x val="-6.598046978094605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801-414C-A4A8-B104184BCD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2006-07</c:v>
                </c:pt>
                <c:pt idx="1">
                  <c:v>2007-08</c:v>
                </c:pt>
                <c:pt idx="2">
                  <c:v>2008-09</c:v>
                </c:pt>
                <c:pt idx="3">
                  <c:v>2009-10</c:v>
                </c:pt>
              </c:strCache>
            </c:strRef>
          </c:cat>
          <c:val>
            <c:numRef>
              <c:f>Sheet1!$B$2:$B$5</c:f>
              <c:numCache>
                <c:formatCode>_(* #,##0_);_(* \(#,##0\);_(* "-"??_);_(@_)</c:formatCode>
                <c:ptCount val="4"/>
                <c:pt idx="0">
                  <c:v>16853</c:v>
                </c:pt>
                <c:pt idx="1">
                  <c:v>18670</c:v>
                </c:pt>
                <c:pt idx="2">
                  <c:v>20780</c:v>
                </c:pt>
                <c:pt idx="3">
                  <c:v>21826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801-414C-A4A8-B104184BCD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2818544"/>
        <c:axId val="340970496"/>
      </c:barChart>
      <c:catAx>
        <c:axId val="3028185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40970496"/>
        <c:crosses val="autoZero"/>
        <c:auto val="1"/>
        <c:lblAlgn val="ctr"/>
        <c:lblOffset val="100"/>
        <c:noMultiLvlLbl val="0"/>
      </c:catAx>
      <c:valAx>
        <c:axId val="34097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818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576849102051399"/>
          <c:y val="0.91022816226919001"/>
          <c:w val="0.88423150897948599"/>
          <c:h val="8.97718377308099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62601-5C43-43A6-81A5-6925622E74D1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AFC45-EAC3-42C5-A234-CF8F7F449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03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2447E72A-D913-4DC2-9E0A-E520CE8FCC86}" type="datetimeFigureOut">
              <a:rPr lang="en-US" smtClean="0"/>
              <a:pPr/>
              <a:t>11/14/2017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A5D78FC6-CE17-4259-A63C-DDFC12E04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46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2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666666"/>
                </a:solidFill>
                <a:latin typeface="Arial" panose="020B0604020202020204" pitchFamily="34" charset="0"/>
              </a:rPr>
              <a:t>KATARA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Latest is 2015-16 school year.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in 27 students experienced homelessness.  ~1 in each classroom.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39, 671 total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than double since 8 years ago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suspect this is partially due to better counting, although there has probably been a rise in homelessness as well.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43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KATARA</a:t>
            </a:r>
          </a:p>
          <a:p>
            <a:pPr marL="171450" lvl="0" indent="-17145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partnership asks systems to come together to solve the problems for kids and families.  </a:t>
            </a:r>
          </a:p>
          <a:p>
            <a:pPr marL="628650" lvl="1" indent="-17145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Educators have looked at the problem and solved it the best way they know how - with students, inside the building.  </a:t>
            </a:r>
          </a:p>
          <a:p>
            <a:pPr marL="628650" lvl="1" indent="-17145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we also have to focus on what happens outside the school building.  </a:t>
            </a: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We're trying to change the culture of how schools serve homeless students.  </a:t>
            </a:r>
          </a:p>
          <a:p>
            <a:pPr marL="628650" lvl="1" indent="-17145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bubble this up from on-the-ground experience by piloting new approaches, testing  building-level changes we can make, and helping schools connect with other systems that can help.  </a:t>
            </a:r>
          </a:p>
          <a:p>
            <a:pPr marL="628650" lvl="1" indent="-17145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we take it to scale by pursuing policy and practice fixes that will reach even more students across the state.  </a:t>
            </a:r>
          </a:p>
          <a:p>
            <a:pPr marL="171450" lvl="0" indent="-171450" fontAlgn="ctr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data-driven effort.  </a:t>
            </a:r>
            <a:r>
              <a:rPr lang="en-US" sz="14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[NOTE TO KATARA: Funders particularly requested that we make this point.]</a:t>
            </a: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fontAlgn="ctr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start by studying OSPI data, and we share our analyses with the field and with policymakers.  </a:t>
            </a:r>
          </a:p>
          <a:p>
            <a:pPr marL="628650" lvl="1" indent="-171450" fontAlgn="ctr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we make grants, we include a robust evaluation and regularly review data with grantees.</a:t>
            </a:r>
          </a:p>
          <a:p>
            <a:pPr marL="1085850" lvl="2" indent="-171450" fontAlgn="ctr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that grantees can make real-time improvements.</a:t>
            </a:r>
          </a:p>
          <a:p>
            <a:pPr marL="1085850" lvl="2" indent="-171450" fontAlgn="ctr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so that we can learn about what is most effective, and develop proof points that will help us spread those effective practices to more communities.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47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en-US" sz="2800" dirty="0"/>
              <a:t>Find others to </a:t>
            </a:r>
            <a:r>
              <a:rPr lang="ja-JP" altLang="en-US" sz="2800" dirty="0">
                <a:ea typeface="ＭＳ Ｐゴシック" charset="-128"/>
              </a:rPr>
              <a:t>“</a:t>
            </a:r>
            <a:r>
              <a:rPr lang="en-US" altLang="ja-JP" sz="2800" dirty="0">
                <a:ea typeface="ＭＳ Ｐゴシック" charset="-128"/>
              </a:rPr>
              <a:t>make the pitch</a:t>
            </a:r>
            <a:r>
              <a:rPr lang="ja-JP" altLang="en-US" sz="2800" dirty="0">
                <a:ea typeface="ＭＳ Ｐゴシック" charset="-128"/>
              </a:rPr>
              <a:t>”</a:t>
            </a:r>
            <a:r>
              <a:rPr lang="en-US" altLang="ja-JP" sz="2800" dirty="0">
                <a:ea typeface="ＭＳ Ｐゴシック" charset="-128"/>
              </a:rPr>
              <a:t> for you.</a:t>
            </a:r>
            <a:endParaRPr lang="en-US" altLang="en-US" sz="2800" dirty="0"/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/>
              <a:t>Act as a private individual - you don</a:t>
            </a:r>
            <a:r>
              <a:rPr lang="ja-JP" altLang="en-US" sz="2800" dirty="0">
                <a:ea typeface="ＭＳ Ｐゴシック" charset="-128"/>
              </a:rPr>
              <a:t>’</a:t>
            </a:r>
            <a:r>
              <a:rPr lang="en-US" altLang="ja-JP" sz="2800" dirty="0">
                <a:ea typeface="ＭＳ Ｐゴシック" charset="-128"/>
              </a:rPr>
              <a:t>t lose your rights as a citizen just because you work for government</a:t>
            </a:r>
          </a:p>
        </p:txBody>
      </p:sp>
      <p:sp>
        <p:nvSpPr>
          <p:cNvPr id="29700" name="Footer Placeholder 1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Patricia Julianelle                                NAEHCY; Legal Director                     Unaccompanied Youth Task Force</a:t>
            </a:r>
          </a:p>
        </p:txBody>
      </p:sp>
    </p:spTree>
    <p:extLst>
      <p:ext uri="{BB962C8B-B14F-4D97-AF65-F5344CB8AC3E}">
        <p14:creationId xmlns:p14="http://schemas.microsoft.com/office/powerpoint/2010/main" val="532258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 into groups of 6,</a:t>
            </a:r>
            <a:r>
              <a:rPr lang="en-US" baseline="0" dirty="0"/>
              <a:t> 2</a:t>
            </a:r>
            <a:r>
              <a:rPr lang="en-US" dirty="0"/>
              <a:t> giant</a:t>
            </a:r>
            <a:r>
              <a:rPr lang="en-US" baseline="0" dirty="0"/>
              <a:t> sticky notes for each group</a:t>
            </a:r>
          </a:p>
          <a:p>
            <a:endParaRPr lang="en-US" baseline="0" dirty="0"/>
          </a:p>
          <a:p>
            <a:r>
              <a:rPr lang="en-US" baseline="0" dirty="0"/>
              <a:t>The diversity of your group: different states, different population (rural, urban) is very reflective of the diversity within a state. We all share similar problems, but we have to find solutions that consider the diversity of communities. </a:t>
            </a:r>
          </a:p>
          <a:p>
            <a:endParaRPr lang="en-US" dirty="0"/>
          </a:p>
          <a:p>
            <a:r>
              <a:rPr lang="en-US" dirty="0"/>
              <a:t>10</a:t>
            </a:r>
            <a:r>
              <a:rPr lang="en-US" baseline="0" dirty="0"/>
              <a:t> minutes for first question:</a:t>
            </a:r>
          </a:p>
          <a:p>
            <a:r>
              <a:rPr lang="en-US" baseline="0" dirty="0"/>
              <a:t>10 minutes: Share out to group</a:t>
            </a:r>
          </a:p>
          <a:p>
            <a:r>
              <a:rPr lang="en-US" baseline="0" dirty="0"/>
              <a:t>10 minutes for second question</a:t>
            </a:r>
          </a:p>
          <a:p>
            <a:r>
              <a:rPr lang="en-US" baseline="0" dirty="0"/>
              <a:t>10 minutes to share out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2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Chose one that is the best legislative fix…</a:t>
            </a:r>
          </a:p>
          <a:p>
            <a:endParaRPr lang="en-US" dirty="0"/>
          </a:p>
          <a:p>
            <a:r>
              <a:rPr lang="en-US" dirty="0"/>
              <a:t>Break into groups of 6,</a:t>
            </a:r>
            <a:r>
              <a:rPr lang="en-US" baseline="0" dirty="0"/>
              <a:t> 2</a:t>
            </a:r>
            <a:r>
              <a:rPr lang="en-US" dirty="0"/>
              <a:t> giant</a:t>
            </a:r>
            <a:r>
              <a:rPr lang="en-US" baseline="0" dirty="0"/>
              <a:t> sticky notes for each group</a:t>
            </a:r>
          </a:p>
          <a:p>
            <a:endParaRPr lang="en-US" baseline="0" dirty="0"/>
          </a:p>
          <a:p>
            <a:r>
              <a:rPr lang="en-US" baseline="0" dirty="0"/>
              <a:t>The diversity of your group: different states, different population (rural, urban) is very reflective of the diversity within a state. We all share similar problems, but we have to find solutions that consider the diversity of communities. </a:t>
            </a:r>
          </a:p>
          <a:p>
            <a:endParaRPr lang="en-US" dirty="0"/>
          </a:p>
          <a:p>
            <a:r>
              <a:rPr lang="en-US" dirty="0"/>
              <a:t>10</a:t>
            </a:r>
            <a:r>
              <a:rPr lang="en-US" baseline="0" dirty="0"/>
              <a:t> minutes for first question:</a:t>
            </a:r>
          </a:p>
          <a:p>
            <a:r>
              <a:rPr lang="en-US" baseline="0" dirty="0"/>
              <a:t>10 minutes: Share out to group</a:t>
            </a:r>
          </a:p>
          <a:p>
            <a:r>
              <a:rPr lang="en-US" baseline="0" dirty="0"/>
              <a:t>10 minutes for second question</a:t>
            </a:r>
          </a:p>
          <a:p>
            <a:r>
              <a:rPr lang="en-US" baseline="0" dirty="0"/>
              <a:t>10 minutes to share out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587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 into groups of 6,</a:t>
            </a:r>
            <a:r>
              <a:rPr lang="en-US" baseline="0" dirty="0"/>
              <a:t> 2</a:t>
            </a:r>
            <a:r>
              <a:rPr lang="en-US" dirty="0"/>
              <a:t> giant</a:t>
            </a:r>
            <a:r>
              <a:rPr lang="en-US" baseline="0" dirty="0"/>
              <a:t> sticky notes for each group</a:t>
            </a:r>
          </a:p>
          <a:p>
            <a:endParaRPr lang="en-US" baseline="0" dirty="0"/>
          </a:p>
          <a:p>
            <a:r>
              <a:rPr lang="en-US" baseline="0" dirty="0"/>
              <a:t>The diversity of your group: different states, different population (rural, urban) is very reflective of the diversity within a state. We all share similar problems, but we have to find solutions that consider the diversity of communities. </a:t>
            </a:r>
          </a:p>
          <a:p>
            <a:endParaRPr lang="en-US" dirty="0"/>
          </a:p>
          <a:p>
            <a:r>
              <a:rPr lang="en-US" dirty="0"/>
              <a:t>10</a:t>
            </a:r>
            <a:r>
              <a:rPr lang="en-US" baseline="0" dirty="0"/>
              <a:t> minutes for first question:</a:t>
            </a:r>
          </a:p>
          <a:p>
            <a:r>
              <a:rPr lang="en-US" baseline="0" dirty="0"/>
              <a:t>10 minutes: Share out to group</a:t>
            </a:r>
          </a:p>
          <a:p>
            <a:r>
              <a:rPr lang="en-US" baseline="0" dirty="0"/>
              <a:t>10 minutes for second question</a:t>
            </a:r>
          </a:p>
          <a:p>
            <a:r>
              <a:rPr lang="en-US" baseline="0" dirty="0"/>
              <a:t>10 minutes to share out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430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KATARA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So, that’s Schoolhouse Washington.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We’re ambitious, but we also know this is the right time to dream big for students experiencing homelessness.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Really appreciate that all of you were willing to take time to hear what we’re up 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have some time for questions now.  In addition to Helen and Jonathan, Liza Burell is also here – she oversees the Schoolhouse Washington partnership.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Any questions?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2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666666"/>
                </a:solidFill>
                <a:latin typeface="Arial" panose="020B0604020202020204" pitchFamily="34" charset="0"/>
              </a:rPr>
              <a:t>KATARA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Latest is 2015-16 school year.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in 27 students experienced homelessness.  ~1 in each classroom.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39, 671 total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than double since 8 years ago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suspect this is partially due to better counting, although there has probably been a rise in homelessness as well.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77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KATARA</a:t>
            </a:r>
          </a:p>
          <a:p>
            <a:pPr marL="171450" lvl="0" indent="-17145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partnership asks systems to come together to solve the problems for kids and families.  </a:t>
            </a:r>
          </a:p>
          <a:p>
            <a:pPr marL="628650" lvl="1" indent="-17145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Educators have looked at the problem and solved it the best way they know how - with students, inside the building.  </a:t>
            </a:r>
          </a:p>
          <a:p>
            <a:pPr marL="628650" lvl="1" indent="-17145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we also have to focus on what happens outside the school building.  </a:t>
            </a: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We're trying to change the culture of how schools serve homeless students.  </a:t>
            </a:r>
          </a:p>
          <a:p>
            <a:pPr marL="628650" lvl="1" indent="-17145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bubble this up from on-the-ground experience by piloting new approaches, testing  building-level changes we can make, and helping schools connect with other systems that can help.  </a:t>
            </a:r>
          </a:p>
          <a:p>
            <a:pPr marL="628650" lvl="1" indent="-17145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we take it to scale by pursuing policy and practice fixes that will reach even more students across the state.  </a:t>
            </a:r>
          </a:p>
          <a:p>
            <a:pPr marL="171450" lvl="0" indent="-171450" fontAlgn="ctr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data-driven effort.  </a:t>
            </a:r>
            <a:r>
              <a:rPr lang="en-US" sz="14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[NOTE TO KATARA: Funders particularly requested that we make this point.]</a:t>
            </a: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fontAlgn="ctr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start by studying OSPI data, and we share our analyses with the field and with policymakers.  </a:t>
            </a:r>
          </a:p>
          <a:p>
            <a:pPr marL="628650" lvl="1" indent="-171450" fontAlgn="ctr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we make grants, we include a robust evaluation and regularly review data with grantees.</a:t>
            </a:r>
          </a:p>
          <a:p>
            <a:pPr marL="1085850" lvl="2" indent="-171450" fontAlgn="ctr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that grantees can make real-time improvements.</a:t>
            </a:r>
          </a:p>
          <a:p>
            <a:pPr marL="1085850" lvl="2" indent="-171450" fontAlgn="ctr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so that we can learn about what is most effective, and develop proof points that will help us spread those effective practices to more communities.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80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87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95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5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KATARA</a:t>
            </a:r>
          </a:p>
          <a:p>
            <a:pPr marL="171450" lvl="0" indent="-17145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partnership asks systems to come together to solve the problems for kids and families.  </a:t>
            </a:r>
          </a:p>
          <a:p>
            <a:pPr marL="628650" lvl="1" indent="-17145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Educators have looked at the problem and solved it the best way they know how - with students, inside the building.  </a:t>
            </a:r>
          </a:p>
          <a:p>
            <a:pPr marL="628650" lvl="1" indent="-17145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we also have to focus on what happens outside the school building.  </a:t>
            </a: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We're trying to change the culture of how schools serve homeless students.  </a:t>
            </a:r>
          </a:p>
          <a:p>
            <a:pPr marL="628650" lvl="1" indent="-17145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bubble this up from on-the-ground experience by piloting new approaches, testing  building-level changes we can make, and helping schools connect with other systems that can help.  </a:t>
            </a:r>
          </a:p>
          <a:p>
            <a:pPr marL="628650" lvl="1" indent="-171450" fontAlgn="ctr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we take it to scale by pursuing policy and practice fixes that will reach even more students across the state.  </a:t>
            </a:r>
          </a:p>
          <a:p>
            <a:pPr marL="171450" lvl="0" indent="-171450" fontAlgn="ctr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data-driven effort.  </a:t>
            </a:r>
            <a:r>
              <a:rPr lang="en-US" sz="14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[NOTE TO KATARA: Funders particularly requested that we make this point.]</a:t>
            </a:r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 fontAlgn="ctr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start by studying OSPI data, and we share our analyses with the field and with policymakers.  </a:t>
            </a:r>
          </a:p>
          <a:p>
            <a:pPr marL="628650" lvl="1" indent="-171450" fontAlgn="ctr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we make grants, we include a robust evaluation and regularly review data with grantees.</a:t>
            </a:r>
          </a:p>
          <a:p>
            <a:pPr marL="1085850" lvl="2" indent="-171450" fontAlgn="ctr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that grantees can make real-time improvements.</a:t>
            </a:r>
          </a:p>
          <a:p>
            <a:pPr marL="1085850" lvl="2" indent="-171450" fontAlgn="ctr"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so that we can learn about what is most effective, and develop proof points that will help us spread those effective practices to more communities.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38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KATARA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So, that’s Schoolhouse Washington.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We’re ambitious, but we also know this is the right time to dream big for students experiencing homelessness.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Really appreciate that all of you were willing to take time to hear what we’re up 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have some time for questions now.  In addition to Helen and Jonathan, Liza Burell is also here – she oversees the Schoolhouse Washington partnership.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Any questions?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03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34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hoto Option #1">
    <p:bg>
      <p:bgPr>
        <a:blipFill dpi="0" rotWithShape="1">
          <a:blip r:embed="rId2">
            <a:alphaModFix amt="3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 flipV="1">
            <a:off x="27801" y="4561093"/>
            <a:ext cx="9144000" cy="1447796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rgbClr val="D775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00709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5552" y="4648200"/>
            <a:ext cx="8613648" cy="1219200"/>
          </a:xfrm>
        </p:spPr>
        <p:txBody>
          <a:bodyPr anchor="ctr">
            <a:normAutofit/>
          </a:bodyPr>
          <a:lstStyle>
            <a:lvl1pPr algn="r">
              <a:defRPr sz="4400" b="0" cap="none" baseline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 hasCustomPrompt="1"/>
          </p:nvPr>
        </p:nvSpPr>
        <p:spPr>
          <a:xfrm>
            <a:off x="2362200" y="6050037"/>
            <a:ext cx="6477000" cy="685800"/>
          </a:xfrm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Event | Date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4" y="-76200"/>
            <a:ext cx="3558961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7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Title Slide - Alternate Option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white">
          <a:xfrm>
            <a:off x="0" y="4572000"/>
            <a:ext cx="9144000" cy="886968"/>
          </a:xfrm>
          <a:prstGeom prst="rect">
            <a:avLst/>
          </a:prstGeom>
          <a:noFill/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noFill/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700" baseline="0">
                <a:solidFill>
                  <a:srgbClr val="333333"/>
                </a:solidFill>
              </a:defRPr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Event | Date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663440"/>
            <a:ext cx="1463040" cy="713232"/>
          </a:xfrm>
          <a:prstGeom prst="rect">
            <a:avLst/>
          </a:prstGeom>
          <a:solidFill>
            <a:srgbClr val="D775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60576" y="4654296"/>
            <a:ext cx="7583424" cy="713232"/>
          </a:xfrm>
          <a:prstGeom prst="rect">
            <a:avLst/>
          </a:prstGeom>
          <a:solidFill>
            <a:srgbClr val="00709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" y="-9236"/>
            <a:ext cx="1463040" cy="10963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>
            <a:lvl1pPr>
              <a:defRPr sz="400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19600"/>
          </a:xfrm>
        </p:spPr>
        <p:txBody>
          <a:bodyPr/>
          <a:lstStyle>
            <a:lvl1pPr marL="0" indent="0">
              <a:buClr>
                <a:srgbClr val="D77540"/>
              </a:buClr>
              <a:buFont typeface="Wingdings" panose="05000000000000000000" pitchFamily="2" charset="2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Clr>
                <a:srgbClr val="00A3AD"/>
              </a:buCl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buClr>
                <a:srgbClr val="FFB500"/>
              </a:buCl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buClr>
                <a:srgbClr val="832131"/>
              </a:buClr>
              <a:defRPr>
                <a:latin typeface="Calibri" panose="020F0502020204030204" pitchFamily="34" charset="0"/>
              </a:defRPr>
            </a:lvl4pPr>
            <a:lvl5pPr>
              <a:buClr>
                <a:srgbClr val="D77540"/>
              </a:buCl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Large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40080" y="1752600"/>
            <a:ext cx="3810000" cy="4419600"/>
          </a:xfrm>
        </p:spPr>
        <p:txBody>
          <a:bodyPr/>
          <a:lstStyle>
            <a:lvl2pPr marL="576263" indent="-292100">
              <a:defRPr/>
            </a:lvl2pPr>
            <a:lvl3pPr marL="804863" indent="-228600">
              <a:buClr>
                <a:srgbClr val="FFB500"/>
              </a:buClr>
              <a:defRPr/>
            </a:lvl3pPr>
            <a:lvl4pPr>
              <a:buClr>
                <a:srgbClr val="832131"/>
              </a:buClr>
              <a:defRPr/>
            </a:lvl4pPr>
            <a:lvl5pPr>
              <a:buClr>
                <a:srgbClr val="D7754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4675632" y="1752600"/>
            <a:ext cx="4103190" cy="2971800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0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438400" y="1752600"/>
            <a:ext cx="6324600" cy="4419600"/>
          </a:xfrm>
        </p:spPr>
        <p:txBody>
          <a:bodyPr/>
          <a:lstStyle>
            <a:lvl2pPr marL="576263" indent="-292100">
              <a:defRPr/>
            </a:lvl2pPr>
            <a:lvl3pPr marL="804863" indent="-228600">
              <a:buClr>
                <a:srgbClr val="FFB500"/>
              </a:buClr>
              <a:defRPr/>
            </a:lvl3pPr>
            <a:lvl4pPr>
              <a:buClr>
                <a:srgbClr val="832131"/>
              </a:buClr>
              <a:defRPr/>
            </a:lvl4pPr>
            <a:lvl5pPr>
              <a:buClr>
                <a:srgbClr val="D77540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609600" y="1752600"/>
            <a:ext cx="1661584" cy="1604571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>
            <a:lvl2pPr marL="576263" indent="-292100">
              <a:defRPr/>
            </a:lvl2pPr>
            <a:lvl3pPr marL="804863" indent="-2286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>
            <a:lvl2pPr marL="576263" indent="-292100">
              <a:defRPr/>
            </a:lvl2pPr>
            <a:lvl3pPr marL="804863" indent="-22860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ontact Info and Photo">
    <p:bg>
      <p:bgPr>
        <a:blipFill dpi="0" rotWithShape="1">
          <a:blip r:embed="rId2">
            <a:alphaModFix amt="15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flipV="1">
            <a:off x="0" y="0"/>
            <a:ext cx="9144000" cy="1219196"/>
          </a:xfrm>
          <a:prstGeom prst="rect">
            <a:avLst/>
          </a:prstGeom>
          <a:solidFill>
            <a:schemeClr val="tx1">
              <a:alpha val="3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232031" y="6400800"/>
            <a:ext cx="28545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F5F5F"/>
                </a:solidFill>
                <a:latin typeface="Calibri" panose="020F0502020204030204" pitchFamily="34" charset="0"/>
              </a:rPr>
              <a:t>@</a:t>
            </a:r>
            <a:r>
              <a:rPr lang="en-US" sz="1400" dirty="0" err="1">
                <a:solidFill>
                  <a:srgbClr val="5F5F5F"/>
                </a:solidFill>
                <a:latin typeface="Calibri" panose="020F0502020204030204" pitchFamily="34" charset="0"/>
              </a:rPr>
              <a:t>schoolhousewa</a:t>
            </a:r>
            <a:endParaRPr lang="en-US" sz="1400" dirty="0">
              <a:solidFill>
                <a:srgbClr val="5F5F5F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992" y="6458386"/>
            <a:ext cx="331177" cy="269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07" y="6400800"/>
            <a:ext cx="331177" cy="3290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79231" y="6389077"/>
            <a:ext cx="2397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5F5F5F"/>
                </a:solidFill>
                <a:latin typeface="Calibri" panose="020F0502020204030204" pitchFamily="34" charset="0"/>
              </a:rPr>
              <a:t>www.schoolhousewa.org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09600" y="358914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Contact Information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8153400" cy="434340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A3AD"/>
              </a:buClr>
              <a:buSzPct val="60000"/>
              <a:buFontTx/>
              <a:buNone/>
              <a:tabLst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buClr>
                <a:srgbClr val="D77540"/>
              </a:buClr>
              <a:defRPr>
                <a:latin typeface="Calibri" panose="020F0502020204030204" pitchFamily="34" charset="0"/>
              </a:defRPr>
            </a:lvl2pPr>
            <a:lvl3pPr>
              <a:buClr>
                <a:srgbClr val="00A3AD"/>
              </a:buClr>
              <a:defRPr>
                <a:latin typeface="Calibri" panose="020F0502020204030204" pitchFamily="34" charset="0"/>
              </a:defRPr>
            </a:lvl3pPr>
            <a:lvl4pPr>
              <a:buClr>
                <a:srgbClr val="832131"/>
              </a:buClr>
              <a:defRPr>
                <a:latin typeface="Calibri" panose="020F0502020204030204" pitchFamily="34" charset="0"/>
              </a:defRPr>
            </a:lvl4pPr>
            <a:lvl5pPr>
              <a:buClr>
                <a:srgbClr val="D77540"/>
              </a:buCl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160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943600"/>
            <a:ext cx="1463040" cy="109636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noFill/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752600"/>
            <a:ext cx="8153400" cy="43738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 bullet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rgbClr val="D7754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00709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943600"/>
            <a:ext cx="1463040" cy="10963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3" r:id="rId2"/>
    <p:sldLayoutId id="2147483696" r:id="rId3"/>
    <p:sldLayoutId id="2147483708" r:id="rId4"/>
    <p:sldLayoutId id="2147483702" r:id="rId5"/>
    <p:sldLayoutId id="2147483698" r:id="rId6"/>
    <p:sldLayoutId id="2147483700" r:id="rId7"/>
    <p:sldLayoutId id="2147483711" r:id="rId8"/>
    <p:sldLayoutId id="2147483701" r:id="rId9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sz="4000" b="1" kern="1200">
          <a:solidFill>
            <a:schemeClr val="tx2"/>
          </a:solidFill>
          <a:latin typeface="Calibri" panose="020F050202020403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rtl="0" eaLnBrk="1" latinLnBrk="0" hangingPunct="1">
        <a:spcBef>
          <a:spcPts val="700"/>
        </a:spcBef>
        <a:buClr>
          <a:srgbClr val="00A3AD"/>
        </a:buClr>
        <a:buSzPct val="50000"/>
        <a:buFont typeface="Wingdings" panose="05000000000000000000" pitchFamily="2" charset="2"/>
        <a:buNone/>
        <a:defRPr sz="2900" b="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39763" indent="-355600" algn="l" rtl="0" eaLnBrk="1" latinLnBrk="0" hangingPunct="1">
        <a:spcBef>
          <a:spcPts val="550"/>
        </a:spcBef>
        <a:buClr>
          <a:srgbClr val="00A3AD"/>
        </a:buClr>
        <a:buSzPct val="80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914400" indent="-228600" algn="l" rtl="0" eaLnBrk="1" latinLnBrk="0" hangingPunct="1">
        <a:spcBef>
          <a:spcPts val="500"/>
        </a:spcBef>
        <a:buClr>
          <a:srgbClr val="FFB500"/>
        </a:buClr>
        <a:buSzPct val="100000"/>
        <a:buFont typeface="Wingdings 2" panose="05020102010507070707" pitchFamily="18" charset="2"/>
        <a:buChar char=""/>
        <a:defRPr sz="23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nche.ed.gov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brandy.sincyr@buildingchanges.org" TargetMode="External"/><Relationship Id="rId2" Type="http://schemas.openxmlformats.org/officeDocument/2006/relationships/hyperlink" Target="mailto:katara.jordan@buildingchanges.org" TargetMode="Externa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54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fif"/><Relationship Id="rId3" Type="http://schemas.openxmlformats.org/officeDocument/2006/relationships/image" Target="../media/image36.png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patricia@schoolhouseconnection.org" TargetMode="External"/><Relationship Id="rId4" Type="http://schemas.openxmlformats.org/officeDocument/2006/relationships/hyperlink" Target="mailto:barbara@schoolhouseconnection.or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brandy.sincyr@buildingchanges.org" TargetMode="External"/><Relationship Id="rId2" Type="http://schemas.openxmlformats.org/officeDocument/2006/relationships/hyperlink" Target="mailto:katara.jordan@buildingchanges.org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Connecting the Dots: Turning Awareness into Action and Implementation Part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October 29, 2017</a:t>
            </a:r>
          </a:p>
        </p:txBody>
      </p:sp>
    </p:spTree>
    <p:extLst>
      <p:ext uri="{BB962C8B-B14F-4D97-AF65-F5344CB8AC3E}">
        <p14:creationId xmlns:p14="http://schemas.microsoft.com/office/powerpoint/2010/main" val="110841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0335-039B-496C-A4B5-DE75358C0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the Problem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DC1057D-3117-41BF-ADC9-951B6B20C5D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14400" y="2209800"/>
          <a:ext cx="7162800" cy="388620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1380159">
                  <a:extLst>
                    <a:ext uri="{9D8B030D-6E8A-4147-A177-3AD203B41FA5}">
                      <a16:colId xmlns:a16="http://schemas.microsoft.com/office/drawing/2014/main" val="2214253984"/>
                    </a:ext>
                  </a:extLst>
                </a:gridCol>
                <a:gridCol w="1719662">
                  <a:extLst>
                    <a:ext uri="{9D8B030D-6E8A-4147-A177-3AD203B41FA5}">
                      <a16:colId xmlns:a16="http://schemas.microsoft.com/office/drawing/2014/main" val="2389348190"/>
                    </a:ext>
                  </a:extLst>
                </a:gridCol>
                <a:gridCol w="1832420">
                  <a:extLst>
                    <a:ext uri="{9D8B030D-6E8A-4147-A177-3AD203B41FA5}">
                      <a16:colId xmlns:a16="http://schemas.microsoft.com/office/drawing/2014/main" val="986500023"/>
                    </a:ext>
                  </a:extLst>
                </a:gridCol>
                <a:gridCol w="2230559">
                  <a:extLst>
                    <a:ext uri="{9D8B030D-6E8A-4147-A177-3AD203B41FA5}">
                      <a16:colId xmlns:a16="http://schemas.microsoft.com/office/drawing/2014/main" val="1393981759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Row Labels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Sum of elementary total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Sum of middle school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Sum of high school total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10004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2006-07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8301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3411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5141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65217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2007-08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9118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3706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5764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09499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2008-09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10016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4155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6532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4077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2009-10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10304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4394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7033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99901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2010-11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12691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5088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8269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316291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2011-12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13174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5497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8719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49955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2012-13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15020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6102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9487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010108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2013-14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16313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6333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9893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52311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Grand Total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94937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38686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60838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504622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CCA7F31-49AA-4FD0-912E-F09E26C4B978}"/>
              </a:ext>
            </a:extLst>
          </p:cNvPr>
          <p:cNvSpPr txBox="1"/>
          <p:nvPr/>
        </p:nvSpPr>
        <p:spPr>
          <a:xfrm>
            <a:off x="3021640" y="1752600"/>
            <a:ext cx="2835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Homeless Students by Grade</a:t>
            </a:r>
          </a:p>
        </p:txBody>
      </p:sp>
    </p:spTree>
    <p:extLst>
      <p:ext uri="{BB962C8B-B14F-4D97-AF65-F5344CB8AC3E}">
        <p14:creationId xmlns:p14="http://schemas.microsoft.com/office/powerpoint/2010/main" val="1544009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685DD-17A3-4EBE-AFAB-DE68824FD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find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B47A0-6012-40F5-AAF4-75089A8A935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4800" y="1752600"/>
            <a:ext cx="3810000" cy="4419600"/>
          </a:xfrm>
        </p:spPr>
        <p:txBody>
          <a:bodyPr>
            <a:normAutofit lnSpcReduction="10000"/>
          </a:bodyPr>
          <a:lstStyle/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State Education Agency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National Center for Homeless Education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https://nche.ed.gov/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Department of Education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Local School District </a:t>
            </a:r>
          </a:p>
          <a:p>
            <a:pPr>
              <a:buClr>
                <a:srgbClr val="D77540"/>
              </a:buClr>
              <a:buSzPct val="100000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Kids Count Data Center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E85EDC-133B-4CC9-9F5E-EF8C105FE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73126"/>
            <a:ext cx="4705592" cy="850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ADD475-6354-4CC4-B49A-E00E3E6B1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60165"/>
            <a:ext cx="1627635" cy="18653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CF908F-1ECB-406D-BEF1-6A61029C9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83" y="4756085"/>
            <a:ext cx="4235668" cy="8255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BD8C26-8557-46C1-B1E1-3B76D9A3B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958" y="5791200"/>
            <a:ext cx="3447676" cy="50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05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8E9A8-3820-44B4-B3A9-4E951C47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Identifying &amp; Defining the Problem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908E49B-17DD-4713-8C10-911B96A428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1066796"/>
              </p:ext>
            </p:extLst>
          </p:nvPr>
        </p:nvGraphicFramePr>
        <p:xfrm>
          <a:off x="4800600" y="2057400"/>
          <a:ext cx="3899836" cy="3772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4B52819-2188-4D71-88B0-C99146175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943205"/>
              </p:ext>
            </p:extLst>
          </p:nvPr>
        </p:nvGraphicFramePr>
        <p:xfrm>
          <a:off x="457200" y="2241082"/>
          <a:ext cx="3124199" cy="3589020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601984">
                  <a:extLst>
                    <a:ext uri="{9D8B030D-6E8A-4147-A177-3AD203B41FA5}">
                      <a16:colId xmlns:a16="http://schemas.microsoft.com/office/drawing/2014/main" val="2214253984"/>
                    </a:ext>
                  </a:extLst>
                </a:gridCol>
                <a:gridCol w="750065">
                  <a:extLst>
                    <a:ext uri="{9D8B030D-6E8A-4147-A177-3AD203B41FA5}">
                      <a16:colId xmlns:a16="http://schemas.microsoft.com/office/drawing/2014/main" val="2389348190"/>
                    </a:ext>
                  </a:extLst>
                </a:gridCol>
                <a:gridCol w="799247">
                  <a:extLst>
                    <a:ext uri="{9D8B030D-6E8A-4147-A177-3AD203B41FA5}">
                      <a16:colId xmlns:a16="http://schemas.microsoft.com/office/drawing/2014/main" val="986500023"/>
                    </a:ext>
                  </a:extLst>
                </a:gridCol>
                <a:gridCol w="972903">
                  <a:extLst>
                    <a:ext uri="{9D8B030D-6E8A-4147-A177-3AD203B41FA5}">
                      <a16:colId xmlns:a16="http://schemas.microsoft.com/office/drawing/2014/main" val="139398175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Row Labels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Sum of elementary total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Sum of middle school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Sum of high school total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10004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2006-07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8301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3411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5141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65217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2007-08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9118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3706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5764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09499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2008-09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10016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4155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6532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4077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2009-10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10304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4394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7033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99901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2010-11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12691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5088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8269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316291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2011-12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13174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5497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8719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49955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2012-13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15020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6102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9487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0101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2013-14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16313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6333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9893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52311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Grand Total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94937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38686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60838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5046229"/>
                  </a:ext>
                </a:extLst>
              </a:tr>
            </a:tbl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8752F48D-F6EF-416A-A0DE-14E9C096C2FC}"/>
              </a:ext>
            </a:extLst>
          </p:cNvPr>
          <p:cNvSpPr/>
          <p:nvPr/>
        </p:nvSpPr>
        <p:spPr>
          <a:xfrm>
            <a:off x="3886200" y="3733800"/>
            <a:ext cx="762000" cy="22860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463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8E9A8-3820-44B4-B3A9-4E951C47F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&amp; Defining the Problem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9CC96D-760E-4A2B-9D56-6D4E09AC5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28800"/>
            <a:ext cx="6954653" cy="43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0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2EB9A43-0C61-49FD-A775-C28266E5D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Game Changer: Top State Official Takes Notice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14C271-3B20-4073-8019-DA62D7749F7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/>
          <a:stretch/>
        </p:blipFill>
        <p:spPr>
          <a:xfrm>
            <a:off x="2247900" y="2209800"/>
            <a:ext cx="4876800" cy="4291600"/>
          </a:xfr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268ADE0-0B25-41D8-A2D9-6C3712F1C35B}"/>
              </a:ext>
            </a:extLst>
          </p:cNvPr>
          <p:cNvSpPr/>
          <p:nvPr/>
        </p:nvSpPr>
        <p:spPr>
          <a:xfrm>
            <a:off x="609600" y="1676400"/>
            <a:ext cx="3352800" cy="1828800"/>
          </a:xfrm>
          <a:prstGeom prst="wedgeRoundRectCallout">
            <a:avLst>
              <a:gd name="adj1" fmla="val 57413"/>
              <a:gd name="adj2" fmla="val 75770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“Children who are homeless and hungry can’t learn; we need to make sure that they have an equal opportunity to succeed in school and in life."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CA4B47-7BA0-49C1-B650-A5E6CD7B0596}"/>
              </a:ext>
            </a:extLst>
          </p:cNvPr>
          <p:cNvSpPr txBox="1"/>
          <p:nvPr/>
        </p:nvSpPr>
        <p:spPr>
          <a:xfrm>
            <a:off x="-2406" y="6581001"/>
            <a:ext cx="7724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Washington Housing Alliance Action Fund, Legislator of the Week, </a:t>
            </a:r>
            <a:r>
              <a:rPr lang="en-US" sz="1200" u="sng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https://housingactionfund.org/blog/legislator-week-1  </a:t>
            </a:r>
          </a:p>
        </p:txBody>
      </p:sp>
    </p:spTree>
    <p:extLst>
      <p:ext uri="{BB962C8B-B14F-4D97-AF65-F5344CB8AC3E}">
        <p14:creationId xmlns:p14="http://schemas.microsoft.com/office/powerpoint/2010/main" val="2692408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0E2E5-BBB7-4536-BB59-AAA894863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Even with some data…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266D20-5F6C-489D-8DAD-C6FF36BDD95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752600"/>
            <a:ext cx="8153400" cy="44196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…there was so much we did not know about students experiencing homelessness.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were their education outcomes? 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Were students of color disproportionately homelessness?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Were they more likely to be truant or disciplined? </a:t>
            </a:r>
          </a:p>
        </p:txBody>
      </p:sp>
    </p:spTree>
    <p:extLst>
      <p:ext uri="{BB962C8B-B14F-4D97-AF65-F5344CB8AC3E}">
        <p14:creationId xmlns:p14="http://schemas.microsoft.com/office/powerpoint/2010/main" val="1682071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6870A-1CB2-42EC-AD8B-6CA9D6119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Collaborating on Solutions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689FE0-10CB-4C65-BCE2-97F9561F5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666" y="1700730"/>
            <a:ext cx="2339189" cy="24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AEBC7B-35C4-4B9B-BD70-56A8BAFBE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21" y="3933359"/>
            <a:ext cx="3418894" cy="90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AE4166-A4FC-407B-9D3A-A29D60860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48" y="5000830"/>
            <a:ext cx="231934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8D2F8-C5AB-4EB5-9465-FA5B29312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388" y="4445999"/>
            <a:ext cx="12668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CEC688-63E6-4AF4-879A-689C4B01E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21" y="5848832"/>
            <a:ext cx="312420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FA85D925-09FE-49DC-96C9-C79EB856D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26" y="1828800"/>
            <a:ext cx="2098158" cy="1409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C9D399DC-2BE4-45DB-9136-CAB6DF26D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08" y="3467042"/>
            <a:ext cx="2098158" cy="18400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9D9F32CF-7CEE-4365-8F10-BA941DA99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259" y="5725605"/>
            <a:ext cx="3176587" cy="6872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050821B-C82C-4C4D-BC0C-9055B5B4A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2"/>
          <a:stretch/>
        </p:blipFill>
        <p:spPr bwMode="auto">
          <a:xfrm>
            <a:off x="6793814" y="1751034"/>
            <a:ext cx="1616741" cy="38861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397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C04A7-0EDC-4842-97FE-A4C28A113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Homeless Children Education Act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7E9475AB-624E-404F-9BA2-C1D64B1BE6DF}"/>
              </a:ext>
            </a:extLst>
          </p:cNvPr>
          <p:cNvSpPr txBox="1">
            <a:spLocks/>
          </p:cNvSpPr>
          <p:nvPr/>
        </p:nvSpPr>
        <p:spPr>
          <a:xfrm>
            <a:off x="533400" y="1752600"/>
            <a:ext cx="451911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77540"/>
              </a:buClr>
            </a:pPr>
            <a:r>
              <a:rPr lang="en-US" sz="2200" dirty="0">
                <a:latin typeface="Calibri" panose="020F0502020204030204" pitchFamily="34" charset="0"/>
              </a:rPr>
              <a:t>Bi-annual legislative report on status of homeless students</a:t>
            </a:r>
          </a:p>
          <a:p>
            <a:pPr>
              <a:buClr>
                <a:srgbClr val="D77540"/>
              </a:buClr>
            </a:pPr>
            <a:r>
              <a:rPr lang="en-US" sz="2200" dirty="0">
                <a:latin typeface="Calibri" panose="020F0502020204030204" pitchFamily="34" charset="0"/>
              </a:rPr>
              <a:t>Annual report to OSPI must include dropout rates for grades 7-12</a:t>
            </a:r>
          </a:p>
          <a:p>
            <a:pPr>
              <a:buClr>
                <a:srgbClr val="D77540"/>
              </a:buClr>
            </a:pPr>
            <a:r>
              <a:rPr lang="en-US" sz="2200" dirty="0">
                <a:latin typeface="Calibri" panose="020F0502020204030204" pitchFamily="34" charset="0"/>
              </a:rPr>
              <a:t>Best practices handout on how to choose a liaison</a:t>
            </a:r>
          </a:p>
          <a:p>
            <a:pPr>
              <a:buClr>
                <a:srgbClr val="D77540"/>
              </a:buClr>
            </a:pPr>
            <a:r>
              <a:rPr lang="en-US" sz="2200" dirty="0">
                <a:latin typeface="Calibri" panose="020F0502020204030204" pitchFamily="34" charset="0"/>
              </a:rPr>
              <a:t>Training video on State agency’s website – strongly encourage annual all staff review</a:t>
            </a:r>
          </a:p>
          <a:p>
            <a:pPr>
              <a:buClr>
                <a:srgbClr val="D77540"/>
              </a:buClr>
            </a:pPr>
            <a:r>
              <a:rPr lang="en-US" sz="2200" dirty="0">
                <a:latin typeface="Calibri" panose="020F0502020204030204" pitchFamily="34" charset="0"/>
              </a:rPr>
              <a:t>Must include materials at beginning of school year</a:t>
            </a:r>
          </a:p>
          <a:p>
            <a:pPr>
              <a:buClr>
                <a:srgbClr val="D77540"/>
              </a:buClr>
            </a:pPr>
            <a:r>
              <a:rPr lang="en-US" sz="2200" dirty="0">
                <a:latin typeface="Calibri" panose="020F0502020204030204" pitchFamily="34" charset="0"/>
              </a:rPr>
              <a:t>Effective 6/12/2014</a:t>
            </a:r>
          </a:p>
          <a:p>
            <a:endParaRPr lang="en-US" sz="2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1222FF-1E8D-4110-9EB5-C09EDCA68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354" y="1661758"/>
            <a:ext cx="1935893" cy="2507041"/>
          </a:xfrm>
          <a:prstGeom prst="rect">
            <a:avLst/>
          </a:prstGeom>
          <a:ln w="38100">
            <a:solidFill>
              <a:srgbClr val="AC182E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DE6C52-2D4D-405A-825F-A4101FD32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645" y="4586208"/>
            <a:ext cx="2877312" cy="1981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1">
                <a:shade val="50000"/>
              </a:schemeClr>
            </a:solidFill>
          </a:ln>
        </p:spPr>
      </p:pic>
      <p:pic>
        <p:nvPicPr>
          <p:cNvPr id="11" name="D994A614-6465-48C4-9C48-D8EA68A63A9A" descr="394DEA27-4111-4E43-8A23-A78828CDCCC6">
            <a:extLst>
              <a:ext uri="{FF2B5EF4-FFF2-40B4-BE49-F238E27FC236}">
                <a16:creationId xmlns:a16="http://schemas.microsoft.com/office/drawing/2014/main" id="{A70D7F04-6F5D-47CC-9585-C5DBA12A9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6" t="25314" r="5981" b="9257"/>
          <a:stretch/>
        </p:blipFill>
        <p:spPr bwMode="auto">
          <a:xfrm>
            <a:off x="5850057" y="2890129"/>
            <a:ext cx="3035903" cy="1931523"/>
          </a:xfrm>
          <a:prstGeom prst="rect">
            <a:avLst/>
          </a:prstGeom>
          <a:solidFill>
            <a:schemeClr val="bg1"/>
          </a:solidFill>
          <a:ln w="31750">
            <a:solidFill>
              <a:srgbClr val="00B050"/>
            </a:solidFill>
          </a:ln>
          <a:extLst/>
        </p:spPr>
      </p:pic>
    </p:spTree>
    <p:extLst>
      <p:ext uri="{BB962C8B-B14F-4D97-AF65-F5344CB8AC3E}">
        <p14:creationId xmlns:p14="http://schemas.microsoft.com/office/powerpoint/2010/main" val="182017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A113-C6CF-4299-9DC7-0007E3FBA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Communicating the Problem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5D5AA6-FEF1-4617-A9C7-0EFF20694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2057400"/>
            <a:ext cx="4082842" cy="3784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17019-5343-42A4-B999-EBBAA307E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057400"/>
            <a:ext cx="3990372" cy="378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1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9804F-7FB5-4CE8-B1DF-61275E56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Communicating the Problem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78747-F5C3-42FF-B0E8-25C7E6CE6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00198"/>
            <a:ext cx="3829050" cy="49625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FB99D1-6EC5-4E78-88E4-81715AB91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848610"/>
            <a:ext cx="3295650" cy="446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13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D990B349-754D-4736-A114-5407B8A0B65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86" y="2046973"/>
            <a:ext cx="6444516" cy="32898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the Dots </a:t>
            </a:r>
          </a:p>
        </p:txBody>
      </p:sp>
      <p:pic>
        <p:nvPicPr>
          <p:cNvPr id="12" name="Content Placeholder 25">
            <a:extLst>
              <a:ext uri="{FF2B5EF4-FFF2-40B4-BE49-F238E27FC236}">
                <a16:creationId xmlns:a16="http://schemas.microsoft.com/office/drawing/2014/main" id="{7E9D24AB-BE8D-4288-9B40-B259EA74D0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1" r="-1541"/>
          <a:stretch/>
        </p:blipFill>
        <p:spPr>
          <a:xfrm>
            <a:off x="6609588" y="2103695"/>
            <a:ext cx="2171700" cy="3233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3F0D79-0764-4278-BE64-FDC4EB7FB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252" y="2126154"/>
            <a:ext cx="2188865" cy="31886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03E401-964B-4762-BF36-E2720E887F6B}"/>
              </a:ext>
            </a:extLst>
          </p:cNvPr>
          <p:cNvSpPr/>
          <p:nvPr/>
        </p:nvSpPr>
        <p:spPr>
          <a:xfrm>
            <a:off x="4700415" y="2305170"/>
            <a:ext cx="1624185" cy="361830"/>
          </a:xfrm>
          <a:prstGeom prst="rect">
            <a:avLst/>
          </a:prstGeom>
          <a:solidFill>
            <a:srgbClr val="DFD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3074D4-6CBA-4D75-83F5-7FA40F64DAE4}"/>
              </a:ext>
            </a:extLst>
          </p:cNvPr>
          <p:cNvSpPr txBox="1"/>
          <p:nvPr/>
        </p:nvSpPr>
        <p:spPr>
          <a:xfrm>
            <a:off x="4774275" y="2290465"/>
            <a:ext cx="1280016" cy="353943"/>
          </a:xfrm>
          <a:prstGeom prst="rect">
            <a:avLst/>
          </a:prstGeom>
          <a:solidFill>
            <a:srgbClr val="DFDAD7"/>
          </a:solidFill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Segoe Print" panose="02000600000000000000" pitchFamily="2" charset="0"/>
              </a:rPr>
              <a:t>Action: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E1CF86-1885-4AF5-9518-9B16CA7C58A7}"/>
              </a:ext>
            </a:extLst>
          </p:cNvPr>
          <p:cNvSpPr txBox="1"/>
          <p:nvPr/>
        </p:nvSpPr>
        <p:spPr>
          <a:xfrm>
            <a:off x="6863735" y="2313057"/>
            <a:ext cx="1730705" cy="353943"/>
          </a:xfrm>
          <a:prstGeom prst="rect">
            <a:avLst/>
          </a:prstGeom>
          <a:solidFill>
            <a:srgbClr val="DFDAD7"/>
          </a:solidFill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Segoe Print" panose="02000600000000000000" pitchFamily="2" charset="0"/>
              </a:rPr>
              <a:t>Sustainability: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EC8DCC-081C-4549-83A6-08FFADB5345B}"/>
              </a:ext>
            </a:extLst>
          </p:cNvPr>
          <p:cNvSpPr txBox="1"/>
          <p:nvPr/>
        </p:nvSpPr>
        <p:spPr>
          <a:xfrm>
            <a:off x="6889280" y="2290465"/>
            <a:ext cx="1705160" cy="553998"/>
          </a:xfrm>
          <a:prstGeom prst="rect">
            <a:avLst/>
          </a:prstGeom>
          <a:solidFill>
            <a:srgbClr val="DFDA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Segoe Print" panose="02000600000000000000" pitchFamily="2" charset="0"/>
              </a:rPr>
              <a:t>Implementation &amp; Practice:</a:t>
            </a:r>
          </a:p>
        </p:txBody>
      </p:sp>
    </p:spTree>
    <p:extLst>
      <p:ext uri="{BB962C8B-B14F-4D97-AF65-F5344CB8AC3E}">
        <p14:creationId xmlns:p14="http://schemas.microsoft.com/office/powerpoint/2010/main" val="2173309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80BF77-04A6-44F9-B93D-E3FD7D1EF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0"/>
            <a:ext cx="3886200" cy="523875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27CB43C-9338-4CD3-B4D6-4116E882201E}"/>
              </a:ext>
            </a:extLst>
          </p:cNvPr>
          <p:cNvSpPr/>
          <p:nvPr/>
        </p:nvSpPr>
        <p:spPr>
          <a:xfrm>
            <a:off x="4495800" y="1600200"/>
            <a:ext cx="4419600" cy="4666060"/>
          </a:xfrm>
          <a:prstGeom prst="wedgeRoundRectCallout">
            <a:avLst>
              <a:gd name="adj1" fmla="val -55741"/>
              <a:gd name="adj2" fmla="val 57480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E9804F-7FB5-4CE8-B1DF-61275E56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Communicating the Problem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605CB5-6E19-4DFB-AC88-7AA18DAD31F1}"/>
              </a:ext>
            </a:extLst>
          </p:cNvPr>
          <p:cNvSpPr txBox="1"/>
          <p:nvPr/>
        </p:nvSpPr>
        <p:spPr>
          <a:xfrm>
            <a:off x="4635955" y="4977873"/>
            <a:ext cx="4273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Of our state’s homeless students graduated on-time in the class of 2013, compared to 78% among their housed peers.</a:t>
            </a:r>
          </a:p>
          <a:p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In other words,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2,283 homeless seniors did not get to walk across the graduation stage.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D252AC-5AF1-46D6-A48D-39E9564BF0EB}"/>
              </a:ext>
            </a:extLst>
          </p:cNvPr>
          <p:cNvSpPr txBox="1"/>
          <p:nvPr/>
        </p:nvSpPr>
        <p:spPr>
          <a:xfrm>
            <a:off x="5938759" y="4273708"/>
            <a:ext cx="1736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45.1%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B19A2A-98B7-4A49-B7E6-42B38E889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753590"/>
            <a:ext cx="2945892" cy="268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11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1D525-9430-41AF-AF9A-7ADD335EF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Solutions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B155F6-5D09-482A-9486-5E02A01DE8F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0"/>
            <a:ext cx="6705600" cy="47326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3039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9A45730-7E06-41E8-9DCC-F8D0EA2F8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Homeless Student Stability Act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AEF511D-DF7B-43ED-A6EA-EBC43842663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Significant statement on homeless students</a:t>
            </a: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Grants to schools to identify and serve more homeless students</a:t>
            </a: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Grants for school housing partnerships</a:t>
            </a: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Requires data on unaccompanied youth and disproportionality</a:t>
            </a: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Requires staff in middle and high schools focused on unaccompanied youth</a:t>
            </a: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Allows unaccompanied youth to access preventative healthcare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3" name="Picture 12" descr="C:\Users\katara.jordan\AppData\Local\Microsoft\Windows\INetCache\Content.Outlook\D4F5DCL0\12909428_223406068015266_6948857711135212543_o.jpg">
            <a:extLst>
              <a:ext uri="{FF2B5EF4-FFF2-40B4-BE49-F238E27FC236}">
                <a16:creationId xmlns:a16="http://schemas.microsoft.com/office/drawing/2014/main" id="{39126B4B-BCC4-4E30-9A75-678AE5EE1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0" r="26157"/>
          <a:stretch/>
        </p:blipFill>
        <p:spPr bwMode="auto">
          <a:xfrm>
            <a:off x="4772002" y="1730369"/>
            <a:ext cx="2679981" cy="4147482"/>
          </a:xfrm>
          <a:prstGeom prst="rect">
            <a:avLst/>
          </a:prstGeom>
          <a:noFill/>
          <a:ln w="38100">
            <a:solidFill>
              <a:srgbClr val="D7754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katara.jordan\AppData\Local\Microsoft\Windows\INetCache\Content.Outlook\D4F5DCL0\12916917_223405941348612_4811395773222183092_o.jpg">
            <a:extLst>
              <a:ext uri="{FF2B5EF4-FFF2-40B4-BE49-F238E27FC236}">
                <a16:creationId xmlns:a16="http://schemas.microsoft.com/office/drawing/2014/main" id="{8C41AA1D-B957-4E72-B9C3-E0E8292BD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905" y="4718737"/>
            <a:ext cx="2402695" cy="1488439"/>
          </a:xfrm>
          <a:prstGeom prst="rect">
            <a:avLst/>
          </a:prstGeom>
          <a:noFill/>
          <a:ln w="38100">
            <a:solidFill>
              <a:srgbClr val="00626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A986D3-4792-4273-82A3-F6D7DA8B0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95" y="2386915"/>
            <a:ext cx="2433500" cy="1611789"/>
          </a:xfrm>
          <a:prstGeom prst="rect">
            <a:avLst/>
          </a:prstGeom>
          <a:noFill/>
          <a:ln w="28575">
            <a:solidFill>
              <a:srgbClr val="83213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683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69FC23-4D40-456E-A8E6-AA5374246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Districts Receive Funding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861E072-20A5-4E9B-A12C-F3508A39EAD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1752600"/>
            <a:ext cx="8153400" cy="4329566"/>
          </a:xfrm>
        </p:spPr>
      </p:pic>
    </p:spTree>
    <p:extLst>
      <p:ext uri="{BB962C8B-B14F-4D97-AF65-F5344CB8AC3E}">
        <p14:creationId xmlns:p14="http://schemas.microsoft.com/office/powerpoint/2010/main" val="2316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Schoolhouse Washington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2BAB9A-8A35-4508-A209-462120C38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038600"/>
            <a:ext cx="4783834" cy="2158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3EADA2-037D-4172-9719-803F61CCA5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1" r="14714"/>
          <a:stretch/>
        </p:blipFill>
        <p:spPr>
          <a:xfrm>
            <a:off x="6629400" y="1809549"/>
            <a:ext cx="2133600" cy="4114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032152-DE84-4752-806F-B91E60302A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1" y="1809549"/>
            <a:ext cx="2133600" cy="203709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9EC144A-35CA-4331-ACF8-E364580A29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674" y="1809549"/>
            <a:ext cx="2039112" cy="2039112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49199BE-316C-45C9-838A-75EADC7F7D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689" y="1795753"/>
            <a:ext cx="2014420" cy="20391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77981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3" name="Picture 2" descr="Image result for inner city classroom raised h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0" y="2057400"/>
            <a:ext cx="7594160" cy="3408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604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Katara Jordan</a:t>
            </a:r>
          </a:p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Policy &amp; Advocacy,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Building Changes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206-805-6112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katara.jordan@buildingchanges.org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Brandy Sincyr</a:t>
            </a:r>
          </a:p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Policy Analyst, Columbia Legal Services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hlinkClick r:id="rId3"/>
              </a:rPr>
              <a:t>brandy.sincyr@buildingchanges.org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6136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Connecting the Dots: Turning Awareness into Action and Implementation Part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October 29, 2017</a:t>
            </a:r>
          </a:p>
        </p:txBody>
      </p:sp>
    </p:spTree>
    <p:extLst>
      <p:ext uri="{BB962C8B-B14F-4D97-AF65-F5344CB8AC3E}">
        <p14:creationId xmlns:p14="http://schemas.microsoft.com/office/powerpoint/2010/main" val="1474955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02CD6-E89C-49D2-94AE-C45C659A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83C1B-5710-48C2-9F0E-36D0A7D4DA6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17585" y="1600200"/>
            <a:ext cx="8248463" cy="4419600"/>
          </a:xfrm>
        </p:spPr>
        <p:txBody>
          <a:bodyPr>
            <a:normAutofit lnSpcReduction="10000"/>
          </a:bodyPr>
          <a:lstStyle/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Anyone can be an advocate, but there are strategies that can make your advocacy more effective.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to create meaningful partnerships and why they matter.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Awareness building and advocacy is only a means to an end.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292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8AD27-BDEC-4A8D-92B5-4712D2D87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DC181-CFB8-459A-BBB3-146218C9412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Tell the story of Schoolhouse Washington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Discuss state and local advocacy strategies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Highlight implementation and practice strategies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4B51282-5C75-471E-9BAA-102C6E59C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621008"/>
            <a:ext cx="2895600" cy="223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706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20962-FCF0-4FE4-8104-8849ED2BC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Tapping into Your Expertise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0E74B-0A4B-45BD-ABF5-D89DE84D108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is a barrier or problem for the children, youth, or families you work with (e.g., healthcare access)?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What is one solution that you think would have the biggest impact to eliminating this barrier (e.g., medical consent for unaccompanied homeless youth)?</a:t>
            </a:r>
          </a:p>
          <a:p>
            <a:pPr lvl="1" indent="0">
              <a:buClr>
                <a:srgbClr val="D77540"/>
              </a:buClr>
              <a:buSzPct val="100000"/>
              <a:buNone/>
            </a:pPr>
            <a:endParaRPr lang="en-US" dirty="0"/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712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D990B349-754D-4736-A114-5407B8A0B65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86" y="2046973"/>
            <a:ext cx="6444516" cy="32898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Revisit Connecting the Dots </a:t>
            </a:r>
          </a:p>
        </p:txBody>
      </p:sp>
      <p:pic>
        <p:nvPicPr>
          <p:cNvPr id="12" name="Content Placeholder 25">
            <a:extLst>
              <a:ext uri="{FF2B5EF4-FFF2-40B4-BE49-F238E27FC236}">
                <a16:creationId xmlns:a16="http://schemas.microsoft.com/office/drawing/2014/main" id="{7E9D24AB-BE8D-4288-9B40-B259EA74D0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1" r="-1541"/>
          <a:stretch/>
        </p:blipFill>
        <p:spPr>
          <a:xfrm>
            <a:off x="6609588" y="2103695"/>
            <a:ext cx="2171700" cy="3233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3F0D79-0764-4278-BE64-FDC4EB7FB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252" y="2126154"/>
            <a:ext cx="2188865" cy="31886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03E401-964B-4762-BF36-E2720E887F6B}"/>
              </a:ext>
            </a:extLst>
          </p:cNvPr>
          <p:cNvSpPr/>
          <p:nvPr/>
        </p:nvSpPr>
        <p:spPr>
          <a:xfrm>
            <a:off x="4700415" y="2305170"/>
            <a:ext cx="1624185" cy="361830"/>
          </a:xfrm>
          <a:prstGeom prst="rect">
            <a:avLst/>
          </a:prstGeom>
          <a:solidFill>
            <a:srgbClr val="DFD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3074D4-6CBA-4D75-83F5-7FA40F64DAE4}"/>
              </a:ext>
            </a:extLst>
          </p:cNvPr>
          <p:cNvSpPr txBox="1"/>
          <p:nvPr/>
        </p:nvSpPr>
        <p:spPr>
          <a:xfrm>
            <a:off x="4896810" y="2290465"/>
            <a:ext cx="1280016" cy="353943"/>
          </a:xfrm>
          <a:prstGeom prst="rect">
            <a:avLst/>
          </a:prstGeom>
          <a:solidFill>
            <a:srgbClr val="DFDA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latin typeface="Segoe Print" panose="02000600000000000000" pitchFamily="2" charset="0"/>
              </a:rPr>
              <a:t>Action: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E1CF86-1885-4AF5-9518-9B16CA7C58A7}"/>
              </a:ext>
            </a:extLst>
          </p:cNvPr>
          <p:cNvSpPr txBox="1"/>
          <p:nvPr/>
        </p:nvSpPr>
        <p:spPr>
          <a:xfrm>
            <a:off x="6863735" y="2313057"/>
            <a:ext cx="1730705" cy="353943"/>
          </a:xfrm>
          <a:prstGeom prst="rect">
            <a:avLst/>
          </a:prstGeom>
          <a:solidFill>
            <a:srgbClr val="DFDAD7"/>
          </a:solidFill>
        </p:spPr>
        <p:txBody>
          <a:bodyPr wrap="square" rtlCol="0">
            <a:spAutoFit/>
          </a:bodyPr>
          <a:lstStyle/>
          <a:p>
            <a:endParaRPr lang="en-US" sz="1700" b="1" dirty="0">
              <a:latin typeface="Segoe Print" panose="020006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973181-778F-4753-9305-515CED05B03B}"/>
              </a:ext>
            </a:extLst>
          </p:cNvPr>
          <p:cNvSpPr txBox="1"/>
          <p:nvPr/>
        </p:nvSpPr>
        <p:spPr>
          <a:xfrm>
            <a:off x="6889280" y="2290465"/>
            <a:ext cx="1705160" cy="553998"/>
          </a:xfrm>
          <a:prstGeom prst="rect">
            <a:avLst/>
          </a:prstGeom>
          <a:solidFill>
            <a:srgbClr val="DFDA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Segoe Print" panose="02000600000000000000" pitchFamily="2" charset="0"/>
              </a:rPr>
              <a:t>Implementation &amp; Practice:</a:t>
            </a:r>
          </a:p>
        </p:txBody>
      </p:sp>
    </p:spTree>
    <p:extLst>
      <p:ext uri="{BB962C8B-B14F-4D97-AF65-F5344CB8AC3E}">
        <p14:creationId xmlns:p14="http://schemas.microsoft.com/office/powerpoint/2010/main" val="428081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Schoolhouse Washington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81200" y="1722338"/>
            <a:ext cx="5334000" cy="2981742"/>
          </a:xfrm>
          <a:prstGeom prst="round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6350">
            <a:solidFill>
              <a:srgbClr val="00A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Flowchart: Alternate Process 14"/>
          <p:cNvSpPr/>
          <p:nvPr/>
        </p:nvSpPr>
        <p:spPr>
          <a:xfrm>
            <a:off x="2209799" y="3923117"/>
            <a:ext cx="4953001" cy="685743"/>
          </a:xfrm>
          <a:prstGeom prst="rect">
            <a:avLst/>
          </a:prstGeom>
          <a:solidFill>
            <a:srgbClr val="00A3AD">
              <a:alpha val="61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 Box 5"/>
          <p:cNvSpPr txBox="1"/>
          <p:nvPr/>
        </p:nvSpPr>
        <p:spPr>
          <a:xfrm>
            <a:off x="2586989" y="4038394"/>
            <a:ext cx="4282440" cy="45339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Panton Bold"/>
                <a:ea typeface="Calibri" panose="020F0502020204030204" pitchFamily="34" charset="0"/>
                <a:cs typeface="Times New Roman" panose="02020603050405020304" pitchFamily="18" charset="0"/>
              </a:rPr>
              <a:t>Schoolhouse Washington improves housing stability and advances educational success for students experiencing homelessness.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057400" y="5043530"/>
            <a:ext cx="5105400" cy="13716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Up Arrow 9"/>
          <p:cNvSpPr/>
          <p:nvPr/>
        </p:nvSpPr>
        <p:spPr>
          <a:xfrm>
            <a:off x="4453890" y="4755531"/>
            <a:ext cx="312420" cy="381000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40883" y="5168795"/>
            <a:ext cx="932180" cy="1115060"/>
          </a:xfrm>
          <a:prstGeom prst="roundRect">
            <a:avLst/>
          </a:prstGeom>
          <a:solidFill>
            <a:srgbClr val="DC582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70175" y="5187059"/>
            <a:ext cx="932180" cy="1115060"/>
          </a:xfrm>
          <a:prstGeom prst="roundRect">
            <a:avLst/>
          </a:prstGeom>
          <a:solidFill>
            <a:srgbClr val="DC582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553845" y="5176956"/>
            <a:ext cx="932180" cy="1115060"/>
          </a:xfrm>
          <a:prstGeom prst="roundRect">
            <a:avLst/>
          </a:prstGeom>
          <a:solidFill>
            <a:srgbClr val="DC582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779770" y="5187059"/>
            <a:ext cx="932180" cy="1115060"/>
          </a:xfrm>
          <a:prstGeom prst="roundRect">
            <a:avLst/>
          </a:prstGeom>
          <a:solidFill>
            <a:srgbClr val="DC582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452313" y="5295795"/>
            <a:ext cx="909320" cy="86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Panton Bold"/>
                <a:ea typeface="Calibri" panose="020F0502020204030204" pitchFamily="34" charset="0"/>
                <a:cs typeface="Times New Roman" panose="02020603050405020304" pitchFamily="18" charset="0"/>
              </a:rPr>
              <a:t>Identify </a:t>
            </a:r>
            <a:br>
              <a:rPr lang="en-US" sz="1100" b="1" dirty="0">
                <a:solidFill>
                  <a:srgbClr val="FFFFFF"/>
                </a:solidFill>
                <a:effectLst/>
                <a:latin typeface="Panton Bold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100" b="1" dirty="0">
                <a:solidFill>
                  <a:srgbClr val="FFFFFF"/>
                </a:solidFill>
                <a:effectLst/>
                <a:latin typeface="Panton Bold"/>
                <a:ea typeface="Calibri" panose="020F0502020204030204" pitchFamily="34" charset="0"/>
                <a:cs typeface="Times New Roman" panose="02020603050405020304" pitchFamily="18" charset="0"/>
              </a:rPr>
              <a:t>&amp; advance promising practices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565275" y="5303956"/>
            <a:ext cx="909320" cy="86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50" b="1" dirty="0">
                <a:solidFill>
                  <a:srgbClr val="FFFFFF"/>
                </a:solidFill>
                <a:effectLst/>
                <a:latin typeface="Panton Bold"/>
                <a:ea typeface="Calibri" panose="020F0502020204030204" pitchFamily="34" charset="0"/>
                <a:cs typeface="Times New Roman" panose="02020603050405020304" pitchFamily="18" charset="0"/>
              </a:rPr>
              <a:t>Cultivate a network of champions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5791200" y="5314059"/>
            <a:ext cx="909320" cy="86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Panton Bold"/>
                <a:ea typeface="Calibri" panose="020F0502020204030204" pitchFamily="34" charset="0"/>
                <a:cs typeface="Times New Roman" panose="02020603050405020304" pitchFamily="18" charset="0"/>
              </a:rPr>
              <a:t>Advocate for policy &amp; funding changes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681605" y="5314059"/>
            <a:ext cx="909320" cy="86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Panton Bold"/>
                <a:ea typeface="Calibri" panose="020F0502020204030204" pitchFamily="34" charset="0"/>
                <a:cs typeface="Times New Roman" panose="02020603050405020304" pitchFamily="18" charset="0"/>
              </a:rPr>
              <a:t>Share data &amp; success stories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384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53B57-88F3-496A-8F05-8980A40DF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Story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C1A466F-340A-41A1-BEF7-D27C61FD1F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976438"/>
              </p:ext>
            </p:extLst>
          </p:nvPr>
        </p:nvGraphicFramePr>
        <p:xfrm>
          <a:off x="481684" y="1557222"/>
          <a:ext cx="2796609" cy="2437456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538863">
                  <a:extLst>
                    <a:ext uri="{9D8B030D-6E8A-4147-A177-3AD203B41FA5}">
                      <a16:colId xmlns:a16="http://schemas.microsoft.com/office/drawing/2014/main" val="2214253984"/>
                    </a:ext>
                  </a:extLst>
                </a:gridCol>
                <a:gridCol w="671417">
                  <a:extLst>
                    <a:ext uri="{9D8B030D-6E8A-4147-A177-3AD203B41FA5}">
                      <a16:colId xmlns:a16="http://schemas.microsoft.com/office/drawing/2014/main" val="2389348190"/>
                    </a:ext>
                  </a:extLst>
                </a:gridCol>
                <a:gridCol w="715441">
                  <a:extLst>
                    <a:ext uri="{9D8B030D-6E8A-4147-A177-3AD203B41FA5}">
                      <a16:colId xmlns:a16="http://schemas.microsoft.com/office/drawing/2014/main" val="986500023"/>
                    </a:ext>
                  </a:extLst>
                </a:gridCol>
                <a:gridCol w="870888">
                  <a:extLst>
                    <a:ext uri="{9D8B030D-6E8A-4147-A177-3AD203B41FA5}">
                      <a16:colId xmlns:a16="http://schemas.microsoft.com/office/drawing/2014/main" val="1393981759"/>
                    </a:ext>
                  </a:extLst>
                </a:gridCol>
              </a:tblGrid>
              <a:tr h="3774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Row Labels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Sum of elementary total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Sum of middle school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Sum of high school total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100040"/>
                  </a:ext>
                </a:extLst>
              </a:tr>
              <a:tr h="1999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2006-07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8301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3411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5141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652176"/>
                  </a:ext>
                </a:extLst>
              </a:tr>
              <a:tr h="1999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2007-08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9118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3706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5764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094993"/>
                  </a:ext>
                </a:extLst>
              </a:tr>
              <a:tr h="1999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2008-09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10016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4155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6532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940770"/>
                  </a:ext>
                </a:extLst>
              </a:tr>
              <a:tr h="1999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2009-10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10304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4394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7033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9990102"/>
                  </a:ext>
                </a:extLst>
              </a:tr>
              <a:tr h="1999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2010-11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12691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5088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8269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3162913"/>
                  </a:ext>
                </a:extLst>
              </a:tr>
              <a:tr h="1999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2011-12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13174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5497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8719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2499553"/>
                  </a:ext>
                </a:extLst>
              </a:tr>
              <a:tr h="1999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2012-13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15020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6102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9487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010108"/>
                  </a:ext>
                </a:extLst>
              </a:tr>
              <a:tr h="19990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2013-14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16313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6333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9893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523112"/>
                  </a:ext>
                </a:extLst>
              </a:tr>
              <a:tr h="19990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Grand Total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94937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38686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60838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504622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EE36DD0-1625-4DBD-9BBB-9F95FFC10E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147" y="1595662"/>
            <a:ext cx="3776920" cy="2360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9A5E0A-04E2-4FC3-9DE0-85304060E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51" y="3038334"/>
            <a:ext cx="2667000" cy="34564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91D235-2E8D-47D7-B2C8-51A4153322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027"/>
          <a:stretch/>
        </p:blipFill>
        <p:spPr>
          <a:xfrm>
            <a:off x="6489165" y="1557222"/>
            <a:ext cx="2621056" cy="2681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14354C-282D-4526-BA26-6A25C8C40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82" y="3901274"/>
            <a:ext cx="2716410" cy="259354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3" name="D994A614-6465-48C4-9C48-D8EA68A63A9A" descr="394DEA27-4111-4E43-8A23-A78828CDCCC6">
            <a:extLst>
              <a:ext uri="{FF2B5EF4-FFF2-40B4-BE49-F238E27FC236}">
                <a16:creationId xmlns:a16="http://schemas.microsoft.com/office/drawing/2014/main" id="{A84715B3-7029-4977-BB66-2506FD723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6" t="25314" r="5981" b="9257"/>
          <a:stretch/>
        </p:blipFill>
        <p:spPr bwMode="auto">
          <a:xfrm>
            <a:off x="5867400" y="4314052"/>
            <a:ext cx="3035903" cy="1931523"/>
          </a:xfrm>
          <a:prstGeom prst="rect">
            <a:avLst/>
          </a:prstGeom>
          <a:solidFill>
            <a:schemeClr val="bg1"/>
          </a:solidFill>
          <a:ln w="31750"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944016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C0117B-6977-4296-BF1E-676F5E6DA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Gathering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8A64F4-ED2E-4C22-A2A7-05BBA1A7EB3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3996890" y="1923192"/>
            <a:ext cx="4798194" cy="40386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D77540"/>
              </a:buClr>
              <a:buSzPct val="100000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 the Problem</a:t>
            </a:r>
          </a:p>
          <a:p>
            <a:pPr marL="457200" indent="-457200">
              <a:spcAft>
                <a:spcPts val="1200"/>
              </a:spcAft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Convene stakeholders</a:t>
            </a:r>
          </a:p>
          <a:p>
            <a:pPr marL="457200" indent="-457200">
              <a:spcAft>
                <a:spcPts val="1200"/>
              </a:spcAft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Talk to school districts</a:t>
            </a:r>
          </a:p>
          <a:p>
            <a:pPr marL="457200" indent="-457200">
              <a:spcAft>
                <a:spcPts val="1200"/>
              </a:spcAft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Speak with community partners</a:t>
            </a:r>
          </a:p>
          <a:p>
            <a:pPr marL="457200" indent="-457200">
              <a:spcAft>
                <a:spcPts val="1200"/>
              </a:spcAft>
              <a:buClr>
                <a:srgbClr val="D77540"/>
              </a:buCl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B96DB-50F5-4CCD-A7EB-7B00DA18F0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8"/>
          <a:stretch/>
        </p:blipFill>
        <p:spPr>
          <a:xfrm>
            <a:off x="609600" y="1723417"/>
            <a:ext cx="2971800" cy="443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537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64CAEC-E00B-4E23-8174-947D11AA6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Building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1607AE-3152-4AB6-8E94-953492B6830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038600" y="1825528"/>
            <a:ext cx="4648200" cy="457200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D77540"/>
              </a:buClr>
              <a:buSzPct val="100000"/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Build the case for your issue</a:t>
            </a:r>
          </a:p>
          <a:p>
            <a:pPr marL="457200" indent="-457200">
              <a:spcAft>
                <a:spcPts val="1200"/>
              </a:spcAft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Review and analyze existing data</a:t>
            </a:r>
          </a:p>
          <a:p>
            <a:pPr marL="457200" indent="-457200">
              <a:spcAft>
                <a:spcPts val="1200"/>
              </a:spcAft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Conduct needs assessments</a:t>
            </a:r>
          </a:p>
          <a:p>
            <a:pPr marL="457200" indent="-457200">
              <a:spcAft>
                <a:spcPts val="1200"/>
              </a:spcAft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Collect personal stories</a:t>
            </a:r>
          </a:p>
          <a:p>
            <a:pPr marL="457200" indent="-457200">
              <a:spcAft>
                <a:spcPts val="1200"/>
              </a:spcAft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</a:p>
        </p:txBody>
      </p:sp>
      <p:pic>
        <p:nvPicPr>
          <p:cNvPr id="5" name="Content Placeholder 25">
            <a:extLst>
              <a:ext uri="{FF2B5EF4-FFF2-40B4-BE49-F238E27FC236}">
                <a16:creationId xmlns:a16="http://schemas.microsoft.com/office/drawing/2014/main" id="{4692F257-D184-4CB0-AFFA-81A54BA2D9C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1" r="32749"/>
          <a:stretch/>
        </p:blipFill>
        <p:spPr>
          <a:xfrm>
            <a:off x="685800" y="1524000"/>
            <a:ext cx="3273552" cy="4873528"/>
          </a:xfrm>
        </p:spPr>
      </p:pic>
    </p:spTree>
    <p:extLst>
      <p:ext uri="{BB962C8B-B14F-4D97-AF65-F5344CB8AC3E}">
        <p14:creationId xmlns:p14="http://schemas.microsoft.com/office/powerpoint/2010/main" val="1516925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64CAEC-E00B-4E23-8174-947D11AA6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&amp; Action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1607AE-3152-4AB6-8E94-953492B6830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475346" y="1864316"/>
            <a:ext cx="4287654" cy="4572000"/>
          </a:xfrm>
        </p:spPr>
        <p:txBody>
          <a:bodyPr>
            <a:normAutofit/>
          </a:bodyPr>
          <a:lstStyle/>
          <a:p>
            <a:pPr>
              <a:buClr>
                <a:srgbClr val="D77540"/>
              </a:buClr>
              <a:buSzPct val="100000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Develop a plan</a:t>
            </a: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your knowledge building to tell a compelling story.</a:t>
            </a: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 solutions with the coalition.</a:t>
            </a: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 with coalition to help tell the story.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28C428-9C4C-4A27-8BA8-F0461C3E7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74" y="1676400"/>
            <a:ext cx="3273552" cy="4768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826F9F-18E9-41AA-B71A-07E0B9BC682D}"/>
              </a:ext>
            </a:extLst>
          </p:cNvPr>
          <p:cNvSpPr txBox="1"/>
          <p:nvPr/>
        </p:nvSpPr>
        <p:spPr>
          <a:xfrm>
            <a:off x="1371600" y="1984472"/>
            <a:ext cx="1447800" cy="461665"/>
          </a:xfrm>
          <a:prstGeom prst="rect">
            <a:avLst/>
          </a:prstGeom>
          <a:solidFill>
            <a:srgbClr val="DFDAD7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egoe Print" panose="02000600000000000000" pitchFamily="2" charset="0"/>
              </a:rPr>
              <a:t>Action</a:t>
            </a:r>
            <a:r>
              <a:rPr lang="en-US" sz="1700" b="1" dirty="0">
                <a:latin typeface="Segoe Print" panose="02000600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15037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64CAEC-E00B-4E23-8174-947D11AA6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&amp; Action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1607AE-3152-4AB6-8E94-953492B6830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475346" y="1905000"/>
            <a:ext cx="4287654" cy="4531316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D77540"/>
              </a:buClr>
              <a:buSzPct val="100000"/>
            </a:pPr>
            <a:r>
              <a:rPr lang="en-US" sz="3500" dirty="0">
                <a:latin typeface="Calibri" panose="020F0502020204030204" pitchFamily="34" charset="0"/>
                <a:cs typeface="Calibri" panose="020F0502020204030204" pitchFamily="34" charset="0"/>
              </a:rPr>
              <a:t>Act on plan</a:t>
            </a: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Bring the issue and your proposed solution to policymakers</a:t>
            </a: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Develop and implement a social media strategy to cover the issue</a:t>
            </a: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Create and look for opportunities to highlight the issue before the legislature or other decision-making body.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28C428-9C4C-4A27-8BA8-F0461C3E7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74" y="1676400"/>
            <a:ext cx="3273552" cy="47687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826F9F-18E9-41AA-B71A-07E0B9BC682D}"/>
              </a:ext>
            </a:extLst>
          </p:cNvPr>
          <p:cNvSpPr txBox="1"/>
          <p:nvPr/>
        </p:nvSpPr>
        <p:spPr>
          <a:xfrm>
            <a:off x="1371600" y="1984472"/>
            <a:ext cx="1447800" cy="461665"/>
          </a:xfrm>
          <a:prstGeom prst="rect">
            <a:avLst/>
          </a:prstGeom>
          <a:solidFill>
            <a:srgbClr val="DFDAD7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Segoe Print" panose="02000600000000000000" pitchFamily="2" charset="0"/>
              </a:rPr>
              <a:t>Action</a:t>
            </a:r>
            <a:r>
              <a:rPr lang="en-US" sz="1700" b="1" dirty="0">
                <a:latin typeface="Segoe Print" panose="02000600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62235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967F1-6FD4-4641-BACB-9102F33EA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Stop! Lobbying? Advocacy?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785F7-84EC-4DED-AB02-258FC5783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81200"/>
            <a:ext cx="526732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99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400" dirty="0"/>
              <a:t>You are an Advocate!</a:t>
            </a:r>
            <a:endParaRPr sz="4400" dirty="0">
              <a:ea typeface="+mj-ea"/>
              <a:cs typeface="+mj-cs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648200"/>
            <a:ext cx="8273321" cy="72907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90000"/>
              </a:lnSpc>
            </a:pPr>
            <a:endParaRPr lang="en-US" altLang="en-US" sz="3200" dirty="0"/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en-US" sz="18500" dirty="0"/>
              <a:t>If you can’t lobby: 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en-US" sz="18500" dirty="0">
                <a:solidFill>
                  <a:srgbClr val="00A3AD"/>
                </a:solidFill>
              </a:rPr>
              <a:t>Advocate!</a:t>
            </a:r>
          </a:p>
          <a:p>
            <a:pPr lvl="1" eaLnBrk="1" hangingPunct="1">
              <a:lnSpc>
                <a:spcPct val="90000"/>
              </a:lnSpc>
              <a:spcAft>
                <a:spcPts val="600"/>
              </a:spcAft>
            </a:pPr>
            <a:endParaRPr lang="en-US" altLang="en-US" dirty="0">
              <a:solidFill>
                <a:srgbClr val="00A3AD"/>
              </a:solidFill>
            </a:endParaRP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15063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 2" charset="2"/>
              <a:buChar char=""/>
              <a:defRPr sz="280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7931725" indent="-37474525">
              <a:spcBef>
                <a:spcPct val="20000"/>
              </a:spcBef>
              <a:buClr>
                <a:schemeClr val="accent2"/>
              </a:buClr>
              <a:buFont typeface="Wingdings 2" charset="2"/>
              <a:buChar char=""/>
              <a:defRPr sz="220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031875" indent="-228600">
              <a:spcBef>
                <a:spcPct val="20000"/>
              </a:spcBef>
              <a:buClr>
                <a:srgbClr val="C43D1F"/>
              </a:buClr>
              <a:buFont typeface="Wingdings 2" charset="2"/>
              <a:buChar char=""/>
              <a:defRPr sz="2000"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96988" indent="-228600">
              <a:spcBef>
                <a:spcPct val="20000"/>
              </a:spcBef>
              <a:buClr>
                <a:srgbClr val="B42469"/>
              </a:buClr>
              <a:buFont typeface="Wingdings 2" charset="2"/>
              <a:buChar char=""/>
              <a:defRPr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54163" indent="-228600">
              <a:spcBef>
                <a:spcPct val="20000"/>
              </a:spcBef>
              <a:buClr>
                <a:srgbClr val="7B309B"/>
              </a:buClr>
              <a:buFont typeface="Wingdings 2" charset="2"/>
              <a:buChar char=""/>
              <a:defRPr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0113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B309B"/>
              </a:buClr>
              <a:buFont typeface="Wingdings 2" charset="2"/>
              <a:buChar char=""/>
              <a:defRPr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defRPr>
            </a:lvl6pPr>
            <a:lvl7pPr marL="24685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B309B"/>
              </a:buClr>
              <a:buFont typeface="Wingdings 2" charset="2"/>
              <a:buChar char=""/>
              <a:defRPr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defRPr>
            </a:lvl7pPr>
            <a:lvl8pPr marL="29257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B309B"/>
              </a:buClr>
              <a:buFont typeface="Wingdings 2" charset="2"/>
              <a:buChar char=""/>
              <a:defRPr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defRPr>
            </a:lvl8pPr>
            <a:lvl9pPr marL="3382963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B309B"/>
              </a:buClr>
              <a:buFont typeface="Wingdings 2" charset="2"/>
              <a:buChar char=""/>
              <a:defRPr>
                <a:solidFill>
                  <a:srgbClr val="000090"/>
                </a:solidFill>
                <a:latin typeface="Calibri" charset="0"/>
                <a:ea typeface="Calibri" charset="0"/>
                <a:cs typeface="Calibri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830EAB-F901-4BC4-ABCB-637E68F0A8E4}" type="slidenum">
              <a:rPr lang="en-US" altLang="en-US" sz="1000">
                <a:solidFill>
                  <a:srgbClr val="8889A7"/>
                </a:solidFill>
                <a:ea typeface="ＭＳ Ｐゴシック" charset="-128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en-US" sz="1000">
              <a:solidFill>
                <a:srgbClr val="8889A7"/>
              </a:solidFill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676400"/>
            <a:ext cx="83532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Clr>
                <a:srgbClr val="D77540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alibri" panose="020F0502020204030204" pitchFamily="34" charset="0"/>
              </a:rPr>
              <a:t>Lobbying: asking legislators to take a specific position on a specific piece of legislation, or urge others to do the same (IRS definition for non-profits)</a:t>
            </a:r>
            <a:br>
              <a:rPr lang="en-US" altLang="en-US" sz="2400" dirty="0">
                <a:latin typeface="Calibri" panose="020F0502020204030204" pitchFamily="34" charset="0"/>
              </a:rPr>
            </a:br>
            <a:endParaRPr lang="en-US" altLang="en-US" sz="2400" dirty="0">
              <a:latin typeface="Calibri" panose="020F0502020204030204" pitchFamily="34" charset="0"/>
            </a:endParaRPr>
          </a:p>
          <a:p>
            <a:pPr marL="342900" indent="-342900" eaLnBrk="1" hangingPunct="1">
              <a:buClr>
                <a:srgbClr val="D77540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alibri" panose="020F0502020204030204" pitchFamily="34" charset="0"/>
              </a:rPr>
              <a:t>Advocacy: any activity that a person or organization undertakes to influence policy - includes educating, providing information, arguing a cause.</a:t>
            </a:r>
          </a:p>
        </p:txBody>
      </p:sp>
    </p:spTree>
    <p:extLst>
      <p:ext uri="{BB962C8B-B14F-4D97-AF65-F5344CB8AC3E}">
        <p14:creationId xmlns:p14="http://schemas.microsoft.com/office/powerpoint/2010/main" val="533965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8D1E4-20CD-4E0E-B662-9B4BCF2A9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Advocacy?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C2B3E-409C-449C-BB65-3ECFFEB7EC5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1" fontAlgn="ctr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Why should you get involved?</a:t>
            </a:r>
          </a:p>
          <a:p>
            <a:pPr lvl="2" fontAlgn="ctr">
              <a:spcAft>
                <a:spcPts val="600"/>
              </a:spcAft>
              <a:buClr>
                <a:srgbClr val="D77540"/>
              </a:buClr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You're experts</a:t>
            </a:r>
          </a:p>
          <a:p>
            <a:pPr lvl="2" fontAlgn="ctr">
              <a:spcAft>
                <a:spcPts val="600"/>
              </a:spcAft>
              <a:buClr>
                <a:srgbClr val="D77540"/>
              </a:buClr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No one else likely will</a:t>
            </a:r>
          </a:p>
          <a:p>
            <a:pPr lvl="2" fontAlgn="ctr">
              <a:spcAft>
                <a:spcPts val="600"/>
              </a:spcAft>
              <a:buClr>
                <a:srgbClr val="D77540"/>
              </a:buClr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You have the power to make change</a:t>
            </a:r>
          </a:p>
          <a:p>
            <a:pPr lvl="2" fontAlgn="ctr">
              <a:spcAft>
                <a:spcPts val="600"/>
              </a:spcAft>
              <a:buClr>
                <a:srgbClr val="D77540"/>
              </a:buClr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Many of the policies and practices affecting children, youth, and their families are state and local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D8653F-56AD-4183-B342-1130CE9C78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50000" r="5000"/>
          <a:stretch/>
        </p:blipFill>
        <p:spPr>
          <a:xfrm>
            <a:off x="3657600" y="5173133"/>
            <a:ext cx="1905000" cy="16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47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02CD6-E89C-49D2-94AE-C45C659A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83C1B-5710-48C2-9F0E-36D0A7D4DA6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17585" y="1600200"/>
            <a:ext cx="8248463" cy="4419600"/>
          </a:xfrm>
        </p:spPr>
        <p:txBody>
          <a:bodyPr>
            <a:normAutofit lnSpcReduction="10000"/>
          </a:bodyPr>
          <a:lstStyle/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Anyone can be an advocate, but there are strategies that can make your advocacy more effective.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 to create meaningful partnerships and why they matter.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Awareness building and advocacy is only a means to an end.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2180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64CAEC-E00B-4E23-8174-947D11AA6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&amp; Practice Strategies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1607AE-3152-4AB6-8E94-953492B6830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492752" y="1600200"/>
            <a:ext cx="3886200" cy="4572000"/>
          </a:xfrm>
        </p:spPr>
        <p:txBody>
          <a:bodyPr/>
          <a:lstStyle/>
          <a:p>
            <a:pPr algn="ctr">
              <a:buClr>
                <a:srgbClr val="D77540"/>
              </a:buClr>
              <a:buSzPct val="100000"/>
            </a:pPr>
            <a:endParaRPr lang="en-US" dirty="0"/>
          </a:p>
          <a:p>
            <a:pPr algn="ctr">
              <a:buClr>
                <a:srgbClr val="D77540"/>
              </a:buClr>
              <a:buSzPct val="100000"/>
            </a:pPr>
            <a:endParaRPr lang="en-US" dirty="0"/>
          </a:p>
          <a:p>
            <a:pPr algn="ctr">
              <a:buClr>
                <a:srgbClr val="D77540"/>
              </a:buClr>
              <a:buSzPct val="1000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Cultivate Partnerships with community providers and other important stakeholders</a:t>
            </a:r>
          </a:p>
        </p:txBody>
      </p:sp>
      <p:pic>
        <p:nvPicPr>
          <p:cNvPr id="8" name="Content Placeholder 25">
            <a:extLst>
              <a:ext uri="{FF2B5EF4-FFF2-40B4-BE49-F238E27FC236}">
                <a16:creationId xmlns:a16="http://schemas.microsoft.com/office/drawing/2014/main" id="{41B1DB10-66C1-4578-A31F-177375329E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1" r="-1541"/>
          <a:stretch/>
        </p:blipFill>
        <p:spPr>
          <a:xfrm>
            <a:off x="838200" y="1676400"/>
            <a:ext cx="3273552" cy="48735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EE059A-B8A5-49B9-BCDB-C3CA5718F32C}"/>
              </a:ext>
            </a:extLst>
          </p:cNvPr>
          <p:cNvSpPr txBox="1"/>
          <p:nvPr/>
        </p:nvSpPr>
        <p:spPr>
          <a:xfrm>
            <a:off x="1219200" y="2057400"/>
            <a:ext cx="2514600" cy="707886"/>
          </a:xfrm>
          <a:prstGeom prst="rect">
            <a:avLst/>
          </a:prstGeom>
          <a:solidFill>
            <a:srgbClr val="DFDA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goe Print" panose="02000600000000000000" pitchFamily="2" charset="0"/>
              </a:rPr>
              <a:t>Implementation &amp; Practice:</a:t>
            </a:r>
          </a:p>
        </p:txBody>
      </p:sp>
    </p:spTree>
    <p:extLst>
      <p:ext uri="{BB962C8B-B14F-4D97-AF65-F5344CB8AC3E}">
        <p14:creationId xmlns:p14="http://schemas.microsoft.com/office/powerpoint/2010/main" val="15948762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86C1B1-480E-4B43-B43F-BBBA31DC3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Partnerships! Partnerships! Partnerships!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3BAEE03-55F2-463C-8D71-5E5749929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8" y="1657349"/>
            <a:ext cx="2098158" cy="1409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F94F29-E4C4-4E9B-9683-C35B86BEB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51535"/>
            <a:ext cx="3176587" cy="6872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93937E-8016-4077-9949-6D58A054E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476" y="1695665"/>
            <a:ext cx="1933575" cy="885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 descr="S:\Public Folders\Communications and Media Outreach\CLS logos 2013\CLS logo small.JPG">
            <a:extLst>
              <a:ext uri="{FF2B5EF4-FFF2-40B4-BE49-F238E27FC236}">
                <a16:creationId xmlns:a16="http://schemas.microsoft.com/office/drawing/2014/main" id="{C0A76A69-2D95-4981-9BD3-BDF127762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48" y="3543514"/>
            <a:ext cx="2971800" cy="94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40A619-AAC4-4D2A-82F0-7094402EC9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716" y="3225066"/>
            <a:ext cx="1903809" cy="1333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A568D9-2A8E-427A-8BDD-ECB1D51C5E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085" y="1514474"/>
            <a:ext cx="1687915" cy="16954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3F134A-5AC7-4CA8-A4AF-364E32459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632671"/>
            <a:ext cx="1524000" cy="205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CFF028-6876-4E4D-9F4F-8420788321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8185" y="2638175"/>
            <a:ext cx="1852866" cy="8372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CE9F337-0785-473F-AA21-B40AA524AF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425" y="1695665"/>
            <a:ext cx="2193291" cy="139811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03CC338-8E62-487C-BE6C-E5804A15E3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087" y="4656777"/>
            <a:ext cx="2054352" cy="19143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CCC241-406C-444F-AB28-94D77A70AC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93" y="4475105"/>
            <a:ext cx="3779520" cy="166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88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CCA1D-DA12-4061-B58F-08D555830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&amp; Practice Strategies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1607AE-3152-4AB6-8E94-953492B68300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>
              <a:buClr>
                <a:srgbClr val="D77540"/>
              </a:buClr>
              <a:buSzPct val="100000"/>
            </a:pPr>
            <a:endParaRPr lang="en-US" dirty="0"/>
          </a:p>
          <a:p>
            <a:pPr algn="ctr">
              <a:buClr>
                <a:srgbClr val="D77540"/>
              </a:buClr>
              <a:buSzPct val="100000"/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2E42C-7988-4925-A3B4-F2B49199A0B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492752" y="1783747"/>
            <a:ext cx="4146699" cy="4572000"/>
          </a:xfrm>
        </p:spPr>
        <p:txBody>
          <a:bodyPr>
            <a:normAutofit/>
          </a:bodyPr>
          <a:lstStyle/>
          <a:p>
            <a:pPr>
              <a:buClr>
                <a:srgbClr val="D77540"/>
              </a:buClr>
              <a:buSzPct val="1000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Other Implementation and Practice Strategies</a:t>
            </a: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Peer Learning Groups</a:t>
            </a: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pilot projects that bring together cross sectors</a:t>
            </a: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Share learnings from projects with partners and legislators</a:t>
            </a:r>
          </a:p>
          <a:p>
            <a:pPr marL="514350" indent="-51435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Content Placeholder 25">
            <a:extLst>
              <a:ext uri="{FF2B5EF4-FFF2-40B4-BE49-F238E27FC236}">
                <a16:creationId xmlns:a16="http://schemas.microsoft.com/office/drawing/2014/main" id="{41B1DB10-66C1-4578-A31F-177375329E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1" r="-1541"/>
          <a:stretch/>
        </p:blipFill>
        <p:spPr>
          <a:xfrm>
            <a:off x="838200" y="1676400"/>
            <a:ext cx="3273552" cy="48735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25FE65-A445-4BCD-9D11-42DB796B9428}"/>
              </a:ext>
            </a:extLst>
          </p:cNvPr>
          <p:cNvSpPr txBox="1"/>
          <p:nvPr/>
        </p:nvSpPr>
        <p:spPr>
          <a:xfrm>
            <a:off x="1219200" y="2057400"/>
            <a:ext cx="2514600" cy="707886"/>
          </a:xfrm>
          <a:prstGeom prst="rect">
            <a:avLst/>
          </a:prstGeom>
          <a:solidFill>
            <a:srgbClr val="DFDA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Segoe Print" panose="02000600000000000000" pitchFamily="2" charset="0"/>
              </a:rPr>
              <a:t>Implementation &amp; Practice:</a:t>
            </a:r>
          </a:p>
        </p:txBody>
      </p:sp>
    </p:spTree>
    <p:extLst>
      <p:ext uri="{BB962C8B-B14F-4D97-AF65-F5344CB8AC3E}">
        <p14:creationId xmlns:p14="http://schemas.microsoft.com/office/powerpoint/2010/main" val="718697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3A1B-DAE0-404C-90AA-C773C13F2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 don’t know about this advocacy thing…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B2C6E5-BC3E-4612-B7D5-42D368BB9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09800"/>
            <a:ext cx="3810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16400-D5A9-49F5-A740-328487A1B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098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01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05A5E-B9C4-433A-97E6-9C7D8169F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hesitant, but really want to act?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5BF777-24DE-4538-9205-D601C6ED2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67" t="14975" r="14166" b="13549"/>
          <a:stretch/>
        </p:blipFill>
        <p:spPr>
          <a:xfrm>
            <a:off x="457200" y="4163064"/>
            <a:ext cx="5965396" cy="2501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1E8834-068C-43C9-A7BF-A798737CC6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52" y="1458347"/>
            <a:ext cx="4038095" cy="1269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78FFA2-AD69-47E9-89B8-7442E1D85B07}"/>
              </a:ext>
            </a:extLst>
          </p:cNvPr>
          <p:cNvSpPr txBox="1"/>
          <p:nvPr/>
        </p:nvSpPr>
        <p:spPr>
          <a:xfrm>
            <a:off x="4345896" y="1952438"/>
            <a:ext cx="4627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90318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https://www.schoolhouseconnection.org/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A43A23-1952-4AAC-B7E7-EA4C0EC4AD57}"/>
              </a:ext>
            </a:extLst>
          </p:cNvPr>
          <p:cNvSpPr/>
          <p:nvPr/>
        </p:nvSpPr>
        <p:spPr>
          <a:xfrm>
            <a:off x="457200" y="2745380"/>
            <a:ext cx="365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Barbara Duffield</a:t>
            </a:r>
          </a:p>
          <a:p>
            <a:r>
              <a:rPr lang="en-US" dirty="0"/>
              <a:t>Executive Director</a:t>
            </a:r>
          </a:p>
          <a:p>
            <a:r>
              <a:rPr lang="en-US" b="1" dirty="0"/>
              <a:t>Phone:</a:t>
            </a:r>
            <a:r>
              <a:rPr lang="en-US" dirty="0"/>
              <a:t> 202.364.7392</a:t>
            </a:r>
          </a:p>
          <a:p>
            <a:r>
              <a:rPr lang="en-US" dirty="0">
                <a:hlinkClick r:id="rId4"/>
              </a:rPr>
              <a:t>barbara@schoolhouseconnection.org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F347DD-48DE-427D-BB4A-2AB93765F866}"/>
              </a:ext>
            </a:extLst>
          </p:cNvPr>
          <p:cNvSpPr/>
          <p:nvPr/>
        </p:nvSpPr>
        <p:spPr>
          <a:xfrm>
            <a:off x="4410214" y="268730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Patricia Julianelle</a:t>
            </a:r>
          </a:p>
          <a:p>
            <a:r>
              <a:rPr lang="en-US" dirty="0"/>
              <a:t>Director of Program Advancement </a:t>
            </a:r>
            <a:br>
              <a:rPr lang="en-US" dirty="0"/>
            </a:br>
            <a:r>
              <a:rPr lang="en-US" dirty="0"/>
              <a:t>and Legal Affairs</a:t>
            </a:r>
          </a:p>
          <a:p>
            <a:r>
              <a:rPr lang="en-US" b="1" dirty="0"/>
              <a:t>Phone:</a:t>
            </a:r>
            <a:r>
              <a:rPr lang="en-US" dirty="0"/>
              <a:t> 202.436.9087</a:t>
            </a:r>
          </a:p>
          <a:p>
            <a:r>
              <a:rPr lang="en-US" dirty="0">
                <a:hlinkClick r:id="rId5"/>
              </a:rPr>
              <a:t>patricia@schoolhouseconnection.org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140848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Your Turn!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Step 1: Identifying and define problem</a:t>
            </a:r>
          </a:p>
          <a:p>
            <a:pPr lvl="1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What are the barriers to success for your students? </a:t>
            </a:r>
          </a:p>
          <a:p>
            <a:pPr marL="6858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026" name="Picture 2" descr="http://i2.wp.com/www.schoolhousewa.org/wp-content/uploads/2016/09/backpackfront.jpg?resize=662%2C4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194670"/>
            <a:ext cx="4994721" cy="332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9509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Your Turn!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Step 2: Develop Plan &amp; Communicate Problem</a:t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D77540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Does it need a legislative, administrative, or school board fix?</a:t>
            </a:r>
          </a:p>
          <a:p>
            <a:pPr lvl="1">
              <a:buClr>
                <a:srgbClr val="D77540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Who should you partner with?</a:t>
            </a:r>
          </a:p>
          <a:p>
            <a:pPr lvl="1">
              <a:buClr>
                <a:srgbClr val="D77540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Who do you need to talk to?</a:t>
            </a:r>
          </a:p>
          <a:p>
            <a:pPr lvl="1">
              <a:buClr>
                <a:srgbClr val="D77540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What information would you put on a one-pager?</a:t>
            </a:r>
          </a:p>
          <a:p>
            <a:pPr marL="685800" lvl="2" indent="0">
              <a:buNone/>
            </a:pPr>
            <a:endParaRPr lang="en-US" altLang="en-US" sz="2700" dirty="0"/>
          </a:p>
          <a:p>
            <a:pPr marL="6858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7339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Your Turn!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Step 3: Prepare for the state legislature, </a:t>
            </a:r>
          </a:p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school board, school administration, or even supervisor?</a:t>
            </a:r>
          </a:p>
          <a:p>
            <a:pPr marL="6858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473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3" name="Picture 2" descr="Image result for inner city classroom raised ha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0" y="2057400"/>
            <a:ext cx="7594160" cy="3408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9924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Katara Jordan</a:t>
            </a:r>
          </a:p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Policy &amp; Advocacy,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Building Changes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206-805-6112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katara.jordan@buildingchanges.org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Brandy Sincyr</a:t>
            </a:r>
          </a:p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Policy Analyst, Columbia Legal Services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hlinkClick r:id="rId3"/>
              </a:rPr>
              <a:t>brandy.sincyr@buildingchanges.org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0956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8AD27-BDEC-4A8D-92B5-4712D2D87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DC181-CFB8-459A-BBB3-146218C9412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Tell the story of Schoolhouse Washington.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Discuss state and local advocacy strategies.</a:t>
            </a:r>
          </a:p>
          <a:p>
            <a:pPr marL="457200" indent="-457200"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Highlight implementation and practice strategies.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4B51282-5C75-471E-9BAA-102C6E59C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621008"/>
            <a:ext cx="2895600" cy="223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394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Schoolhouse Washington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981200" y="1722338"/>
            <a:ext cx="5334000" cy="2981742"/>
          </a:xfrm>
          <a:prstGeom prst="round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6350">
            <a:solidFill>
              <a:srgbClr val="00A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Flowchart: Alternate Process 14"/>
          <p:cNvSpPr/>
          <p:nvPr/>
        </p:nvSpPr>
        <p:spPr>
          <a:xfrm>
            <a:off x="2209799" y="3923117"/>
            <a:ext cx="4953001" cy="685743"/>
          </a:xfrm>
          <a:prstGeom prst="rect">
            <a:avLst/>
          </a:prstGeom>
          <a:solidFill>
            <a:srgbClr val="00A3AD">
              <a:alpha val="61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Text Box 5"/>
          <p:cNvSpPr txBox="1"/>
          <p:nvPr/>
        </p:nvSpPr>
        <p:spPr>
          <a:xfrm>
            <a:off x="2586989" y="4038394"/>
            <a:ext cx="4282440" cy="45339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Panton Bold"/>
                <a:ea typeface="Calibri" panose="020F0502020204030204" pitchFamily="34" charset="0"/>
                <a:cs typeface="Times New Roman" panose="02020603050405020304" pitchFamily="18" charset="0"/>
              </a:rPr>
              <a:t>Schoolhouse Washington improves housing stability and advances educational success for students experiencing homelessness.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057400" y="5043530"/>
            <a:ext cx="5105400" cy="13716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10" name="Up Arrow 9"/>
          <p:cNvSpPr/>
          <p:nvPr/>
        </p:nvSpPr>
        <p:spPr>
          <a:xfrm>
            <a:off x="4453890" y="4755531"/>
            <a:ext cx="312420" cy="381000"/>
          </a:xfrm>
          <a:prstGeom prst="up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40883" y="5168795"/>
            <a:ext cx="932180" cy="1115060"/>
          </a:xfrm>
          <a:prstGeom prst="roundRect">
            <a:avLst/>
          </a:prstGeom>
          <a:solidFill>
            <a:srgbClr val="DC582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70175" y="5187059"/>
            <a:ext cx="932180" cy="1115060"/>
          </a:xfrm>
          <a:prstGeom prst="roundRect">
            <a:avLst/>
          </a:prstGeom>
          <a:solidFill>
            <a:srgbClr val="DC582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553845" y="5176956"/>
            <a:ext cx="932180" cy="1115060"/>
          </a:xfrm>
          <a:prstGeom prst="roundRect">
            <a:avLst/>
          </a:prstGeom>
          <a:solidFill>
            <a:srgbClr val="DC582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779770" y="5187059"/>
            <a:ext cx="932180" cy="1115060"/>
          </a:xfrm>
          <a:prstGeom prst="roundRect">
            <a:avLst/>
          </a:prstGeom>
          <a:solidFill>
            <a:srgbClr val="DC582A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452313" y="5295795"/>
            <a:ext cx="909320" cy="86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Panton Bold"/>
                <a:ea typeface="Calibri" panose="020F0502020204030204" pitchFamily="34" charset="0"/>
                <a:cs typeface="Times New Roman" panose="02020603050405020304" pitchFamily="18" charset="0"/>
              </a:rPr>
              <a:t>Identify </a:t>
            </a:r>
            <a:br>
              <a:rPr lang="en-US" sz="1100" b="1" dirty="0">
                <a:solidFill>
                  <a:srgbClr val="FFFFFF"/>
                </a:solidFill>
                <a:effectLst/>
                <a:latin typeface="Panton Bold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100" b="1" dirty="0">
                <a:solidFill>
                  <a:srgbClr val="FFFFFF"/>
                </a:solidFill>
                <a:effectLst/>
                <a:latin typeface="Panton Bold"/>
                <a:ea typeface="Calibri" panose="020F0502020204030204" pitchFamily="34" charset="0"/>
                <a:cs typeface="Times New Roman" panose="02020603050405020304" pitchFamily="18" charset="0"/>
              </a:rPr>
              <a:t>&amp; advance promising practices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565275" y="5303956"/>
            <a:ext cx="909320" cy="86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50" b="1" dirty="0">
                <a:solidFill>
                  <a:srgbClr val="FFFFFF"/>
                </a:solidFill>
                <a:effectLst/>
                <a:latin typeface="Panton Bold"/>
                <a:ea typeface="Calibri" panose="020F0502020204030204" pitchFamily="34" charset="0"/>
                <a:cs typeface="Times New Roman" panose="02020603050405020304" pitchFamily="18" charset="0"/>
              </a:rPr>
              <a:t>Cultivate a network of champions</a:t>
            </a:r>
            <a:endParaRPr lang="en-US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5791200" y="5314059"/>
            <a:ext cx="909320" cy="86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Panton Bold"/>
                <a:ea typeface="Calibri" panose="020F0502020204030204" pitchFamily="34" charset="0"/>
                <a:cs typeface="Times New Roman" panose="02020603050405020304" pitchFamily="18" charset="0"/>
              </a:rPr>
              <a:t>Advocate for policy &amp; funding changes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681605" y="5314059"/>
            <a:ext cx="909320" cy="86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Panton Bold"/>
                <a:ea typeface="Calibri" panose="020F0502020204030204" pitchFamily="34" charset="0"/>
                <a:cs typeface="Times New Roman" panose="02020603050405020304" pitchFamily="18" charset="0"/>
              </a:rPr>
              <a:t>Share data &amp; success stories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48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0335-039B-496C-A4B5-DE75358C0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that’s not where we started…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8952B5-6C2E-417D-B1A0-EBDDCFD57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7" r="12037"/>
          <a:stretch/>
        </p:blipFill>
        <p:spPr>
          <a:xfrm>
            <a:off x="838200" y="1524000"/>
            <a:ext cx="6248400" cy="4267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795907-0756-485C-BB7E-769553E7A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438400"/>
            <a:ext cx="1108189" cy="962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37515F-E78D-43E8-8E93-E349089255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85" y="3962400"/>
            <a:ext cx="940790" cy="94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51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4DE9C-CD77-4D8A-88F4-2DDD0F21B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 had some of the dots…</a:t>
            </a:r>
          </a:p>
        </p:txBody>
      </p:sp>
      <p:pic>
        <p:nvPicPr>
          <p:cNvPr id="5" name="Picture 21">
            <a:extLst>
              <a:ext uri="{FF2B5EF4-FFF2-40B4-BE49-F238E27FC236}">
                <a16:creationId xmlns:a16="http://schemas.microsoft.com/office/drawing/2014/main" id="{0787F08A-EF6C-4B3D-ACB4-3B0586B78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5323" y="4400794"/>
            <a:ext cx="2185973" cy="21056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AD42D3-D186-4B2E-82E5-CE5F9620AF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80" y="1814130"/>
            <a:ext cx="2136805" cy="21031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36DD19-2872-4249-A084-D5253AF66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736779"/>
            <a:ext cx="2051162" cy="21031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A2A950-ABF9-4F37-9F9E-DEB94F8786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" t="17248" r="8375" b="17636"/>
          <a:stretch/>
        </p:blipFill>
        <p:spPr>
          <a:xfrm>
            <a:off x="609600" y="4365501"/>
            <a:ext cx="2249972" cy="2133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98B1C8-676D-460E-8BB7-E4D2D5A1E8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51"/>
          <a:stretch/>
        </p:blipFill>
        <p:spPr>
          <a:xfrm>
            <a:off x="3414227" y="1780895"/>
            <a:ext cx="2016032" cy="21031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1A68E0-E814-4778-B1C6-13875C77E9A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10"/>
          <a:stretch/>
        </p:blipFill>
        <p:spPr>
          <a:xfrm>
            <a:off x="6096001" y="4395981"/>
            <a:ext cx="2133538" cy="21031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04582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C0117B-6977-4296-BF1E-676F5E6DA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Gathering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8A64F4-ED2E-4C22-A2A7-05BBA1A7EB3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3996890" y="1923192"/>
            <a:ext cx="4798194" cy="4038600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200"/>
              </a:spcAft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Convened stakeholders</a:t>
            </a:r>
          </a:p>
          <a:p>
            <a:pPr marL="457200" indent="-457200">
              <a:spcAft>
                <a:spcPts val="1200"/>
              </a:spcAft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Provided training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Requested public records from schools</a:t>
            </a:r>
          </a:p>
          <a:p>
            <a:pPr marL="457200" indent="-457200">
              <a:spcAft>
                <a:spcPts val="1200"/>
              </a:spcAft>
              <a:buClr>
                <a:srgbClr val="D7754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Compiled and analyzed existing data</a:t>
            </a:r>
          </a:p>
          <a:p>
            <a:pPr marL="457200" indent="-457200">
              <a:spcAft>
                <a:spcPts val="1200"/>
              </a:spcAft>
              <a:buClr>
                <a:srgbClr val="D77540"/>
              </a:buClr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DB96DB-50F5-4CCD-A7EB-7B00DA18F0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8"/>
          <a:stretch/>
        </p:blipFill>
        <p:spPr>
          <a:xfrm>
            <a:off x="762000" y="1723418"/>
            <a:ext cx="2971800" cy="443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572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BC Theme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00A3AD"/>
      </a:accent1>
      <a:accent2>
        <a:srgbClr val="832131"/>
      </a:accent2>
      <a:accent3>
        <a:srgbClr val="D77540"/>
      </a:accent3>
      <a:accent4>
        <a:srgbClr val="602144"/>
      </a:accent4>
      <a:accent5>
        <a:srgbClr val="FFFFFF"/>
      </a:accent5>
      <a:accent6>
        <a:srgbClr val="FFFFFF"/>
      </a:accent6>
      <a:hlink>
        <a:srgbClr val="00A3AD"/>
      </a:hlink>
      <a:folHlink>
        <a:srgbClr val="832131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WA-Branded PPT Template" id="{078E3FA4-B063-42E5-8631-0F2F60C8016B}" vid="{98FD1DB4-FF4E-4B62-97C3-03B406C495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DDB1280-0676-4822-8A4D-E954834AE2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SHWA-Branded PPT Template</Template>
  <TotalTime>0</TotalTime>
  <Words>2397</Words>
  <Application>Microsoft Office PowerPoint</Application>
  <PresentationFormat>On-screen Show (4:3)</PresentationFormat>
  <Paragraphs>443</Paragraphs>
  <Slides>49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ＭＳ Ｐゴシック</vt:lpstr>
      <vt:lpstr>Arial</vt:lpstr>
      <vt:lpstr>Calibri</vt:lpstr>
      <vt:lpstr>Panton Bold</vt:lpstr>
      <vt:lpstr>Segoe Print</vt:lpstr>
      <vt:lpstr>Times New Roman</vt:lpstr>
      <vt:lpstr>Tw Cen MT</vt:lpstr>
      <vt:lpstr>Verdana</vt:lpstr>
      <vt:lpstr>Wingdings</vt:lpstr>
      <vt:lpstr>Wingdings 2</vt:lpstr>
      <vt:lpstr>Student presentation</vt:lpstr>
      <vt:lpstr>Connecting the Dots: Turning Awareness into Action and Implementation Part 1</vt:lpstr>
      <vt:lpstr>Connecting the Dots </vt:lpstr>
      <vt:lpstr>Tapping into Your Expertise</vt:lpstr>
      <vt:lpstr>Three Things</vt:lpstr>
      <vt:lpstr>Presentation Roadmap</vt:lpstr>
      <vt:lpstr>Schoolhouse Washington</vt:lpstr>
      <vt:lpstr>But that’s not where we started…</vt:lpstr>
      <vt:lpstr>We had some of the dots…</vt:lpstr>
      <vt:lpstr>Information Gathering</vt:lpstr>
      <vt:lpstr>Identifying the Problem</vt:lpstr>
      <vt:lpstr>Where to find data?</vt:lpstr>
      <vt:lpstr>Identifying &amp; Defining the Problem</vt:lpstr>
      <vt:lpstr>Identifying &amp; Defining the Problem</vt:lpstr>
      <vt:lpstr>Game Changer: Top State Official Takes Notice</vt:lpstr>
      <vt:lpstr>Even with some data…</vt:lpstr>
      <vt:lpstr>Collaborating on Solutions</vt:lpstr>
      <vt:lpstr>Homeless Children Education Act</vt:lpstr>
      <vt:lpstr>Communicating the Problem</vt:lpstr>
      <vt:lpstr>Communicating the Problem</vt:lpstr>
      <vt:lpstr>Communicating the Problem</vt:lpstr>
      <vt:lpstr>Developing Solutions</vt:lpstr>
      <vt:lpstr>Homeless Student Stability Act</vt:lpstr>
      <vt:lpstr>More Districts Receive Funding</vt:lpstr>
      <vt:lpstr>Schoolhouse Washington</vt:lpstr>
      <vt:lpstr>Questions?</vt:lpstr>
      <vt:lpstr>PowerPoint Presentation</vt:lpstr>
      <vt:lpstr>Connecting the Dots: Turning Awareness into Action and Implementation Part 2</vt:lpstr>
      <vt:lpstr>Three Things</vt:lpstr>
      <vt:lpstr>Presentation Roadmap</vt:lpstr>
      <vt:lpstr>Let’s Revisit Connecting the Dots </vt:lpstr>
      <vt:lpstr>Schoolhouse Washington</vt:lpstr>
      <vt:lpstr>Our Story</vt:lpstr>
      <vt:lpstr>Information Gathering</vt:lpstr>
      <vt:lpstr>Knowledge Building</vt:lpstr>
      <vt:lpstr>Application &amp; Action</vt:lpstr>
      <vt:lpstr>Application &amp; Action</vt:lpstr>
      <vt:lpstr>Stop! Lobbying? Advocacy?</vt:lpstr>
      <vt:lpstr>You are an Advocate!</vt:lpstr>
      <vt:lpstr>Why Advocacy?</vt:lpstr>
      <vt:lpstr>Implementation &amp; Practice Strategies</vt:lpstr>
      <vt:lpstr>Partnerships! Partnerships! Partnerships!</vt:lpstr>
      <vt:lpstr>Implementation &amp; Practice Strategies</vt:lpstr>
      <vt:lpstr>I don’t know about this advocacy thing…</vt:lpstr>
      <vt:lpstr>Still hesitant, but really want to act?</vt:lpstr>
      <vt:lpstr>Your Turn! </vt:lpstr>
      <vt:lpstr>Your Turn! </vt:lpstr>
      <vt:lpstr>Your Turn! </vt:lpstr>
      <vt:lpstr>Questions?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2017-04-12T17:46:57Z</dcterms:created>
  <dcterms:modified xsi:type="dcterms:W3CDTF">2017-11-14T19:25:06Z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TC101671251033</vt:lpwstr>
  </property>
</Properties>
</file>