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3"/>
  </p:notesMasterIdLst>
  <p:handoutMasterIdLst>
    <p:handoutMasterId r:id="rId24"/>
  </p:handoutMasterIdLst>
  <p:sldIdLst>
    <p:sldId id="256" r:id="rId2"/>
    <p:sldId id="257" r:id="rId3"/>
    <p:sldId id="269" r:id="rId4"/>
    <p:sldId id="274" r:id="rId5"/>
    <p:sldId id="282" r:id="rId6"/>
    <p:sldId id="296" r:id="rId7"/>
    <p:sldId id="272" r:id="rId8"/>
    <p:sldId id="277" r:id="rId9"/>
    <p:sldId id="297" r:id="rId10"/>
    <p:sldId id="284" r:id="rId11"/>
    <p:sldId id="285" r:id="rId12"/>
    <p:sldId id="286" r:id="rId13"/>
    <p:sldId id="291" r:id="rId14"/>
    <p:sldId id="292" r:id="rId15"/>
    <p:sldId id="287" r:id="rId16"/>
    <p:sldId id="288" r:id="rId17"/>
    <p:sldId id="289" r:id="rId18"/>
    <p:sldId id="290" r:id="rId19"/>
    <p:sldId id="293" r:id="rId20"/>
    <p:sldId id="294" r:id="rId21"/>
    <p:sldId id="281"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6F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08" autoAdjust="0"/>
    <p:restoredTop sz="94660"/>
  </p:normalViewPr>
  <p:slideViewPr>
    <p:cSldViewPr>
      <p:cViewPr>
        <p:scale>
          <a:sx n="76" d="100"/>
          <a:sy n="76" d="100"/>
        </p:scale>
        <p:origin x="-360" y="2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0.17706773082396851"/>
          <c:y val="0.16026242806106997"/>
          <c:w val="0.4279330519905869"/>
          <c:h val="0.82498208016200536"/>
        </c:manualLayout>
      </c:layout>
      <c:pieChart>
        <c:varyColors val="1"/>
        <c:ser>
          <c:idx val="0"/>
          <c:order val="0"/>
          <c:tx>
            <c:strRef>
              <c:f>Sheet1!$B$1:$B$2</c:f>
              <c:strCache>
                <c:ptCount val="2"/>
                <c:pt idx="0">
                  <c:v>Primary Nighttime Residence, 2014-15</c:v>
                </c:pt>
                <c:pt idx="1">
                  <c:v>Count</c:v>
                </c:pt>
              </c:strCache>
            </c:strRef>
          </c:tx>
          <c:dPt>
            <c:idx val="0"/>
            <c:bubble3D val="0"/>
            <c:spPr>
              <a:solidFill>
                <a:schemeClr val="accent3">
                  <a:shade val="58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1-B68B-46D1-AF89-03953AEE9D65}"/>
              </c:ext>
            </c:extLst>
          </c:dPt>
          <c:dPt>
            <c:idx val="1"/>
            <c:bubble3D val="0"/>
            <c:spPr>
              <a:solidFill>
                <a:schemeClr val="accent3">
                  <a:shade val="86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B68B-46D1-AF89-03953AEE9D65}"/>
              </c:ext>
            </c:extLst>
          </c:dPt>
          <c:dPt>
            <c:idx val="2"/>
            <c:bubble3D val="0"/>
            <c:spPr>
              <a:solidFill>
                <a:schemeClr val="accent3">
                  <a:tint val="86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5-B68B-46D1-AF89-03953AEE9D65}"/>
              </c:ext>
            </c:extLst>
          </c:dPt>
          <c:dPt>
            <c:idx val="3"/>
            <c:bubble3D val="0"/>
            <c:spPr>
              <a:solidFill>
                <a:schemeClr val="accent3">
                  <a:tint val="58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7-B68B-46D1-AF89-03953AEE9D65}"/>
              </c:ext>
            </c:extLst>
          </c:dPt>
          <c:dLbls>
            <c:dLbl>
              <c:idx val="0"/>
              <c:layout>
                <c:manualLayout>
                  <c:x val="-0.14129444148110165"/>
                  <c:y val="-0.33378204596061295"/>
                </c:manualLayout>
              </c:layout>
              <c:tx>
                <c:rich>
                  <a:bodyPr rot="0" spcFirstLastPara="1" vertOverflow="ellipsis" vert="horz" wrap="square" lIns="38100" tIns="19050" rIns="38100" bIns="19050" anchor="ctr" anchorCtr="1">
                    <a:noAutofit/>
                  </a:bodyPr>
                  <a:lstStyle/>
                  <a:p>
                    <a:pPr>
                      <a:defRPr sz="2400" b="1" i="0" u="none" strike="noStrike" kern="1200" baseline="0">
                        <a:solidFill>
                          <a:schemeClr val="bg1"/>
                        </a:solidFill>
                        <a:latin typeface="+mn-lt"/>
                        <a:ea typeface="+mn-ea"/>
                        <a:cs typeface="+mn-cs"/>
                      </a:defRPr>
                    </a:pPr>
                    <a:r>
                      <a:rPr lang="en-US" dirty="0"/>
                      <a:t>27,923</a:t>
                    </a:r>
                  </a:p>
                </c:rich>
              </c:tx>
              <c:spPr>
                <a:noFill/>
                <a:ln>
                  <a:noFill/>
                </a:ln>
                <a:effectLst/>
              </c:spP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manualLayout>
                      <c:w val="0.14783846199406306"/>
                      <c:h val="0.12717885350449487"/>
                    </c:manualLayout>
                  </c15:layout>
                </c:ext>
                <c:ext xmlns:c16="http://schemas.microsoft.com/office/drawing/2014/chart" uri="{C3380CC4-5D6E-409C-BE32-E72D297353CC}">
                  <c16:uniqueId val="{00000001-B68B-46D1-AF89-03953AEE9D65}"/>
                </c:ext>
              </c:extLst>
            </c:dLbl>
            <c:dLbl>
              <c:idx val="1"/>
              <c:layout>
                <c:manualLayout>
                  <c:x val="0.12194427569667936"/>
                  <c:y val="-1.894565786738113E-2"/>
                </c:manualLayout>
              </c:layout>
              <c:tx>
                <c:rich>
                  <a:bodyPr/>
                  <a:lstStyle/>
                  <a:p>
                    <a:r>
                      <a:rPr lang="en-US" dirty="0"/>
                      <a:t>2,514</a:t>
                    </a:r>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B68B-46D1-AF89-03953AEE9D65}"/>
                </c:ext>
              </c:extLst>
            </c:dLbl>
            <c:dLbl>
              <c:idx val="2"/>
              <c:layout>
                <c:manualLayout>
                  <c:x val="0.1176054113265661"/>
                  <c:y val="0.14036769041891509"/>
                </c:manualLayout>
              </c:layout>
              <c:tx>
                <c:rich>
                  <a:bodyPr/>
                  <a:lstStyle/>
                  <a:p>
                    <a:r>
                      <a:rPr lang="en-US" dirty="0"/>
                      <a:t>8,044</a:t>
                    </a:r>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B68B-46D1-AF89-03953AEE9D65}"/>
                </c:ext>
              </c:extLst>
            </c:dLbl>
            <c:dLbl>
              <c:idx val="3"/>
              <c:layout>
                <c:manualLayout>
                  <c:x val="-2.7392753395537588E-2"/>
                  <c:y val="9.1302107170904718E-3"/>
                </c:manualLayout>
              </c:layout>
              <c:tx>
                <c:rich>
                  <a:bodyPr rot="0" spcFirstLastPara="1" vertOverflow="ellipsis" vert="horz" wrap="square" lIns="38100" tIns="19050" rIns="38100" bIns="19050" anchor="ctr" anchorCtr="0">
                    <a:spAutoFit/>
                  </a:bodyPr>
                  <a:lstStyle/>
                  <a:p>
                    <a:pPr algn="l">
                      <a:defRPr sz="2400" b="1" i="0" u="none" strike="noStrike" kern="1200" baseline="0">
                        <a:solidFill>
                          <a:schemeClr val="bg1"/>
                        </a:solidFill>
                        <a:latin typeface="+mn-lt"/>
                        <a:ea typeface="+mn-ea"/>
                        <a:cs typeface="+mn-cs"/>
                      </a:defRPr>
                    </a:pPr>
                    <a:r>
                      <a:rPr lang="en-US" dirty="0">
                        <a:solidFill>
                          <a:schemeClr val="tx1"/>
                        </a:solidFill>
                      </a:rPr>
                      <a:t>611</a:t>
                    </a:r>
                  </a:p>
                </c:rich>
              </c:tx>
              <c:spPr>
                <a:noFill/>
                <a:ln>
                  <a:noFill/>
                </a:ln>
                <a:effectLst/>
              </c:spP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manualLayout>
                      <c:w val="9.1710739203616387E-2"/>
                      <c:h val="8.0529147250716096E-2"/>
                    </c:manualLayout>
                  </c15:layout>
                </c:ext>
                <c:ext xmlns:c16="http://schemas.microsoft.com/office/drawing/2014/chart" uri="{C3380CC4-5D6E-409C-BE32-E72D297353CC}">
                  <c16:uniqueId val="{00000007-B68B-46D1-AF89-03953AEE9D65}"/>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Sheet1!$A$3:$A$6</c:f>
              <c:strCache>
                <c:ptCount val="4"/>
                <c:pt idx="0">
                  <c:v>Doubled Up</c:v>
                </c:pt>
                <c:pt idx="1">
                  <c:v>Hotel/Motel</c:v>
                </c:pt>
                <c:pt idx="2">
                  <c:v>Sheltered</c:v>
                </c:pt>
                <c:pt idx="3">
                  <c:v>Unsheltered</c:v>
                </c:pt>
              </c:strCache>
            </c:strRef>
          </c:cat>
          <c:val>
            <c:numRef>
              <c:f>Sheet1!$B$3:$B$6</c:f>
              <c:numCache>
                <c:formatCode>#,##0</c:formatCode>
                <c:ptCount val="4"/>
                <c:pt idx="0">
                  <c:v>31008</c:v>
                </c:pt>
                <c:pt idx="1">
                  <c:v>2376</c:v>
                </c:pt>
                <c:pt idx="2">
                  <c:v>9615</c:v>
                </c:pt>
                <c:pt idx="3" formatCode="General">
                  <c:v>805</c:v>
                </c:pt>
              </c:numCache>
            </c:numRef>
          </c:val>
          <c:extLst xmlns:c16r2="http://schemas.microsoft.com/office/drawing/2015/06/chart">
            <c:ext xmlns:c16="http://schemas.microsoft.com/office/drawing/2014/chart" uri="{C3380CC4-5D6E-409C-BE32-E72D297353CC}">
              <c16:uniqueId val="{00000008-B68B-46D1-AF89-03953AEE9D65}"/>
            </c:ext>
          </c:extLst>
        </c:ser>
        <c:ser>
          <c:idx val="1"/>
          <c:order val="1"/>
          <c:tx>
            <c:strRef>
              <c:f>Sheet1!$C$1:$C$2</c:f>
              <c:strCache>
                <c:ptCount val="2"/>
                <c:pt idx="0">
                  <c:v>Primary Nighttime Residence, 2014-15</c:v>
                </c:pt>
                <c:pt idx="1">
                  <c:v>Percentage</c:v>
                </c:pt>
              </c:strCache>
            </c:strRef>
          </c:tx>
          <c:dPt>
            <c:idx val="0"/>
            <c:bubble3D val="0"/>
            <c:spPr>
              <a:solidFill>
                <a:schemeClr val="accent3">
                  <a:shade val="58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A-B68B-46D1-AF89-03953AEE9D65}"/>
              </c:ext>
            </c:extLst>
          </c:dPt>
          <c:dPt>
            <c:idx val="1"/>
            <c:bubble3D val="0"/>
            <c:spPr>
              <a:solidFill>
                <a:schemeClr val="accent3">
                  <a:shade val="86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C-B68B-46D1-AF89-03953AEE9D65}"/>
              </c:ext>
            </c:extLst>
          </c:dPt>
          <c:dPt>
            <c:idx val="2"/>
            <c:bubble3D val="0"/>
            <c:spPr>
              <a:solidFill>
                <a:schemeClr val="accent3">
                  <a:tint val="86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E-B68B-46D1-AF89-03953AEE9D65}"/>
              </c:ext>
            </c:extLst>
          </c:dPt>
          <c:dPt>
            <c:idx val="3"/>
            <c:bubble3D val="0"/>
            <c:spPr>
              <a:solidFill>
                <a:schemeClr val="accent3">
                  <a:tint val="58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10-B68B-46D1-AF89-03953AEE9D65}"/>
              </c:ext>
            </c:extLst>
          </c:dPt>
          <c:cat>
            <c:strRef>
              <c:f>Sheet1!$A$3:$A$6</c:f>
              <c:strCache>
                <c:ptCount val="4"/>
                <c:pt idx="0">
                  <c:v>Doubled Up</c:v>
                </c:pt>
                <c:pt idx="1">
                  <c:v>Hotel/Motel</c:v>
                </c:pt>
                <c:pt idx="2">
                  <c:v>Sheltered</c:v>
                </c:pt>
                <c:pt idx="3">
                  <c:v>Unsheltered</c:v>
                </c:pt>
              </c:strCache>
            </c:strRef>
          </c:cat>
          <c:val>
            <c:numRef>
              <c:f>Sheet1!$C$3:$C$6</c:f>
              <c:numCache>
                <c:formatCode>0%</c:formatCode>
                <c:ptCount val="4"/>
                <c:pt idx="0">
                  <c:v>0.71</c:v>
                </c:pt>
                <c:pt idx="1">
                  <c:v>0.05</c:v>
                </c:pt>
                <c:pt idx="2">
                  <c:v>0.22</c:v>
                </c:pt>
                <c:pt idx="3">
                  <c:v>0.02</c:v>
                </c:pt>
              </c:numCache>
            </c:numRef>
          </c:val>
          <c:extLst xmlns:c16r2="http://schemas.microsoft.com/office/drawing/2015/06/chart">
            <c:ext xmlns:c16="http://schemas.microsoft.com/office/drawing/2014/chart" uri="{C3380CC4-5D6E-409C-BE32-E72D297353CC}">
              <c16:uniqueId val="{00000011-B68B-46D1-AF89-03953AEE9D65}"/>
            </c:ext>
          </c:extLst>
        </c:ser>
        <c:dLbls>
          <c:showLegendKey val="0"/>
          <c:showVal val="0"/>
          <c:showCatName val="0"/>
          <c:showSerName val="0"/>
          <c:showPercent val="0"/>
          <c:showBubbleSize val="0"/>
          <c:showLeaderLines val="1"/>
        </c:dLbls>
        <c:firstSliceAng val="0"/>
      </c:pieChart>
      <c:spPr>
        <a:noFill/>
        <a:ln>
          <a:noFill/>
        </a:ln>
        <a:effectLst/>
      </c:spPr>
    </c:plotArea>
    <c:legend>
      <c:legendPos val="r"/>
      <c:legendEntry>
        <c:idx val="0"/>
        <c:txPr>
          <a:bodyPr rot="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en-US"/>
          </a:p>
        </c:txPr>
      </c:legendEntry>
      <c:legendEntry>
        <c:idx val="1"/>
        <c:txPr>
          <a:bodyPr rot="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en-US"/>
          </a:p>
        </c:txPr>
      </c:legendEntry>
      <c:legendEntry>
        <c:idx val="2"/>
        <c:txPr>
          <a:bodyPr rot="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en-US"/>
          </a:p>
        </c:txPr>
      </c:legendEntry>
      <c:legendEntry>
        <c:idx val="3"/>
        <c:txPr>
          <a:bodyPr rot="0" spcFirstLastPara="1" vertOverflow="ellipsis" vert="horz" wrap="square" anchor="ctr" anchorCtr="1"/>
          <a:lstStyle/>
          <a:p>
            <a:pPr>
              <a:defRPr sz="2400" b="1" i="0" u="none" strike="noStrike" kern="1200" baseline="0">
                <a:solidFill>
                  <a:schemeClr val="tx1"/>
                </a:solidFill>
                <a:latin typeface="+mn-lt"/>
                <a:ea typeface="+mn-ea"/>
                <a:cs typeface="+mn-cs"/>
              </a:defRPr>
            </a:pPr>
            <a:endParaRPr lang="en-US"/>
          </a:p>
        </c:txPr>
      </c:legendEntry>
      <c:layout>
        <c:manualLayout>
          <c:xMode val="edge"/>
          <c:yMode val="edge"/>
          <c:x val="0.66122865732001668"/>
          <c:y val="0.11448346330596411"/>
          <c:w val="0.25597931754897663"/>
          <c:h val="0.39036227789963029"/>
        </c:manualLayout>
      </c:layout>
      <c:overlay val="0"/>
      <c:spPr>
        <a:noFill/>
        <a:ln w="28575">
          <a:solidFill>
            <a:srgbClr val="002060"/>
          </a:solidFill>
        </a:ln>
        <a:effectLst/>
      </c:spPr>
      <c:txPr>
        <a:bodyPr rot="0" spcFirstLastPara="1" vertOverflow="ellipsis" vert="horz" wrap="square" anchor="ctr" anchorCtr="1"/>
        <a:lstStyle/>
        <a:p>
          <a:pPr>
            <a:defRPr sz="24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FEF866-E793-418F-AFAD-7842273F357A}"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10C6B3FD-B178-4315-A66A-E065C0DCAEA1}">
      <dgm:prSet phldrT="[Text]" custT="1"/>
      <dgm:spPr>
        <a:solidFill>
          <a:srgbClr val="00B050"/>
        </a:solidFill>
      </dgm:spPr>
      <dgm:t>
        <a:bodyPr/>
        <a:lstStyle/>
        <a:p>
          <a:r>
            <a:rPr lang="en-US" sz="2000" b="1" dirty="0" smtClean="0"/>
            <a:t>CONNECT</a:t>
          </a:r>
        </a:p>
        <a:p>
          <a:r>
            <a:rPr lang="en-US" sz="1400" b="1" dirty="0" smtClean="0"/>
            <a:t>Identify &amp; Address Needs</a:t>
          </a:r>
          <a:endParaRPr lang="en-US" sz="1400" b="1" dirty="0"/>
        </a:p>
      </dgm:t>
    </dgm:pt>
    <dgm:pt modelId="{A7DE119F-4084-4687-AD57-10392F4289FA}" type="parTrans" cxnId="{4140538F-4639-48A9-81C5-C88EEE509E70}">
      <dgm:prSet/>
      <dgm:spPr/>
      <dgm:t>
        <a:bodyPr/>
        <a:lstStyle/>
        <a:p>
          <a:endParaRPr lang="en-US"/>
        </a:p>
      </dgm:t>
    </dgm:pt>
    <dgm:pt modelId="{ECD6D01F-8E08-446F-86B4-FEE1BC328FAC}" type="sibTrans" cxnId="{4140538F-4639-48A9-81C5-C88EEE509E70}">
      <dgm:prSet/>
      <dgm:spPr/>
      <dgm:t>
        <a:bodyPr/>
        <a:lstStyle/>
        <a:p>
          <a:endParaRPr lang="en-US"/>
        </a:p>
      </dgm:t>
    </dgm:pt>
    <dgm:pt modelId="{52A04973-31E1-4705-8D45-D2F490DA451E}">
      <dgm:prSet phldrT="[Text]" custT="1"/>
      <dgm:spPr>
        <a:solidFill>
          <a:srgbClr val="00B050"/>
        </a:solidFill>
      </dgm:spPr>
      <dgm:t>
        <a:bodyPr/>
        <a:lstStyle/>
        <a:p>
          <a:r>
            <a:rPr lang="en-US" sz="1300" dirty="0" smtClean="0"/>
            <a:t>Wayne Metro Connect Call Center</a:t>
          </a:r>
          <a:endParaRPr lang="en-US" sz="1300" dirty="0"/>
        </a:p>
      </dgm:t>
    </dgm:pt>
    <dgm:pt modelId="{A3350BFE-8834-4EB3-975A-43E93D265B89}" type="parTrans" cxnId="{C2614220-E4A9-4C85-A242-2E356AD6BA15}">
      <dgm:prSet/>
      <dgm:spPr/>
      <dgm:t>
        <a:bodyPr/>
        <a:lstStyle/>
        <a:p>
          <a:endParaRPr lang="en-US"/>
        </a:p>
      </dgm:t>
    </dgm:pt>
    <dgm:pt modelId="{F3163D19-08DE-43AC-A7C5-2B211461FA6D}" type="sibTrans" cxnId="{C2614220-E4A9-4C85-A242-2E356AD6BA15}">
      <dgm:prSet/>
      <dgm:spPr/>
      <dgm:t>
        <a:bodyPr/>
        <a:lstStyle/>
        <a:p>
          <a:endParaRPr lang="en-US"/>
        </a:p>
      </dgm:t>
    </dgm:pt>
    <dgm:pt modelId="{F1526C8A-2E17-4C27-90F3-079A69762D7B}">
      <dgm:prSet phldrT="[Text]" custT="1"/>
      <dgm:spPr>
        <a:solidFill>
          <a:srgbClr val="00B050"/>
        </a:solidFill>
      </dgm:spPr>
      <dgm:t>
        <a:bodyPr/>
        <a:lstStyle/>
        <a:p>
          <a:r>
            <a:rPr lang="en-US" sz="1300" dirty="0" smtClean="0"/>
            <a:t>Crisis &amp; Emergency Services</a:t>
          </a:r>
          <a:endParaRPr lang="en-US" sz="1300" dirty="0"/>
        </a:p>
      </dgm:t>
    </dgm:pt>
    <dgm:pt modelId="{29CEC895-B3C2-43EB-8B22-B0518DA4C330}" type="parTrans" cxnId="{A31F7F66-01C3-4F6E-AD38-5144F1661C72}">
      <dgm:prSet/>
      <dgm:spPr/>
      <dgm:t>
        <a:bodyPr/>
        <a:lstStyle/>
        <a:p>
          <a:endParaRPr lang="en-US"/>
        </a:p>
      </dgm:t>
    </dgm:pt>
    <dgm:pt modelId="{D6F36B87-5B4E-4B49-9D84-A4247C205165}" type="sibTrans" cxnId="{A31F7F66-01C3-4F6E-AD38-5144F1661C72}">
      <dgm:prSet/>
      <dgm:spPr/>
      <dgm:t>
        <a:bodyPr/>
        <a:lstStyle/>
        <a:p>
          <a:endParaRPr lang="en-US"/>
        </a:p>
      </dgm:t>
    </dgm:pt>
    <dgm:pt modelId="{A5E4EA9C-73CB-455C-BB06-E5F5B142106D}">
      <dgm:prSet phldrT="[Text]" custT="1"/>
      <dgm:spPr>
        <a:solidFill>
          <a:schemeClr val="accent4"/>
        </a:solidFill>
      </dgm:spPr>
      <dgm:t>
        <a:bodyPr/>
        <a:lstStyle/>
        <a:p>
          <a:r>
            <a:rPr lang="en-US" sz="2000" b="1" dirty="0" smtClean="0">
              <a:solidFill>
                <a:schemeClr val="bg1"/>
              </a:solidFill>
            </a:rPr>
            <a:t>ENGAGE</a:t>
          </a:r>
        </a:p>
        <a:p>
          <a:r>
            <a:rPr lang="en-US" sz="1400" b="1" dirty="0" smtClean="0">
              <a:solidFill>
                <a:schemeClr val="bg1"/>
              </a:solidFill>
            </a:rPr>
            <a:t>Resources &amp; Support Linkages</a:t>
          </a:r>
          <a:endParaRPr lang="en-US" sz="1400" b="1" dirty="0">
            <a:solidFill>
              <a:schemeClr val="bg1"/>
            </a:solidFill>
          </a:endParaRPr>
        </a:p>
      </dgm:t>
    </dgm:pt>
    <dgm:pt modelId="{A1D967D1-D2BD-4F66-ABE7-04140A761FC1}" type="parTrans" cxnId="{4400055A-1CEB-4371-851E-37187410FACE}">
      <dgm:prSet/>
      <dgm:spPr/>
      <dgm:t>
        <a:bodyPr/>
        <a:lstStyle/>
        <a:p>
          <a:endParaRPr lang="en-US"/>
        </a:p>
      </dgm:t>
    </dgm:pt>
    <dgm:pt modelId="{D53E7828-AF94-4735-B006-0F1170BA95EE}" type="sibTrans" cxnId="{4400055A-1CEB-4371-851E-37187410FACE}">
      <dgm:prSet/>
      <dgm:spPr/>
      <dgm:t>
        <a:bodyPr/>
        <a:lstStyle/>
        <a:p>
          <a:endParaRPr lang="en-US"/>
        </a:p>
      </dgm:t>
    </dgm:pt>
    <dgm:pt modelId="{583BAD74-5E44-4321-A301-7A925C227A66}">
      <dgm:prSet phldrT="[Text]" custT="1"/>
      <dgm:spPr>
        <a:solidFill>
          <a:schemeClr val="accent4"/>
        </a:solidFill>
      </dgm:spPr>
      <dgm:t>
        <a:bodyPr/>
        <a:lstStyle/>
        <a:p>
          <a:r>
            <a:rPr lang="en-US" sz="1300" dirty="0" smtClean="0">
              <a:solidFill>
                <a:schemeClr val="bg1"/>
              </a:solidFill>
            </a:rPr>
            <a:t>Food Assistance</a:t>
          </a:r>
          <a:endParaRPr lang="en-US" sz="1300" dirty="0">
            <a:solidFill>
              <a:schemeClr val="bg1"/>
            </a:solidFill>
          </a:endParaRPr>
        </a:p>
      </dgm:t>
    </dgm:pt>
    <dgm:pt modelId="{64A9B2E2-050E-4384-9CE8-551B41F86151}" type="parTrans" cxnId="{5D840381-69F1-4B84-9BBB-56CB9F243D66}">
      <dgm:prSet/>
      <dgm:spPr/>
      <dgm:t>
        <a:bodyPr/>
        <a:lstStyle/>
        <a:p>
          <a:endParaRPr lang="en-US"/>
        </a:p>
      </dgm:t>
    </dgm:pt>
    <dgm:pt modelId="{CB72DDD2-D514-4384-94B3-49A0796CE2FB}" type="sibTrans" cxnId="{5D840381-69F1-4B84-9BBB-56CB9F243D66}">
      <dgm:prSet/>
      <dgm:spPr/>
      <dgm:t>
        <a:bodyPr/>
        <a:lstStyle/>
        <a:p>
          <a:endParaRPr lang="en-US"/>
        </a:p>
      </dgm:t>
    </dgm:pt>
    <dgm:pt modelId="{510596C6-FC66-4283-8E69-127C6987B8FB}">
      <dgm:prSet phldrT="[Text]" custT="1"/>
      <dgm:spPr>
        <a:solidFill>
          <a:srgbClr val="00B0F0"/>
        </a:solidFill>
      </dgm:spPr>
      <dgm:t>
        <a:bodyPr/>
        <a:lstStyle/>
        <a:p>
          <a:r>
            <a:rPr lang="en-US" sz="2000" b="1" dirty="0" smtClean="0">
              <a:solidFill>
                <a:schemeClr val="bg1"/>
              </a:solidFill>
            </a:rPr>
            <a:t>BUILD</a:t>
          </a:r>
        </a:p>
        <a:p>
          <a:r>
            <a:rPr lang="en-US" sz="1400" b="1" dirty="0" smtClean="0">
              <a:solidFill>
                <a:schemeClr val="bg1"/>
              </a:solidFill>
            </a:rPr>
            <a:t>Develop Skills &amp; Assets</a:t>
          </a:r>
          <a:endParaRPr lang="en-US" sz="1400" b="1" dirty="0">
            <a:solidFill>
              <a:schemeClr val="bg1"/>
            </a:solidFill>
          </a:endParaRPr>
        </a:p>
      </dgm:t>
    </dgm:pt>
    <dgm:pt modelId="{C0EA5A01-C01A-4693-A2FB-8419FCAADC4A}" type="parTrans" cxnId="{E749EDA5-E2E9-4D4C-8771-22FE64576111}">
      <dgm:prSet/>
      <dgm:spPr/>
      <dgm:t>
        <a:bodyPr/>
        <a:lstStyle/>
        <a:p>
          <a:endParaRPr lang="en-US"/>
        </a:p>
      </dgm:t>
    </dgm:pt>
    <dgm:pt modelId="{0FA6D395-5E54-4946-BC8C-AD2EB6581998}" type="sibTrans" cxnId="{E749EDA5-E2E9-4D4C-8771-22FE64576111}">
      <dgm:prSet/>
      <dgm:spPr/>
      <dgm:t>
        <a:bodyPr/>
        <a:lstStyle/>
        <a:p>
          <a:endParaRPr lang="en-US"/>
        </a:p>
      </dgm:t>
    </dgm:pt>
    <dgm:pt modelId="{E961B312-2383-4095-BFDF-35E50593E8AF}">
      <dgm:prSet phldrT="[Text]" custT="1"/>
      <dgm:spPr>
        <a:solidFill>
          <a:srgbClr val="00B0F0"/>
        </a:solidFill>
      </dgm:spPr>
      <dgm:t>
        <a:bodyPr/>
        <a:lstStyle/>
        <a:p>
          <a:r>
            <a:rPr lang="en-US" sz="1300" dirty="0" smtClean="0">
              <a:solidFill>
                <a:schemeClr val="bg1"/>
              </a:solidFill>
            </a:rPr>
            <a:t>After-School Youth Programs</a:t>
          </a:r>
          <a:endParaRPr lang="en-US" sz="1300" dirty="0">
            <a:solidFill>
              <a:schemeClr val="bg1"/>
            </a:solidFill>
          </a:endParaRPr>
        </a:p>
      </dgm:t>
    </dgm:pt>
    <dgm:pt modelId="{7EF955CE-A12C-4F0F-AE08-97C56DFB3E7B}" type="parTrans" cxnId="{85AAC9E0-9EA4-487A-A341-0367EBC08673}">
      <dgm:prSet/>
      <dgm:spPr/>
      <dgm:t>
        <a:bodyPr/>
        <a:lstStyle/>
        <a:p>
          <a:endParaRPr lang="en-US"/>
        </a:p>
      </dgm:t>
    </dgm:pt>
    <dgm:pt modelId="{EE66681A-F9B5-4DE4-9B89-9E73DCB1D7F0}" type="sibTrans" cxnId="{85AAC9E0-9EA4-487A-A341-0367EBC08673}">
      <dgm:prSet/>
      <dgm:spPr/>
      <dgm:t>
        <a:bodyPr/>
        <a:lstStyle/>
        <a:p>
          <a:endParaRPr lang="en-US"/>
        </a:p>
      </dgm:t>
    </dgm:pt>
    <dgm:pt modelId="{DAE8FFB1-5B2B-40B3-AC0D-E9A377556191}">
      <dgm:prSet phldrT="[Text]" custT="1"/>
      <dgm:spPr>
        <a:solidFill>
          <a:srgbClr val="FA6F06"/>
        </a:solidFill>
      </dgm:spPr>
      <dgm:t>
        <a:bodyPr/>
        <a:lstStyle/>
        <a:p>
          <a:r>
            <a:rPr lang="en-US" sz="2000" b="1" dirty="0" smtClean="0"/>
            <a:t>THRIVE</a:t>
          </a:r>
        </a:p>
        <a:p>
          <a:r>
            <a:rPr lang="en-US" sz="1400" b="1" dirty="0" smtClean="0"/>
            <a:t>Attaining Goals</a:t>
          </a:r>
          <a:endParaRPr lang="en-US" sz="1400" b="1" dirty="0"/>
        </a:p>
      </dgm:t>
    </dgm:pt>
    <dgm:pt modelId="{C974FC5B-6339-4230-8F69-CBF7EDEAA73B}" type="parTrans" cxnId="{0CD661A9-3FE3-4FCF-8693-DBB3AFE3D128}">
      <dgm:prSet/>
      <dgm:spPr/>
      <dgm:t>
        <a:bodyPr/>
        <a:lstStyle/>
        <a:p>
          <a:endParaRPr lang="en-US"/>
        </a:p>
      </dgm:t>
    </dgm:pt>
    <dgm:pt modelId="{780B3E21-4D5C-45EA-B442-05779A975FFF}" type="sibTrans" cxnId="{0CD661A9-3FE3-4FCF-8693-DBB3AFE3D128}">
      <dgm:prSet/>
      <dgm:spPr/>
      <dgm:t>
        <a:bodyPr/>
        <a:lstStyle/>
        <a:p>
          <a:endParaRPr lang="en-US"/>
        </a:p>
      </dgm:t>
    </dgm:pt>
    <dgm:pt modelId="{A5F899CE-1ED8-4956-8B9F-A4537F130D24}">
      <dgm:prSet phldrT="[Text]" custT="1"/>
      <dgm:spPr>
        <a:solidFill>
          <a:srgbClr val="00B050"/>
        </a:solidFill>
      </dgm:spPr>
      <dgm:t>
        <a:bodyPr/>
        <a:lstStyle/>
        <a:p>
          <a:r>
            <a:rPr lang="en-US" sz="1300" dirty="0" smtClean="0"/>
            <a:t>Water Residential Assistance Program (WRAP)</a:t>
          </a:r>
          <a:endParaRPr lang="en-US" sz="1300" dirty="0"/>
        </a:p>
      </dgm:t>
    </dgm:pt>
    <dgm:pt modelId="{65CD2B64-7336-4E6A-A40C-FF18F7605B83}" type="parTrans" cxnId="{533EBE47-FA19-4F41-92C1-4804394993DA}">
      <dgm:prSet/>
      <dgm:spPr/>
      <dgm:t>
        <a:bodyPr/>
        <a:lstStyle/>
        <a:p>
          <a:endParaRPr lang="en-US"/>
        </a:p>
      </dgm:t>
    </dgm:pt>
    <dgm:pt modelId="{9035545E-4C4D-416C-BAB5-E7B2D125B8BE}" type="sibTrans" cxnId="{533EBE47-FA19-4F41-92C1-4804394993DA}">
      <dgm:prSet/>
      <dgm:spPr/>
      <dgm:t>
        <a:bodyPr/>
        <a:lstStyle/>
        <a:p>
          <a:endParaRPr lang="en-US"/>
        </a:p>
      </dgm:t>
    </dgm:pt>
    <dgm:pt modelId="{38EB8E40-7F9C-4BAE-8BFF-083933CAD69B}">
      <dgm:prSet phldrT="[Text]" custT="1"/>
      <dgm:spPr>
        <a:solidFill>
          <a:srgbClr val="00B050"/>
        </a:solidFill>
      </dgm:spPr>
      <dgm:t>
        <a:bodyPr/>
        <a:lstStyle/>
        <a:p>
          <a:r>
            <a:rPr lang="en-US" sz="1300" dirty="0" smtClean="0"/>
            <a:t>Housing Assessment &amp; Resource Agency (HARA</a:t>
          </a:r>
          <a:endParaRPr lang="en-US" sz="1300" dirty="0"/>
        </a:p>
      </dgm:t>
    </dgm:pt>
    <dgm:pt modelId="{41B2A360-EEF4-473A-9F7C-3C15AC75074A}" type="parTrans" cxnId="{22334B8E-45BA-408E-A196-56BEF32A828F}">
      <dgm:prSet/>
      <dgm:spPr/>
      <dgm:t>
        <a:bodyPr/>
        <a:lstStyle/>
        <a:p>
          <a:endParaRPr lang="en-US"/>
        </a:p>
      </dgm:t>
    </dgm:pt>
    <dgm:pt modelId="{4E58C4BC-2ACB-4078-AD10-A2E25101D5A1}" type="sibTrans" cxnId="{22334B8E-45BA-408E-A196-56BEF32A828F}">
      <dgm:prSet/>
      <dgm:spPr/>
      <dgm:t>
        <a:bodyPr/>
        <a:lstStyle/>
        <a:p>
          <a:endParaRPr lang="en-US"/>
        </a:p>
      </dgm:t>
    </dgm:pt>
    <dgm:pt modelId="{9F0A11FD-E0BA-44C2-97F4-F8B2608130E2}">
      <dgm:prSet phldrT="[Text]" custT="1"/>
      <dgm:spPr>
        <a:solidFill>
          <a:srgbClr val="FA6F06"/>
        </a:solidFill>
      </dgm:spPr>
      <dgm:t>
        <a:bodyPr/>
        <a:lstStyle/>
        <a:p>
          <a:r>
            <a:rPr lang="en-US" sz="1300" dirty="0" smtClean="0"/>
            <a:t>Family Self Sufficiency</a:t>
          </a:r>
          <a:endParaRPr lang="en-US" sz="1300" dirty="0"/>
        </a:p>
      </dgm:t>
    </dgm:pt>
    <dgm:pt modelId="{8FF1AEDF-D6BB-470B-A567-8E647B5F1078}" type="parTrans" cxnId="{B8A3403B-258B-4BE5-904A-273E80D991EC}">
      <dgm:prSet/>
      <dgm:spPr/>
      <dgm:t>
        <a:bodyPr/>
        <a:lstStyle/>
        <a:p>
          <a:endParaRPr lang="en-US"/>
        </a:p>
      </dgm:t>
    </dgm:pt>
    <dgm:pt modelId="{F26DAF5F-EAD2-44F1-97F3-E5E9F50EC1A6}" type="sibTrans" cxnId="{B8A3403B-258B-4BE5-904A-273E80D991EC}">
      <dgm:prSet/>
      <dgm:spPr/>
      <dgm:t>
        <a:bodyPr/>
        <a:lstStyle/>
        <a:p>
          <a:endParaRPr lang="en-US"/>
        </a:p>
      </dgm:t>
    </dgm:pt>
    <dgm:pt modelId="{1F5E088D-295D-41C5-8B6E-CC8411F853B8}">
      <dgm:prSet phldrT="[Text]" custT="1"/>
      <dgm:spPr>
        <a:solidFill>
          <a:schemeClr val="accent4"/>
        </a:solidFill>
      </dgm:spPr>
      <dgm:t>
        <a:bodyPr/>
        <a:lstStyle/>
        <a:p>
          <a:r>
            <a:rPr lang="en-US" sz="1300" dirty="0" smtClean="0">
              <a:solidFill>
                <a:schemeClr val="bg1"/>
              </a:solidFill>
            </a:rPr>
            <a:t>Health Care Access</a:t>
          </a:r>
          <a:endParaRPr lang="en-US" sz="1300" dirty="0">
            <a:solidFill>
              <a:schemeClr val="bg1"/>
            </a:solidFill>
          </a:endParaRPr>
        </a:p>
      </dgm:t>
    </dgm:pt>
    <dgm:pt modelId="{35C24F52-6CC9-43E5-ACA2-FA6F75B982F0}" type="parTrans" cxnId="{E185F6D0-0282-4F36-8029-143074119F7E}">
      <dgm:prSet/>
      <dgm:spPr/>
      <dgm:t>
        <a:bodyPr/>
        <a:lstStyle/>
        <a:p>
          <a:endParaRPr lang="en-US"/>
        </a:p>
      </dgm:t>
    </dgm:pt>
    <dgm:pt modelId="{CF133022-B929-4076-9FF0-4ACAF3DF27DA}" type="sibTrans" cxnId="{E185F6D0-0282-4F36-8029-143074119F7E}">
      <dgm:prSet/>
      <dgm:spPr/>
      <dgm:t>
        <a:bodyPr/>
        <a:lstStyle/>
        <a:p>
          <a:endParaRPr lang="en-US"/>
        </a:p>
      </dgm:t>
    </dgm:pt>
    <dgm:pt modelId="{CDD56E11-08CB-4DDB-9E10-48895E393232}">
      <dgm:prSet phldrT="[Text]" custT="1"/>
      <dgm:spPr>
        <a:solidFill>
          <a:schemeClr val="accent4"/>
        </a:solidFill>
      </dgm:spPr>
      <dgm:t>
        <a:bodyPr/>
        <a:lstStyle/>
        <a:p>
          <a:r>
            <a:rPr lang="en-US" sz="1300" dirty="0" smtClean="0">
              <a:solidFill>
                <a:schemeClr val="bg1"/>
              </a:solidFill>
            </a:rPr>
            <a:t>Healthy &amp; Safe Families</a:t>
          </a:r>
          <a:endParaRPr lang="en-US" sz="1300" dirty="0">
            <a:solidFill>
              <a:schemeClr val="bg1"/>
            </a:solidFill>
          </a:endParaRPr>
        </a:p>
      </dgm:t>
    </dgm:pt>
    <dgm:pt modelId="{A4A05338-E868-45BA-BEA7-BCD09499C651}" type="parTrans" cxnId="{4EF60D0D-B211-4827-9B3C-E66AD791290A}">
      <dgm:prSet/>
      <dgm:spPr/>
      <dgm:t>
        <a:bodyPr/>
        <a:lstStyle/>
        <a:p>
          <a:endParaRPr lang="en-US"/>
        </a:p>
      </dgm:t>
    </dgm:pt>
    <dgm:pt modelId="{D17997EA-ECC1-491D-AA50-2967D6C65A71}" type="sibTrans" cxnId="{4EF60D0D-B211-4827-9B3C-E66AD791290A}">
      <dgm:prSet/>
      <dgm:spPr/>
      <dgm:t>
        <a:bodyPr/>
        <a:lstStyle/>
        <a:p>
          <a:endParaRPr lang="en-US"/>
        </a:p>
      </dgm:t>
    </dgm:pt>
    <dgm:pt modelId="{D99A9BBA-D0C5-44E8-B38F-BA81408B2BC4}">
      <dgm:prSet phldrT="[Text]" custT="1"/>
      <dgm:spPr>
        <a:solidFill>
          <a:schemeClr val="accent4"/>
        </a:solidFill>
      </dgm:spPr>
      <dgm:t>
        <a:bodyPr/>
        <a:lstStyle/>
        <a:p>
          <a:r>
            <a:rPr lang="en-US" sz="1300" dirty="0" smtClean="0">
              <a:solidFill>
                <a:schemeClr val="bg1"/>
              </a:solidFill>
            </a:rPr>
            <a:t>Home Energy Efficiency &amp; Weatherization</a:t>
          </a:r>
          <a:endParaRPr lang="en-US" sz="1300" dirty="0">
            <a:solidFill>
              <a:schemeClr val="bg1"/>
            </a:solidFill>
          </a:endParaRPr>
        </a:p>
      </dgm:t>
    </dgm:pt>
    <dgm:pt modelId="{BE064F4D-1D22-4D53-A5AA-65E0A5B6E680}" type="parTrans" cxnId="{C43683C9-FDAE-4F0B-BA4A-C54C19061D30}">
      <dgm:prSet/>
      <dgm:spPr/>
      <dgm:t>
        <a:bodyPr/>
        <a:lstStyle/>
        <a:p>
          <a:endParaRPr lang="en-US"/>
        </a:p>
      </dgm:t>
    </dgm:pt>
    <dgm:pt modelId="{CEAAB72E-6781-4857-BABA-D40567B22057}" type="sibTrans" cxnId="{C43683C9-FDAE-4F0B-BA4A-C54C19061D30}">
      <dgm:prSet/>
      <dgm:spPr/>
      <dgm:t>
        <a:bodyPr/>
        <a:lstStyle/>
        <a:p>
          <a:endParaRPr lang="en-US"/>
        </a:p>
      </dgm:t>
    </dgm:pt>
    <dgm:pt modelId="{DC694022-CE9E-40FA-91DE-2F5151E453D8}">
      <dgm:prSet phldrT="[Text]" custT="1"/>
      <dgm:spPr>
        <a:solidFill>
          <a:schemeClr val="accent4"/>
        </a:solidFill>
      </dgm:spPr>
      <dgm:t>
        <a:bodyPr/>
        <a:lstStyle/>
        <a:p>
          <a:r>
            <a:rPr lang="en-US" sz="1300" dirty="0" smtClean="0">
              <a:solidFill>
                <a:schemeClr val="bg1"/>
              </a:solidFill>
            </a:rPr>
            <a:t>Homeless Prevention</a:t>
          </a:r>
          <a:endParaRPr lang="en-US" sz="1300" dirty="0">
            <a:solidFill>
              <a:schemeClr val="bg1"/>
            </a:solidFill>
          </a:endParaRPr>
        </a:p>
      </dgm:t>
    </dgm:pt>
    <dgm:pt modelId="{1A9736D8-8D94-4CBF-B3C0-4F1B13F73860}" type="parTrans" cxnId="{0E0771D9-D1F6-4C12-A943-FB8A7AFF54FC}">
      <dgm:prSet/>
      <dgm:spPr/>
      <dgm:t>
        <a:bodyPr/>
        <a:lstStyle/>
        <a:p>
          <a:endParaRPr lang="en-US"/>
        </a:p>
      </dgm:t>
    </dgm:pt>
    <dgm:pt modelId="{C14225FF-4C1B-4A7B-B8A4-45312A04EEE5}" type="sibTrans" cxnId="{0E0771D9-D1F6-4C12-A943-FB8A7AFF54FC}">
      <dgm:prSet/>
      <dgm:spPr/>
      <dgm:t>
        <a:bodyPr/>
        <a:lstStyle/>
        <a:p>
          <a:endParaRPr lang="en-US"/>
        </a:p>
      </dgm:t>
    </dgm:pt>
    <dgm:pt modelId="{49CF495B-F8B4-47B5-AAB2-1D212C6408E0}">
      <dgm:prSet phldrT="[Text]" custT="1"/>
      <dgm:spPr>
        <a:solidFill>
          <a:schemeClr val="accent4"/>
        </a:solidFill>
      </dgm:spPr>
      <dgm:t>
        <a:bodyPr/>
        <a:lstStyle/>
        <a:p>
          <a:r>
            <a:rPr lang="en-US" sz="1300" dirty="0" smtClean="0">
              <a:solidFill>
                <a:schemeClr val="bg1"/>
              </a:solidFill>
            </a:rPr>
            <a:t>Rehousing</a:t>
          </a:r>
          <a:endParaRPr lang="en-US" sz="1300" dirty="0">
            <a:solidFill>
              <a:schemeClr val="bg1"/>
            </a:solidFill>
          </a:endParaRPr>
        </a:p>
      </dgm:t>
    </dgm:pt>
    <dgm:pt modelId="{3B28409A-8FA1-4C57-8C66-C389CF568196}" type="parTrans" cxnId="{481AEE58-E158-408A-8C38-5C216A25B28F}">
      <dgm:prSet/>
      <dgm:spPr/>
      <dgm:t>
        <a:bodyPr/>
        <a:lstStyle/>
        <a:p>
          <a:endParaRPr lang="en-US"/>
        </a:p>
      </dgm:t>
    </dgm:pt>
    <dgm:pt modelId="{B3349E68-5280-4A63-80DB-1982BA955B31}" type="sibTrans" cxnId="{481AEE58-E158-408A-8C38-5C216A25B28F}">
      <dgm:prSet/>
      <dgm:spPr/>
      <dgm:t>
        <a:bodyPr/>
        <a:lstStyle/>
        <a:p>
          <a:endParaRPr lang="en-US"/>
        </a:p>
      </dgm:t>
    </dgm:pt>
    <dgm:pt modelId="{163EA67E-916A-4C11-9486-9F9A12448154}">
      <dgm:prSet phldrT="[Text]" custT="1"/>
      <dgm:spPr>
        <a:solidFill>
          <a:srgbClr val="00B0F0"/>
        </a:solidFill>
      </dgm:spPr>
      <dgm:t>
        <a:bodyPr/>
        <a:lstStyle/>
        <a:p>
          <a:r>
            <a:rPr lang="en-US" sz="1300" dirty="0" smtClean="0">
              <a:solidFill>
                <a:schemeClr val="bg1"/>
              </a:solidFill>
            </a:rPr>
            <a:t>Early Childhood Services</a:t>
          </a:r>
          <a:endParaRPr lang="en-US" sz="1300" dirty="0">
            <a:solidFill>
              <a:schemeClr val="bg1"/>
            </a:solidFill>
          </a:endParaRPr>
        </a:p>
      </dgm:t>
    </dgm:pt>
    <dgm:pt modelId="{D7236DC2-AF96-49E6-8FCA-4B8F5E787FB2}" type="parTrans" cxnId="{C5B940D1-5C00-4F2B-A814-5AC3E068FC6B}">
      <dgm:prSet/>
      <dgm:spPr/>
      <dgm:t>
        <a:bodyPr/>
        <a:lstStyle/>
        <a:p>
          <a:endParaRPr lang="en-US"/>
        </a:p>
      </dgm:t>
    </dgm:pt>
    <dgm:pt modelId="{CC17E79E-59EB-474D-A8F8-980E6DEB2F83}" type="sibTrans" cxnId="{C5B940D1-5C00-4F2B-A814-5AC3E068FC6B}">
      <dgm:prSet/>
      <dgm:spPr/>
      <dgm:t>
        <a:bodyPr/>
        <a:lstStyle/>
        <a:p>
          <a:endParaRPr lang="en-US"/>
        </a:p>
      </dgm:t>
    </dgm:pt>
    <dgm:pt modelId="{4B37599F-3820-4BD4-8DFA-EF7EC7056858}">
      <dgm:prSet phldrT="[Text]" custT="1"/>
      <dgm:spPr>
        <a:solidFill>
          <a:srgbClr val="00B0F0"/>
        </a:solidFill>
      </dgm:spPr>
      <dgm:t>
        <a:bodyPr/>
        <a:lstStyle/>
        <a:p>
          <a:r>
            <a:rPr lang="en-US" sz="1300" dirty="0" smtClean="0">
              <a:solidFill>
                <a:schemeClr val="bg1"/>
              </a:solidFill>
            </a:rPr>
            <a:t>Employment Readiness &amp; Linkages</a:t>
          </a:r>
          <a:endParaRPr lang="en-US" sz="1300" dirty="0">
            <a:solidFill>
              <a:schemeClr val="bg1"/>
            </a:solidFill>
          </a:endParaRPr>
        </a:p>
      </dgm:t>
    </dgm:pt>
    <dgm:pt modelId="{90AFF221-C6A7-43E6-A00A-C00D6153E848}" type="parTrans" cxnId="{AEB94DB7-42AF-4D00-BA66-6F3CD6C0E3FE}">
      <dgm:prSet/>
      <dgm:spPr/>
      <dgm:t>
        <a:bodyPr/>
        <a:lstStyle/>
        <a:p>
          <a:endParaRPr lang="en-US"/>
        </a:p>
      </dgm:t>
    </dgm:pt>
    <dgm:pt modelId="{1E07D222-A800-4405-959F-8EAB191727DB}" type="sibTrans" cxnId="{AEB94DB7-42AF-4D00-BA66-6F3CD6C0E3FE}">
      <dgm:prSet/>
      <dgm:spPr/>
      <dgm:t>
        <a:bodyPr/>
        <a:lstStyle/>
        <a:p>
          <a:endParaRPr lang="en-US"/>
        </a:p>
      </dgm:t>
    </dgm:pt>
    <dgm:pt modelId="{57E3649D-1916-4D8C-B76A-B383FA5B267A}">
      <dgm:prSet phldrT="[Text]" custT="1"/>
      <dgm:spPr>
        <a:solidFill>
          <a:srgbClr val="00B0F0"/>
        </a:solidFill>
      </dgm:spPr>
      <dgm:t>
        <a:bodyPr/>
        <a:lstStyle/>
        <a:p>
          <a:r>
            <a:rPr lang="en-US" sz="1300" dirty="0" smtClean="0">
              <a:solidFill>
                <a:schemeClr val="bg1"/>
              </a:solidFill>
            </a:rPr>
            <a:t>Intergenerational Literacy Education</a:t>
          </a:r>
          <a:endParaRPr lang="en-US" sz="1300" dirty="0">
            <a:solidFill>
              <a:schemeClr val="bg1"/>
            </a:solidFill>
          </a:endParaRPr>
        </a:p>
      </dgm:t>
    </dgm:pt>
    <dgm:pt modelId="{008DC871-0517-40B8-B953-EE46D6967645}" type="parTrans" cxnId="{4664D619-A60C-405F-B21E-271247EB05E8}">
      <dgm:prSet/>
      <dgm:spPr/>
      <dgm:t>
        <a:bodyPr/>
        <a:lstStyle/>
        <a:p>
          <a:endParaRPr lang="en-US"/>
        </a:p>
      </dgm:t>
    </dgm:pt>
    <dgm:pt modelId="{BDCA7B3C-B52F-4E67-A6FB-9B3F145C23E5}" type="sibTrans" cxnId="{4664D619-A60C-405F-B21E-271247EB05E8}">
      <dgm:prSet/>
      <dgm:spPr/>
      <dgm:t>
        <a:bodyPr/>
        <a:lstStyle/>
        <a:p>
          <a:endParaRPr lang="en-US"/>
        </a:p>
      </dgm:t>
    </dgm:pt>
    <dgm:pt modelId="{406B1510-E720-4EDD-86B8-E3D1F9289ACA}">
      <dgm:prSet phldrT="[Text]" custT="1"/>
      <dgm:spPr>
        <a:solidFill>
          <a:srgbClr val="00B0F0"/>
        </a:solidFill>
      </dgm:spPr>
      <dgm:t>
        <a:bodyPr/>
        <a:lstStyle/>
        <a:p>
          <a:r>
            <a:rPr lang="en-US" sz="1300" dirty="0" smtClean="0">
              <a:solidFill>
                <a:schemeClr val="bg1"/>
              </a:solidFill>
            </a:rPr>
            <a:t>Neighborhood Redevelopment</a:t>
          </a:r>
          <a:endParaRPr lang="en-US" sz="1300" dirty="0">
            <a:solidFill>
              <a:schemeClr val="bg1"/>
            </a:solidFill>
          </a:endParaRPr>
        </a:p>
      </dgm:t>
    </dgm:pt>
    <dgm:pt modelId="{1E3BA107-1460-4A59-8070-DBCBA43B73F0}" type="parTrans" cxnId="{41E07D1C-0759-46B9-9EFA-CDB8CABC880D}">
      <dgm:prSet/>
      <dgm:spPr/>
      <dgm:t>
        <a:bodyPr/>
        <a:lstStyle/>
        <a:p>
          <a:endParaRPr lang="en-US"/>
        </a:p>
      </dgm:t>
    </dgm:pt>
    <dgm:pt modelId="{97D789B7-1F29-4B6D-86F8-0C40144C2E28}" type="sibTrans" cxnId="{41E07D1C-0759-46B9-9EFA-CDB8CABC880D}">
      <dgm:prSet/>
      <dgm:spPr/>
      <dgm:t>
        <a:bodyPr/>
        <a:lstStyle/>
        <a:p>
          <a:endParaRPr lang="en-US"/>
        </a:p>
      </dgm:t>
    </dgm:pt>
    <dgm:pt modelId="{2992AE47-9D90-450A-9150-352B8E611A46}">
      <dgm:prSet phldrT="[Text]" custT="1"/>
      <dgm:spPr>
        <a:solidFill>
          <a:srgbClr val="FA6F06"/>
        </a:solidFill>
      </dgm:spPr>
      <dgm:t>
        <a:bodyPr/>
        <a:lstStyle/>
        <a:p>
          <a:r>
            <a:rPr lang="en-US" sz="1300" dirty="0" smtClean="0"/>
            <a:t>Financial Coaching</a:t>
          </a:r>
          <a:endParaRPr lang="en-US" sz="1300" dirty="0"/>
        </a:p>
      </dgm:t>
    </dgm:pt>
    <dgm:pt modelId="{D67CC0C8-EC5D-4D49-94A6-4BB9CCA7C91E}" type="parTrans" cxnId="{B6861756-C691-49C0-9981-3D9B203C6FC5}">
      <dgm:prSet/>
      <dgm:spPr/>
      <dgm:t>
        <a:bodyPr/>
        <a:lstStyle/>
        <a:p>
          <a:endParaRPr lang="en-US"/>
        </a:p>
      </dgm:t>
    </dgm:pt>
    <dgm:pt modelId="{50FE690D-A83C-4E4E-A868-EAFB41A0FE9B}" type="sibTrans" cxnId="{B6861756-C691-49C0-9981-3D9B203C6FC5}">
      <dgm:prSet/>
      <dgm:spPr/>
      <dgm:t>
        <a:bodyPr/>
        <a:lstStyle/>
        <a:p>
          <a:endParaRPr lang="en-US"/>
        </a:p>
      </dgm:t>
    </dgm:pt>
    <dgm:pt modelId="{D3187FB0-8F75-47DA-8F04-9E83CB69050E}">
      <dgm:prSet phldrT="[Text]" custT="1"/>
      <dgm:spPr>
        <a:solidFill>
          <a:srgbClr val="FA6F06"/>
        </a:solidFill>
      </dgm:spPr>
      <dgm:t>
        <a:bodyPr/>
        <a:lstStyle/>
        <a:p>
          <a:r>
            <a:rPr lang="en-US" sz="1300" dirty="0" smtClean="0"/>
            <a:t>Foreclosure Intervention</a:t>
          </a:r>
          <a:endParaRPr lang="en-US" sz="1300" dirty="0"/>
        </a:p>
      </dgm:t>
    </dgm:pt>
    <dgm:pt modelId="{BDB5763E-6A19-4B47-A03D-C8E942D5EAB0}" type="parTrans" cxnId="{033651AF-79C0-4572-886A-578C2C997065}">
      <dgm:prSet/>
      <dgm:spPr/>
      <dgm:t>
        <a:bodyPr/>
        <a:lstStyle/>
        <a:p>
          <a:endParaRPr lang="en-US"/>
        </a:p>
      </dgm:t>
    </dgm:pt>
    <dgm:pt modelId="{98E1BE05-07FA-44F7-BE6E-1A9DD440ADFF}" type="sibTrans" cxnId="{033651AF-79C0-4572-886A-578C2C997065}">
      <dgm:prSet/>
      <dgm:spPr/>
      <dgm:t>
        <a:bodyPr/>
        <a:lstStyle/>
        <a:p>
          <a:endParaRPr lang="en-US"/>
        </a:p>
      </dgm:t>
    </dgm:pt>
    <dgm:pt modelId="{BA859ED4-9622-4169-8003-9CE374C0A5DF}">
      <dgm:prSet phldrT="[Text]" custT="1"/>
      <dgm:spPr>
        <a:solidFill>
          <a:srgbClr val="FA6F06"/>
        </a:solidFill>
      </dgm:spPr>
      <dgm:t>
        <a:bodyPr/>
        <a:lstStyle/>
        <a:p>
          <a:r>
            <a:rPr lang="en-US" sz="1300" dirty="0" smtClean="0"/>
            <a:t>Homebuyer Education</a:t>
          </a:r>
          <a:endParaRPr lang="en-US" sz="1300" dirty="0"/>
        </a:p>
      </dgm:t>
    </dgm:pt>
    <dgm:pt modelId="{88D059B6-9CA0-4453-9379-835F18BCF3B0}" type="parTrans" cxnId="{6AE2B04E-5F21-413E-A655-0150318ACDF1}">
      <dgm:prSet/>
      <dgm:spPr/>
      <dgm:t>
        <a:bodyPr/>
        <a:lstStyle/>
        <a:p>
          <a:endParaRPr lang="en-US"/>
        </a:p>
      </dgm:t>
    </dgm:pt>
    <dgm:pt modelId="{77D6C7A0-9310-4638-AB14-066F4BC89AAE}" type="sibTrans" cxnId="{6AE2B04E-5F21-413E-A655-0150318ACDF1}">
      <dgm:prSet/>
      <dgm:spPr/>
      <dgm:t>
        <a:bodyPr/>
        <a:lstStyle/>
        <a:p>
          <a:endParaRPr lang="en-US"/>
        </a:p>
      </dgm:t>
    </dgm:pt>
    <dgm:pt modelId="{28A66297-8567-43D2-A4D0-D34D5A855ACE}">
      <dgm:prSet phldrT="[Text]" custT="1"/>
      <dgm:spPr>
        <a:solidFill>
          <a:srgbClr val="FA6F06"/>
        </a:solidFill>
      </dgm:spPr>
      <dgm:t>
        <a:bodyPr/>
        <a:lstStyle/>
        <a:p>
          <a:r>
            <a:rPr lang="en-US" sz="1300" dirty="0" smtClean="0"/>
            <a:t>Home Repair Loan Program</a:t>
          </a:r>
          <a:endParaRPr lang="en-US" sz="1300" dirty="0"/>
        </a:p>
      </dgm:t>
    </dgm:pt>
    <dgm:pt modelId="{7BEC5EE0-9115-4F2B-B384-4272DA40EBDA}" type="parTrans" cxnId="{2DBE0809-39DB-4AE8-AE5E-2A95A0B1A830}">
      <dgm:prSet/>
      <dgm:spPr/>
      <dgm:t>
        <a:bodyPr/>
        <a:lstStyle/>
        <a:p>
          <a:endParaRPr lang="en-US"/>
        </a:p>
      </dgm:t>
    </dgm:pt>
    <dgm:pt modelId="{8FBCC9E2-967D-4D43-BFB2-EBD736085D8F}" type="sibTrans" cxnId="{2DBE0809-39DB-4AE8-AE5E-2A95A0B1A830}">
      <dgm:prSet/>
      <dgm:spPr/>
      <dgm:t>
        <a:bodyPr/>
        <a:lstStyle/>
        <a:p>
          <a:endParaRPr lang="en-US"/>
        </a:p>
      </dgm:t>
    </dgm:pt>
    <dgm:pt modelId="{C207749F-AF17-45E9-9CD8-45CA54ACEE58}">
      <dgm:prSet phldrT="[Text]" custT="1"/>
      <dgm:spPr>
        <a:solidFill>
          <a:srgbClr val="FA6F06"/>
        </a:solidFill>
      </dgm:spPr>
      <dgm:t>
        <a:bodyPr/>
        <a:lstStyle/>
        <a:p>
          <a:r>
            <a:rPr lang="en-US" sz="1300" dirty="0" smtClean="0"/>
            <a:t>Matched Savings</a:t>
          </a:r>
          <a:endParaRPr lang="en-US" sz="1300" dirty="0"/>
        </a:p>
      </dgm:t>
    </dgm:pt>
    <dgm:pt modelId="{658979B4-B5C7-4DD5-9583-2578900A143C}" type="parTrans" cxnId="{4CCAB8AB-F692-4CC9-96FD-2EC0C6C1339A}">
      <dgm:prSet/>
      <dgm:spPr/>
      <dgm:t>
        <a:bodyPr/>
        <a:lstStyle/>
        <a:p>
          <a:endParaRPr lang="en-US"/>
        </a:p>
      </dgm:t>
    </dgm:pt>
    <dgm:pt modelId="{80C642E5-8F68-445A-8248-0ABE48EB9AEC}" type="sibTrans" cxnId="{4CCAB8AB-F692-4CC9-96FD-2EC0C6C1339A}">
      <dgm:prSet/>
      <dgm:spPr/>
      <dgm:t>
        <a:bodyPr/>
        <a:lstStyle/>
        <a:p>
          <a:endParaRPr lang="en-US"/>
        </a:p>
      </dgm:t>
    </dgm:pt>
    <dgm:pt modelId="{CF240383-2431-4584-B3C1-F9BCAE6E684C}">
      <dgm:prSet phldrT="[Text]" custT="1"/>
      <dgm:spPr>
        <a:solidFill>
          <a:srgbClr val="FA6F06"/>
        </a:solidFill>
      </dgm:spPr>
      <dgm:t>
        <a:bodyPr/>
        <a:lstStyle/>
        <a:p>
          <a:r>
            <a:rPr lang="en-US" sz="1300" dirty="0" smtClean="0"/>
            <a:t>Tax Preparation</a:t>
          </a:r>
          <a:endParaRPr lang="en-US" sz="1300" dirty="0"/>
        </a:p>
      </dgm:t>
    </dgm:pt>
    <dgm:pt modelId="{F5C957BC-0CE3-495C-B39D-279CDC5C9C79}" type="parTrans" cxnId="{A9023874-AF0E-4B7C-92F2-036A37CCF03E}">
      <dgm:prSet/>
      <dgm:spPr/>
      <dgm:t>
        <a:bodyPr/>
        <a:lstStyle/>
        <a:p>
          <a:endParaRPr lang="en-US"/>
        </a:p>
      </dgm:t>
    </dgm:pt>
    <dgm:pt modelId="{3784E304-263A-4281-AFD5-246ECE859443}" type="sibTrans" cxnId="{A9023874-AF0E-4B7C-92F2-036A37CCF03E}">
      <dgm:prSet/>
      <dgm:spPr/>
      <dgm:t>
        <a:bodyPr/>
        <a:lstStyle/>
        <a:p>
          <a:endParaRPr lang="en-US"/>
        </a:p>
      </dgm:t>
    </dgm:pt>
    <dgm:pt modelId="{6B8B0167-3B21-448E-A631-59D0CA4F3C48}" type="pres">
      <dgm:prSet presAssocID="{7EFEF866-E793-418F-AFAD-7842273F357A}" presName="Name0" presStyleCnt="0">
        <dgm:presLayoutVars>
          <dgm:dir/>
          <dgm:resizeHandles val="exact"/>
        </dgm:presLayoutVars>
      </dgm:prSet>
      <dgm:spPr/>
      <dgm:t>
        <a:bodyPr/>
        <a:lstStyle/>
        <a:p>
          <a:endParaRPr lang="en-US"/>
        </a:p>
      </dgm:t>
    </dgm:pt>
    <dgm:pt modelId="{D8F54F11-5296-48CE-BFC4-927A66DFDD7A}" type="pres">
      <dgm:prSet presAssocID="{10C6B3FD-B178-4315-A66A-E065C0DCAEA1}" presName="node" presStyleLbl="node1" presStyleIdx="0" presStyleCnt="4" custLinFactNeighborY="-290">
        <dgm:presLayoutVars>
          <dgm:bulletEnabled val="1"/>
        </dgm:presLayoutVars>
      </dgm:prSet>
      <dgm:spPr/>
      <dgm:t>
        <a:bodyPr/>
        <a:lstStyle/>
        <a:p>
          <a:endParaRPr lang="en-US"/>
        </a:p>
      </dgm:t>
    </dgm:pt>
    <dgm:pt modelId="{D1F9696F-974D-411B-A75E-D2CA30CFED4D}" type="pres">
      <dgm:prSet presAssocID="{ECD6D01F-8E08-446F-86B4-FEE1BC328FAC}" presName="sibTrans" presStyleCnt="0"/>
      <dgm:spPr/>
    </dgm:pt>
    <dgm:pt modelId="{95F1E721-0295-4622-BCA1-F99436317CC9}" type="pres">
      <dgm:prSet presAssocID="{A5E4EA9C-73CB-455C-BB06-E5F5B142106D}" presName="node" presStyleLbl="node1" presStyleIdx="1" presStyleCnt="4" custLinFactNeighborX="907">
        <dgm:presLayoutVars>
          <dgm:bulletEnabled val="1"/>
        </dgm:presLayoutVars>
      </dgm:prSet>
      <dgm:spPr/>
      <dgm:t>
        <a:bodyPr/>
        <a:lstStyle/>
        <a:p>
          <a:endParaRPr lang="en-US"/>
        </a:p>
      </dgm:t>
    </dgm:pt>
    <dgm:pt modelId="{25945A01-1118-40F5-94F6-7EF3EA79B929}" type="pres">
      <dgm:prSet presAssocID="{D53E7828-AF94-4735-B006-0F1170BA95EE}" presName="sibTrans" presStyleCnt="0"/>
      <dgm:spPr/>
    </dgm:pt>
    <dgm:pt modelId="{CF6E0E1A-87ED-43DA-9193-65A1F64DBB1B}" type="pres">
      <dgm:prSet presAssocID="{510596C6-FC66-4283-8E69-127C6987B8FB}" presName="node" presStyleLbl="node1" presStyleIdx="2" presStyleCnt="4">
        <dgm:presLayoutVars>
          <dgm:bulletEnabled val="1"/>
        </dgm:presLayoutVars>
      </dgm:prSet>
      <dgm:spPr/>
      <dgm:t>
        <a:bodyPr/>
        <a:lstStyle/>
        <a:p>
          <a:endParaRPr lang="en-US"/>
        </a:p>
      </dgm:t>
    </dgm:pt>
    <dgm:pt modelId="{4A06BA4A-08DA-4953-AE83-1C5852152545}" type="pres">
      <dgm:prSet presAssocID="{0FA6D395-5E54-4946-BC8C-AD2EB6581998}" presName="sibTrans" presStyleCnt="0"/>
      <dgm:spPr/>
    </dgm:pt>
    <dgm:pt modelId="{20A911DC-CD91-4324-A602-158153DDBE51}" type="pres">
      <dgm:prSet presAssocID="{DAE8FFB1-5B2B-40B3-AC0D-E9A377556191}" presName="node" presStyleLbl="node1" presStyleIdx="3" presStyleCnt="4">
        <dgm:presLayoutVars>
          <dgm:bulletEnabled val="1"/>
        </dgm:presLayoutVars>
      </dgm:prSet>
      <dgm:spPr/>
      <dgm:t>
        <a:bodyPr/>
        <a:lstStyle/>
        <a:p>
          <a:endParaRPr lang="en-US"/>
        </a:p>
      </dgm:t>
    </dgm:pt>
  </dgm:ptLst>
  <dgm:cxnLst>
    <dgm:cxn modelId="{C2614220-E4A9-4C85-A242-2E356AD6BA15}" srcId="{10C6B3FD-B178-4315-A66A-E065C0DCAEA1}" destId="{52A04973-31E1-4705-8D45-D2F490DA451E}" srcOrd="0" destOrd="0" parTransId="{A3350BFE-8834-4EB3-975A-43E93D265B89}" sibTransId="{F3163D19-08DE-43AC-A7C5-2B211461FA6D}"/>
    <dgm:cxn modelId="{D3F18E69-984B-453B-9793-E10A77D15C33}" type="presOf" srcId="{A5E4EA9C-73CB-455C-BB06-E5F5B142106D}" destId="{95F1E721-0295-4622-BCA1-F99436317CC9}" srcOrd="0" destOrd="0" presId="urn:microsoft.com/office/officeart/2005/8/layout/hList6"/>
    <dgm:cxn modelId="{42D04526-8327-46ED-9FE8-FF9D2B118269}" type="presOf" srcId="{9F0A11FD-E0BA-44C2-97F4-F8B2608130E2}" destId="{20A911DC-CD91-4324-A602-158153DDBE51}" srcOrd="0" destOrd="1" presId="urn:microsoft.com/office/officeart/2005/8/layout/hList6"/>
    <dgm:cxn modelId="{CD2D8E79-8B12-47E0-B7A1-7B7762688764}" type="presOf" srcId="{1F5E088D-295D-41C5-8B6E-CC8411F853B8}" destId="{95F1E721-0295-4622-BCA1-F99436317CC9}" srcOrd="0" destOrd="2" presId="urn:microsoft.com/office/officeart/2005/8/layout/hList6"/>
    <dgm:cxn modelId="{4140538F-4639-48A9-81C5-C88EEE509E70}" srcId="{7EFEF866-E793-418F-AFAD-7842273F357A}" destId="{10C6B3FD-B178-4315-A66A-E065C0DCAEA1}" srcOrd="0" destOrd="0" parTransId="{A7DE119F-4084-4687-AD57-10392F4289FA}" sibTransId="{ECD6D01F-8E08-446F-86B4-FEE1BC328FAC}"/>
    <dgm:cxn modelId="{6D87553F-33DD-4F58-939B-261B84FA3D8E}" type="presOf" srcId="{DAE8FFB1-5B2B-40B3-AC0D-E9A377556191}" destId="{20A911DC-CD91-4324-A602-158153DDBE51}" srcOrd="0" destOrd="0" presId="urn:microsoft.com/office/officeart/2005/8/layout/hList6"/>
    <dgm:cxn modelId="{755245A3-3D4C-4822-AC37-CA78053C8041}" type="presOf" srcId="{49CF495B-F8B4-47B5-AAB2-1D212C6408E0}" destId="{95F1E721-0295-4622-BCA1-F99436317CC9}" srcOrd="0" destOrd="6" presId="urn:microsoft.com/office/officeart/2005/8/layout/hList6"/>
    <dgm:cxn modelId="{C0BB8277-3DC7-4C16-AECB-F41DF59CC667}" type="presOf" srcId="{D3187FB0-8F75-47DA-8F04-9E83CB69050E}" destId="{20A911DC-CD91-4324-A602-158153DDBE51}" srcOrd="0" destOrd="3" presId="urn:microsoft.com/office/officeart/2005/8/layout/hList6"/>
    <dgm:cxn modelId="{4EF60D0D-B211-4827-9B3C-E66AD791290A}" srcId="{A5E4EA9C-73CB-455C-BB06-E5F5B142106D}" destId="{CDD56E11-08CB-4DDB-9E10-48895E393232}" srcOrd="2" destOrd="0" parTransId="{A4A05338-E868-45BA-BEA7-BCD09499C651}" sibTransId="{D17997EA-ECC1-491D-AA50-2967D6C65A71}"/>
    <dgm:cxn modelId="{AEB94DB7-42AF-4D00-BA66-6F3CD6C0E3FE}" srcId="{510596C6-FC66-4283-8E69-127C6987B8FB}" destId="{4B37599F-3820-4BD4-8DFA-EF7EC7056858}" srcOrd="2" destOrd="0" parTransId="{90AFF221-C6A7-43E6-A00A-C00D6153E848}" sibTransId="{1E07D222-A800-4405-959F-8EAB191727DB}"/>
    <dgm:cxn modelId="{A64F9165-A088-4748-9CB6-2EB74A392DA6}" type="presOf" srcId="{10C6B3FD-B178-4315-A66A-E065C0DCAEA1}" destId="{D8F54F11-5296-48CE-BFC4-927A66DFDD7A}" srcOrd="0" destOrd="0" presId="urn:microsoft.com/office/officeart/2005/8/layout/hList6"/>
    <dgm:cxn modelId="{5D840381-69F1-4B84-9BBB-56CB9F243D66}" srcId="{A5E4EA9C-73CB-455C-BB06-E5F5B142106D}" destId="{583BAD74-5E44-4321-A301-7A925C227A66}" srcOrd="0" destOrd="0" parTransId="{64A9B2E2-050E-4384-9CE8-551B41F86151}" sibTransId="{CB72DDD2-D514-4384-94B3-49A0796CE2FB}"/>
    <dgm:cxn modelId="{39210AE3-A097-42C1-9D32-D8E00E70777C}" type="presOf" srcId="{CDD56E11-08CB-4DDB-9E10-48895E393232}" destId="{95F1E721-0295-4622-BCA1-F99436317CC9}" srcOrd="0" destOrd="3" presId="urn:microsoft.com/office/officeart/2005/8/layout/hList6"/>
    <dgm:cxn modelId="{0E0771D9-D1F6-4C12-A943-FB8A7AFF54FC}" srcId="{A5E4EA9C-73CB-455C-BB06-E5F5B142106D}" destId="{DC694022-CE9E-40FA-91DE-2F5151E453D8}" srcOrd="4" destOrd="0" parTransId="{1A9736D8-8D94-4CBF-B3C0-4F1B13F73860}" sibTransId="{C14225FF-4C1B-4A7B-B8A4-45312A04EEE5}"/>
    <dgm:cxn modelId="{6FE41058-A19D-4DB8-96ED-FD4080CCBD97}" type="presOf" srcId="{F1526C8A-2E17-4C27-90F3-079A69762D7B}" destId="{D8F54F11-5296-48CE-BFC4-927A66DFDD7A}" srcOrd="0" destOrd="2" presId="urn:microsoft.com/office/officeart/2005/8/layout/hList6"/>
    <dgm:cxn modelId="{33B429E0-6DAE-4020-9F30-46833F70D7CC}" type="presOf" srcId="{163EA67E-916A-4C11-9486-9F9A12448154}" destId="{CF6E0E1A-87ED-43DA-9193-65A1F64DBB1B}" srcOrd="0" destOrd="2" presId="urn:microsoft.com/office/officeart/2005/8/layout/hList6"/>
    <dgm:cxn modelId="{033651AF-79C0-4572-886A-578C2C997065}" srcId="{DAE8FFB1-5B2B-40B3-AC0D-E9A377556191}" destId="{D3187FB0-8F75-47DA-8F04-9E83CB69050E}" srcOrd="2" destOrd="0" parTransId="{BDB5763E-6A19-4B47-A03D-C8E942D5EAB0}" sibTransId="{98E1BE05-07FA-44F7-BE6E-1A9DD440ADFF}"/>
    <dgm:cxn modelId="{481AEE58-E158-408A-8C38-5C216A25B28F}" srcId="{A5E4EA9C-73CB-455C-BB06-E5F5B142106D}" destId="{49CF495B-F8B4-47B5-AAB2-1D212C6408E0}" srcOrd="5" destOrd="0" parTransId="{3B28409A-8FA1-4C57-8C66-C389CF568196}" sibTransId="{B3349E68-5280-4A63-80DB-1982BA955B31}"/>
    <dgm:cxn modelId="{E185F6D0-0282-4F36-8029-143074119F7E}" srcId="{A5E4EA9C-73CB-455C-BB06-E5F5B142106D}" destId="{1F5E088D-295D-41C5-8B6E-CC8411F853B8}" srcOrd="1" destOrd="0" parTransId="{35C24F52-6CC9-43E5-ACA2-FA6F75B982F0}" sibTransId="{CF133022-B929-4076-9FF0-4ACAF3DF27DA}"/>
    <dgm:cxn modelId="{22334B8E-45BA-408E-A196-56BEF32A828F}" srcId="{10C6B3FD-B178-4315-A66A-E065C0DCAEA1}" destId="{38EB8E40-7F9C-4BAE-8BFF-083933CAD69B}" srcOrd="3" destOrd="0" parTransId="{41B2A360-EEF4-473A-9F7C-3C15AC75074A}" sibTransId="{4E58C4BC-2ACB-4078-AD10-A2E25101D5A1}"/>
    <dgm:cxn modelId="{4664D619-A60C-405F-B21E-271247EB05E8}" srcId="{510596C6-FC66-4283-8E69-127C6987B8FB}" destId="{57E3649D-1916-4D8C-B76A-B383FA5B267A}" srcOrd="3" destOrd="0" parTransId="{008DC871-0517-40B8-B953-EE46D6967645}" sibTransId="{BDCA7B3C-B52F-4E67-A6FB-9B3F145C23E5}"/>
    <dgm:cxn modelId="{620241CC-B4A0-4A4B-9658-C94D34873E87}" type="presOf" srcId="{38EB8E40-7F9C-4BAE-8BFF-083933CAD69B}" destId="{D8F54F11-5296-48CE-BFC4-927A66DFDD7A}" srcOrd="0" destOrd="4" presId="urn:microsoft.com/office/officeart/2005/8/layout/hList6"/>
    <dgm:cxn modelId="{C5B940D1-5C00-4F2B-A814-5AC3E068FC6B}" srcId="{510596C6-FC66-4283-8E69-127C6987B8FB}" destId="{163EA67E-916A-4C11-9486-9F9A12448154}" srcOrd="1" destOrd="0" parTransId="{D7236DC2-AF96-49E6-8FCA-4B8F5E787FB2}" sibTransId="{CC17E79E-59EB-474D-A8F8-980E6DEB2F83}"/>
    <dgm:cxn modelId="{4CCAB8AB-F692-4CC9-96FD-2EC0C6C1339A}" srcId="{DAE8FFB1-5B2B-40B3-AC0D-E9A377556191}" destId="{C207749F-AF17-45E9-9CD8-45CA54ACEE58}" srcOrd="5" destOrd="0" parTransId="{658979B4-B5C7-4DD5-9583-2578900A143C}" sibTransId="{80C642E5-8F68-445A-8248-0ABE48EB9AEC}"/>
    <dgm:cxn modelId="{E4A6BA28-EAFC-44AF-BDF3-953BB79AAACF}" type="presOf" srcId="{C207749F-AF17-45E9-9CD8-45CA54ACEE58}" destId="{20A911DC-CD91-4324-A602-158153DDBE51}" srcOrd="0" destOrd="6" presId="urn:microsoft.com/office/officeart/2005/8/layout/hList6"/>
    <dgm:cxn modelId="{A3B70337-244C-46D4-932E-42BE5EE9BBEE}" type="presOf" srcId="{CF240383-2431-4584-B3C1-F9BCAE6E684C}" destId="{20A911DC-CD91-4324-A602-158153DDBE51}" srcOrd="0" destOrd="7" presId="urn:microsoft.com/office/officeart/2005/8/layout/hList6"/>
    <dgm:cxn modelId="{B6861756-C691-49C0-9981-3D9B203C6FC5}" srcId="{DAE8FFB1-5B2B-40B3-AC0D-E9A377556191}" destId="{2992AE47-9D90-450A-9150-352B8E611A46}" srcOrd="1" destOrd="0" parTransId="{D67CC0C8-EC5D-4D49-94A6-4BB9CCA7C91E}" sibTransId="{50FE690D-A83C-4E4E-A868-EAFB41A0FE9B}"/>
    <dgm:cxn modelId="{533EBE47-FA19-4F41-92C1-4804394993DA}" srcId="{10C6B3FD-B178-4315-A66A-E065C0DCAEA1}" destId="{A5F899CE-1ED8-4956-8B9F-A4537F130D24}" srcOrd="2" destOrd="0" parTransId="{65CD2B64-7336-4E6A-A40C-FF18F7605B83}" sibTransId="{9035545E-4C4D-416C-BAB5-E7B2D125B8BE}"/>
    <dgm:cxn modelId="{4E887A51-07A9-468D-B82D-3568AB8E68D7}" type="presOf" srcId="{A5F899CE-1ED8-4956-8B9F-A4537F130D24}" destId="{D8F54F11-5296-48CE-BFC4-927A66DFDD7A}" srcOrd="0" destOrd="3" presId="urn:microsoft.com/office/officeart/2005/8/layout/hList6"/>
    <dgm:cxn modelId="{626B7621-CF19-454E-B851-516BBEBD317C}" type="presOf" srcId="{406B1510-E720-4EDD-86B8-E3D1F9289ACA}" destId="{CF6E0E1A-87ED-43DA-9193-65A1F64DBB1B}" srcOrd="0" destOrd="5" presId="urn:microsoft.com/office/officeart/2005/8/layout/hList6"/>
    <dgm:cxn modelId="{BC7FB39B-51D6-4989-B66A-16A926AA208C}" type="presOf" srcId="{28A66297-8567-43D2-A4D0-D34D5A855ACE}" destId="{20A911DC-CD91-4324-A602-158153DDBE51}" srcOrd="0" destOrd="5" presId="urn:microsoft.com/office/officeart/2005/8/layout/hList6"/>
    <dgm:cxn modelId="{02D8D9EE-535E-4BB6-9DA8-4E0381147C9F}" type="presOf" srcId="{BA859ED4-9622-4169-8003-9CE374C0A5DF}" destId="{20A911DC-CD91-4324-A602-158153DDBE51}" srcOrd="0" destOrd="4" presId="urn:microsoft.com/office/officeart/2005/8/layout/hList6"/>
    <dgm:cxn modelId="{C43683C9-FDAE-4F0B-BA4A-C54C19061D30}" srcId="{A5E4EA9C-73CB-455C-BB06-E5F5B142106D}" destId="{D99A9BBA-D0C5-44E8-B38F-BA81408B2BC4}" srcOrd="3" destOrd="0" parTransId="{BE064F4D-1D22-4D53-A5AA-65E0A5B6E680}" sibTransId="{CEAAB72E-6781-4857-BABA-D40567B22057}"/>
    <dgm:cxn modelId="{55672403-0D2B-4A9B-AD38-4275F3F38823}" type="presOf" srcId="{E961B312-2383-4095-BFDF-35E50593E8AF}" destId="{CF6E0E1A-87ED-43DA-9193-65A1F64DBB1B}" srcOrd="0" destOrd="1" presId="urn:microsoft.com/office/officeart/2005/8/layout/hList6"/>
    <dgm:cxn modelId="{CADB3F56-E2C8-4911-8396-880473529FF8}" type="presOf" srcId="{57E3649D-1916-4D8C-B76A-B383FA5B267A}" destId="{CF6E0E1A-87ED-43DA-9193-65A1F64DBB1B}" srcOrd="0" destOrd="4" presId="urn:microsoft.com/office/officeart/2005/8/layout/hList6"/>
    <dgm:cxn modelId="{B88F3E34-DCDE-45BA-AD2F-7622F3AD4D31}" type="presOf" srcId="{510596C6-FC66-4283-8E69-127C6987B8FB}" destId="{CF6E0E1A-87ED-43DA-9193-65A1F64DBB1B}" srcOrd="0" destOrd="0" presId="urn:microsoft.com/office/officeart/2005/8/layout/hList6"/>
    <dgm:cxn modelId="{E749EDA5-E2E9-4D4C-8771-22FE64576111}" srcId="{7EFEF866-E793-418F-AFAD-7842273F357A}" destId="{510596C6-FC66-4283-8E69-127C6987B8FB}" srcOrd="2" destOrd="0" parTransId="{C0EA5A01-C01A-4693-A2FB-8419FCAADC4A}" sibTransId="{0FA6D395-5E54-4946-BC8C-AD2EB6581998}"/>
    <dgm:cxn modelId="{41E07D1C-0759-46B9-9EFA-CDB8CABC880D}" srcId="{510596C6-FC66-4283-8E69-127C6987B8FB}" destId="{406B1510-E720-4EDD-86B8-E3D1F9289ACA}" srcOrd="4" destOrd="0" parTransId="{1E3BA107-1460-4A59-8070-DBCBA43B73F0}" sibTransId="{97D789B7-1F29-4B6D-86F8-0C40144C2E28}"/>
    <dgm:cxn modelId="{A9023874-AF0E-4B7C-92F2-036A37CCF03E}" srcId="{DAE8FFB1-5B2B-40B3-AC0D-E9A377556191}" destId="{CF240383-2431-4584-B3C1-F9BCAE6E684C}" srcOrd="6" destOrd="0" parTransId="{F5C957BC-0CE3-495C-B39D-279CDC5C9C79}" sibTransId="{3784E304-263A-4281-AFD5-246ECE859443}"/>
    <dgm:cxn modelId="{85AAC9E0-9EA4-487A-A341-0367EBC08673}" srcId="{510596C6-FC66-4283-8E69-127C6987B8FB}" destId="{E961B312-2383-4095-BFDF-35E50593E8AF}" srcOrd="0" destOrd="0" parTransId="{7EF955CE-A12C-4F0F-AE08-97C56DFB3E7B}" sibTransId="{EE66681A-F9B5-4DE4-9B89-9E73DCB1D7F0}"/>
    <dgm:cxn modelId="{73636AAB-B950-4EC2-8727-DBC0BEBAEF57}" type="presOf" srcId="{7EFEF866-E793-418F-AFAD-7842273F357A}" destId="{6B8B0167-3B21-448E-A631-59D0CA4F3C48}" srcOrd="0" destOrd="0" presId="urn:microsoft.com/office/officeart/2005/8/layout/hList6"/>
    <dgm:cxn modelId="{2DBE0809-39DB-4AE8-AE5E-2A95A0B1A830}" srcId="{DAE8FFB1-5B2B-40B3-AC0D-E9A377556191}" destId="{28A66297-8567-43D2-A4D0-D34D5A855ACE}" srcOrd="4" destOrd="0" parTransId="{7BEC5EE0-9115-4F2B-B384-4272DA40EBDA}" sibTransId="{8FBCC9E2-967D-4D43-BFB2-EBD736085D8F}"/>
    <dgm:cxn modelId="{B8A3403B-258B-4BE5-904A-273E80D991EC}" srcId="{DAE8FFB1-5B2B-40B3-AC0D-E9A377556191}" destId="{9F0A11FD-E0BA-44C2-97F4-F8B2608130E2}" srcOrd="0" destOrd="0" parTransId="{8FF1AEDF-D6BB-470B-A567-8E647B5F1078}" sibTransId="{F26DAF5F-EAD2-44F1-97F3-E5E9F50EC1A6}"/>
    <dgm:cxn modelId="{A31F7F66-01C3-4F6E-AD38-5144F1661C72}" srcId="{10C6B3FD-B178-4315-A66A-E065C0DCAEA1}" destId="{F1526C8A-2E17-4C27-90F3-079A69762D7B}" srcOrd="1" destOrd="0" parTransId="{29CEC895-B3C2-43EB-8B22-B0518DA4C330}" sibTransId="{D6F36B87-5B4E-4B49-9D84-A4247C205165}"/>
    <dgm:cxn modelId="{052FE1B1-24F9-46CC-B691-927E37F80580}" type="presOf" srcId="{4B37599F-3820-4BD4-8DFA-EF7EC7056858}" destId="{CF6E0E1A-87ED-43DA-9193-65A1F64DBB1B}" srcOrd="0" destOrd="3" presId="urn:microsoft.com/office/officeart/2005/8/layout/hList6"/>
    <dgm:cxn modelId="{6AE2B04E-5F21-413E-A655-0150318ACDF1}" srcId="{DAE8FFB1-5B2B-40B3-AC0D-E9A377556191}" destId="{BA859ED4-9622-4169-8003-9CE374C0A5DF}" srcOrd="3" destOrd="0" parTransId="{88D059B6-9CA0-4453-9379-835F18BCF3B0}" sibTransId="{77D6C7A0-9310-4638-AB14-066F4BC89AAE}"/>
    <dgm:cxn modelId="{4400055A-1CEB-4371-851E-37187410FACE}" srcId="{7EFEF866-E793-418F-AFAD-7842273F357A}" destId="{A5E4EA9C-73CB-455C-BB06-E5F5B142106D}" srcOrd="1" destOrd="0" parTransId="{A1D967D1-D2BD-4F66-ABE7-04140A761FC1}" sibTransId="{D53E7828-AF94-4735-B006-0F1170BA95EE}"/>
    <dgm:cxn modelId="{898906B2-8913-4C6E-BF59-A64434B8F68A}" type="presOf" srcId="{2992AE47-9D90-450A-9150-352B8E611A46}" destId="{20A911DC-CD91-4324-A602-158153DDBE51}" srcOrd="0" destOrd="2" presId="urn:microsoft.com/office/officeart/2005/8/layout/hList6"/>
    <dgm:cxn modelId="{C266FEE6-BA59-4F2B-AA82-1D01732A4BF3}" type="presOf" srcId="{52A04973-31E1-4705-8D45-D2F490DA451E}" destId="{D8F54F11-5296-48CE-BFC4-927A66DFDD7A}" srcOrd="0" destOrd="1" presId="urn:microsoft.com/office/officeart/2005/8/layout/hList6"/>
    <dgm:cxn modelId="{6B4E448C-28D7-4846-BEDB-57A934EB7151}" type="presOf" srcId="{DC694022-CE9E-40FA-91DE-2F5151E453D8}" destId="{95F1E721-0295-4622-BCA1-F99436317CC9}" srcOrd="0" destOrd="5" presId="urn:microsoft.com/office/officeart/2005/8/layout/hList6"/>
    <dgm:cxn modelId="{53DE9AF4-C264-4BC1-BE8C-D43D3858F0FD}" type="presOf" srcId="{583BAD74-5E44-4321-A301-7A925C227A66}" destId="{95F1E721-0295-4622-BCA1-F99436317CC9}" srcOrd="0" destOrd="1" presId="urn:microsoft.com/office/officeart/2005/8/layout/hList6"/>
    <dgm:cxn modelId="{211F9E00-796E-4697-8AF7-B3CC680F5B2A}" type="presOf" srcId="{D99A9BBA-D0C5-44E8-B38F-BA81408B2BC4}" destId="{95F1E721-0295-4622-BCA1-F99436317CC9}" srcOrd="0" destOrd="4" presId="urn:microsoft.com/office/officeart/2005/8/layout/hList6"/>
    <dgm:cxn modelId="{0CD661A9-3FE3-4FCF-8693-DBB3AFE3D128}" srcId="{7EFEF866-E793-418F-AFAD-7842273F357A}" destId="{DAE8FFB1-5B2B-40B3-AC0D-E9A377556191}" srcOrd="3" destOrd="0" parTransId="{C974FC5B-6339-4230-8F69-CBF7EDEAA73B}" sibTransId="{780B3E21-4D5C-45EA-B442-05779A975FFF}"/>
    <dgm:cxn modelId="{B17398F1-A222-447C-B47E-C1968DD92444}" type="presParOf" srcId="{6B8B0167-3B21-448E-A631-59D0CA4F3C48}" destId="{D8F54F11-5296-48CE-BFC4-927A66DFDD7A}" srcOrd="0" destOrd="0" presId="urn:microsoft.com/office/officeart/2005/8/layout/hList6"/>
    <dgm:cxn modelId="{FAFEA49E-B9EC-4FE6-87BB-54D5BF6A0AF1}" type="presParOf" srcId="{6B8B0167-3B21-448E-A631-59D0CA4F3C48}" destId="{D1F9696F-974D-411B-A75E-D2CA30CFED4D}" srcOrd="1" destOrd="0" presId="urn:microsoft.com/office/officeart/2005/8/layout/hList6"/>
    <dgm:cxn modelId="{5FEAEE3A-ABA5-4FF7-941A-E4F232F86C31}" type="presParOf" srcId="{6B8B0167-3B21-448E-A631-59D0CA4F3C48}" destId="{95F1E721-0295-4622-BCA1-F99436317CC9}" srcOrd="2" destOrd="0" presId="urn:microsoft.com/office/officeart/2005/8/layout/hList6"/>
    <dgm:cxn modelId="{43BED7DB-CDD3-4C1F-AE9E-D8785E557A76}" type="presParOf" srcId="{6B8B0167-3B21-448E-A631-59D0CA4F3C48}" destId="{25945A01-1118-40F5-94F6-7EF3EA79B929}" srcOrd="3" destOrd="0" presId="urn:microsoft.com/office/officeart/2005/8/layout/hList6"/>
    <dgm:cxn modelId="{2444C5BB-0482-4D03-9F3E-4742B53F764E}" type="presParOf" srcId="{6B8B0167-3B21-448E-A631-59D0CA4F3C48}" destId="{CF6E0E1A-87ED-43DA-9193-65A1F64DBB1B}" srcOrd="4" destOrd="0" presId="urn:microsoft.com/office/officeart/2005/8/layout/hList6"/>
    <dgm:cxn modelId="{398436F1-6B99-495D-A479-01766C42E600}" type="presParOf" srcId="{6B8B0167-3B21-448E-A631-59D0CA4F3C48}" destId="{4A06BA4A-08DA-4953-AE83-1C5852152545}" srcOrd="5" destOrd="0" presId="urn:microsoft.com/office/officeart/2005/8/layout/hList6"/>
    <dgm:cxn modelId="{22E627FD-C811-47F6-880A-22612BC08847}" type="presParOf" srcId="{6B8B0167-3B21-448E-A631-59D0CA4F3C48}" destId="{20A911DC-CD91-4324-A602-158153DDBE51}"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F54F11-5296-48CE-BFC4-927A66DFDD7A}">
      <dsp:nvSpPr>
        <dsp:cNvPr id="0" name=""/>
        <dsp:cNvSpPr/>
      </dsp:nvSpPr>
      <dsp:spPr>
        <a:xfrm rot="16200000">
          <a:off x="-1252431" y="1254379"/>
          <a:ext cx="4419600" cy="1910841"/>
        </a:xfrm>
        <a:prstGeom prst="flowChartManualOperation">
          <a:avLst/>
        </a:prstGeom>
        <a:solidFill>
          <a:srgbClr val="00B050"/>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t" anchorCtr="0">
          <a:noAutofit/>
        </a:bodyPr>
        <a:lstStyle/>
        <a:p>
          <a:pPr lvl="0" algn="l" defTabSz="889000">
            <a:lnSpc>
              <a:spcPct val="90000"/>
            </a:lnSpc>
            <a:spcBef>
              <a:spcPct val="0"/>
            </a:spcBef>
            <a:spcAft>
              <a:spcPct val="35000"/>
            </a:spcAft>
          </a:pPr>
          <a:r>
            <a:rPr lang="en-US" sz="2000" b="1" kern="1200" dirty="0" smtClean="0"/>
            <a:t>CONNECT</a:t>
          </a:r>
        </a:p>
        <a:p>
          <a:pPr lvl="0" algn="l" defTabSz="889000">
            <a:lnSpc>
              <a:spcPct val="90000"/>
            </a:lnSpc>
            <a:spcBef>
              <a:spcPct val="0"/>
            </a:spcBef>
            <a:spcAft>
              <a:spcPct val="35000"/>
            </a:spcAft>
          </a:pPr>
          <a:r>
            <a:rPr lang="en-US" sz="1400" b="1" kern="1200" dirty="0" smtClean="0"/>
            <a:t>Identify &amp; Address Needs</a:t>
          </a:r>
          <a:endParaRPr lang="en-US" sz="1400" b="1" kern="1200" dirty="0"/>
        </a:p>
        <a:p>
          <a:pPr marL="114300" lvl="1" indent="-114300" algn="l" defTabSz="577850">
            <a:lnSpc>
              <a:spcPct val="90000"/>
            </a:lnSpc>
            <a:spcBef>
              <a:spcPct val="0"/>
            </a:spcBef>
            <a:spcAft>
              <a:spcPct val="15000"/>
            </a:spcAft>
            <a:buChar char="••"/>
          </a:pPr>
          <a:r>
            <a:rPr lang="en-US" sz="1300" kern="1200" dirty="0" smtClean="0"/>
            <a:t>Wayne Metro Connect Call Center</a:t>
          </a:r>
          <a:endParaRPr lang="en-US" sz="1300" kern="1200" dirty="0"/>
        </a:p>
        <a:p>
          <a:pPr marL="114300" lvl="1" indent="-114300" algn="l" defTabSz="577850">
            <a:lnSpc>
              <a:spcPct val="90000"/>
            </a:lnSpc>
            <a:spcBef>
              <a:spcPct val="0"/>
            </a:spcBef>
            <a:spcAft>
              <a:spcPct val="15000"/>
            </a:spcAft>
            <a:buChar char="••"/>
          </a:pPr>
          <a:r>
            <a:rPr lang="en-US" sz="1300" kern="1200" dirty="0" smtClean="0"/>
            <a:t>Crisis &amp; Emergency Services</a:t>
          </a:r>
          <a:endParaRPr lang="en-US" sz="1300" kern="1200" dirty="0"/>
        </a:p>
        <a:p>
          <a:pPr marL="114300" lvl="1" indent="-114300" algn="l" defTabSz="577850">
            <a:lnSpc>
              <a:spcPct val="90000"/>
            </a:lnSpc>
            <a:spcBef>
              <a:spcPct val="0"/>
            </a:spcBef>
            <a:spcAft>
              <a:spcPct val="15000"/>
            </a:spcAft>
            <a:buChar char="••"/>
          </a:pPr>
          <a:r>
            <a:rPr lang="en-US" sz="1300" kern="1200" dirty="0" smtClean="0"/>
            <a:t>Water Residential Assistance Program (WRAP)</a:t>
          </a:r>
          <a:endParaRPr lang="en-US" sz="1300" kern="1200" dirty="0"/>
        </a:p>
        <a:p>
          <a:pPr marL="114300" lvl="1" indent="-114300" algn="l" defTabSz="577850">
            <a:lnSpc>
              <a:spcPct val="90000"/>
            </a:lnSpc>
            <a:spcBef>
              <a:spcPct val="0"/>
            </a:spcBef>
            <a:spcAft>
              <a:spcPct val="15000"/>
            </a:spcAft>
            <a:buChar char="••"/>
          </a:pPr>
          <a:r>
            <a:rPr lang="en-US" sz="1300" kern="1200" dirty="0" smtClean="0"/>
            <a:t>Housing Assessment &amp; Resource Agency (HARA</a:t>
          </a:r>
          <a:endParaRPr lang="en-US" sz="1300" kern="1200" dirty="0"/>
        </a:p>
      </dsp:txBody>
      <dsp:txXfrm rot="5400000">
        <a:off x="1948" y="883920"/>
        <a:ext cx="1910841" cy="2651760"/>
      </dsp:txXfrm>
    </dsp:sp>
    <dsp:sp modelId="{95F1E721-0295-4622-BCA1-F99436317CC9}">
      <dsp:nvSpPr>
        <dsp:cNvPr id="0" name=""/>
        <dsp:cNvSpPr/>
      </dsp:nvSpPr>
      <dsp:spPr>
        <a:xfrm rot="16200000">
          <a:off x="803022" y="1254379"/>
          <a:ext cx="4419600" cy="1910841"/>
        </a:xfrm>
        <a:prstGeom prst="flowChartManualOperation">
          <a:avLst/>
        </a:prstGeom>
        <a:solidFill>
          <a:schemeClr val="accent4"/>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t" anchorCtr="0">
          <a:noAutofit/>
        </a:bodyPr>
        <a:lstStyle/>
        <a:p>
          <a:pPr lvl="0" algn="l" defTabSz="889000">
            <a:lnSpc>
              <a:spcPct val="90000"/>
            </a:lnSpc>
            <a:spcBef>
              <a:spcPct val="0"/>
            </a:spcBef>
            <a:spcAft>
              <a:spcPct val="35000"/>
            </a:spcAft>
          </a:pPr>
          <a:r>
            <a:rPr lang="en-US" sz="2000" b="1" kern="1200" dirty="0" smtClean="0">
              <a:solidFill>
                <a:schemeClr val="bg1"/>
              </a:solidFill>
            </a:rPr>
            <a:t>ENGAGE</a:t>
          </a:r>
        </a:p>
        <a:p>
          <a:pPr lvl="0" algn="l" defTabSz="889000">
            <a:lnSpc>
              <a:spcPct val="90000"/>
            </a:lnSpc>
            <a:spcBef>
              <a:spcPct val="0"/>
            </a:spcBef>
            <a:spcAft>
              <a:spcPct val="35000"/>
            </a:spcAft>
          </a:pPr>
          <a:r>
            <a:rPr lang="en-US" sz="1400" b="1" kern="1200" dirty="0" smtClean="0">
              <a:solidFill>
                <a:schemeClr val="bg1"/>
              </a:solidFill>
            </a:rPr>
            <a:t>Resources &amp; Support Linkages</a:t>
          </a:r>
          <a:endParaRPr lang="en-US" sz="1400" b="1" kern="1200" dirty="0">
            <a:solidFill>
              <a:schemeClr val="bg1"/>
            </a:solidFill>
          </a:endParaRPr>
        </a:p>
        <a:p>
          <a:pPr marL="114300" lvl="1" indent="-114300" algn="l" defTabSz="577850">
            <a:lnSpc>
              <a:spcPct val="90000"/>
            </a:lnSpc>
            <a:spcBef>
              <a:spcPct val="0"/>
            </a:spcBef>
            <a:spcAft>
              <a:spcPct val="15000"/>
            </a:spcAft>
            <a:buChar char="••"/>
          </a:pPr>
          <a:r>
            <a:rPr lang="en-US" sz="1300" kern="1200" dirty="0" smtClean="0">
              <a:solidFill>
                <a:schemeClr val="bg1"/>
              </a:solidFill>
            </a:rPr>
            <a:t>Food Assistance</a:t>
          </a:r>
          <a:endParaRPr lang="en-US" sz="1300" kern="1200" dirty="0">
            <a:solidFill>
              <a:schemeClr val="bg1"/>
            </a:solidFill>
          </a:endParaRPr>
        </a:p>
        <a:p>
          <a:pPr marL="114300" lvl="1" indent="-114300" algn="l" defTabSz="577850">
            <a:lnSpc>
              <a:spcPct val="90000"/>
            </a:lnSpc>
            <a:spcBef>
              <a:spcPct val="0"/>
            </a:spcBef>
            <a:spcAft>
              <a:spcPct val="15000"/>
            </a:spcAft>
            <a:buChar char="••"/>
          </a:pPr>
          <a:r>
            <a:rPr lang="en-US" sz="1300" kern="1200" dirty="0" smtClean="0">
              <a:solidFill>
                <a:schemeClr val="bg1"/>
              </a:solidFill>
            </a:rPr>
            <a:t>Health Care Access</a:t>
          </a:r>
          <a:endParaRPr lang="en-US" sz="1300" kern="1200" dirty="0">
            <a:solidFill>
              <a:schemeClr val="bg1"/>
            </a:solidFill>
          </a:endParaRPr>
        </a:p>
        <a:p>
          <a:pPr marL="114300" lvl="1" indent="-114300" algn="l" defTabSz="577850">
            <a:lnSpc>
              <a:spcPct val="90000"/>
            </a:lnSpc>
            <a:spcBef>
              <a:spcPct val="0"/>
            </a:spcBef>
            <a:spcAft>
              <a:spcPct val="15000"/>
            </a:spcAft>
            <a:buChar char="••"/>
          </a:pPr>
          <a:r>
            <a:rPr lang="en-US" sz="1300" kern="1200" dirty="0" smtClean="0">
              <a:solidFill>
                <a:schemeClr val="bg1"/>
              </a:solidFill>
            </a:rPr>
            <a:t>Healthy &amp; Safe Families</a:t>
          </a:r>
          <a:endParaRPr lang="en-US" sz="1300" kern="1200" dirty="0">
            <a:solidFill>
              <a:schemeClr val="bg1"/>
            </a:solidFill>
          </a:endParaRPr>
        </a:p>
        <a:p>
          <a:pPr marL="114300" lvl="1" indent="-114300" algn="l" defTabSz="577850">
            <a:lnSpc>
              <a:spcPct val="90000"/>
            </a:lnSpc>
            <a:spcBef>
              <a:spcPct val="0"/>
            </a:spcBef>
            <a:spcAft>
              <a:spcPct val="15000"/>
            </a:spcAft>
            <a:buChar char="••"/>
          </a:pPr>
          <a:r>
            <a:rPr lang="en-US" sz="1300" kern="1200" dirty="0" smtClean="0">
              <a:solidFill>
                <a:schemeClr val="bg1"/>
              </a:solidFill>
            </a:rPr>
            <a:t>Home Energy Efficiency &amp; Weatherization</a:t>
          </a:r>
          <a:endParaRPr lang="en-US" sz="1300" kern="1200" dirty="0">
            <a:solidFill>
              <a:schemeClr val="bg1"/>
            </a:solidFill>
          </a:endParaRPr>
        </a:p>
        <a:p>
          <a:pPr marL="114300" lvl="1" indent="-114300" algn="l" defTabSz="577850">
            <a:lnSpc>
              <a:spcPct val="90000"/>
            </a:lnSpc>
            <a:spcBef>
              <a:spcPct val="0"/>
            </a:spcBef>
            <a:spcAft>
              <a:spcPct val="15000"/>
            </a:spcAft>
            <a:buChar char="••"/>
          </a:pPr>
          <a:r>
            <a:rPr lang="en-US" sz="1300" kern="1200" dirty="0" smtClean="0">
              <a:solidFill>
                <a:schemeClr val="bg1"/>
              </a:solidFill>
            </a:rPr>
            <a:t>Homeless Prevention</a:t>
          </a:r>
          <a:endParaRPr lang="en-US" sz="1300" kern="1200" dirty="0">
            <a:solidFill>
              <a:schemeClr val="bg1"/>
            </a:solidFill>
          </a:endParaRPr>
        </a:p>
        <a:p>
          <a:pPr marL="114300" lvl="1" indent="-114300" algn="l" defTabSz="577850">
            <a:lnSpc>
              <a:spcPct val="90000"/>
            </a:lnSpc>
            <a:spcBef>
              <a:spcPct val="0"/>
            </a:spcBef>
            <a:spcAft>
              <a:spcPct val="15000"/>
            </a:spcAft>
            <a:buChar char="••"/>
          </a:pPr>
          <a:r>
            <a:rPr lang="en-US" sz="1300" kern="1200" dirty="0" smtClean="0">
              <a:solidFill>
                <a:schemeClr val="bg1"/>
              </a:solidFill>
            </a:rPr>
            <a:t>Rehousing</a:t>
          </a:r>
          <a:endParaRPr lang="en-US" sz="1300" kern="1200" dirty="0">
            <a:solidFill>
              <a:schemeClr val="bg1"/>
            </a:solidFill>
          </a:endParaRPr>
        </a:p>
      </dsp:txBody>
      <dsp:txXfrm rot="5400000">
        <a:off x="2057401" y="883920"/>
        <a:ext cx="1910841" cy="2651760"/>
      </dsp:txXfrm>
    </dsp:sp>
    <dsp:sp modelId="{CF6E0E1A-87ED-43DA-9193-65A1F64DBB1B}">
      <dsp:nvSpPr>
        <dsp:cNvPr id="0" name=""/>
        <dsp:cNvSpPr/>
      </dsp:nvSpPr>
      <dsp:spPr>
        <a:xfrm rot="16200000">
          <a:off x="2855877" y="1254379"/>
          <a:ext cx="4419600" cy="1910841"/>
        </a:xfrm>
        <a:prstGeom prst="flowChartManualOperation">
          <a:avLst/>
        </a:prstGeom>
        <a:solidFill>
          <a:srgbClr val="00B0F0"/>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t" anchorCtr="0">
          <a:noAutofit/>
        </a:bodyPr>
        <a:lstStyle/>
        <a:p>
          <a:pPr lvl="0" algn="l" defTabSz="889000">
            <a:lnSpc>
              <a:spcPct val="90000"/>
            </a:lnSpc>
            <a:spcBef>
              <a:spcPct val="0"/>
            </a:spcBef>
            <a:spcAft>
              <a:spcPct val="35000"/>
            </a:spcAft>
          </a:pPr>
          <a:r>
            <a:rPr lang="en-US" sz="2000" b="1" kern="1200" dirty="0" smtClean="0">
              <a:solidFill>
                <a:schemeClr val="bg1"/>
              </a:solidFill>
            </a:rPr>
            <a:t>BUILD</a:t>
          </a:r>
        </a:p>
        <a:p>
          <a:pPr lvl="0" algn="l" defTabSz="889000">
            <a:lnSpc>
              <a:spcPct val="90000"/>
            </a:lnSpc>
            <a:spcBef>
              <a:spcPct val="0"/>
            </a:spcBef>
            <a:spcAft>
              <a:spcPct val="35000"/>
            </a:spcAft>
          </a:pPr>
          <a:r>
            <a:rPr lang="en-US" sz="1400" b="1" kern="1200" dirty="0" smtClean="0">
              <a:solidFill>
                <a:schemeClr val="bg1"/>
              </a:solidFill>
            </a:rPr>
            <a:t>Develop Skills &amp; Assets</a:t>
          </a:r>
          <a:endParaRPr lang="en-US" sz="1400" b="1" kern="1200" dirty="0">
            <a:solidFill>
              <a:schemeClr val="bg1"/>
            </a:solidFill>
          </a:endParaRPr>
        </a:p>
        <a:p>
          <a:pPr marL="114300" lvl="1" indent="-114300" algn="l" defTabSz="577850">
            <a:lnSpc>
              <a:spcPct val="90000"/>
            </a:lnSpc>
            <a:spcBef>
              <a:spcPct val="0"/>
            </a:spcBef>
            <a:spcAft>
              <a:spcPct val="15000"/>
            </a:spcAft>
            <a:buChar char="••"/>
          </a:pPr>
          <a:r>
            <a:rPr lang="en-US" sz="1300" kern="1200" dirty="0" smtClean="0">
              <a:solidFill>
                <a:schemeClr val="bg1"/>
              </a:solidFill>
            </a:rPr>
            <a:t>After-School Youth Programs</a:t>
          </a:r>
          <a:endParaRPr lang="en-US" sz="1300" kern="1200" dirty="0">
            <a:solidFill>
              <a:schemeClr val="bg1"/>
            </a:solidFill>
          </a:endParaRPr>
        </a:p>
        <a:p>
          <a:pPr marL="114300" lvl="1" indent="-114300" algn="l" defTabSz="577850">
            <a:lnSpc>
              <a:spcPct val="90000"/>
            </a:lnSpc>
            <a:spcBef>
              <a:spcPct val="0"/>
            </a:spcBef>
            <a:spcAft>
              <a:spcPct val="15000"/>
            </a:spcAft>
            <a:buChar char="••"/>
          </a:pPr>
          <a:r>
            <a:rPr lang="en-US" sz="1300" kern="1200" dirty="0" smtClean="0">
              <a:solidFill>
                <a:schemeClr val="bg1"/>
              </a:solidFill>
            </a:rPr>
            <a:t>Early Childhood Services</a:t>
          </a:r>
          <a:endParaRPr lang="en-US" sz="1300" kern="1200" dirty="0">
            <a:solidFill>
              <a:schemeClr val="bg1"/>
            </a:solidFill>
          </a:endParaRPr>
        </a:p>
        <a:p>
          <a:pPr marL="114300" lvl="1" indent="-114300" algn="l" defTabSz="577850">
            <a:lnSpc>
              <a:spcPct val="90000"/>
            </a:lnSpc>
            <a:spcBef>
              <a:spcPct val="0"/>
            </a:spcBef>
            <a:spcAft>
              <a:spcPct val="15000"/>
            </a:spcAft>
            <a:buChar char="••"/>
          </a:pPr>
          <a:r>
            <a:rPr lang="en-US" sz="1300" kern="1200" dirty="0" smtClean="0">
              <a:solidFill>
                <a:schemeClr val="bg1"/>
              </a:solidFill>
            </a:rPr>
            <a:t>Employment Readiness &amp; Linkages</a:t>
          </a:r>
          <a:endParaRPr lang="en-US" sz="1300" kern="1200" dirty="0">
            <a:solidFill>
              <a:schemeClr val="bg1"/>
            </a:solidFill>
          </a:endParaRPr>
        </a:p>
        <a:p>
          <a:pPr marL="114300" lvl="1" indent="-114300" algn="l" defTabSz="577850">
            <a:lnSpc>
              <a:spcPct val="90000"/>
            </a:lnSpc>
            <a:spcBef>
              <a:spcPct val="0"/>
            </a:spcBef>
            <a:spcAft>
              <a:spcPct val="15000"/>
            </a:spcAft>
            <a:buChar char="••"/>
          </a:pPr>
          <a:r>
            <a:rPr lang="en-US" sz="1300" kern="1200" dirty="0" smtClean="0">
              <a:solidFill>
                <a:schemeClr val="bg1"/>
              </a:solidFill>
            </a:rPr>
            <a:t>Intergenerational Literacy Education</a:t>
          </a:r>
          <a:endParaRPr lang="en-US" sz="1300" kern="1200" dirty="0">
            <a:solidFill>
              <a:schemeClr val="bg1"/>
            </a:solidFill>
          </a:endParaRPr>
        </a:p>
        <a:p>
          <a:pPr marL="114300" lvl="1" indent="-114300" algn="l" defTabSz="577850">
            <a:lnSpc>
              <a:spcPct val="90000"/>
            </a:lnSpc>
            <a:spcBef>
              <a:spcPct val="0"/>
            </a:spcBef>
            <a:spcAft>
              <a:spcPct val="15000"/>
            </a:spcAft>
            <a:buChar char="••"/>
          </a:pPr>
          <a:r>
            <a:rPr lang="en-US" sz="1300" kern="1200" dirty="0" smtClean="0">
              <a:solidFill>
                <a:schemeClr val="bg1"/>
              </a:solidFill>
            </a:rPr>
            <a:t>Neighborhood Redevelopment</a:t>
          </a:r>
          <a:endParaRPr lang="en-US" sz="1300" kern="1200" dirty="0">
            <a:solidFill>
              <a:schemeClr val="bg1"/>
            </a:solidFill>
          </a:endParaRPr>
        </a:p>
      </dsp:txBody>
      <dsp:txXfrm rot="5400000">
        <a:off x="4110256" y="883920"/>
        <a:ext cx="1910841" cy="2651760"/>
      </dsp:txXfrm>
    </dsp:sp>
    <dsp:sp modelId="{20A911DC-CD91-4324-A602-158153DDBE51}">
      <dsp:nvSpPr>
        <dsp:cNvPr id="0" name=""/>
        <dsp:cNvSpPr/>
      </dsp:nvSpPr>
      <dsp:spPr>
        <a:xfrm rot="16200000">
          <a:off x="4910031" y="1254379"/>
          <a:ext cx="4419600" cy="1910841"/>
        </a:xfrm>
        <a:prstGeom prst="flowChartManualOperation">
          <a:avLst/>
        </a:prstGeom>
        <a:solidFill>
          <a:srgbClr val="FA6F06"/>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t" anchorCtr="0">
          <a:noAutofit/>
        </a:bodyPr>
        <a:lstStyle/>
        <a:p>
          <a:pPr lvl="0" algn="l" defTabSz="889000">
            <a:lnSpc>
              <a:spcPct val="90000"/>
            </a:lnSpc>
            <a:spcBef>
              <a:spcPct val="0"/>
            </a:spcBef>
            <a:spcAft>
              <a:spcPct val="35000"/>
            </a:spcAft>
          </a:pPr>
          <a:r>
            <a:rPr lang="en-US" sz="2000" b="1" kern="1200" dirty="0" smtClean="0"/>
            <a:t>THRIVE</a:t>
          </a:r>
        </a:p>
        <a:p>
          <a:pPr lvl="0" algn="l" defTabSz="889000">
            <a:lnSpc>
              <a:spcPct val="90000"/>
            </a:lnSpc>
            <a:spcBef>
              <a:spcPct val="0"/>
            </a:spcBef>
            <a:spcAft>
              <a:spcPct val="35000"/>
            </a:spcAft>
          </a:pPr>
          <a:r>
            <a:rPr lang="en-US" sz="1400" b="1" kern="1200" dirty="0" smtClean="0"/>
            <a:t>Attaining Goals</a:t>
          </a:r>
          <a:endParaRPr lang="en-US" sz="1400" b="1" kern="1200" dirty="0"/>
        </a:p>
        <a:p>
          <a:pPr marL="114300" lvl="1" indent="-114300" algn="l" defTabSz="577850">
            <a:lnSpc>
              <a:spcPct val="90000"/>
            </a:lnSpc>
            <a:spcBef>
              <a:spcPct val="0"/>
            </a:spcBef>
            <a:spcAft>
              <a:spcPct val="15000"/>
            </a:spcAft>
            <a:buChar char="••"/>
          </a:pPr>
          <a:r>
            <a:rPr lang="en-US" sz="1300" kern="1200" dirty="0" smtClean="0"/>
            <a:t>Family Self Sufficiency</a:t>
          </a:r>
          <a:endParaRPr lang="en-US" sz="1300" kern="1200" dirty="0"/>
        </a:p>
        <a:p>
          <a:pPr marL="114300" lvl="1" indent="-114300" algn="l" defTabSz="577850">
            <a:lnSpc>
              <a:spcPct val="90000"/>
            </a:lnSpc>
            <a:spcBef>
              <a:spcPct val="0"/>
            </a:spcBef>
            <a:spcAft>
              <a:spcPct val="15000"/>
            </a:spcAft>
            <a:buChar char="••"/>
          </a:pPr>
          <a:r>
            <a:rPr lang="en-US" sz="1300" kern="1200" dirty="0" smtClean="0"/>
            <a:t>Financial Coaching</a:t>
          </a:r>
          <a:endParaRPr lang="en-US" sz="1300" kern="1200" dirty="0"/>
        </a:p>
        <a:p>
          <a:pPr marL="114300" lvl="1" indent="-114300" algn="l" defTabSz="577850">
            <a:lnSpc>
              <a:spcPct val="90000"/>
            </a:lnSpc>
            <a:spcBef>
              <a:spcPct val="0"/>
            </a:spcBef>
            <a:spcAft>
              <a:spcPct val="15000"/>
            </a:spcAft>
            <a:buChar char="••"/>
          </a:pPr>
          <a:r>
            <a:rPr lang="en-US" sz="1300" kern="1200" dirty="0" smtClean="0"/>
            <a:t>Foreclosure Intervention</a:t>
          </a:r>
          <a:endParaRPr lang="en-US" sz="1300" kern="1200" dirty="0"/>
        </a:p>
        <a:p>
          <a:pPr marL="114300" lvl="1" indent="-114300" algn="l" defTabSz="577850">
            <a:lnSpc>
              <a:spcPct val="90000"/>
            </a:lnSpc>
            <a:spcBef>
              <a:spcPct val="0"/>
            </a:spcBef>
            <a:spcAft>
              <a:spcPct val="15000"/>
            </a:spcAft>
            <a:buChar char="••"/>
          </a:pPr>
          <a:r>
            <a:rPr lang="en-US" sz="1300" kern="1200" dirty="0" smtClean="0"/>
            <a:t>Homebuyer Education</a:t>
          </a:r>
          <a:endParaRPr lang="en-US" sz="1300" kern="1200" dirty="0"/>
        </a:p>
        <a:p>
          <a:pPr marL="114300" lvl="1" indent="-114300" algn="l" defTabSz="577850">
            <a:lnSpc>
              <a:spcPct val="90000"/>
            </a:lnSpc>
            <a:spcBef>
              <a:spcPct val="0"/>
            </a:spcBef>
            <a:spcAft>
              <a:spcPct val="15000"/>
            </a:spcAft>
            <a:buChar char="••"/>
          </a:pPr>
          <a:r>
            <a:rPr lang="en-US" sz="1300" kern="1200" dirty="0" smtClean="0"/>
            <a:t>Home Repair Loan Program</a:t>
          </a:r>
          <a:endParaRPr lang="en-US" sz="1300" kern="1200" dirty="0"/>
        </a:p>
        <a:p>
          <a:pPr marL="114300" lvl="1" indent="-114300" algn="l" defTabSz="577850">
            <a:lnSpc>
              <a:spcPct val="90000"/>
            </a:lnSpc>
            <a:spcBef>
              <a:spcPct val="0"/>
            </a:spcBef>
            <a:spcAft>
              <a:spcPct val="15000"/>
            </a:spcAft>
            <a:buChar char="••"/>
          </a:pPr>
          <a:r>
            <a:rPr lang="en-US" sz="1300" kern="1200" dirty="0" smtClean="0"/>
            <a:t>Matched Savings</a:t>
          </a:r>
          <a:endParaRPr lang="en-US" sz="1300" kern="1200" dirty="0"/>
        </a:p>
        <a:p>
          <a:pPr marL="114300" lvl="1" indent="-114300" algn="l" defTabSz="577850">
            <a:lnSpc>
              <a:spcPct val="90000"/>
            </a:lnSpc>
            <a:spcBef>
              <a:spcPct val="0"/>
            </a:spcBef>
            <a:spcAft>
              <a:spcPct val="15000"/>
            </a:spcAft>
            <a:buChar char="••"/>
          </a:pPr>
          <a:r>
            <a:rPr lang="en-US" sz="1300" kern="1200" dirty="0" smtClean="0"/>
            <a:t>Tax Preparation</a:t>
          </a:r>
          <a:endParaRPr lang="en-US" sz="1300" kern="1200" dirty="0"/>
        </a:p>
      </dsp:txBody>
      <dsp:txXfrm rot="5400000">
        <a:off x="6164410" y="883920"/>
        <a:ext cx="1910841" cy="2651760"/>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0.61177</cdr:x>
      <cdr:y>0.59118</cdr:y>
    </cdr:from>
    <cdr:to>
      <cdr:x>0.93775</cdr:x>
      <cdr:y>0.94779</cdr:y>
    </cdr:to>
    <cdr:sp macro="" textlink="">
      <cdr:nvSpPr>
        <cdr:cNvPr id="2" name="TextBox 1">
          <a:extLst xmlns:a="http://schemas.openxmlformats.org/drawingml/2006/main">
            <a:ext uri="{FF2B5EF4-FFF2-40B4-BE49-F238E27FC236}">
              <a16:creationId xmlns:a16="http://schemas.microsoft.com/office/drawing/2014/main" xmlns="" id="{BC90A0C7-82B6-4CA2-8E29-212350C31B9D}"/>
            </a:ext>
          </a:extLst>
        </cdr:cNvPr>
        <cdr:cNvSpPr txBox="1"/>
      </cdr:nvSpPr>
      <cdr:spPr>
        <a:xfrm xmlns:a="http://schemas.openxmlformats.org/drawingml/2006/main">
          <a:off x="4953754" y="3214425"/>
          <a:ext cx="2639595" cy="193899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2000" b="1" dirty="0">
              <a:solidFill>
                <a:schemeClr val="accent3"/>
              </a:solidFill>
            </a:rPr>
            <a:t>71% Doubled Up/ </a:t>
          </a:r>
        </a:p>
        <a:p xmlns:a="http://schemas.openxmlformats.org/drawingml/2006/main">
          <a:r>
            <a:rPr lang="en-US" sz="2000" b="1" dirty="0">
              <a:solidFill>
                <a:schemeClr val="accent3"/>
              </a:solidFill>
            </a:rPr>
            <a:t>Sharing Housing</a:t>
          </a:r>
        </a:p>
        <a:p xmlns:a="http://schemas.openxmlformats.org/drawingml/2006/main">
          <a:endParaRPr lang="en-US" sz="2000" b="1" i="1" dirty="0">
            <a:solidFill>
              <a:schemeClr val="accent3"/>
            </a:solidFill>
          </a:endParaRPr>
        </a:p>
        <a:p xmlns:a="http://schemas.openxmlformats.org/drawingml/2006/main">
          <a:r>
            <a:rPr lang="en-US" sz="2000" b="1" i="1" dirty="0">
              <a:solidFill>
                <a:schemeClr val="accent3"/>
              </a:solidFill>
            </a:rPr>
            <a:t>{Category 3 – HUD, At Risk of Homelessness)</a:t>
          </a:r>
          <a:r>
            <a:rPr lang="en-US" sz="2000" b="1" dirty="0">
              <a:solidFill>
                <a:schemeClr val="accent3"/>
              </a:solidFill>
            </a:rPr>
            <a:t> </a:t>
          </a:r>
        </a:p>
      </cdr:txBody>
    </cdr:sp>
  </cdr:relSizeAnchor>
  <cdr:relSizeAnchor xmlns:cdr="http://schemas.openxmlformats.org/drawingml/2006/chartDrawing">
    <cdr:from>
      <cdr:x>0.07121</cdr:x>
      <cdr:y>0.15916</cdr:y>
    </cdr:from>
    <cdr:to>
      <cdr:x>0.264</cdr:x>
      <cdr:y>0.28935</cdr:y>
    </cdr:to>
    <cdr:sp macro="" textlink="">
      <cdr:nvSpPr>
        <cdr:cNvPr id="3" name="TextBox 28">
          <a:extLst xmlns:a="http://schemas.openxmlformats.org/drawingml/2006/main">
            <a:ext uri="{FF2B5EF4-FFF2-40B4-BE49-F238E27FC236}">
              <a16:creationId xmlns:a16="http://schemas.microsoft.com/office/drawing/2014/main" xmlns="" id="{83425A9D-E6CD-4571-8EE1-792D7331F65C}"/>
            </a:ext>
          </a:extLst>
        </cdr:cNvPr>
        <cdr:cNvSpPr txBox="1"/>
      </cdr:nvSpPr>
      <cdr:spPr>
        <a:xfrm xmlns:a="http://schemas.openxmlformats.org/drawingml/2006/main">
          <a:off x="576617" y="865401"/>
          <a:ext cx="1561100" cy="70788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2000" b="1" dirty="0"/>
            <a:t>21% Sheltered</a:t>
          </a:r>
        </a:p>
      </cdr:txBody>
    </cdr:sp>
  </cdr:relSizeAnchor>
  <cdr:relSizeAnchor xmlns:cdr="http://schemas.openxmlformats.org/drawingml/2006/chartDrawing">
    <cdr:from>
      <cdr:x>0.00739</cdr:x>
      <cdr:y>0.51256</cdr:y>
    </cdr:from>
    <cdr:to>
      <cdr:x>0.18603</cdr:x>
      <cdr:y>0.69936</cdr:y>
    </cdr:to>
    <cdr:sp macro="" textlink="">
      <cdr:nvSpPr>
        <cdr:cNvPr id="4" name="TextBox 29">
          <a:extLst xmlns:a="http://schemas.openxmlformats.org/drawingml/2006/main">
            <a:ext uri="{FF2B5EF4-FFF2-40B4-BE49-F238E27FC236}">
              <a16:creationId xmlns:a16="http://schemas.microsoft.com/office/drawing/2014/main" xmlns="" id="{7CEDA25E-8762-4509-B574-7F087229E0CB}"/>
            </a:ext>
          </a:extLst>
        </cdr:cNvPr>
        <cdr:cNvSpPr txBox="1"/>
      </cdr:nvSpPr>
      <cdr:spPr>
        <a:xfrm xmlns:a="http://schemas.openxmlformats.org/drawingml/2006/main">
          <a:off x="59840" y="2786945"/>
          <a:ext cx="1446522" cy="1015663"/>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2000" b="1" dirty="0"/>
            <a:t>6.4% </a:t>
          </a:r>
        </a:p>
        <a:p xmlns:a="http://schemas.openxmlformats.org/drawingml/2006/main">
          <a:pPr algn="ctr"/>
          <a:r>
            <a:rPr lang="en-US" sz="2000" b="1" dirty="0"/>
            <a:t>Hotel/Motel</a:t>
          </a:r>
        </a:p>
      </cdr:txBody>
    </cdr:sp>
  </cdr:relSizeAnchor>
  <cdr:relSizeAnchor xmlns:cdr="http://schemas.openxmlformats.org/drawingml/2006/chartDrawing">
    <cdr:from>
      <cdr:x>0.37963</cdr:x>
      <cdr:y>0.0625</cdr:y>
    </cdr:from>
    <cdr:to>
      <cdr:x>0.63403</cdr:x>
      <cdr:y>0.19269</cdr:y>
    </cdr:to>
    <cdr:sp macro="" textlink="">
      <cdr:nvSpPr>
        <cdr:cNvPr id="5" name="TextBox 30">
          <a:extLst xmlns:a="http://schemas.openxmlformats.org/drawingml/2006/main">
            <a:ext uri="{FF2B5EF4-FFF2-40B4-BE49-F238E27FC236}">
              <a16:creationId xmlns:a16="http://schemas.microsoft.com/office/drawing/2014/main" xmlns="" id="{210B8974-E62A-49AA-899F-84D186F2B4AA}"/>
            </a:ext>
          </a:extLst>
        </cdr:cNvPr>
        <cdr:cNvSpPr txBox="1"/>
      </cdr:nvSpPr>
      <cdr:spPr>
        <a:xfrm xmlns:a="http://schemas.openxmlformats.org/drawingml/2006/main">
          <a:off x="3124200" y="304800"/>
          <a:ext cx="2093610" cy="63491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2000" b="1" dirty="0"/>
            <a:t>1.6% Unsheltered</a:t>
          </a:r>
          <a:endParaRPr lang="en-US" sz="2000" b="1" dirty="0">
            <a:solidFill>
              <a:schemeClr val="bg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ADB40D9-3E01-4256-A156-C604AF14A8DD}" type="datetimeFigureOut">
              <a:rPr lang="en-US" smtClean="0"/>
              <a:t>10/30/2017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F09700D-B1A2-4741-8C91-AA1DA6975471}" type="slidenum">
              <a:rPr lang="en-US" smtClean="0"/>
              <a:t>‹#›</a:t>
            </a:fld>
            <a:endParaRPr lang="en-US"/>
          </a:p>
        </p:txBody>
      </p:sp>
    </p:spTree>
    <p:extLst>
      <p:ext uri="{BB962C8B-B14F-4D97-AF65-F5344CB8AC3E}">
        <p14:creationId xmlns:p14="http://schemas.microsoft.com/office/powerpoint/2010/main" val="8655527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A504AF5-4C5E-4F6B-8B71-CE5E7BA64C44}" type="datetimeFigureOut">
              <a:rPr lang="en-US" smtClean="0"/>
              <a:t>10/30/2017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7BF1F7A-6909-4EE3-9AD2-C489C12B7078}" type="slidenum">
              <a:rPr lang="en-US" smtClean="0"/>
              <a:t>‹#›</a:t>
            </a:fld>
            <a:endParaRPr lang="en-US"/>
          </a:p>
        </p:txBody>
      </p:sp>
    </p:spTree>
    <p:extLst>
      <p:ext uri="{BB962C8B-B14F-4D97-AF65-F5344CB8AC3E}">
        <p14:creationId xmlns:p14="http://schemas.microsoft.com/office/powerpoint/2010/main" val="663641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concept of Community Action was initially pioneered in 1961 by President John F. Kennedy through a new initiative that brought together local officials, service providers, and neighbors to address juvenile delinquency in the United States. Building on the success of JFK’s program, activists began recruiting people from all community sectors to plan and implement programs that would help people grow out of a life in poverty. The core principle behind these projects focused on entire communities working together to improve conditions for the disenfranchised.</a:t>
            </a:r>
            <a:r>
              <a:rPr lang="en-US" dirty="0" smtClean="0"/>
              <a:t/>
            </a:r>
            <a:br>
              <a:rPr lang="en-US" dirty="0" smtClean="0"/>
            </a:br>
            <a:r>
              <a:rPr lang="en-US" sz="1200" b="0" i="0" kern="1200" dirty="0" smtClean="0">
                <a:solidFill>
                  <a:schemeClr val="tx1"/>
                </a:solidFill>
                <a:effectLst/>
                <a:latin typeface="+mn-lt"/>
                <a:ea typeface="+mn-ea"/>
                <a:cs typeface="+mn-cs"/>
              </a:rPr>
              <a:t>After becoming President in 1963, President Lyndon B. Johnson further expanded on those ideas. In his State of the Union message to Congress in January, 1964, President Johnson declared: “Let us carry forward the plans and programs of John F. Kennedy, not because of our sorrow or sympathy, but because they are right…This administration today, here and now, declares an unconditional War on Poverty in America.”</a:t>
            </a:r>
            <a:r>
              <a:rPr lang="en-US" dirty="0" smtClean="0"/>
              <a:t/>
            </a:r>
            <a:br>
              <a:rPr lang="en-US" dirty="0" smtClean="0"/>
            </a:br>
            <a:r>
              <a:rPr lang="en-US" sz="1200" b="0" i="0" kern="1200" dirty="0" smtClean="0">
                <a:solidFill>
                  <a:schemeClr val="tx1"/>
                </a:solidFill>
                <a:effectLst/>
                <a:latin typeface="+mn-lt"/>
                <a:ea typeface="+mn-ea"/>
                <a:cs typeface="+mn-cs"/>
              </a:rPr>
              <a:t>From the “War of Poverty” came the Economic Opportunity Act of 1964, which was designed to eliminate poverty by providing opportunities for education, training, and employment for all United States Citizens. Many initiatives developed through the Economic Opportunity Act are still in place today, including Community Action Agencies like Wayne Metro.</a:t>
            </a:r>
            <a:endParaRPr lang="en-US" dirty="0"/>
          </a:p>
        </p:txBody>
      </p:sp>
      <p:sp>
        <p:nvSpPr>
          <p:cNvPr id="4" name="Slide Number Placeholder 3"/>
          <p:cNvSpPr>
            <a:spLocks noGrp="1"/>
          </p:cNvSpPr>
          <p:nvPr>
            <p:ph type="sldNum" sz="quarter" idx="10"/>
          </p:nvPr>
        </p:nvSpPr>
        <p:spPr/>
        <p:txBody>
          <a:bodyPr/>
          <a:lstStyle/>
          <a:p>
            <a:fld id="{A7BF1F7A-6909-4EE3-9AD2-C489C12B7078}" type="slidenum">
              <a:rPr lang="en-US" smtClean="0"/>
              <a:t>2</a:t>
            </a:fld>
            <a:endParaRPr lang="en-US"/>
          </a:p>
        </p:txBody>
      </p:sp>
    </p:spTree>
    <p:extLst>
      <p:ext uri="{BB962C8B-B14F-4D97-AF65-F5344CB8AC3E}">
        <p14:creationId xmlns:p14="http://schemas.microsoft.com/office/powerpoint/2010/main" val="565172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smtClean="0">
                <a:solidFill>
                  <a:schemeClr val="tx1"/>
                </a:solidFill>
                <a:effectLst/>
                <a:latin typeface="+mn-lt"/>
                <a:ea typeface="+mn-ea"/>
                <a:cs typeface="+mn-cs"/>
              </a:rPr>
              <a:t>Founded in 1971, Wayne Metro Community Action Agency (Wayne Metro) provides essential services, diversified programming, and community resources to low- and moderate-income individuals and families throughout all of Wayne County. Over the last four decades, the Agency’s budget has grown from $100,000 to over $30 million while continuing to maintain a low administrative rate (8%) that allows $.92 of every funded or donated dollar to be utilized for direct client services.</a:t>
            </a:r>
          </a:p>
          <a:p>
            <a:pPr fontAlgn="base"/>
            <a:r>
              <a:rPr lang="en-US" sz="1200" b="0" i="0" kern="1200" dirty="0" smtClean="0">
                <a:solidFill>
                  <a:schemeClr val="tx1"/>
                </a:solidFill>
                <a:effectLst/>
                <a:latin typeface="+mn-lt"/>
                <a:ea typeface="+mn-ea"/>
                <a:cs typeface="+mn-cs"/>
              </a:rPr>
              <a:t>As a result of this outstanding programmatic and fiscal track record serving Out-Wayne County, the State of Michigan named Wayne Metro the Interim Community Action Agency for the City of Detroit in Spring 2013, with the designation becoming permanent in 2015. Today, Wayne Metro supports all of Wayne County with more than 50 programs with over 300 employees, and is proud to be one of the most innovative Community Action Agencies in the entire country.</a:t>
            </a:r>
          </a:p>
          <a:p>
            <a:endParaRPr lang="en-US" dirty="0"/>
          </a:p>
        </p:txBody>
      </p:sp>
      <p:sp>
        <p:nvSpPr>
          <p:cNvPr id="4" name="Slide Number Placeholder 3"/>
          <p:cNvSpPr>
            <a:spLocks noGrp="1"/>
          </p:cNvSpPr>
          <p:nvPr>
            <p:ph type="sldNum" sz="quarter" idx="10"/>
          </p:nvPr>
        </p:nvSpPr>
        <p:spPr/>
        <p:txBody>
          <a:bodyPr/>
          <a:lstStyle/>
          <a:p>
            <a:fld id="{A7BF1F7A-6909-4EE3-9AD2-C489C12B7078}" type="slidenum">
              <a:rPr lang="en-US" smtClean="0"/>
              <a:t>3</a:t>
            </a:fld>
            <a:endParaRPr lang="en-US"/>
          </a:p>
        </p:txBody>
      </p:sp>
    </p:spTree>
    <p:extLst>
      <p:ext uri="{BB962C8B-B14F-4D97-AF65-F5344CB8AC3E}">
        <p14:creationId xmlns:p14="http://schemas.microsoft.com/office/powerpoint/2010/main" val="1029387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smtClean="0"/>
              <a:t>Reasons Diversion Should Be Strategy in Your Community</a:t>
            </a:r>
          </a:p>
          <a:p>
            <a:pPr lvl="1"/>
            <a:r>
              <a:rPr lang="en-US" sz="2000" dirty="0" smtClean="0"/>
              <a:t>Improves system outcomes by reducing entries into homelessness</a:t>
            </a:r>
          </a:p>
          <a:p>
            <a:pPr lvl="1"/>
            <a:r>
              <a:rPr lang="en-US" sz="2000" dirty="0" smtClean="0"/>
              <a:t>Improves quality of life by avoiding the stress of shelter stay</a:t>
            </a:r>
          </a:p>
          <a:p>
            <a:pPr lvl="1"/>
            <a:r>
              <a:rPr lang="en-US" sz="2000" dirty="0" smtClean="0"/>
              <a:t>Conserves and targets resources - shelter beds used only when needed</a:t>
            </a:r>
          </a:p>
          <a:p>
            <a:pPr lvl="1"/>
            <a:r>
              <a:rPr lang="en-US" sz="2000" dirty="0" smtClean="0"/>
              <a:t>Cuts down on shelter waitlists</a:t>
            </a:r>
          </a:p>
          <a:p>
            <a:endParaRPr lang="en-US" dirty="0"/>
          </a:p>
        </p:txBody>
      </p:sp>
      <p:sp>
        <p:nvSpPr>
          <p:cNvPr id="4" name="Slide Number Placeholder 3"/>
          <p:cNvSpPr>
            <a:spLocks noGrp="1"/>
          </p:cNvSpPr>
          <p:nvPr>
            <p:ph type="sldNum" sz="quarter" idx="10"/>
          </p:nvPr>
        </p:nvSpPr>
        <p:spPr/>
        <p:txBody>
          <a:bodyPr/>
          <a:lstStyle/>
          <a:p>
            <a:fld id="{A7BF1F7A-6909-4EE3-9AD2-C489C12B7078}" type="slidenum">
              <a:rPr lang="en-US" smtClean="0"/>
              <a:t>14</a:t>
            </a:fld>
            <a:endParaRPr lang="en-US"/>
          </a:p>
        </p:txBody>
      </p:sp>
    </p:spTree>
    <p:extLst>
      <p:ext uri="{BB962C8B-B14F-4D97-AF65-F5344CB8AC3E}">
        <p14:creationId xmlns:p14="http://schemas.microsoft.com/office/powerpoint/2010/main" val="34841052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smtClean="0"/>
              <a:t>Reasons Diversion Should Be Strategy in Your Community</a:t>
            </a:r>
          </a:p>
          <a:p>
            <a:pPr lvl="1"/>
            <a:r>
              <a:rPr lang="en-US" sz="2000" dirty="0" smtClean="0"/>
              <a:t>Improves system outcomes by reducing entries into homelessness</a:t>
            </a:r>
          </a:p>
          <a:p>
            <a:pPr lvl="1"/>
            <a:r>
              <a:rPr lang="en-US" sz="2000" dirty="0" smtClean="0"/>
              <a:t>Improves quality of life by avoiding the stress of shelter stay</a:t>
            </a:r>
          </a:p>
          <a:p>
            <a:pPr lvl="1"/>
            <a:r>
              <a:rPr lang="en-US" sz="2000" dirty="0" smtClean="0"/>
              <a:t>Conserves and targets resources - shelter beds used only when needed</a:t>
            </a:r>
          </a:p>
          <a:p>
            <a:pPr lvl="1"/>
            <a:r>
              <a:rPr lang="en-US" sz="2000" dirty="0" smtClean="0"/>
              <a:t>Cuts down on shelter waitlists</a:t>
            </a:r>
          </a:p>
          <a:p>
            <a:endParaRPr lang="en-US" dirty="0"/>
          </a:p>
        </p:txBody>
      </p:sp>
      <p:sp>
        <p:nvSpPr>
          <p:cNvPr id="4" name="Slide Number Placeholder 3"/>
          <p:cNvSpPr>
            <a:spLocks noGrp="1"/>
          </p:cNvSpPr>
          <p:nvPr>
            <p:ph type="sldNum" sz="quarter" idx="10"/>
          </p:nvPr>
        </p:nvSpPr>
        <p:spPr/>
        <p:txBody>
          <a:bodyPr/>
          <a:lstStyle/>
          <a:p>
            <a:fld id="{A7BF1F7A-6909-4EE3-9AD2-C489C12B7078}" type="slidenum">
              <a:rPr lang="en-US" smtClean="0"/>
              <a:t>16</a:t>
            </a:fld>
            <a:endParaRPr lang="en-US"/>
          </a:p>
        </p:txBody>
      </p:sp>
    </p:spTree>
    <p:extLst>
      <p:ext uri="{BB962C8B-B14F-4D97-AF65-F5344CB8AC3E}">
        <p14:creationId xmlns:p14="http://schemas.microsoft.com/office/powerpoint/2010/main" val="4177630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152400" y="6198108"/>
            <a:ext cx="2895600" cy="329184"/>
          </a:xfrm>
          <a:prstGeom prst="rect">
            <a:avLst/>
          </a:prstGeom>
        </p:spPr>
        <p:txBody>
          <a:bodyPr/>
          <a:lstStyle>
            <a:lvl1pPr>
              <a:defRPr/>
            </a:lvl1pPr>
          </a:lstStyle>
          <a:p>
            <a:r>
              <a:rPr lang="en-US" dirty="0" smtClean="0"/>
              <a:t>#NAEHCY16</a:t>
            </a:r>
            <a:endParaRPr lang="en-US" dirty="0"/>
          </a:p>
        </p:txBody>
      </p:sp>
      <p:sp>
        <p:nvSpPr>
          <p:cNvPr id="5" name="Footer Placeholder 4"/>
          <p:cNvSpPr>
            <a:spLocks noGrp="1"/>
          </p:cNvSpPr>
          <p:nvPr>
            <p:ph type="ftr" sz="quarter" idx="11"/>
          </p:nvPr>
        </p:nvSpPr>
        <p:spPr>
          <a:xfrm>
            <a:off x="3200400" y="6350508"/>
            <a:ext cx="4114800" cy="329184"/>
          </a:xfrm>
          <a:prstGeom prst="rect">
            <a:avLst/>
          </a:prstGeom>
        </p:spPr>
        <p:txBody>
          <a:bodyPr/>
          <a:lstStyle/>
          <a:p>
            <a:endParaRPr lang="en-US"/>
          </a:p>
        </p:txBody>
      </p:sp>
      <p:sp>
        <p:nvSpPr>
          <p:cNvPr id="6" name="Slide Number Placeholder 5"/>
          <p:cNvSpPr>
            <a:spLocks noGrp="1"/>
          </p:cNvSpPr>
          <p:nvPr>
            <p:ph type="sldNum" sz="quarter" idx="12"/>
          </p:nvPr>
        </p:nvSpPr>
        <p:spPr>
          <a:xfrm>
            <a:off x="7696200" y="6350508"/>
            <a:ext cx="1066800" cy="329184"/>
          </a:xfrm>
          <a:prstGeom prst="rect">
            <a:avLst/>
          </a:prstGeom>
        </p:spPr>
        <p:txBody>
          <a:bodyPr/>
          <a:lstStyle/>
          <a:p>
            <a:fld id="{009D5984-4666-4BFC-ABD7-39F2486349DC}"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52400" y="6198108"/>
            <a:ext cx="2895600" cy="329184"/>
          </a:xfrm>
          <a:prstGeom prst="rect">
            <a:avLst/>
          </a:prstGeom>
        </p:spPr>
        <p:txBody>
          <a:bodyPr/>
          <a:lstStyle>
            <a:lvl1pPr>
              <a:defRPr/>
            </a:lvl1pPr>
          </a:lstStyle>
          <a:p>
            <a:r>
              <a:rPr lang="en-US" dirty="0" smtClean="0"/>
              <a:t>#NAEHCY16</a:t>
            </a:r>
            <a:endParaRPr lang="en-US" dirty="0"/>
          </a:p>
        </p:txBody>
      </p:sp>
      <p:sp>
        <p:nvSpPr>
          <p:cNvPr id="5" name="Footer Placeholder 4"/>
          <p:cNvSpPr>
            <a:spLocks noGrp="1"/>
          </p:cNvSpPr>
          <p:nvPr>
            <p:ph type="ftr" sz="quarter" idx="11"/>
          </p:nvPr>
        </p:nvSpPr>
        <p:spPr>
          <a:xfrm>
            <a:off x="3200400" y="6350508"/>
            <a:ext cx="4114800" cy="329184"/>
          </a:xfrm>
          <a:prstGeom prst="rect">
            <a:avLst/>
          </a:prstGeom>
        </p:spPr>
        <p:txBody>
          <a:bodyPr/>
          <a:lstStyle/>
          <a:p>
            <a:endParaRPr lang="en-US"/>
          </a:p>
        </p:txBody>
      </p:sp>
      <p:sp>
        <p:nvSpPr>
          <p:cNvPr id="6" name="Slide Number Placeholder 5"/>
          <p:cNvSpPr>
            <a:spLocks noGrp="1"/>
          </p:cNvSpPr>
          <p:nvPr>
            <p:ph type="sldNum" sz="quarter" idx="12"/>
          </p:nvPr>
        </p:nvSpPr>
        <p:spPr>
          <a:xfrm>
            <a:off x="7696200" y="6350508"/>
            <a:ext cx="1066800" cy="329184"/>
          </a:xfrm>
          <a:prstGeom prst="rect">
            <a:avLst/>
          </a:prstGeom>
        </p:spPr>
        <p:txBody>
          <a:bodyPr/>
          <a:lstStyle/>
          <a:p>
            <a:fld id="{009D5984-4666-4BFC-ABD7-39F2486349D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52400" y="6198108"/>
            <a:ext cx="2895600" cy="329184"/>
          </a:xfrm>
          <a:prstGeom prst="rect">
            <a:avLst/>
          </a:prstGeom>
        </p:spPr>
        <p:txBody>
          <a:bodyPr/>
          <a:lstStyle>
            <a:lvl1pPr>
              <a:defRPr/>
            </a:lvl1pPr>
          </a:lstStyle>
          <a:p>
            <a:r>
              <a:rPr lang="en-US" dirty="0" smtClean="0"/>
              <a:t>#NAEHCY16</a:t>
            </a:r>
            <a:endParaRPr lang="en-US" dirty="0"/>
          </a:p>
        </p:txBody>
      </p:sp>
      <p:sp>
        <p:nvSpPr>
          <p:cNvPr id="5" name="Footer Placeholder 4"/>
          <p:cNvSpPr>
            <a:spLocks noGrp="1"/>
          </p:cNvSpPr>
          <p:nvPr>
            <p:ph type="ftr" sz="quarter" idx="11"/>
          </p:nvPr>
        </p:nvSpPr>
        <p:spPr>
          <a:xfrm>
            <a:off x="3200400" y="6350508"/>
            <a:ext cx="4114800" cy="329184"/>
          </a:xfrm>
          <a:prstGeom prst="rect">
            <a:avLst/>
          </a:prstGeom>
        </p:spPr>
        <p:txBody>
          <a:bodyPr/>
          <a:lstStyle/>
          <a:p>
            <a:endParaRPr lang="en-US"/>
          </a:p>
        </p:txBody>
      </p:sp>
      <p:sp>
        <p:nvSpPr>
          <p:cNvPr id="6" name="Slide Number Placeholder 5"/>
          <p:cNvSpPr>
            <a:spLocks noGrp="1"/>
          </p:cNvSpPr>
          <p:nvPr>
            <p:ph type="sldNum" sz="quarter" idx="12"/>
          </p:nvPr>
        </p:nvSpPr>
        <p:spPr>
          <a:xfrm>
            <a:off x="7696200" y="6350508"/>
            <a:ext cx="1066800" cy="329184"/>
          </a:xfrm>
          <a:prstGeom prst="rect">
            <a:avLst/>
          </a:prstGeom>
        </p:spPr>
        <p:txBody>
          <a:bodyPr/>
          <a:lstStyle/>
          <a:p>
            <a:fld id="{009D5984-4666-4BFC-ABD7-39F2486349D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182880" indent="-182880">
              <a:buFont typeface="Trebuchet MS" panose="020B0603020202020204" pitchFamily="34" charset="0"/>
              <a:buChar char="●"/>
              <a:defRPr/>
            </a:lvl1pPr>
            <a:lvl2pPr marL="457200" indent="-182880">
              <a:buSzPct val="95000"/>
              <a:buFont typeface="Trebuchet MS" panose="020B0603020202020204" pitchFamily="34" charset="0"/>
              <a:buChar char="●"/>
              <a:defRPr/>
            </a:lvl2pPr>
            <a:lvl3pPr marL="731520" indent="-182880">
              <a:buFont typeface="Trebuchet MS" panose="020B0603020202020204" pitchFamily="34" charset="0"/>
              <a:buChar char="●"/>
              <a:defRPr/>
            </a:lvl3pPr>
            <a:lvl4pPr marL="1005840" indent="-182880">
              <a:buFont typeface="Trebuchet MS" panose="020B0603020202020204" pitchFamily="34" charset="0"/>
              <a:buChar char="●"/>
              <a:defRPr/>
            </a:lvl4pPr>
            <a:lvl5pPr marL="1188720" indent="-137160">
              <a:buFont typeface="Trebuchet MS" panose="020B0603020202020204"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152400" y="6198108"/>
            <a:ext cx="2895600" cy="329184"/>
          </a:xfrm>
          <a:prstGeom prst="rect">
            <a:avLst/>
          </a:prstGeom>
        </p:spPr>
        <p:txBody>
          <a:bodyPr/>
          <a:lstStyle>
            <a:lvl1pPr>
              <a:defRPr/>
            </a:lvl1pPr>
          </a:lstStyle>
          <a:p>
            <a:r>
              <a:rPr lang="en-US" dirty="0" smtClean="0"/>
              <a:t>#NAEHCY16</a:t>
            </a:r>
            <a:endParaRPr lang="en-US" dirty="0"/>
          </a:p>
        </p:txBody>
      </p:sp>
      <p:sp>
        <p:nvSpPr>
          <p:cNvPr id="5" name="Footer Placeholder 4"/>
          <p:cNvSpPr>
            <a:spLocks noGrp="1"/>
          </p:cNvSpPr>
          <p:nvPr>
            <p:ph type="ftr" sz="quarter" idx="11"/>
          </p:nvPr>
        </p:nvSpPr>
        <p:spPr>
          <a:xfrm>
            <a:off x="3200400" y="6350508"/>
            <a:ext cx="4114800" cy="329184"/>
          </a:xfrm>
          <a:prstGeom prst="rect">
            <a:avLst/>
          </a:prstGeom>
        </p:spPr>
        <p:txBody>
          <a:bodyPr/>
          <a:lstStyle/>
          <a:p>
            <a:endParaRPr lang="en-US" dirty="0"/>
          </a:p>
        </p:txBody>
      </p:sp>
      <p:sp>
        <p:nvSpPr>
          <p:cNvPr id="6" name="Slide Number Placeholder 5"/>
          <p:cNvSpPr>
            <a:spLocks noGrp="1"/>
          </p:cNvSpPr>
          <p:nvPr>
            <p:ph type="sldNum" sz="quarter" idx="12"/>
          </p:nvPr>
        </p:nvSpPr>
        <p:spPr>
          <a:xfrm>
            <a:off x="7696200" y="6350508"/>
            <a:ext cx="1066800" cy="329184"/>
          </a:xfrm>
          <a:prstGeom prst="rect">
            <a:avLst/>
          </a:prstGeom>
        </p:spPr>
        <p:txBody>
          <a:bodyPr/>
          <a:lstStyle/>
          <a:p>
            <a:fld id="{009D5984-4666-4BFC-ABD7-39F2486349D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solidFill>
                  <a:schemeClr val="bg2">
                    <a:lumMod val="75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1">
                    <a:lumMod val="9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152400" y="6198108"/>
            <a:ext cx="2895600" cy="329184"/>
          </a:xfrm>
          <a:prstGeom prst="rect">
            <a:avLst/>
          </a:prstGeom>
        </p:spPr>
        <p:txBody>
          <a:bodyPr/>
          <a:lstStyle/>
          <a:p>
            <a:r>
              <a:rPr lang="en-US" dirty="0" smtClean="0"/>
              <a:t>#NAEHCY16</a:t>
            </a:r>
            <a:endParaRPr lang="en-US" dirty="0"/>
          </a:p>
        </p:txBody>
      </p:sp>
      <p:sp>
        <p:nvSpPr>
          <p:cNvPr id="5" name="Footer Placeholder 4"/>
          <p:cNvSpPr>
            <a:spLocks noGrp="1"/>
          </p:cNvSpPr>
          <p:nvPr>
            <p:ph type="ftr" sz="quarter" idx="11"/>
          </p:nvPr>
        </p:nvSpPr>
        <p:spPr>
          <a:xfrm>
            <a:off x="3200400" y="6350508"/>
            <a:ext cx="4114800" cy="329184"/>
          </a:xfrm>
          <a:prstGeom prst="rect">
            <a:avLst/>
          </a:prstGeom>
        </p:spPr>
        <p:txBody>
          <a:bodyPr/>
          <a:lstStyle/>
          <a:p>
            <a:endParaRPr lang="en-US" dirty="0"/>
          </a:p>
        </p:txBody>
      </p:sp>
      <p:sp>
        <p:nvSpPr>
          <p:cNvPr id="6" name="Slide Number Placeholder 5"/>
          <p:cNvSpPr>
            <a:spLocks noGrp="1"/>
          </p:cNvSpPr>
          <p:nvPr>
            <p:ph type="sldNum" sz="quarter" idx="12"/>
          </p:nvPr>
        </p:nvSpPr>
        <p:spPr>
          <a:xfrm>
            <a:off x="7696200" y="6350508"/>
            <a:ext cx="1066800" cy="329184"/>
          </a:xfrm>
          <a:prstGeom prst="rect">
            <a:avLst/>
          </a:prstGeom>
        </p:spPr>
        <p:txBody>
          <a:bodyPr/>
          <a:lstStyle/>
          <a:p>
            <a:fld id="{009D5984-4666-4BFC-ABD7-39F2486349DC}"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152400" y="6198108"/>
            <a:ext cx="2895600" cy="329184"/>
          </a:xfrm>
          <a:prstGeom prst="rect">
            <a:avLst/>
          </a:prstGeom>
        </p:spPr>
        <p:txBody>
          <a:bodyPr/>
          <a:lstStyle>
            <a:lvl1pPr>
              <a:defRPr/>
            </a:lvl1pPr>
          </a:lstStyle>
          <a:p>
            <a:r>
              <a:rPr lang="en-US" dirty="0" smtClean="0"/>
              <a:t>#NAEHCY16</a:t>
            </a:r>
            <a:endParaRPr lang="en-US" dirty="0"/>
          </a:p>
        </p:txBody>
      </p:sp>
      <p:sp>
        <p:nvSpPr>
          <p:cNvPr id="6" name="Footer Placeholder 5"/>
          <p:cNvSpPr>
            <a:spLocks noGrp="1"/>
          </p:cNvSpPr>
          <p:nvPr>
            <p:ph type="ftr" sz="quarter" idx="11"/>
          </p:nvPr>
        </p:nvSpPr>
        <p:spPr>
          <a:xfrm>
            <a:off x="3200400" y="6350508"/>
            <a:ext cx="4114800" cy="329184"/>
          </a:xfrm>
          <a:prstGeom prst="rect">
            <a:avLst/>
          </a:prstGeom>
        </p:spPr>
        <p:txBody>
          <a:bodyPr/>
          <a:lstStyle/>
          <a:p>
            <a:endParaRPr lang="en-US"/>
          </a:p>
        </p:txBody>
      </p:sp>
      <p:sp>
        <p:nvSpPr>
          <p:cNvPr id="7" name="Slide Number Placeholder 6"/>
          <p:cNvSpPr>
            <a:spLocks noGrp="1"/>
          </p:cNvSpPr>
          <p:nvPr>
            <p:ph type="sldNum" sz="quarter" idx="12"/>
          </p:nvPr>
        </p:nvSpPr>
        <p:spPr>
          <a:xfrm>
            <a:off x="7696200" y="6350508"/>
            <a:ext cx="1066800" cy="329184"/>
          </a:xfrm>
          <a:prstGeom prst="rect">
            <a:avLst/>
          </a:prstGeom>
        </p:spPr>
        <p:txBody>
          <a:bodyPr/>
          <a:lstStyle/>
          <a:p>
            <a:fld id="{009D5984-4666-4BFC-ABD7-39F2486349D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Trebuchet MS" panose="020B060302020202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152400" y="6198108"/>
            <a:ext cx="2895600" cy="329184"/>
          </a:xfrm>
          <a:prstGeom prst="rect">
            <a:avLst/>
          </a:prstGeom>
        </p:spPr>
        <p:txBody>
          <a:bodyPr/>
          <a:lstStyle/>
          <a:p>
            <a:r>
              <a:rPr lang="en-US" dirty="0" smtClean="0"/>
              <a:t>#NAEHCY16</a:t>
            </a:r>
            <a:endParaRPr lang="en-US" dirty="0"/>
          </a:p>
        </p:txBody>
      </p:sp>
      <p:sp>
        <p:nvSpPr>
          <p:cNvPr id="8" name="Footer Placeholder 7"/>
          <p:cNvSpPr>
            <a:spLocks noGrp="1"/>
          </p:cNvSpPr>
          <p:nvPr>
            <p:ph type="ftr" sz="quarter" idx="11"/>
          </p:nvPr>
        </p:nvSpPr>
        <p:spPr>
          <a:xfrm>
            <a:off x="3200400" y="6350508"/>
            <a:ext cx="4114800" cy="329184"/>
          </a:xfrm>
          <a:prstGeom prst="rect">
            <a:avLst/>
          </a:prstGeom>
        </p:spPr>
        <p:txBody>
          <a:bodyPr/>
          <a:lstStyle/>
          <a:p>
            <a:endParaRPr lang="en-US"/>
          </a:p>
        </p:txBody>
      </p:sp>
      <p:sp>
        <p:nvSpPr>
          <p:cNvPr id="9" name="Slide Number Placeholder 8"/>
          <p:cNvSpPr>
            <a:spLocks noGrp="1"/>
          </p:cNvSpPr>
          <p:nvPr>
            <p:ph type="sldNum" sz="quarter" idx="12"/>
          </p:nvPr>
        </p:nvSpPr>
        <p:spPr>
          <a:xfrm>
            <a:off x="7696200" y="6350508"/>
            <a:ext cx="1066800" cy="329184"/>
          </a:xfrm>
          <a:prstGeom prst="rect">
            <a:avLst/>
          </a:prstGeom>
        </p:spPr>
        <p:txBody>
          <a:bodyPr/>
          <a:lstStyle/>
          <a:p>
            <a:fld id="{009D5984-4666-4BFC-ABD7-39F2486349DC}"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152400" y="6198108"/>
            <a:ext cx="2895600" cy="329184"/>
          </a:xfrm>
          <a:prstGeom prst="rect">
            <a:avLst/>
          </a:prstGeom>
        </p:spPr>
        <p:txBody>
          <a:bodyPr/>
          <a:lstStyle>
            <a:lvl1pPr>
              <a:defRPr/>
            </a:lvl1pPr>
          </a:lstStyle>
          <a:p>
            <a:r>
              <a:rPr lang="en-US" dirty="0" smtClean="0"/>
              <a:t>#NAEHCY16</a:t>
            </a:r>
            <a:endParaRPr lang="en-US" dirty="0"/>
          </a:p>
        </p:txBody>
      </p:sp>
      <p:sp>
        <p:nvSpPr>
          <p:cNvPr id="4" name="Footer Placeholder 3"/>
          <p:cNvSpPr>
            <a:spLocks noGrp="1"/>
          </p:cNvSpPr>
          <p:nvPr>
            <p:ph type="ftr" sz="quarter" idx="11"/>
          </p:nvPr>
        </p:nvSpPr>
        <p:spPr>
          <a:xfrm>
            <a:off x="3200400" y="6350508"/>
            <a:ext cx="4114800" cy="329184"/>
          </a:xfrm>
          <a:prstGeom prst="rect">
            <a:avLst/>
          </a:prstGeom>
        </p:spPr>
        <p:txBody>
          <a:bodyPr/>
          <a:lstStyle/>
          <a:p>
            <a:endParaRPr lang="en-US"/>
          </a:p>
        </p:txBody>
      </p:sp>
      <p:sp>
        <p:nvSpPr>
          <p:cNvPr id="5" name="Slide Number Placeholder 4"/>
          <p:cNvSpPr>
            <a:spLocks noGrp="1"/>
          </p:cNvSpPr>
          <p:nvPr>
            <p:ph type="sldNum" sz="quarter" idx="12"/>
          </p:nvPr>
        </p:nvSpPr>
        <p:spPr>
          <a:xfrm>
            <a:off x="7696200" y="6350508"/>
            <a:ext cx="1066800" cy="329184"/>
          </a:xfrm>
          <a:prstGeom prst="rect">
            <a:avLst/>
          </a:prstGeom>
        </p:spPr>
        <p:txBody>
          <a:bodyPr/>
          <a:lstStyle/>
          <a:p>
            <a:fld id="{009D5984-4666-4BFC-ABD7-39F2486349D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52400" y="6198108"/>
            <a:ext cx="2895600" cy="329184"/>
          </a:xfrm>
          <a:prstGeom prst="rect">
            <a:avLst/>
          </a:prstGeom>
        </p:spPr>
        <p:txBody>
          <a:bodyPr/>
          <a:lstStyle>
            <a:lvl1pPr>
              <a:defRPr/>
            </a:lvl1pPr>
          </a:lstStyle>
          <a:p>
            <a:r>
              <a:rPr lang="en-US" dirty="0" smtClean="0"/>
              <a:t>#NAEHCY16</a:t>
            </a:r>
            <a:endParaRPr lang="en-US" dirty="0"/>
          </a:p>
        </p:txBody>
      </p:sp>
      <p:sp>
        <p:nvSpPr>
          <p:cNvPr id="3" name="Footer Placeholder 2"/>
          <p:cNvSpPr>
            <a:spLocks noGrp="1"/>
          </p:cNvSpPr>
          <p:nvPr>
            <p:ph type="ftr" sz="quarter" idx="11"/>
          </p:nvPr>
        </p:nvSpPr>
        <p:spPr>
          <a:xfrm>
            <a:off x="3200400" y="6350508"/>
            <a:ext cx="4114800" cy="329184"/>
          </a:xfrm>
          <a:prstGeom prst="rect">
            <a:avLst/>
          </a:prstGeom>
        </p:spPr>
        <p:txBody>
          <a:bodyPr/>
          <a:lstStyle/>
          <a:p>
            <a:endParaRPr lang="en-US"/>
          </a:p>
        </p:txBody>
      </p:sp>
      <p:sp>
        <p:nvSpPr>
          <p:cNvPr id="4" name="Slide Number Placeholder 3"/>
          <p:cNvSpPr>
            <a:spLocks noGrp="1"/>
          </p:cNvSpPr>
          <p:nvPr>
            <p:ph type="sldNum" sz="quarter" idx="12"/>
          </p:nvPr>
        </p:nvSpPr>
        <p:spPr>
          <a:xfrm>
            <a:off x="7696200" y="6350508"/>
            <a:ext cx="1066800" cy="329184"/>
          </a:xfrm>
          <a:prstGeom prst="rect">
            <a:avLst/>
          </a:prstGeom>
        </p:spPr>
        <p:txBody>
          <a:bodyPr/>
          <a:lstStyle/>
          <a:p>
            <a:fld id="{009D5984-4666-4BFC-ABD7-39F2486349D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dirty="0"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152400" y="6198108"/>
            <a:ext cx="2895600" cy="329184"/>
          </a:xfrm>
          <a:prstGeom prst="rect">
            <a:avLst/>
          </a:prstGeom>
        </p:spPr>
        <p:txBody>
          <a:bodyPr/>
          <a:lstStyle>
            <a:lvl1pPr>
              <a:defRPr/>
            </a:lvl1pPr>
          </a:lstStyle>
          <a:p>
            <a:r>
              <a:rPr lang="en-US" dirty="0" smtClean="0"/>
              <a:t>#NAEHCY16</a:t>
            </a:r>
            <a:endParaRPr lang="en-US" dirty="0"/>
          </a:p>
        </p:txBody>
      </p:sp>
      <p:sp>
        <p:nvSpPr>
          <p:cNvPr id="6" name="Footer Placeholder 5"/>
          <p:cNvSpPr>
            <a:spLocks noGrp="1"/>
          </p:cNvSpPr>
          <p:nvPr>
            <p:ph type="ftr" sz="quarter" idx="11"/>
          </p:nvPr>
        </p:nvSpPr>
        <p:spPr>
          <a:xfrm>
            <a:off x="3200400" y="6350508"/>
            <a:ext cx="4114800" cy="329184"/>
          </a:xfrm>
          <a:prstGeom prst="rect">
            <a:avLst/>
          </a:prstGeom>
        </p:spPr>
        <p:txBody>
          <a:bodyPr/>
          <a:lstStyle/>
          <a:p>
            <a:endParaRPr lang="en-US"/>
          </a:p>
        </p:txBody>
      </p:sp>
      <p:sp>
        <p:nvSpPr>
          <p:cNvPr id="7" name="Slide Number Placeholder 6"/>
          <p:cNvSpPr>
            <a:spLocks noGrp="1"/>
          </p:cNvSpPr>
          <p:nvPr>
            <p:ph type="sldNum" sz="quarter" idx="12"/>
          </p:nvPr>
        </p:nvSpPr>
        <p:spPr>
          <a:xfrm>
            <a:off x="7696200" y="6350508"/>
            <a:ext cx="1066800" cy="329184"/>
          </a:xfrm>
          <a:prstGeom prst="rect">
            <a:avLst/>
          </a:prstGeom>
        </p:spPr>
        <p:txBody>
          <a:bodyPr/>
          <a:lstStyle/>
          <a:p>
            <a:fld id="{009D5984-4666-4BFC-ABD7-39F2486349DC}"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52400" y="6198108"/>
            <a:ext cx="2895600" cy="329184"/>
          </a:xfrm>
          <a:prstGeom prst="rect">
            <a:avLst/>
          </a:prstGeom>
        </p:spPr>
        <p:txBody>
          <a:bodyPr/>
          <a:lstStyle>
            <a:lvl1pPr>
              <a:defRPr/>
            </a:lvl1pPr>
          </a:lstStyle>
          <a:p>
            <a:r>
              <a:rPr lang="en-US" dirty="0" smtClean="0"/>
              <a:t>#NAENCY16</a:t>
            </a:r>
            <a:endParaRPr lang="en-US" dirty="0"/>
          </a:p>
        </p:txBody>
      </p:sp>
      <p:sp>
        <p:nvSpPr>
          <p:cNvPr id="6" name="Footer Placeholder 5"/>
          <p:cNvSpPr>
            <a:spLocks noGrp="1"/>
          </p:cNvSpPr>
          <p:nvPr>
            <p:ph type="ftr" sz="quarter" idx="11"/>
          </p:nvPr>
        </p:nvSpPr>
        <p:spPr>
          <a:xfrm>
            <a:off x="3200400" y="6350508"/>
            <a:ext cx="4114800" cy="329184"/>
          </a:xfrm>
          <a:prstGeom prst="rect">
            <a:avLst/>
          </a:prstGeom>
        </p:spPr>
        <p:txBody>
          <a:bodyPr/>
          <a:lstStyle/>
          <a:p>
            <a:endParaRPr lang="en-US"/>
          </a:p>
        </p:txBody>
      </p:sp>
      <p:sp>
        <p:nvSpPr>
          <p:cNvPr id="7" name="Slide Number Placeholder 6"/>
          <p:cNvSpPr>
            <a:spLocks noGrp="1"/>
          </p:cNvSpPr>
          <p:nvPr>
            <p:ph type="sldNum" sz="quarter" idx="12"/>
          </p:nvPr>
        </p:nvSpPr>
        <p:spPr>
          <a:xfrm>
            <a:off x="7696200" y="6350508"/>
            <a:ext cx="1066800" cy="329184"/>
          </a:xfrm>
          <a:prstGeom prst="rect">
            <a:avLst/>
          </a:prstGeom>
        </p:spPr>
        <p:txBody>
          <a:bodyPr/>
          <a:lstStyle/>
          <a:p>
            <a:fld id="{009D5984-4666-4BFC-ABD7-39F2486349D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25400" y="238372"/>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5867400"/>
            <a:ext cx="9144000" cy="990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13" cstate="print">
            <a:extLst>
              <a:ext uri="{BEBA8EAE-BF5A-486C-A8C5-ECC9F3942E4B}">
                <a14:imgProps xmlns:a14="http://schemas.microsoft.com/office/drawing/2010/main">
                  <a14:imgLayer r:embed="rId14">
                    <a14:imgEffect>
                      <a14:brightnessContrast contrast="25000"/>
                    </a14:imgEffect>
                  </a14:imgLayer>
                </a14:imgProps>
              </a:ext>
              <a:ext uri="{28A0092B-C50C-407E-A947-70E740481C1C}">
                <a14:useLocalDpi xmlns:a14="http://schemas.microsoft.com/office/drawing/2010/main" val="0"/>
              </a:ext>
            </a:extLst>
          </a:blip>
          <a:stretch>
            <a:fillRect/>
          </a:stretch>
        </p:blipFill>
        <p:spPr>
          <a:xfrm>
            <a:off x="3149600" y="5924550"/>
            <a:ext cx="2895599" cy="805342"/>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spc="-100" baseline="0">
          <a:solidFill>
            <a:schemeClr val="tx2">
              <a:lumMod val="75000"/>
            </a:schemeClr>
          </a:solidFill>
          <a:latin typeface="Trebuchet MS" panose="020B0603020202020204" pitchFamily="34" charset="0"/>
          <a:ea typeface="+mj-ea"/>
          <a:cs typeface="+mj-cs"/>
        </a:defRPr>
      </a:lvl1pPr>
    </p:titleStyle>
    <p:bodyStyle>
      <a:lvl1pPr marL="182880" indent="-182880" algn="l" defTabSz="914400" rtl="0" eaLnBrk="1" latinLnBrk="0" hangingPunct="1">
        <a:spcBef>
          <a:spcPct val="20000"/>
        </a:spcBef>
        <a:buClr>
          <a:schemeClr val="accent1"/>
        </a:buClr>
        <a:buSzPct val="85000"/>
        <a:buFont typeface="Trebuchet MS" panose="020B0603020202020204" pitchFamily="34" charset="0"/>
        <a:buChar char="●"/>
        <a:defRPr sz="2400" kern="1200">
          <a:solidFill>
            <a:schemeClr val="tx1"/>
          </a:solidFill>
          <a:latin typeface="Trebuchet MS" panose="020B0603020202020204" pitchFamily="34" charset="0"/>
          <a:ea typeface="+mn-ea"/>
          <a:cs typeface="+mn-cs"/>
        </a:defRPr>
      </a:lvl1pPr>
      <a:lvl2pPr marL="457200" indent="-182880" algn="l" defTabSz="914400" rtl="0" eaLnBrk="1" latinLnBrk="0" hangingPunct="1">
        <a:spcBef>
          <a:spcPct val="20000"/>
        </a:spcBef>
        <a:buClr>
          <a:schemeClr val="accent1"/>
        </a:buClr>
        <a:buSzPct val="85000"/>
        <a:buFont typeface="Trebuchet MS" panose="020B0603020202020204" pitchFamily="34" charset="0"/>
        <a:buChar char="●"/>
        <a:defRPr sz="2000" kern="1200">
          <a:solidFill>
            <a:schemeClr val="tx1"/>
          </a:solidFill>
          <a:latin typeface="Trebuchet MS" panose="020B0603020202020204" pitchFamily="34" charset="0"/>
          <a:ea typeface="+mn-ea"/>
          <a:cs typeface="+mn-cs"/>
        </a:defRPr>
      </a:lvl2pPr>
      <a:lvl3pPr marL="731520" indent="-182880" algn="l" defTabSz="914400" rtl="0" eaLnBrk="1" latinLnBrk="0" hangingPunct="1">
        <a:spcBef>
          <a:spcPct val="20000"/>
        </a:spcBef>
        <a:buClr>
          <a:schemeClr val="accent1"/>
        </a:buClr>
        <a:buSzPct val="90000"/>
        <a:buFont typeface="Trebuchet MS" panose="020B0603020202020204" pitchFamily="34" charset="0"/>
        <a:buChar char="●"/>
        <a:defRPr sz="1800" kern="1200">
          <a:solidFill>
            <a:schemeClr val="tx1"/>
          </a:solidFill>
          <a:latin typeface="Trebuchet MS" panose="020B0603020202020204" pitchFamily="34" charset="0"/>
          <a:ea typeface="+mn-ea"/>
          <a:cs typeface="+mn-cs"/>
        </a:defRPr>
      </a:lvl3pPr>
      <a:lvl4pPr marL="1005840" indent="-182880" algn="l" defTabSz="914400" rtl="0" eaLnBrk="1" latinLnBrk="0" hangingPunct="1">
        <a:spcBef>
          <a:spcPct val="20000"/>
        </a:spcBef>
        <a:buClr>
          <a:schemeClr val="accent1"/>
        </a:buClr>
        <a:buFont typeface="Trebuchet MS" panose="020B0603020202020204" pitchFamily="34" charset="0"/>
        <a:buChar char="●"/>
        <a:defRPr sz="1600" kern="1200">
          <a:solidFill>
            <a:schemeClr val="tx1"/>
          </a:solidFill>
          <a:latin typeface="Trebuchet MS" panose="020B0603020202020204" pitchFamily="34" charset="0"/>
          <a:ea typeface="+mn-ea"/>
          <a:cs typeface="+mn-cs"/>
        </a:defRPr>
      </a:lvl4pPr>
      <a:lvl5pPr marL="1188720" indent="-137160" algn="l" defTabSz="914400" rtl="0" eaLnBrk="1" latinLnBrk="0" hangingPunct="1">
        <a:spcBef>
          <a:spcPct val="20000"/>
        </a:spcBef>
        <a:buClr>
          <a:schemeClr val="accent1"/>
        </a:buClr>
        <a:buSzPct val="100000"/>
        <a:buFont typeface="Trebuchet MS" panose="020B0603020202020204" pitchFamily="34" charset="0"/>
        <a:buChar char="●"/>
        <a:defRPr sz="1400" kern="1200" baseline="0">
          <a:solidFill>
            <a:schemeClr val="tx1"/>
          </a:solidFill>
          <a:latin typeface="Trebuchet MS" panose="020B060302020202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8.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000" dirty="0" smtClean="0"/>
              <a:t>Coordinated Assessment: </a:t>
            </a:r>
            <a:r>
              <a:rPr lang="en-US" sz="4000" dirty="0" smtClean="0"/>
              <a:t>Including MV Youth and Families</a:t>
            </a:r>
            <a:endParaRPr lang="en-US" sz="4000" dirty="0"/>
          </a:p>
        </p:txBody>
      </p:sp>
      <p:sp>
        <p:nvSpPr>
          <p:cNvPr id="3" name="Subtitle 2"/>
          <p:cNvSpPr>
            <a:spLocks noGrp="1"/>
          </p:cNvSpPr>
          <p:nvPr>
            <p:ph type="subTitle" idx="1"/>
          </p:nvPr>
        </p:nvSpPr>
        <p:spPr/>
        <p:txBody>
          <a:bodyPr/>
          <a:lstStyle/>
          <a:p>
            <a:r>
              <a:rPr lang="en-US" dirty="0" smtClean="0"/>
              <a:t>NAEHCY Annual Conference 2017</a:t>
            </a:r>
          </a:p>
          <a:p>
            <a:r>
              <a:rPr lang="en-US" dirty="0" smtClean="0"/>
              <a:t>Concurrent Session #5</a:t>
            </a:r>
            <a:endParaRPr lang="en-US" dirty="0"/>
          </a:p>
        </p:txBody>
      </p:sp>
    </p:spTree>
    <p:extLst>
      <p:ext uri="{BB962C8B-B14F-4D97-AF65-F5344CB8AC3E}">
        <p14:creationId xmlns:p14="http://schemas.microsoft.com/office/powerpoint/2010/main" val="25291478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Continuum of Care</a:t>
            </a:r>
          </a:p>
        </p:txBody>
      </p:sp>
      <p:sp>
        <p:nvSpPr>
          <p:cNvPr id="3" name="Content Placeholder 2"/>
          <p:cNvSpPr>
            <a:spLocks noGrp="1"/>
          </p:cNvSpPr>
          <p:nvPr>
            <p:ph idx="1"/>
          </p:nvPr>
        </p:nvSpPr>
        <p:spPr/>
        <p:txBody>
          <a:bodyPr/>
          <a:lstStyle/>
          <a:p>
            <a:r>
              <a:rPr lang="en-US" dirty="0"/>
              <a:t>The Continuum of Care (</a:t>
            </a:r>
            <a:r>
              <a:rPr lang="en-US" dirty="0" err="1"/>
              <a:t>CoC</a:t>
            </a:r>
            <a:r>
              <a:rPr lang="en-US" dirty="0"/>
              <a:t>) Program is designed </a:t>
            </a:r>
            <a:r>
              <a:rPr lang="en-US" dirty="0" smtClean="0"/>
              <a:t>to:</a:t>
            </a:r>
          </a:p>
          <a:p>
            <a:pPr lvl="1"/>
            <a:r>
              <a:rPr lang="en-US" dirty="0" smtClean="0"/>
              <a:t>promote a community-wide </a:t>
            </a:r>
            <a:r>
              <a:rPr lang="en-US" dirty="0"/>
              <a:t>commitment to the goal of ending </a:t>
            </a:r>
            <a:r>
              <a:rPr lang="en-US" dirty="0" smtClean="0"/>
              <a:t>homelessness </a:t>
            </a:r>
          </a:p>
          <a:p>
            <a:pPr lvl="1"/>
            <a:r>
              <a:rPr lang="en-US" dirty="0" smtClean="0"/>
              <a:t>provide </a:t>
            </a:r>
            <a:r>
              <a:rPr lang="en-US" dirty="0"/>
              <a:t>funding for efforts by nonprofit providers, and State and local governments to quickly rehouse homeless individuals and families while minimizing the trauma and dislocation caused to homeless individuals, families, and communities by </a:t>
            </a:r>
            <a:r>
              <a:rPr lang="en-US" dirty="0" smtClean="0"/>
              <a:t>homelessness</a:t>
            </a:r>
          </a:p>
          <a:p>
            <a:pPr lvl="1"/>
            <a:r>
              <a:rPr lang="en-US" dirty="0" smtClean="0"/>
              <a:t>promote </a:t>
            </a:r>
            <a:r>
              <a:rPr lang="en-US" dirty="0"/>
              <a:t>access to and effect utilization of mainstream programs by homeless individuals and </a:t>
            </a:r>
            <a:r>
              <a:rPr lang="en-US" dirty="0" smtClean="0"/>
              <a:t>families </a:t>
            </a:r>
          </a:p>
          <a:p>
            <a:pPr lvl="1"/>
            <a:r>
              <a:rPr lang="en-US" dirty="0" smtClean="0"/>
              <a:t>optimize </a:t>
            </a:r>
            <a:r>
              <a:rPr lang="en-US" dirty="0"/>
              <a:t>self-sufficiency among individuals and families experiencing homelessness.</a:t>
            </a:r>
          </a:p>
        </p:txBody>
      </p:sp>
    </p:spTree>
    <p:extLst>
      <p:ext uri="{BB962C8B-B14F-4D97-AF65-F5344CB8AC3E}">
        <p14:creationId xmlns:p14="http://schemas.microsoft.com/office/powerpoint/2010/main" val="996807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Coordinated Assessment</a:t>
            </a:r>
          </a:p>
        </p:txBody>
      </p:sp>
      <p:sp>
        <p:nvSpPr>
          <p:cNvPr id="3" name="Content Placeholder 2"/>
          <p:cNvSpPr>
            <a:spLocks noGrp="1"/>
          </p:cNvSpPr>
          <p:nvPr>
            <p:ph idx="1"/>
          </p:nvPr>
        </p:nvSpPr>
        <p:spPr/>
        <p:txBody>
          <a:bodyPr/>
          <a:lstStyle/>
          <a:p>
            <a:pPr fontAlgn="base"/>
            <a:r>
              <a:rPr lang="en-US" dirty="0"/>
              <a:t>Under the </a:t>
            </a:r>
            <a:r>
              <a:rPr lang="en-US" dirty="0" err="1"/>
              <a:t>CoC</a:t>
            </a:r>
            <a:r>
              <a:rPr lang="en-US" dirty="0"/>
              <a:t> Interim rule in </a:t>
            </a:r>
            <a:r>
              <a:rPr lang="en-US" dirty="0" smtClean="0"/>
              <a:t>2012, </a:t>
            </a:r>
            <a:r>
              <a:rPr lang="en-US" dirty="0"/>
              <a:t>all </a:t>
            </a:r>
            <a:r>
              <a:rPr lang="en-US" dirty="0" err="1"/>
              <a:t>CoCs</a:t>
            </a:r>
            <a:r>
              <a:rPr lang="en-US" dirty="0"/>
              <a:t> must develop and operate a coordinated assessment system</a:t>
            </a:r>
          </a:p>
          <a:p>
            <a:pPr fontAlgn="base"/>
            <a:r>
              <a:rPr lang="en-US" dirty="0"/>
              <a:t>The primary purpose of a coordinated assessment system is to make rapid, effective, and consistent client-to-housing and service matches—regardless of a client’s location within a </a:t>
            </a:r>
            <a:r>
              <a:rPr lang="en-US" dirty="0" err="1"/>
              <a:t>CoC’s</a:t>
            </a:r>
            <a:r>
              <a:rPr lang="en-US" dirty="0"/>
              <a:t> geographic area—by standardizing the access and assessment process and by coordinating referrals across the </a:t>
            </a:r>
            <a:r>
              <a:rPr lang="en-US" dirty="0" err="1"/>
              <a:t>CoC</a:t>
            </a:r>
            <a:r>
              <a:rPr lang="en-US" dirty="0"/>
              <a:t>. </a:t>
            </a:r>
          </a:p>
          <a:p>
            <a:endParaRPr lang="en-US" dirty="0"/>
          </a:p>
        </p:txBody>
      </p:sp>
    </p:spTree>
    <p:extLst>
      <p:ext uri="{BB962C8B-B14F-4D97-AF65-F5344CB8AC3E}">
        <p14:creationId xmlns:p14="http://schemas.microsoft.com/office/powerpoint/2010/main" val="38569118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base"/>
            <a:r>
              <a:rPr lang="en-US" dirty="0"/>
              <a:t>Goals of </a:t>
            </a:r>
            <a:r>
              <a:rPr lang="en-US" dirty="0" smtClean="0"/>
              <a:t>Coordinated Assessment</a:t>
            </a:r>
            <a:endParaRPr lang="en-US" dirty="0"/>
          </a:p>
        </p:txBody>
      </p:sp>
      <p:sp>
        <p:nvSpPr>
          <p:cNvPr id="3" name="Content Placeholder 2"/>
          <p:cNvSpPr>
            <a:spLocks noGrp="1"/>
          </p:cNvSpPr>
          <p:nvPr>
            <p:ph idx="1"/>
          </p:nvPr>
        </p:nvSpPr>
        <p:spPr/>
        <p:txBody>
          <a:bodyPr/>
          <a:lstStyle/>
          <a:p>
            <a:r>
              <a:rPr lang="en-US" dirty="0" smtClean="0"/>
              <a:t>Reorient </a:t>
            </a:r>
            <a:r>
              <a:rPr lang="en-US" dirty="0"/>
              <a:t>system to focus on those being </a:t>
            </a:r>
            <a:r>
              <a:rPr lang="en-US" dirty="0" smtClean="0"/>
              <a:t>served</a:t>
            </a:r>
          </a:p>
          <a:p>
            <a:r>
              <a:rPr lang="en-US" dirty="0" smtClean="0"/>
              <a:t>Minimize </a:t>
            </a:r>
            <a:r>
              <a:rPr lang="en-US" dirty="0"/>
              <a:t>time and frustration accessing </a:t>
            </a:r>
            <a:r>
              <a:rPr lang="en-US" dirty="0" smtClean="0"/>
              <a:t>help</a:t>
            </a:r>
          </a:p>
          <a:p>
            <a:r>
              <a:rPr lang="en-US" smtClean="0"/>
              <a:t>Maximize </a:t>
            </a:r>
            <a:r>
              <a:rPr lang="en-US" dirty="0"/>
              <a:t>use of </a:t>
            </a:r>
            <a:r>
              <a:rPr lang="en-US"/>
              <a:t>system </a:t>
            </a:r>
            <a:r>
              <a:rPr lang="en-US" smtClean="0"/>
              <a:t>resources</a:t>
            </a:r>
          </a:p>
          <a:p>
            <a:r>
              <a:rPr lang="en-US" smtClean="0"/>
              <a:t>Identify </a:t>
            </a:r>
            <a:r>
              <a:rPr lang="en-US" dirty="0"/>
              <a:t>service gaps for system planning</a:t>
            </a:r>
          </a:p>
        </p:txBody>
      </p:sp>
    </p:spTree>
    <p:extLst>
      <p:ext uri="{BB962C8B-B14F-4D97-AF65-F5344CB8AC3E}">
        <p14:creationId xmlns:p14="http://schemas.microsoft.com/office/powerpoint/2010/main" val="31369121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Detroit Coordinated Assessment</a:t>
            </a:r>
          </a:p>
        </p:txBody>
      </p:sp>
      <p:sp>
        <p:nvSpPr>
          <p:cNvPr id="3" name="Content Placeholder 2"/>
          <p:cNvSpPr>
            <a:spLocks noGrp="1"/>
          </p:cNvSpPr>
          <p:nvPr>
            <p:ph idx="1"/>
          </p:nvPr>
        </p:nvSpPr>
        <p:spPr>
          <a:xfrm>
            <a:off x="457200" y="1371600"/>
            <a:ext cx="8229600" cy="4876800"/>
          </a:xfrm>
        </p:spPr>
        <p:txBody>
          <a:bodyPr/>
          <a:lstStyle/>
          <a:p>
            <a:r>
              <a:rPr lang="en-US" dirty="0"/>
              <a:t>The Homeless Action Network of Detroit (HAND) has been coordinating the planning efforts for the Coordinated Assessment Model (CAM), as it is known locally. Ultimately, the CAM is expected to change the way in which homeless and housing services are accessed and delivered in our community. In the short term, the CAM is expected to realize the following goals:</a:t>
            </a:r>
          </a:p>
          <a:p>
            <a:r>
              <a:rPr lang="en-US" dirty="0"/>
              <a:t>Greater accessibility to resources</a:t>
            </a:r>
          </a:p>
          <a:p>
            <a:r>
              <a:rPr lang="en-US" dirty="0"/>
              <a:t>Standardized intakes and assessments</a:t>
            </a:r>
          </a:p>
          <a:p>
            <a:r>
              <a:rPr lang="en-US" dirty="0"/>
              <a:t>Coordinated referrals</a:t>
            </a:r>
          </a:p>
          <a:p>
            <a:r>
              <a:rPr lang="en-US" dirty="0"/>
              <a:t>Collaborative partnerships</a:t>
            </a: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7086600" y="4114800"/>
            <a:ext cx="1830180" cy="1485900"/>
          </a:xfrm>
          <a:prstGeom prst="rect">
            <a:avLst/>
          </a:prstGeom>
        </p:spPr>
      </p:pic>
    </p:spTree>
    <p:extLst>
      <p:ext uri="{BB962C8B-B14F-4D97-AF65-F5344CB8AC3E}">
        <p14:creationId xmlns:p14="http://schemas.microsoft.com/office/powerpoint/2010/main" val="15490414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Detroit Diversion Project</a:t>
            </a:r>
          </a:p>
        </p:txBody>
      </p:sp>
      <p:sp>
        <p:nvSpPr>
          <p:cNvPr id="3" name="Content Placeholder 2"/>
          <p:cNvSpPr>
            <a:spLocks noGrp="1"/>
          </p:cNvSpPr>
          <p:nvPr>
            <p:ph idx="1"/>
          </p:nvPr>
        </p:nvSpPr>
        <p:spPr/>
        <p:txBody>
          <a:bodyPr/>
          <a:lstStyle/>
          <a:p>
            <a:pPr marL="119063" indent="0" algn="ctr">
              <a:buNone/>
            </a:pPr>
            <a:r>
              <a:rPr lang="en-US" dirty="0" smtClean="0"/>
              <a:t> </a:t>
            </a:r>
            <a:r>
              <a:rPr lang="en-US" dirty="0" smtClean="0"/>
              <a:t>Diversion is a</a:t>
            </a:r>
            <a:r>
              <a:rPr lang="en-US" dirty="0" smtClean="0"/>
              <a:t> </a:t>
            </a:r>
            <a:r>
              <a:rPr lang="en-US" dirty="0"/>
              <a:t>strategy that prevents homelessness by helping people experiencing a housing crisis and seeking shelter to preserve current housing situation or make immediate alternative arrangements without having to enter </a:t>
            </a:r>
            <a:r>
              <a:rPr lang="en-US" dirty="0" smtClean="0"/>
              <a:t>shelter</a:t>
            </a:r>
          </a:p>
          <a:p>
            <a:pPr marL="119063" indent="0" algn="ctr">
              <a:buNone/>
            </a:pPr>
            <a:endParaRPr lang="en-US" dirty="0"/>
          </a:p>
          <a:p>
            <a:pPr marL="119063" indent="0" algn="ctr">
              <a:buNone/>
            </a:pPr>
            <a:r>
              <a:rPr lang="en-US" dirty="0" smtClean="0"/>
              <a:t>Plan to make Diversion system wide in Detroit.</a:t>
            </a:r>
            <a:endParaRPr lang="en-US" dirty="0"/>
          </a:p>
        </p:txBody>
      </p:sp>
      <p:pic>
        <p:nvPicPr>
          <p:cNvPr id="4" name="Picture 3"/>
          <p:cNvPicPr>
            <a:picLocks noChangeAspect="1"/>
          </p:cNvPicPr>
          <p:nvPr/>
        </p:nvPicPr>
        <p:blipFill>
          <a:blip r:embed="rId3"/>
          <a:stretch>
            <a:fillRect/>
          </a:stretch>
        </p:blipFill>
        <p:spPr>
          <a:xfrm>
            <a:off x="5267734" y="4289427"/>
            <a:ext cx="1562102" cy="1504950"/>
          </a:xfrm>
          <a:prstGeom prst="rect">
            <a:avLst/>
          </a:prstGeom>
        </p:spPr>
      </p:pic>
      <p:pic>
        <p:nvPicPr>
          <p:cNvPr id="5" name="Picture 4"/>
          <p:cNvPicPr>
            <a:picLocks noChangeAspect="1"/>
          </p:cNvPicPr>
          <p:nvPr/>
        </p:nvPicPr>
        <p:blipFill>
          <a:blip r:embed="rId4"/>
          <a:stretch>
            <a:fillRect/>
          </a:stretch>
        </p:blipFill>
        <p:spPr>
          <a:xfrm>
            <a:off x="3465718" y="4562476"/>
            <a:ext cx="1422400" cy="1104899"/>
          </a:xfrm>
          <a:prstGeom prst="rect">
            <a:avLst/>
          </a:prstGeom>
        </p:spPr>
      </p:pic>
      <p:pic>
        <p:nvPicPr>
          <p:cNvPr id="6" name="Picture 5"/>
          <p:cNvPicPr>
            <a:picLocks noChangeAspect="1"/>
          </p:cNvPicPr>
          <p:nvPr/>
        </p:nvPicPr>
        <p:blipFill>
          <a:blip r:embed="rId5"/>
          <a:stretch>
            <a:fillRect/>
          </a:stretch>
        </p:blipFill>
        <p:spPr>
          <a:xfrm>
            <a:off x="101600" y="4498976"/>
            <a:ext cx="1422400" cy="1231900"/>
          </a:xfrm>
          <a:prstGeom prst="rect">
            <a:avLst/>
          </a:prstGeom>
        </p:spPr>
      </p:pic>
      <p:pic>
        <p:nvPicPr>
          <p:cNvPr id="7" name="Picture 6"/>
          <p:cNvPicPr/>
          <p:nvPr/>
        </p:nvPicPr>
        <p:blipFill>
          <a:blip r:embed="rId6" cstate="print">
            <a:extLst>
              <a:ext uri="{28A0092B-C50C-407E-A947-70E740481C1C}">
                <a14:useLocalDpi xmlns:a14="http://schemas.microsoft.com/office/drawing/2010/main" val="0"/>
              </a:ext>
            </a:extLst>
          </a:blip>
          <a:stretch>
            <a:fillRect/>
          </a:stretch>
        </p:blipFill>
        <p:spPr>
          <a:xfrm>
            <a:off x="1694069" y="4625976"/>
            <a:ext cx="1601580" cy="1104900"/>
          </a:xfrm>
          <a:prstGeom prst="rect">
            <a:avLst/>
          </a:prstGeom>
        </p:spPr>
      </p:pic>
      <p:pic>
        <p:nvPicPr>
          <p:cNvPr id="8" name="Picture 7" descr="CSH_Color_tag.jpg"/>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391400" y="4907032"/>
            <a:ext cx="1269570" cy="542787"/>
          </a:xfrm>
          <a:prstGeom prst="rect">
            <a:avLst/>
          </a:prstGeom>
        </p:spPr>
      </p:pic>
    </p:spTree>
    <p:extLst>
      <p:ext uri="{BB962C8B-B14F-4D97-AF65-F5344CB8AC3E}">
        <p14:creationId xmlns:p14="http://schemas.microsoft.com/office/powerpoint/2010/main" val="8071418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Out-Wayne </a:t>
            </a:r>
            <a:r>
              <a:rPr lang="en-US" dirty="0" err="1"/>
              <a:t>CoC</a:t>
            </a:r>
            <a:r>
              <a:rPr lang="en-US" dirty="0"/>
              <a:t> Coordinated Assessment</a:t>
            </a:r>
          </a:p>
        </p:txBody>
      </p:sp>
      <p:sp>
        <p:nvSpPr>
          <p:cNvPr id="3" name="Content Placeholder 2"/>
          <p:cNvSpPr>
            <a:spLocks noGrp="1"/>
          </p:cNvSpPr>
          <p:nvPr>
            <p:ph idx="1"/>
          </p:nvPr>
        </p:nvSpPr>
        <p:spPr/>
        <p:txBody>
          <a:bodyPr/>
          <a:lstStyle/>
          <a:p>
            <a:pPr fontAlgn="base"/>
            <a:r>
              <a:rPr lang="en-US" dirty="0"/>
              <a:t>First point of entry – Triage</a:t>
            </a:r>
          </a:p>
          <a:p>
            <a:pPr lvl="1" fontAlgn="base"/>
            <a:r>
              <a:rPr lang="en-US" dirty="0"/>
              <a:t>Wayne Metro Connect Center</a:t>
            </a:r>
          </a:p>
          <a:p>
            <a:pPr lvl="1" fontAlgn="base"/>
            <a:r>
              <a:rPr lang="en-US" dirty="0"/>
              <a:t>Assessment of need/diversion</a:t>
            </a:r>
          </a:p>
          <a:p>
            <a:pPr lvl="1" fontAlgn="base"/>
            <a:r>
              <a:rPr lang="en-US" dirty="0"/>
              <a:t>Shelter waiting list</a:t>
            </a:r>
          </a:p>
          <a:p>
            <a:pPr lvl="1" fontAlgn="base"/>
            <a:r>
              <a:rPr lang="en-US" dirty="0"/>
              <a:t>Emergency motel placement</a:t>
            </a:r>
          </a:p>
          <a:p>
            <a:pPr lvl="1" fontAlgn="base"/>
            <a:r>
              <a:rPr lang="en-US" dirty="0"/>
              <a:t>DOE referral</a:t>
            </a:r>
          </a:p>
          <a:p>
            <a:endParaRPr lang="en-US" dirty="0"/>
          </a:p>
        </p:txBody>
      </p:sp>
      <p:pic>
        <p:nvPicPr>
          <p:cNvPr id="1026" name="Picture 2" descr="C:\Users\jdavis\Downloads\OWCHSC_Logo (2)-page-0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71800" y="3810000"/>
            <a:ext cx="5920635" cy="1887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27434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Out-Wayne </a:t>
            </a:r>
            <a:r>
              <a:rPr lang="en-US" dirty="0" err="1"/>
              <a:t>CoC</a:t>
            </a:r>
            <a:r>
              <a:rPr lang="en-US" dirty="0"/>
              <a:t> Coordinated Assessment</a:t>
            </a:r>
          </a:p>
        </p:txBody>
      </p:sp>
      <p:sp>
        <p:nvSpPr>
          <p:cNvPr id="3" name="Content Placeholder 2"/>
          <p:cNvSpPr>
            <a:spLocks noGrp="1"/>
          </p:cNvSpPr>
          <p:nvPr>
            <p:ph idx="1"/>
          </p:nvPr>
        </p:nvSpPr>
        <p:spPr/>
        <p:txBody>
          <a:bodyPr/>
          <a:lstStyle/>
          <a:p>
            <a:pPr fontAlgn="base"/>
            <a:r>
              <a:rPr lang="en-US" dirty="0"/>
              <a:t>Second point of entry – shelter</a:t>
            </a:r>
          </a:p>
          <a:p>
            <a:pPr lvl="1" fontAlgn="base"/>
            <a:r>
              <a:rPr lang="en-US" dirty="0"/>
              <a:t>All shelter guests receive an eligibility screening using a common assessment tool – the SPDAT</a:t>
            </a:r>
          </a:p>
          <a:p>
            <a:pPr lvl="1" fontAlgn="base"/>
            <a:r>
              <a:rPr lang="en-US" dirty="0"/>
              <a:t>SPDAT – Service Prioritization Determination Assessment Tool</a:t>
            </a:r>
          </a:p>
          <a:p>
            <a:pPr lvl="1" fontAlgn="base"/>
            <a:r>
              <a:rPr lang="en-US" dirty="0"/>
              <a:t>DOE referral</a:t>
            </a:r>
          </a:p>
        </p:txBody>
      </p:sp>
      <p:pic>
        <p:nvPicPr>
          <p:cNvPr id="4" name="Picture 2" descr="C:\Users\jdavis\Downloads\OWCHSC_Logo (2)-page-0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71800" y="3810000"/>
            <a:ext cx="5920635" cy="1887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48955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Out-Wayne </a:t>
            </a:r>
            <a:r>
              <a:rPr lang="en-US" dirty="0" err="1"/>
              <a:t>CoC</a:t>
            </a:r>
            <a:r>
              <a:rPr lang="en-US" dirty="0"/>
              <a:t> Coordinated Assessment</a:t>
            </a:r>
          </a:p>
        </p:txBody>
      </p:sp>
      <p:sp>
        <p:nvSpPr>
          <p:cNvPr id="3" name="Content Placeholder 2"/>
          <p:cNvSpPr>
            <a:spLocks noGrp="1"/>
          </p:cNvSpPr>
          <p:nvPr>
            <p:ph idx="1"/>
          </p:nvPr>
        </p:nvSpPr>
        <p:spPr>
          <a:xfrm>
            <a:off x="457200" y="1447800"/>
            <a:ext cx="8229600" cy="4876800"/>
          </a:xfrm>
        </p:spPr>
        <p:txBody>
          <a:bodyPr/>
          <a:lstStyle/>
          <a:p>
            <a:pPr fontAlgn="base"/>
            <a:r>
              <a:rPr lang="en-US" dirty="0"/>
              <a:t>After screening, all clients who are eligible are referred for housing</a:t>
            </a:r>
          </a:p>
          <a:p>
            <a:pPr lvl="1" fontAlgn="base"/>
            <a:r>
              <a:rPr lang="en-US" dirty="0"/>
              <a:t>Short term Rapid Rehousing (up to 6 months)</a:t>
            </a:r>
          </a:p>
          <a:p>
            <a:pPr lvl="2" fontAlgn="base"/>
            <a:r>
              <a:rPr lang="en-US" dirty="0"/>
              <a:t>Families and individuals coming from streets or shelter under 30% AMI (state program)</a:t>
            </a:r>
          </a:p>
          <a:p>
            <a:pPr lvl="1" fontAlgn="base"/>
            <a:r>
              <a:rPr lang="en-US" dirty="0"/>
              <a:t>Long term Rapid Rehousing (up to 24 months)</a:t>
            </a:r>
          </a:p>
          <a:p>
            <a:pPr lvl="2" fontAlgn="base"/>
            <a:r>
              <a:rPr lang="en-US" dirty="0"/>
              <a:t>Families coming from streets or shelter </a:t>
            </a:r>
          </a:p>
          <a:p>
            <a:endParaRPr lang="en-US" dirty="0"/>
          </a:p>
        </p:txBody>
      </p:sp>
      <p:pic>
        <p:nvPicPr>
          <p:cNvPr id="4" name="Picture 2" descr="C:\Users\jdavis\Downloads\OWCHSC_Logo (2)-page-0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24200" y="3886200"/>
            <a:ext cx="5920635" cy="1887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03438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Out-Wayne </a:t>
            </a:r>
            <a:r>
              <a:rPr lang="en-US" dirty="0" err="1"/>
              <a:t>CoC</a:t>
            </a:r>
            <a:r>
              <a:rPr lang="en-US" dirty="0"/>
              <a:t> Coordinated Assessment</a:t>
            </a:r>
          </a:p>
        </p:txBody>
      </p:sp>
      <p:sp>
        <p:nvSpPr>
          <p:cNvPr id="3" name="Content Placeholder 2"/>
          <p:cNvSpPr>
            <a:spLocks noGrp="1"/>
          </p:cNvSpPr>
          <p:nvPr>
            <p:ph idx="1"/>
          </p:nvPr>
        </p:nvSpPr>
        <p:spPr/>
        <p:txBody>
          <a:bodyPr/>
          <a:lstStyle/>
          <a:p>
            <a:pPr lvl="1" fontAlgn="base"/>
            <a:r>
              <a:rPr lang="en-US" dirty="0" smtClean="0"/>
              <a:t>Transitional </a:t>
            </a:r>
            <a:r>
              <a:rPr lang="en-US" dirty="0"/>
              <a:t>Housing</a:t>
            </a:r>
          </a:p>
          <a:p>
            <a:pPr lvl="2" fontAlgn="base"/>
            <a:r>
              <a:rPr lang="en-US" dirty="0"/>
              <a:t>Singles in recovery coming from streets or shelter or exiting institution</a:t>
            </a:r>
          </a:p>
          <a:p>
            <a:pPr lvl="1" fontAlgn="base"/>
            <a:r>
              <a:rPr lang="en-US" dirty="0"/>
              <a:t>Permanent Supportive Housing</a:t>
            </a:r>
          </a:p>
          <a:p>
            <a:pPr lvl="2" fontAlgn="base"/>
            <a:r>
              <a:rPr lang="en-US" dirty="0"/>
              <a:t>Singles and families coming from streets or shelter or exiting institution</a:t>
            </a:r>
          </a:p>
          <a:p>
            <a:pPr lvl="2" fontAlgn="base"/>
            <a:r>
              <a:rPr lang="en-US" dirty="0"/>
              <a:t>Must have a permanent disability</a:t>
            </a:r>
          </a:p>
          <a:p>
            <a:endParaRPr lang="en-US" dirty="0"/>
          </a:p>
        </p:txBody>
      </p:sp>
      <p:pic>
        <p:nvPicPr>
          <p:cNvPr id="4" name="Picture 2" descr="C:\Users\jdavis\Downloads\OWCHSC_Logo (2)-page-0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71800" y="3810000"/>
            <a:ext cx="5920635" cy="1887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27498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McKinney Vento Referrals and Coordinated Assessment</a:t>
            </a:r>
          </a:p>
        </p:txBody>
      </p:sp>
      <p:sp>
        <p:nvSpPr>
          <p:cNvPr id="3" name="Content Placeholder 2"/>
          <p:cNvSpPr>
            <a:spLocks noGrp="1"/>
          </p:cNvSpPr>
          <p:nvPr>
            <p:ph idx="1"/>
          </p:nvPr>
        </p:nvSpPr>
        <p:spPr>
          <a:xfrm>
            <a:off x="457200" y="1676400"/>
            <a:ext cx="8229600" cy="4876800"/>
          </a:xfrm>
        </p:spPr>
        <p:txBody>
          <a:bodyPr/>
          <a:lstStyle/>
          <a:p>
            <a:pPr fontAlgn="base"/>
            <a:r>
              <a:rPr lang="en-US" dirty="0"/>
              <a:t> </a:t>
            </a:r>
            <a:r>
              <a:rPr lang="en-US" dirty="0" smtClean="0"/>
              <a:t>Students </a:t>
            </a:r>
            <a:r>
              <a:rPr lang="en-US" dirty="0"/>
              <a:t>are referred to McKinney Vento through the Coordinated Assessment </a:t>
            </a:r>
          </a:p>
          <a:p>
            <a:pPr lvl="1" fontAlgn="base"/>
            <a:r>
              <a:rPr lang="en-US" dirty="0"/>
              <a:t>Point of entry – triage</a:t>
            </a:r>
          </a:p>
          <a:p>
            <a:pPr lvl="1" fontAlgn="base"/>
            <a:r>
              <a:rPr lang="en-US" dirty="0"/>
              <a:t>Point of entry – shelter </a:t>
            </a:r>
          </a:p>
          <a:p>
            <a:pPr fontAlgn="base"/>
            <a:r>
              <a:rPr lang="en-US" dirty="0"/>
              <a:t>Referrals are made during triage if family meets McKinney Vento criteria; they do not have to meet HUD criteria</a:t>
            </a:r>
          </a:p>
          <a:p>
            <a:endParaRPr lang="en-US" dirty="0"/>
          </a:p>
        </p:txBody>
      </p:sp>
    </p:spTree>
    <p:extLst>
      <p:ext uri="{BB962C8B-B14F-4D97-AF65-F5344CB8AC3E}">
        <p14:creationId xmlns:p14="http://schemas.microsoft.com/office/powerpoint/2010/main" val="32068571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990600"/>
          </a:xfrm>
        </p:spPr>
        <p:txBody>
          <a:bodyPr/>
          <a:lstStyle/>
          <a:p>
            <a:r>
              <a:rPr lang="en-US" dirty="0"/>
              <a:t>What is Community </a:t>
            </a:r>
            <a:r>
              <a:rPr lang="en-US" dirty="0" smtClean="0"/>
              <a:t>Action?</a:t>
            </a:r>
            <a:endParaRPr lang="en-US" dirty="0"/>
          </a:p>
        </p:txBody>
      </p:sp>
      <p:sp>
        <p:nvSpPr>
          <p:cNvPr id="3" name="Content Placeholder 2"/>
          <p:cNvSpPr>
            <a:spLocks noGrp="1"/>
          </p:cNvSpPr>
          <p:nvPr>
            <p:ph idx="1"/>
          </p:nvPr>
        </p:nvSpPr>
        <p:spPr>
          <a:xfrm>
            <a:off x="457200" y="1295400"/>
            <a:ext cx="8229600" cy="4876800"/>
          </a:xfrm>
        </p:spPr>
        <p:txBody>
          <a:bodyPr>
            <a:normAutofit fontScale="92500"/>
          </a:bodyPr>
          <a:lstStyle/>
          <a:p>
            <a:pPr fontAlgn="base"/>
            <a:r>
              <a:rPr lang="en-US" dirty="0"/>
              <a:t>Developed in 1964 as part of the War on Poverty</a:t>
            </a:r>
          </a:p>
          <a:p>
            <a:pPr fontAlgn="base"/>
            <a:r>
              <a:rPr lang="en-US" dirty="0"/>
              <a:t>There are approximately 1000 Community Action Agencies serving every state, Puerto Rico and the Trust Territories</a:t>
            </a:r>
          </a:p>
          <a:p>
            <a:pPr fontAlgn="base"/>
            <a:r>
              <a:rPr lang="en-US" dirty="0"/>
              <a:t>All are governed locally and have a different mix of </a:t>
            </a:r>
            <a:r>
              <a:rPr lang="en-US" dirty="0" smtClean="0"/>
              <a:t>programs</a:t>
            </a:r>
          </a:p>
          <a:p>
            <a:pPr marL="0" indent="0" algn="ctr">
              <a:buNone/>
            </a:pPr>
            <a:r>
              <a:rPr lang="en-US" sz="1900" b="1" dirty="0">
                <a:solidFill>
                  <a:schemeClr val="accent1"/>
                </a:solidFill>
                <a:latin typeface="Verdana"/>
              </a:rPr>
              <a:t>The Promise of Community Action</a:t>
            </a:r>
            <a:r>
              <a:rPr lang="en-US" sz="1900" dirty="0">
                <a:solidFill>
                  <a:schemeClr val="accent1"/>
                </a:solidFill>
                <a:latin typeface="Verdana"/>
              </a:rPr>
              <a:t>:</a:t>
            </a:r>
            <a:endParaRPr lang="en-US" sz="1900" dirty="0">
              <a:solidFill>
                <a:schemeClr val="accent1"/>
              </a:solidFill>
              <a:latin typeface="Open Sans"/>
            </a:endParaRPr>
          </a:p>
          <a:p>
            <a:pPr marL="0" indent="0" algn="ctr">
              <a:buNone/>
            </a:pPr>
            <a:r>
              <a:rPr lang="en-US" sz="1900" b="1" i="1" dirty="0">
                <a:latin typeface="Verdana"/>
              </a:rPr>
              <a:t>Community Action changes people’s lives,</a:t>
            </a:r>
            <a:endParaRPr lang="en-US" sz="1900" dirty="0">
              <a:latin typeface="Open Sans"/>
            </a:endParaRPr>
          </a:p>
          <a:p>
            <a:pPr marL="0" indent="0" algn="ctr">
              <a:buNone/>
            </a:pPr>
            <a:r>
              <a:rPr lang="en-US" sz="1900" b="1" i="1" dirty="0">
                <a:latin typeface="Verdana"/>
              </a:rPr>
              <a:t>embodies the spirit of hope,</a:t>
            </a:r>
            <a:endParaRPr lang="en-US" sz="1900" dirty="0">
              <a:latin typeface="Open Sans"/>
            </a:endParaRPr>
          </a:p>
          <a:p>
            <a:pPr marL="0" indent="0" algn="ctr">
              <a:buNone/>
            </a:pPr>
            <a:r>
              <a:rPr lang="en-US" sz="1900" b="1" i="1" dirty="0">
                <a:latin typeface="Verdana"/>
              </a:rPr>
              <a:t>improves communities,</a:t>
            </a:r>
            <a:endParaRPr lang="en-US" sz="1900" dirty="0">
              <a:latin typeface="Open Sans"/>
            </a:endParaRPr>
          </a:p>
          <a:p>
            <a:pPr marL="0" indent="0" algn="ctr">
              <a:buNone/>
            </a:pPr>
            <a:r>
              <a:rPr lang="en-US" sz="1900" b="1" i="1" dirty="0">
                <a:latin typeface="Verdana"/>
              </a:rPr>
              <a:t>and makes America a better place to live.</a:t>
            </a:r>
            <a:endParaRPr lang="en-US" sz="1900" dirty="0">
              <a:latin typeface="Open Sans"/>
            </a:endParaRPr>
          </a:p>
          <a:p>
            <a:pPr marL="0" indent="0" algn="ctr">
              <a:buNone/>
            </a:pPr>
            <a:r>
              <a:rPr lang="en-US" sz="1900" b="1" i="1" dirty="0">
                <a:latin typeface="Verdana"/>
              </a:rPr>
              <a:t>We care about the entire community,</a:t>
            </a:r>
            <a:endParaRPr lang="en-US" sz="1900" dirty="0">
              <a:latin typeface="Open Sans"/>
            </a:endParaRPr>
          </a:p>
          <a:p>
            <a:pPr marL="0" indent="0" algn="ctr">
              <a:buNone/>
            </a:pPr>
            <a:r>
              <a:rPr lang="en-US" sz="1900" b="1" i="1" dirty="0">
                <a:latin typeface="Verdana"/>
              </a:rPr>
              <a:t>and we are dedicated to helping people</a:t>
            </a:r>
            <a:endParaRPr lang="en-US" sz="1900" dirty="0">
              <a:latin typeface="Open Sans"/>
            </a:endParaRPr>
          </a:p>
          <a:p>
            <a:pPr marL="0" indent="0" algn="ctr">
              <a:buNone/>
            </a:pPr>
            <a:r>
              <a:rPr lang="en-US" sz="1900" b="1" i="1" dirty="0">
                <a:latin typeface="Verdana"/>
              </a:rPr>
              <a:t>help themselves</a:t>
            </a:r>
            <a:endParaRPr lang="en-US" sz="1900" dirty="0">
              <a:latin typeface="Open Sans"/>
            </a:endParaRPr>
          </a:p>
          <a:p>
            <a:pPr marL="0" indent="0" algn="ctr">
              <a:buNone/>
            </a:pPr>
            <a:r>
              <a:rPr lang="en-US" sz="1900" b="1" i="1" dirty="0">
                <a:latin typeface="Verdana"/>
              </a:rPr>
              <a:t>and each other.</a:t>
            </a:r>
            <a:endParaRPr lang="en-US" sz="1900" dirty="0">
              <a:latin typeface="Open Sans"/>
            </a:endParaRPr>
          </a:p>
          <a:p>
            <a:pPr fontAlgn="base"/>
            <a:endParaRPr lang="en-US" dirty="0" smtClean="0"/>
          </a:p>
          <a:p>
            <a:endParaRPr lang="en-US" dirty="0"/>
          </a:p>
        </p:txBody>
      </p:sp>
    </p:spTree>
    <p:extLst>
      <p:ext uri="{BB962C8B-B14F-4D97-AF65-F5344CB8AC3E}">
        <p14:creationId xmlns:p14="http://schemas.microsoft.com/office/powerpoint/2010/main" val="7300984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McKinney Vento Referrals and Coordinated Assessment</a:t>
            </a:r>
          </a:p>
        </p:txBody>
      </p:sp>
      <p:sp>
        <p:nvSpPr>
          <p:cNvPr id="3" name="Content Placeholder 2"/>
          <p:cNvSpPr>
            <a:spLocks noGrp="1"/>
          </p:cNvSpPr>
          <p:nvPr>
            <p:ph idx="1"/>
          </p:nvPr>
        </p:nvSpPr>
        <p:spPr/>
        <p:txBody>
          <a:bodyPr/>
          <a:lstStyle/>
          <a:p>
            <a:pPr fontAlgn="base"/>
            <a:r>
              <a:rPr lang="en-US" dirty="0"/>
              <a:t>School Referrals</a:t>
            </a:r>
          </a:p>
          <a:p>
            <a:pPr lvl="1" fontAlgn="base"/>
            <a:r>
              <a:rPr lang="en-US" dirty="0"/>
              <a:t>All students identified in schools are referred to Consortium Coordinator</a:t>
            </a:r>
          </a:p>
          <a:p>
            <a:pPr lvl="1" fontAlgn="base"/>
            <a:r>
              <a:rPr lang="en-US" dirty="0"/>
              <a:t>Consortium Coordinator screens households for housing eligibility</a:t>
            </a:r>
          </a:p>
          <a:p>
            <a:pPr lvl="1" fontAlgn="base"/>
            <a:r>
              <a:rPr lang="en-US" dirty="0"/>
              <a:t>All eligibility screenings done by Consortium Coordinator are sent to Supportive Housing and Homeless Program Manager to be added to eligibility list</a:t>
            </a:r>
          </a:p>
          <a:p>
            <a:endParaRPr lang="en-US" dirty="0"/>
          </a:p>
        </p:txBody>
      </p:sp>
    </p:spTree>
    <p:extLst>
      <p:ext uri="{BB962C8B-B14F-4D97-AF65-F5344CB8AC3E}">
        <p14:creationId xmlns:p14="http://schemas.microsoft.com/office/powerpoint/2010/main" val="28811769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76200" y="1371600"/>
            <a:ext cx="7315200" cy="5105400"/>
          </a:xfrm>
        </p:spPr>
        <p:txBody>
          <a:bodyPr>
            <a:normAutofit/>
          </a:bodyPr>
          <a:lstStyle/>
          <a:p>
            <a:pPr marL="0" indent="0" algn="r">
              <a:buNone/>
            </a:pPr>
            <a:r>
              <a:rPr lang="en-US" sz="1800" dirty="0" smtClean="0"/>
              <a:t>Julie </a:t>
            </a:r>
            <a:r>
              <a:rPr lang="en-US" sz="1800" dirty="0" err="1" smtClean="0"/>
              <a:t>Ratekin</a:t>
            </a:r>
            <a:endParaRPr lang="en-US" sz="1800" dirty="0" smtClean="0"/>
          </a:p>
          <a:p>
            <a:pPr marL="0" indent="0" algn="r">
              <a:buNone/>
            </a:pPr>
            <a:r>
              <a:rPr lang="en-US" sz="1800" dirty="0" smtClean="0"/>
              <a:t>Homeless Youth Services Manager/</a:t>
            </a:r>
          </a:p>
          <a:p>
            <a:pPr marL="0" indent="0" algn="r">
              <a:buNone/>
            </a:pPr>
            <a:r>
              <a:rPr lang="en-US" sz="1800" smtClean="0"/>
              <a:t>Regional MV </a:t>
            </a:r>
            <a:r>
              <a:rPr lang="en-US" sz="1800" dirty="0" smtClean="0"/>
              <a:t>Consortium Coordinator</a:t>
            </a:r>
          </a:p>
          <a:p>
            <a:pPr marL="0" indent="0" algn="r">
              <a:buNone/>
            </a:pPr>
            <a:r>
              <a:rPr lang="en-US" sz="1800" dirty="0" smtClean="0"/>
              <a:t>313-463-7056</a:t>
            </a:r>
          </a:p>
          <a:p>
            <a:pPr marL="0" indent="0" algn="r">
              <a:buNone/>
            </a:pPr>
            <a:r>
              <a:rPr lang="en-US" sz="1800" dirty="0" smtClean="0"/>
              <a:t>jratekin@waynemetro.org</a:t>
            </a:r>
          </a:p>
        </p:txBody>
      </p:sp>
    </p:spTree>
    <p:extLst>
      <p:ext uri="{BB962C8B-B14F-4D97-AF65-F5344CB8AC3E}">
        <p14:creationId xmlns:p14="http://schemas.microsoft.com/office/powerpoint/2010/main" val="36958050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Wayne Metropolitan Community Action Agency</a:t>
            </a:r>
          </a:p>
        </p:txBody>
      </p:sp>
      <p:sp>
        <p:nvSpPr>
          <p:cNvPr id="3" name="Content Placeholder 2"/>
          <p:cNvSpPr>
            <a:spLocks noGrp="1"/>
          </p:cNvSpPr>
          <p:nvPr>
            <p:ph idx="1"/>
          </p:nvPr>
        </p:nvSpPr>
        <p:spPr/>
        <p:txBody>
          <a:bodyPr/>
          <a:lstStyle/>
          <a:p>
            <a:pPr fontAlgn="base"/>
            <a:r>
              <a:rPr lang="en-US" dirty="0" smtClean="0"/>
              <a:t>Guided </a:t>
            </a:r>
            <a:r>
              <a:rPr lang="en-US" dirty="0"/>
              <a:t>by our belief that no one should live in poverty, Wayne Metro empowers people and communities to be strong, healthy and thriving.</a:t>
            </a:r>
          </a:p>
          <a:p>
            <a:pPr fontAlgn="base"/>
            <a:r>
              <a:rPr lang="en-US" dirty="0"/>
              <a:t>3</a:t>
            </a:r>
            <a:r>
              <a:rPr lang="en-US" dirty="0" smtClean="0"/>
              <a:t> </a:t>
            </a:r>
            <a:r>
              <a:rPr lang="en-US" dirty="0"/>
              <a:t>service areas providing over </a:t>
            </a:r>
            <a:r>
              <a:rPr lang="en-US" dirty="0" smtClean="0"/>
              <a:t>75 diverse </a:t>
            </a:r>
            <a:r>
              <a:rPr lang="en-US" dirty="0"/>
              <a:t>programs</a:t>
            </a:r>
          </a:p>
          <a:p>
            <a:pPr lvl="1" fontAlgn="base"/>
            <a:r>
              <a:rPr lang="en-US" sz="2200" dirty="0" smtClean="0"/>
              <a:t>Family Stability </a:t>
            </a:r>
            <a:endParaRPr lang="en-US" sz="2200" dirty="0"/>
          </a:p>
          <a:p>
            <a:pPr lvl="1" fontAlgn="base"/>
            <a:r>
              <a:rPr lang="en-US" sz="2200" dirty="0" smtClean="0"/>
              <a:t>Quality Housing</a:t>
            </a:r>
            <a:endParaRPr lang="en-US" sz="2200" dirty="0"/>
          </a:p>
          <a:p>
            <a:pPr lvl="1" fontAlgn="base"/>
            <a:r>
              <a:rPr lang="en-US" sz="2200" dirty="0" smtClean="0"/>
              <a:t>Economic Opportunity</a:t>
            </a:r>
            <a:endParaRPr lang="en-US" sz="2200" dirty="0"/>
          </a:p>
          <a:p>
            <a:pPr marL="91440" indent="0">
              <a:buNone/>
              <a:defRPr/>
            </a:pPr>
            <a:endParaRPr lang="en-US" sz="2200" dirty="0"/>
          </a:p>
        </p:txBody>
      </p:sp>
    </p:spTree>
    <p:extLst>
      <p:ext uri="{BB962C8B-B14F-4D97-AF65-F5344CB8AC3E}">
        <p14:creationId xmlns:p14="http://schemas.microsoft.com/office/powerpoint/2010/main" val="4403252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WM Services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22732876"/>
              </p:ext>
            </p:extLst>
          </p:nvPr>
        </p:nvGraphicFramePr>
        <p:xfrm>
          <a:off x="457200" y="1371600"/>
          <a:ext cx="80772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760895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is Homeless</a:t>
            </a:r>
          </a:p>
        </p:txBody>
      </p:sp>
      <p:sp>
        <p:nvSpPr>
          <p:cNvPr id="3" name="Content Placeholder 2"/>
          <p:cNvSpPr>
            <a:spLocks noGrp="1"/>
          </p:cNvSpPr>
          <p:nvPr>
            <p:ph idx="1"/>
          </p:nvPr>
        </p:nvSpPr>
        <p:spPr>
          <a:xfrm>
            <a:off x="457200" y="1371600"/>
            <a:ext cx="8229600" cy="4876800"/>
          </a:xfrm>
        </p:spPr>
        <p:txBody>
          <a:bodyPr>
            <a:normAutofit/>
          </a:bodyPr>
          <a:lstStyle/>
          <a:p>
            <a:pPr fontAlgn="base"/>
            <a:r>
              <a:rPr lang="en-US" dirty="0"/>
              <a:t>HUD Definition</a:t>
            </a:r>
          </a:p>
          <a:p>
            <a:pPr lvl="1" fontAlgn="base"/>
            <a:r>
              <a:rPr lang="en-US" dirty="0"/>
              <a:t>Individuals and families who lack a fixed, regular, and adequate nighttime residence and includes a subset for an individual who is exiting an institution where he or she resided for 90 days or less and who resided in an emergency shelter or a place not meant for human habitation immediately before entering that institution; </a:t>
            </a:r>
          </a:p>
          <a:p>
            <a:pPr lvl="1" fontAlgn="base"/>
            <a:r>
              <a:rPr lang="en-US" dirty="0"/>
              <a:t>Individuals and families who will imminently lose their primary nighttime residence</a:t>
            </a:r>
          </a:p>
          <a:p>
            <a:endParaRPr lang="en-US" dirty="0"/>
          </a:p>
        </p:txBody>
      </p:sp>
    </p:spTree>
    <p:extLst>
      <p:ext uri="{BB962C8B-B14F-4D97-AF65-F5344CB8AC3E}">
        <p14:creationId xmlns:p14="http://schemas.microsoft.com/office/powerpoint/2010/main" val="39563962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Homeless Continued…</a:t>
            </a:r>
            <a:endParaRPr lang="en-US" dirty="0"/>
          </a:p>
        </p:txBody>
      </p:sp>
      <p:sp>
        <p:nvSpPr>
          <p:cNvPr id="3" name="Content Placeholder 2"/>
          <p:cNvSpPr>
            <a:spLocks noGrp="1"/>
          </p:cNvSpPr>
          <p:nvPr>
            <p:ph idx="1"/>
          </p:nvPr>
        </p:nvSpPr>
        <p:spPr/>
        <p:txBody>
          <a:bodyPr/>
          <a:lstStyle/>
          <a:p>
            <a:pPr lvl="1" fontAlgn="base"/>
            <a:r>
              <a:rPr lang="en-US" dirty="0"/>
              <a:t>Unaccompanied youth and families with children and youth who are defined as homeless under other federal statutes who do not otherwise qualify as homeless under this definition**</a:t>
            </a:r>
          </a:p>
          <a:p>
            <a:pPr lvl="1" fontAlgn="base"/>
            <a:r>
              <a:rPr lang="en-US" dirty="0"/>
              <a:t>Individuals and families who are fleeing, or are attempting to flee, domestic violence, dating violence, sexual assault, stalking, or other dangerous or life-threatening conditions that relate to violence against the individual or a family member.</a:t>
            </a:r>
          </a:p>
          <a:p>
            <a:pPr marL="0" indent="0">
              <a:buNone/>
            </a:pPr>
            <a:endParaRPr lang="en-US" dirty="0"/>
          </a:p>
        </p:txBody>
      </p:sp>
    </p:spTree>
    <p:extLst>
      <p:ext uri="{BB962C8B-B14F-4D97-AF65-F5344CB8AC3E}">
        <p14:creationId xmlns:p14="http://schemas.microsoft.com/office/powerpoint/2010/main" val="1460726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86200" y="988521"/>
            <a:ext cx="4859209" cy="4826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304800" y="228600"/>
            <a:ext cx="8229600" cy="990600"/>
          </a:xfrm>
        </p:spPr>
        <p:txBody>
          <a:bodyPr/>
          <a:lstStyle/>
          <a:p>
            <a:r>
              <a:rPr lang="en-US" dirty="0" smtClean="0"/>
              <a:t>McKinney-Vento in Michigan</a:t>
            </a:r>
            <a:endParaRPr lang="en-US" dirty="0"/>
          </a:p>
        </p:txBody>
      </p:sp>
      <p:sp>
        <p:nvSpPr>
          <p:cNvPr id="5" name="Rectangle 4"/>
          <p:cNvSpPr/>
          <p:nvPr/>
        </p:nvSpPr>
        <p:spPr>
          <a:xfrm>
            <a:off x="617951" y="1676400"/>
            <a:ext cx="2743200" cy="3416320"/>
          </a:xfrm>
          <a:prstGeom prst="rect">
            <a:avLst/>
          </a:prstGeom>
        </p:spPr>
        <p:txBody>
          <a:bodyPr wrap="square">
            <a:spAutoFit/>
          </a:bodyPr>
          <a:lstStyle/>
          <a:p>
            <a:pPr algn="ctr"/>
            <a:r>
              <a:rPr lang="en-US" b="1" dirty="0">
                <a:solidFill>
                  <a:schemeClr val="accent3">
                    <a:lumMod val="75000"/>
                  </a:schemeClr>
                </a:solidFill>
              </a:rPr>
              <a:t>Michigan </a:t>
            </a:r>
          </a:p>
          <a:p>
            <a:pPr algn="ctr"/>
            <a:r>
              <a:rPr lang="en-US" b="1" dirty="0">
                <a:solidFill>
                  <a:schemeClr val="accent3">
                    <a:lumMod val="75000"/>
                  </a:schemeClr>
                </a:solidFill>
              </a:rPr>
              <a:t>Department of Education </a:t>
            </a:r>
          </a:p>
          <a:p>
            <a:pPr algn="ctr"/>
            <a:endParaRPr lang="en-US" b="1" dirty="0">
              <a:solidFill>
                <a:schemeClr val="accent3">
                  <a:lumMod val="75000"/>
                </a:schemeClr>
              </a:solidFill>
            </a:endParaRPr>
          </a:p>
          <a:p>
            <a:pPr algn="ctr"/>
            <a:r>
              <a:rPr lang="en-US" b="1" dirty="0">
                <a:solidFill>
                  <a:schemeClr val="accent3">
                    <a:lumMod val="75000"/>
                  </a:schemeClr>
                </a:solidFill>
              </a:rPr>
              <a:t>McKinney-Vento </a:t>
            </a:r>
          </a:p>
          <a:p>
            <a:pPr algn="ctr"/>
            <a:r>
              <a:rPr lang="en-US" b="1" dirty="0">
                <a:solidFill>
                  <a:schemeClr val="accent3">
                    <a:lumMod val="75000"/>
                  </a:schemeClr>
                </a:solidFill>
              </a:rPr>
              <a:t>Homeless Education Grant Consortia</a:t>
            </a:r>
          </a:p>
          <a:p>
            <a:pPr algn="ctr"/>
            <a:r>
              <a:rPr lang="en-US" b="1" dirty="0">
                <a:solidFill>
                  <a:schemeClr val="accent3">
                    <a:lumMod val="75000"/>
                  </a:schemeClr>
                </a:solidFill>
              </a:rPr>
              <a:t>2017-18</a:t>
            </a:r>
          </a:p>
          <a:p>
            <a:pPr algn="ctr"/>
            <a:endParaRPr lang="en-US" b="1" dirty="0">
              <a:solidFill>
                <a:schemeClr val="accent3">
                  <a:lumMod val="75000"/>
                </a:schemeClr>
              </a:solidFill>
            </a:endParaRPr>
          </a:p>
          <a:p>
            <a:pPr algn="ctr"/>
            <a:r>
              <a:rPr lang="en-US" b="1" dirty="0">
                <a:solidFill>
                  <a:schemeClr val="accent3">
                    <a:lumMod val="75000"/>
                  </a:schemeClr>
                </a:solidFill>
              </a:rPr>
              <a:t>34 Regional MV Grants</a:t>
            </a:r>
          </a:p>
          <a:p>
            <a:pPr algn="ctr"/>
            <a:r>
              <a:rPr lang="en-US" b="1" dirty="0">
                <a:solidFill>
                  <a:schemeClr val="accent3">
                    <a:lumMod val="75000"/>
                  </a:schemeClr>
                </a:solidFill>
              </a:rPr>
              <a:t>83 Counties</a:t>
            </a:r>
          </a:p>
          <a:p>
            <a:pPr algn="ctr"/>
            <a:r>
              <a:rPr lang="en-US" b="1" dirty="0">
                <a:solidFill>
                  <a:schemeClr val="accent3">
                    <a:lumMod val="75000"/>
                  </a:schemeClr>
                </a:solidFill>
              </a:rPr>
              <a:t>908 School Districts</a:t>
            </a:r>
          </a:p>
        </p:txBody>
      </p:sp>
    </p:spTree>
    <p:extLst>
      <p:ext uri="{BB962C8B-B14F-4D97-AF65-F5344CB8AC3E}">
        <p14:creationId xmlns:p14="http://schemas.microsoft.com/office/powerpoint/2010/main" val="2148124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Michigan Homeless Students Enrollment Data</a:t>
            </a:r>
            <a:endParaRPr lang="en-US" dirty="0"/>
          </a:p>
        </p:txBody>
      </p:sp>
      <p:grpSp>
        <p:nvGrpSpPr>
          <p:cNvPr id="6" name="Group 5">
            <a:extLst>
              <a:ext uri="{FF2B5EF4-FFF2-40B4-BE49-F238E27FC236}">
                <a16:creationId xmlns:a16="http://schemas.microsoft.com/office/drawing/2014/main" xmlns="" id="{32A5C002-3207-496E-B626-D7F9D02342AE}"/>
              </a:ext>
            </a:extLst>
          </p:cNvPr>
          <p:cNvGrpSpPr/>
          <p:nvPr/>
        </p:nvGrpSpPr>
        <p:grpSpPr>
          <a:xfrm>
            <a:off x="533400" y="1066800"/>
            <a:ext cx="8959509" cy="5632839"/>
            <a:chOff x="296630" y="1406912"/>
            <a:chExt cx="9787255" cy="5272203"/>
          </a:xfrm>
        </p:grpSpPr>
        <p:pic>
          <p:nvPicPr>
            <p:cNvPr id="7" name="Picture 6">
              <a:extLst>
                <a:ext uri="{FF2B5EF4-FFF2-40B4-BE49-F238E27FC236}">
                  <a16:creationId xmlns:a16="http://schemas.microsoft.com/office/drawing/2014/main" xmlns="" id="{CCF9B0A8-F4B8-4783-B85F-A027F1DCCDE2}"/>
                </a:ext>
              </a:extLst>
            </p:cNvPr>
            <p:cNvPicPr>
              <a:picLocks noChangeAspect="1"/>
            </p:cNvPicPr>
            <p:nvPr/>
          </p:nvPicPr>
          <p:blipFill>
            <a:blip r:embed="rId2">
              <a:duotone>
                <a:schemeClr val="accent3">
                  <a:shade val="45000"/>
                  <a:satMod val="135000"/>
                </a:schemeClr>
                <a:prstClr val="white"/>
              </a:duotone>
            </a:blip>
            <a:stretch>
              <a:fillRect/>
            </a:stretch>
          </p:blipFill>
          <p:spPr>
            <a:xfrm>
              <a:off x="296630" y="1406912"/>
              <a:ext cx="9787255" cy="5272203"/>
            </a:xfrm>
            <a:prstGeom prst="rect">
              <a:avLst/>
            </a:prstGeom>
          </p:spPr>
        </p:pic>
        <p:sp>
          <p:nvSpPr>
            <p:cNvPr id="8" name="TextBox 7">
              <a:extLst>
                <a:ext uri="{FF2B5EF4-FFF2-40B4-BE49-F238E27FC236}">
                  <a16:creationId xmlns:a16="http://schemas.microsoft.com/office/drawing/2014/main" xmlns="" id="{D3C9A68C-82CD-41D4-99BA-E4C1A99EA156}"/>
                </a:ext>
              </a:extLst>
            </p:cNvPr>
            <p:cNvSpPr txBox="1"/>
            <p:nvPr/>
          </p:nvSpPr>
          <p:spPr>
            <a:xfrm>
              <a:off x="2363691" y="5390690"/>
              <a:ext cx="5486655" cy="478199"/>
            </a:xfrm>
            <a:prstGeom prst="rect">
              <a:avLst/>
            </a:prstGeom>
            <a:solidFill>
              <a:schemeClr val="bg1"/>
            </a:solidFill>
            <a:ln>
              <a:noFill/>
            </a:ln>
          </p:spPr>
          <p:txBody>
            <a:bodyPr wrap="square" rtlCol="0">
              <a:spAutoFit/>
            </a:bodyPr>
            <a:lstStyle/>
            <a:p>
              <a:pPr algn="ctr">
                <a:lnSpc>
                  <a:spcPct val="85000"/>
                </a:lnSpc>
              </a:pPr>
              <a:r>
                <a:rPr lang="en-US" sz="1600" i="1" dirty="0">
                  <a:latin typeface="Calibri" panose="020F0502020204030204" pitchFamily="34" charset="0"/>
                </a:rPr>
                <a:t>Unduplicated at the State level; Michigan Student Data System, MDE</a:t>
              </a:r>
            </a:p>
          </p:txBody>
        </p:sp>
      </p:grpSp>
    </p:spTree>
    <p:extLst>
      <p:ext uri="{BB962C8B-B14F-4D97-AF65-F5344CB8AC3E}">
        <p14:creationId xmlns:p14="http://schemas.microsoft.com/office/powerpoint/2010/main" val="24996263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pc="-150" dirty="0"/>
              <a:t>Homeless Students Primary Nighttime Residency, 2015-16</a:t>
            </a:r>
            <a:endParaRPr lang="en-US" dirty="0"/>
          </a:p>
        </p:txBody>
      </p:sp>
      <p:graphicFrame>
        <p:nvGraphicFramePr>
          <p:cNvPr id="4" name="Content Placeholder 3">
            <a:extLst>
              <a:ext uri="{FF2B5EF4-FFF2-40B4-BE49-F238E27FC236}">
                <a16:creationId xmlns:a16="http://schemas.microsoft.com/office/drawing/2014/main" xmlns="" id="{A0BD8F5C-E964-4E62-AA6E-F2E6D56A9DA5}"/>
              </a:ext>
            </a:extLst>
          </p:cNvPr>
          <p:cNvGraphicFramePr>
            <a:graphicFrameLocks noGrp="1"/>
          </p:cNvGraphicFramePr>
          <p:nvPr>
            <p:ph idx="1"/>
            <p:extLst>
              <p:ext uri="{D42A27DB-BD31-4B8C-83A1-F6EECF244321}">
                <p14:modId xmlns:p14="http://schemas.microsoft.com/office/powerpoint/2010/main" val="3720764581"/>
              </p:ext>
            </p:extLst>
          </p:nvPr>
        </p:nvGraphicFramePr>
        <p:xfrm>
          <a:off x="457200" y="1143000"/>
          <a:ext cx="8229600" cy="4876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042304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M">
  <a:themeElements>
    <a:clrScheme name="Custom 1">
      <a:dk1>
        <a:sysClr val="windowText" lastClr="000000"/>
      </a:dk1>
      <a:lt1>
        <a:sysClr val="window" lastClr="FFFFFF"/>
      </a:lt1>
      <a:dk2>
        <a:srgbClr val="666666"/>
      </a:dk2>
      <a:lt2>
        <a:srgbClr val="D2D2D2"/>
      </a:lt2>
      <a:accent1>
        <a:srgbClr val="68007F"/>
      </a:accent1>
      <a:accent2>
        <a:srgbClr val="E40059"/>
      </a:accent2>
      <a:accent3>
        <a:srgbClr val="9C007F"/>
      </a:accent3>
      <a:accent4>
        <a:srgbClr val="FF388C"/>
      </a:accent4>
      <a:accent5>
        <a:srgbClr val="005BD3"/>
      </a:accent5>
      <a:accent6>
        <a:srgbClr val="00349E"/>
      </a:accent6>
      <a:hlink>
        <a:srgbClr val="17BBFD"/>
      </a:hlink>
      <a:folHlink>
        <a:srgbClr val="FF79C2"/>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WM</Template>
  <TotalTime>31714</TotalTime>
  <Words>1386</Words>
  <Application>Microsoft Office PowerPoint</Application>
  <PresentationFormat>On-screen Show (4:3)</PresentationFormat>
  <Paragraphs>167</Paragraphs>
  <Slides>21</Slides>
  <Notes>4</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WM</vt:lpstr>
      <vt:lpstr>Coordinated Assessment: Including MV Youth and Families</vt:lpstr>
      <vt:lpstr>What is Community Action?</vt:lpstr>
      <vt:lpstr>Wayne Metropolitan Community Action Agency</vt:lpstr>
      <vt:lpstr>WM Services </vt:lpstr>
      <vt:lpstr>Who is Homeless</vt:lpstr>
      <vt:lpstr>Who is Homeless Continued…</vt:lpstr>
      <vt:lpstr>McKinney-Vento in Michigan</vt:lpstr>
      <vt:lpstr>Michigan Homeless Students Enrollment Data</vt:lpstr>
      <vt:lpstr>Homeless Students Primary Nighttime Residency, 2015-16</vt:lpstr>
      <vt:lpstr>Continuum of Care</vt:lpstr>
      <vt:lpstr>Coordinated Assessment</vt:lpstr>
      <vt:lpstr>Goals of Coordinated Assessment</vt:lpstr>
      <vt:lpstr>Detroit Coordinated Assessment</vt:lpstr>
      <vt:lpstr>Detroit Diversion Project</vt:lpstr>
      <vt:lpstr>Out-Wayne CoC Coordinated Assessment</vt:lpstr>
      <vt:lpstr>Out-Wayne CoC Coordinated Assessment</vt:lpstr>
      <vt:lpstr>Out-Wayne CoC Coordinated Assessment</vt:lpstr>
      <vt:lpstr>Out-Wayne CoC Coordinated Assessment</vt:lpstr>
      <vt:lpstr>McKinney Vento Referrals and Coordinated Assessment</vt:lpstr>
      <vt:lpstr>McKinney Vento Referrals and Coordinated Assessment</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Fall 2015 Liaison Training</dc:title>
  <dc:creator>Julie Davis</dc:creator>
  <cp:lastModifiedBy>Julie Davis</cp:lastModifiedBy>
  <cp:revision>62</cp:revision>
  <cp:lastPrinted>2015-10-12T20:29:06Z</cp:lastPrinted>
  <dcterms:created xsi:type="dcterms:W3CDTF">2015-09-29T16:26:47Z</dcterms:created>
  <dcterms:modified xsi:type="dcterms:W3CDTF">2017-10-30T19:44:17Z</dcterms:modified>
</cp:coreProperties>
</file>