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tiff" ContentType="image/tiff"/>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0" r:id="rId2"/>
    <p:sldMasterId id="2147483682" r:id="rId3"/>
  </p:sldMasterIdLst>
  <p:notesMasterIdLst>
    <p:notesMasterId r:id="rId32"/>
  </p:notesMasterIdLst>
  <p:handoutMasterIdLst>
    <p:handoutMasterId r:id="rId33"/>
  </p:handoutMasterIdLst>
  <p:sldIdLst>
    <p:sldId id="424" r:id="rId4"/>
    <p:sldId id="516" r:id="rId5"/>
    <p:sldId id="576" r:id="rId6"/>
    <p:sldId id="567" r:id="rId7"/>
    <p:sldId id="575" r:id="rId8"/>
    <p:sldId id="586" r:id="rId9"/>
    <p:sldId id="587" r:id="rId10"/>
    <p:sldId id="588" r:id="rId11"/>
    <p:sldId id="581" r:id="rId12"/>
    <p:sldId id="582" r:id="rId13"/>
    <p:sldId id="583" r:id="rId14"/>
    <p:sldId id="584" r:id="rId15"/>
    <p:sldId id="585" r:id="rId16"/>
    <p:sldId id="558" r:id="rId17"/>
    <p:sldId id="572" r:id="rId18"/>
    <p:sldId id="573" r:id="rId19"/>
    <p:sldId id="559" r:id="rId20"/>
    <p:sldId id="569" r:id="rId21"/>
    <p:sldId id="561" r:id="rId22"/>
    <p:sldId id="574" r:id="rId23"/>
    <p:sldId id="580" r:id="rId24"/>
    <p:sldId id="577" r:id="rId25"/>
    <p:sldId id="565" r:id="rId26"/>
    <p:sldId id="578" r:id="rId27"/>
    <p:sldId id="579" r:id="rId28"/>
    <p:sldId id="560" r:id="rId29"/>
    <p:sldId id="571" r:id="rId30"/>
    <p:sldId id="50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7" autoAdjust="0"/>
    <p:restoredTop sz="75753" autoAdjust="0"/>
  </p:normalViewPr>
  <p:slideViewPr>
    <p:cSldViewPr snapToGrid="0">
      <p:cViewPr varScale="1">
        <p:scale>
          <a:sx n="95" d="100"/>
          <a:sy n="95" d="100"/>
        </p:scale>
        <p:origin x="-125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7066F79-45EA-4E17-9B86-5189B1C5286E}" type="datetimeFigureOut">
              <a:rPr lang="en-US" smtClean="0"/>
              <a:pPr/>
              <a:t>10/30/17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6C63B5F-4843-419C-B08A-CCD9612736C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6589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DE3280-7A24-45A2-91B8-B6E55E15729C}" type="datetimeFigureOut">
              <a:rPr lang="en-US" smtClean="0"/>
              <a:pPr/>
              <a:t>10/30/17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C5D0A67-508F-4571-9589-62ABC431C34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75992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1963803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DOJ brief in our case citing the human consequences</a:t>
            </a:r>
            <a:r>
              <a:rPr lang="en-US" baseline="0" dirty="0" smtClean="0"/>
              <a:t> of criminalization</a:t>
            </a:r>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11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685642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5" indent="-174685" defTabSz="931653">
              <a:buFont typeface="Arial" panose="020B0604020202020204" pitchFamily="34" charset="0"/>
              <a:buChar char="•"/>
              <a:defRPr/>
            </a:pPr>
            <a:r>
              <a:rPr lang="en-US" dirty="0" smtClean="0"/>
              <a:t>And</a:t>
            </a:r>
            <a:r>
              <a:rPr lang="en-US" baseline="0" dirty="0" smtClean="0"/>
              <a:t> a few weeks ago the DOJ put out a newsletter to 6,500 law enforcement officers across the country talking about our human rights commitments</a:t>
            </a:r>
          </a:p>
          <a:p>
            <a:pPr marL="174685" indent="-174685" defTabSz="931653">
              <a:buFont typeface="Arial" panose="020B0604020202020204" pitchFamily="34" charset="0"/>
              <a:buChar char="•"/>
              <a:defRPr/>
            </a:pPr>
            <a:endParaRPr lang="en-US" dirty="0"/>
          </a:p>
          <a:p>
            <a:pPr marL="174685" indent="-174685" defTabSz="931653">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EC5D0A67-508F-4571-9589-62ABC431C348}" type="slidenum">
              <a:rPr lang="en-US" smtClean="0"/>
              <a:pPr/>
              <a:t>12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035357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5" indent="-174685" defTabSz="931653">
              <a:buFont typeface="Arial" panose="020B0604020202020204" pitchFamily="34" charset="0"/>
              <a:buChar char="•"/>
              <a:defRPr/>
            </a:pPr>
            <a:r>
              <a:rPr lang="en-US" dirty="0" smtClean="0"/>
              <a:t>An</a:t>
            </a:r>
            <a:r>
              <a:rPr lang="en-US" baseline="0" dirty="0" smtClean="0"/>
              <a:t>d </a:t>
            </a:r>
            <a:r>
              <a:rPr lang="en-US" dirty="0" smtClean="0"/>
              <a:t>in</a:t>
            </a:r>
            <a:r>
              <a:rPr lang="en-US" baseline="0" dirty="0" smtClean="0"/>
              <a:t> its funding application released in September, HUD told communities for the first time that prevention and reduction of criminalization of homelessness is worth up to 2 points on their applications, and those points will matter.</a:t>
            </a:r>
          </a:p>
          <a:p>
            <a:pPr marL="174685" indent="-174685" defTabSz="931653">
              <a:buFont typeface="Arial" panose="020B0604020202020204" pitchFamily="34" charset="0"/>
              <a:buChar char="•"/>
              <a:defRPr/>
            </a:pPr>
            <a:endParaRPr lang="en-US" dirty="0"/>
          </a:p>
          <a:p>
            <a:pPr marL="174685" indent="-174685" defTabSz="931653">
              <a:buFont typeface="Arial" panose="020B0604020202020204" pitchFamily="34" charset="0"/>
              <a:buChar char="•"/>
              <a:defRPr/>
            </a:pPr>
            <a:endParaRPr lang="en-US" dirty="0"/>
          </a:p>
          <a:p>
            <a:pPr marL="174685" indent="-174685" defTabSz="931653">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EC5D0A67-508F-4571-9589-62ABC431C348}" type="slidenum">
              <a:rPr lang="en-US" smtClean="0"/>
              <a:pPr/>
              <a:t>13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0353571"/>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3300">
                <a:solidFill>
                  <a:schemeClr val="tx1"/>
                </a:solidFill>
                <a:latin typeface="Arial" pitchFamily="34" charset="0"/>
                <a:ea typeface="ＭＳ Ｐゴシック" pitchFamily="34" charset="-128"/>
              </a:defRPr>
            </a:lvl1pPr>
            <a:lvl2pPr marL="757024" indent="-291163" eaLnBrk="0" hangingPunct="0">
              <a:defRPr sz="3300">
                <a:solidFill>
                  <a:schemeClr val="tx1"/>
                </a:solidFill>
                <a:latin typeface="Arial" pitchFamily="34" charset="0"/>
                <a:ea typeface="ＭＳ Ｐゴシック" pitchFamily="34" charset="-128"/>
              </a:defRPr>
            </a:lvl2pPr>
            <a:lvl3pPr marL="1164653" indent="-232930" eaLnBrk="0" hangingPunct="0">
              <a:defRPr sz="3300">
                <a:solidFill>
                  <a:schemeClr val="tx1"/>
                </a:solidFill>
                <a:latin typeface="Arial" pitchFamily="34" charset="0"/>
                <a:ea typeface="ＭＳ Ｐゴシック" pitchFamily="34" charset="-128"/>
              </a:defRPr>
            </a:lvl3pPr>
            <a:lvl4pPr marL="1630514" indent="-232930" eaLnBrk="0" hangingPunct="0">
              <a:defRPr sz="3300">
                <a:solidFill>
                  <a:schemeClr val="tx1"/>
                </a:solidFill>
                <a:latin typeface="Arial" pitchFamily="34" charset="0"/>
                <a:ea typeface="ＭＳ Ｐゴシック" pitchFamily="34" charset="-128"/>
              </a:defRPr>
            </a:lvl4pPr>
            <a:lvl5pPr marL="2096375" indent="-232930" eaLnBrk="0" hangingPunct="0">
              <a:defRPr sz="3300">
                <a:solidFill>
                  <a:schemeClr val="tx1"/>
                </a:solidFill>
                <a:latin typeface="Arial" pitchFamily="34" charset="0"/>
                <a:ea typeface="ＭＳ Ｐゴシック" pitchFamily="34" charset="-128"/>
              </a:defRPr>
            </a:lvl5pPr>
            <a:lvl6pPr marL="2562236" indent="-232930" defTabSz="465861" eaLnBrk="0" fontAlgn="base" hangingPunct="0">
              <a:spcBef>
                <a:spcPct val="0"/>
              </a:spcBef>
              <a:spcAft>
                <a:spcPct val="0"/>
              </a:spcAft>
              <a:defRPr sz="3300">
                <a:solidFill>
                  <a:schemeClr val="tx1"/>
                </a:solidFill>
                <a:latin typeface="Arial" pitchFamily="34" charset="0"/>
                <a:ea typeface="ＭＳ Ｐゴシック" pitchFamily="34" charset="-128"/>
              </a:defRPr>
            </a:lvl6pPr>
            <a:lvl7pPr marL="3028096" indent="-232930" defTabSz="465861" eaLnBrk="0" fontAlgn="base" hangingPunct="0">
              <a:spcBef>
                <a:spcPct val="0"/>
              </a:spcBef>
              <a:spcAft>
                <a:spcPct val="0"/>
              </a:spcAft>
              <a:defRPr sz="3300">
                <a:solidFill>
                  <a:schemeClr val="tx1"/>
                </a:solidFill>
                <a:latin typeface="Arial" pitchFamily="34" charset="0"/>
                <a:ea typeface="ＭＳ Ｐゴシック" pitchFamily="34" charset="-128"/>
              </a:defRPr>
            </a:lvl7pPr>
            <a:lvl8pPr marL="3493957" indent="-232930" defTabSz="465861" eaLnBrk="0" fontAlgn="base" hangingPunct="0">
              <a:spcBef>
                <a:spcPct val="0"/>
              </a:spcBef>
              <a:spcAft>
                <a:spcPct val="0"/>
              </a:spcAft>
              <a:defRPr sz="3300">
                <a:solidFill>
                  <a:schemeClr val="tx1"/>
                </a:solidFill>
                <a:latin typeface="Arial" pitchFamily="34" charset="0"/>
                <a:ea typeface="ＭＳ Ｐゴシック" pitchFamily="34" charset="-128"/>
              </a:defRPr>
            </a:lvl8pPr>
            <a:lvl9pPr marL="3959819" indent="-232930" defTabSz="465861" eaLnBrk="0" fontAlgn="base" hangingPunct="0">
              <a:spcBef>
                <a:spcPct val="0"/>
              </a:spcBef>
              <a:spcAft>
                <a:spcPct val="0"/>
              </a:spcAft>
              <a:defRPr sz="3300">
                <a:solidFill>
                  <a:schemeClr val="tx1"/>
                </a:solidFill>
                <a:latin typeface="Arial" pitchFamily="34" charset="0"/>
                <a:ea typeface="ＭＳ Ｐゴシック" pitchFamily="34" charset="-128"/>
              </a:defRPr>
            </a:lvl9pPr>
          </a:lstStyle>
          <a:p>
            <a:pPr eaLnBrk="1" hangingPunct="1"/>
            <a:fld id="{44360C6D-60E6-41B9-A78B-AAED7F7D260B}" type="slidenum">
              <a:rPr lang="en-US" sz="1200">
                <a:latin typeface="Calibri" pitchFamily="34" charset="0"/>
              </a:rPr>
              <a:pPr eaLnBrk="1" hangingPunct="1"/>
              <a:t>17</a:t>
            </a:fld>
            <a:endParaRPr lang="en-US" sz="1200" dirty="0">
              <a:latin typeface="Calibri"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8551996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C5D0A67-508F-4571-9589-62ABC431C348}" type="slidenum">
              <a:rPr lang="en-US" smtClean="0"/>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323993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Discuss sanctuary</a:t>
            </a:r>
            <a:r>
              <a:rPr lang="en-US" baseline="0" dirty="0" smtClean="0"/>
              <a:t> cities and human rights cities, different forms of immigration relief, </a:t>
            </a:r>
            <a:r>
              <a:rPr lang="en-US" baseline="0" dirty="0" err="1" smtClean="0"/>
              <a:t>crimmigration</a:t>
            </a:r>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20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4738562"/>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4738562"/>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22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1315112"/>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085850" lvl="2" indent="-171450">
              <a:buFont typeface="Arial" charset="0"/>
              <a:buNone/>
            </a:pPr>
            <a:endParaRPr lang="en-US" dirty="0" smtClean="0"/>
          </a:p>
          <a:p>
            <a:pPr marL="171450" indent="-171450">
              <a:buFont typeface="Arial" charset="0"/>
              <a:buChar char="•"/>
            </a:pPr>
            <a:r>
              <a:rPr lang="en-US" dirty="0" smtClean="0"/>
              <a:t>Use 2 cases as examples: MI and TX homeless</a:t>
            </a:r>
            <a:r>
              <a:rPr lang="en-US" baseline="0" dirty="0" smtClean="0"/>
              <a:t> families. </a:t>
            </a:r>
            <a:endParaRPr lang="en-US" dirty="0" smtClean="0"/>
          </a:p>
          <a:p>
            <a:pPr lvl="2">
              <a:lnSpc>
                <a:spcPct val="120000"/>
              </a:lnSpc>
            </a:pPr>
            <a:endParaRPr lang="en-US" b="1" dirty="0" smtClean="0"/>
          </a:p>
          <a:p>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23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347477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30995" lvl="2" defTabSz="1130995" fontAlgn="base">
              <a:defRPr/>
            </a:pPr>
            <a:endParaRPr lang="en-US" dirty="0" smtClean="0">
              <a:solidFill>
                <a:srgbClr val="FFFFFF"/>
              </a:solidFill>
            </a:endParaRPr>
          </a:p>
          <a:p>
            <a:pPr lvl="2" rtl="0" fontAlgn="base"/>
            <a:r>
              <a:rPr lang="en-US" dirty="0" smtClean="0"/>
              <a:t>Schools are unique – greater</a:t>
            </a:r>
            <a:r>
              <a:rPr lang="en-US" baseline="0" dirty="0" smtClean="0"/>
              <a:t> expectations to address multiple problems; critique overreliance with law enforcement to </a:t>
            </a:r>
            <a:r>
              <a:rPr lang="en-US" baseline="0" smtClean="0"/>
              <a:t>fix problems</a:t>
            </a:r>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C5D0A67-508F-4571-9589-62ABC431C348}"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845339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a:t>
            </a:r>
            <a:r>
              <a:rPr lang="en-US" dirty="0" smtClean="0"/>
              <a:t>ll lawyers would have to die in order for Cade to impose his will as king, with a list of absurd laws he would propose.</a:t>
            </a:r>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solidFill>
                  <a:prstClr val="black"/>
                </a:solidFill>
              </a:rPr>
              <a:pPr/>
              <a:t>24</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0428755"/>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085850" lvl="2" indent="-171450">
              <a:buFont typeface="Arial" charset="0"/>
              <a:buNone/>
            </a:pPr>
            <a:endParaRPr lang="en-US" dirty="0" smtClean="0"/>
          </a:p>
          <a:p>
            <a:pPr marL="171450" indent="-171450">
              <a:buFont typeface="Arial" charset="0"/>
              <a:buChar char="•"/>
            </a:pPr>
            <a:r>
              <a:rPr lang="en-US" dirty="0" smtClean="0"/>
              <a:t>Use 2 cases as examples: MI and TX homeless</a:t>
            </a:r>
            <a:r>
              <a:rPr lang="en-US" baseline="0" dirty="0" smtClean="0"/>
              <a:t> families. </a:t>
            </a:r>
            <a:endParaRPr lang="en-US" dirty="0" smtClean="0"/>
          </a:p>
          <a:p>
            <a:pPr lvl="2">
              <a:lnSpc>
                <a:spcPct val="120000"/>
              </a:lnSpc>
            </a:pPr>
            <a:endParaRPr lang="en-US" b="1" dirty="0" smtClean="0"/>
          </a:p>
          <a:p>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25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3474778"/>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35" tIns="45717" rIns="91435" bIns="45717"/>
          <a:lstStyle/>
          <a:p>
            <a:fld id="{EC5D0A67-508F-4571-9589-62ABC431C348}" type="slidenum">
              <a:rPr lang="en-US" smtClean="0"/>
              <a:pPr/>
              <a:t>26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9977421"/>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C5D0A67-508F-4571-9589-62ABC431C348}" type="slidenum">
              <a:rPr lang="en-US" smtClean="0"/>
              <a:pPr/>
              <a:t>28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828949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Read statistics. </a:t>
            </a:r>
          </a:p>
          <a:p>
            <a:pPr defTabSz="1130995">
              <a:defRPr/>
            </a:pPr>
            <a:r>
              <a:rPr lang="en-US" sz="1000" dirty="0" smtClean="0"/>
              <a:t>People fleeing domestic violence experience a state of uncertainty, gathering clothes, children, and medicine as they leave. What are their housing options? A shelter, a friend's couch, public housing, the street?</a:t>
            </a:r>
          </a:p>
          <a:p>
            <a:r>
              <a:rPr lang="en-US" sz="1000" dirty="0" smtClean="0"/>
              <a:t>Recognize that living doubled-up and having other living arrangements compared to those living on the streets makes identifying DV homelessness, in some cases harder to identify. </a:t>
            </a:r>
          </a:p>
          <a:p>
            <a:endParaRPr lang="en-US" baseline="0" dirty="0" smtClean="0"/>
          </a:p>
        </p:txBody>
      </p:sp>
      <p:sp>
        <p:nvSpPr>
          <p:cNvPr id="4" name="Slide Number Placeholder 3"/>
          <p:cNvSpPr>
            <a:spLocks noGrp="1"/>
          </p:cNvSpPr>
          <p:nvPr>
            <p:ph type="sldNum" sz="quarter" idx="10"/>
          </p:nvPr>
        </p:nvSpPr>
        <p:spPr/>
        <p:txBody>
          <a:bodyPr/>
          <a:lstStyle/>
          <a:p>
            <a:fld id="{F8055200-C5B4-49C2-BF36-4195F044E0ED}"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804292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 vs. state/local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smtClean="0"/>
              <a:t>Policy: </a:t>
            </a:r>
          </a:p>
          <a:p>
            <a:r>
              <a:rPr lang="en-US" dirty="0" smtClean="0"/>
              <a:t>Policing and efficient use of resources: (1) </a:t>
            </a:r>
            <a:r>
              <a:rPr lang="en-US" dirty="0" smtClean="0"/>
              <a:t>Public and private stakeholder engagement</a:t>
            </a:r>
          </a:p>
          <a:p>
            <a:pPr lvl="1"/>
            <a:r>
              <a:rPr lang="en-US" dirty="0" smtClean="0"/>
              <a:t>Elected officials</a:t>
            </a:r>
          </a:p>
          <a:p>
            <a:pPr lvl="1"/>
            <a:r>
              <a:rPr lang="en-US" dirty="0" smtClean="0"/>
              <a:t>Planning, Parks &amp; </a:t>
            </a:r>
            <a:r>
              <a:rPr lang="en-US" dirty="0" err="1" smtClean="0"/>
              <a:t>Rec</a:t>
            </a:r>
            <a:r>
              <a:rPr lang="en-US" dirty="0" smtClean="0"/>
              <a:t>, Public Works</a:t>
            </a:r>
          </a:p>
          <a:p>
            <a:pPr lvl="1"/>
            <a:r>
              <a:rPr lang="en-US" dirty="0" smtClean="0"/>
              <a:t>Mental health workers, etc.</a:t>
            </a:r>
          </a:p>
          <a:p>
            <a:pPr lvl="1"/>
            <a:r>
              <a:rPr lang="en-US" dirty="0" smtClean="0"/>
              <a:t>Landlords</a:t>
            </a:r>
          </a:p>
          <a:p>
            <a:pPr lvl="1"/>
            <a:r>
              <a:rPr lang="en-US" dirty="0" smtClean="0"/>
              <a:t>Philanthropy</a:t>
            </a:r>
          </a:p>
          <a:p>
            <a:pPr lvl="1"/>
            <a:r>
              <a:rPr lang="en-US" dirty="0" smtClean="0"/>
              <a:t>Leadership within the camp</a:t>
            </a:r>
          </a:p>
          <a:p>
            <a:r>
              <a:rPr lang="en-US" dirty="0" smtClean="0"/>
              <a:t>(2) Broad based support is critical</a:t>
            </a:r>
          </a:p>
          <a:p>
            <a:r>
              <a:rPr lang="en-US" dirty="0" smtClean="0"/>
              <a:t>(3) Strong communication is critical</a:t>
            </a:r>
          </a:p>
          <a:p>
            <a:r>
              <a:rPr lang="en-US" dirty="0" smtClean="0"/>
              <a:t>(4) Outcomes of effective collaboration:</a:t>
            </a:r>
          </a:p>
          <a:p>
            <a:pPr lvl="1"/>
            <a:r>
              <a:rPr lang="en-US" dirty="0" smtClean="0"/>
              <a:t>Maximize efficiency</a:t>
            </a:r>
          </a:p>
          <a:p>
            <a:pPr lvl="1"/>
            <a:r>
              <a:rPr lang="en-US" dirty="0" smtClean="0"/>
              <a:t>Align resources</a:t>
            </a:r>
          </a:p>
          <a:p>
            <a:pPr lvl="1"/>
            <a:r>
              <a:rPr lang="en-US" dirty="0" smtClean="0"/>
              <a:t>Address system gaps</a:t>
            </a:r>
          </a:p>
          <a:p>
            <a:pPr rtl="0" fontAlgn="base"/>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C5D0A67-508F-4571-9589-62ABC431C348}"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256604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smtClean="0"/>
              <a:t>Policy: </a:t>
            </a:r>
          </a:p>
          <a:p>
            <a:r>
              <a:rPr lang="en-US" dirty="0" smtClean="0"/>
              <a:t>Policing and efficient use of resources: (1) </a:t>
            </a:r>
            <a:r>
              <a:rPr lang="en-US" dirty="0" smtClean="0"/>
              <a:t>Public and private stakeholder engagement</a:t>
            </a:r>
          </a:p>
          <a:p>
            <a:pPr lvl="1"/>
            <a:r>
              <a:rPr lang="en-US" dirty="0" smtClean="0"/>
              <a:t>Elected officials</a:t>
            </a:r>
          </a:p>
          <a:p>
            <a:pPr lvl="1"/>
            <a:r>
              <a:rPr lang="en-US" dirty="0" smtClean="0"/>
              <a:t>Planning, Parks &amp; </a:t>
            </a:r>
            <a:r>
              <a:rPr lang="en-US" dirty="0" err="1" smtClean="0"/>
              <a:t>Rec</a:t>
            </a:r>
            <a:r>
              <a:rPr lang="en-US" dirty="0" smtClean="0"/>
              <a:t>, Public Works</a:t>
            </a:r>
          </a:p>
          <a:p>
            <a:pPr lvl="1"/>
            <a:r>
              <a:rPr lang="en-US" dirty="0" smtClean="0"/>
              <a:t>Mental health workers, etc.</a:t>
            </a:r>
          </a:p>
          <a:p>
            <a:pPr lvl="1"/>
            <a:r>
              <a:rPr lang="en-US" dirty="0" smtClean="0"/>
              <a:t>Landlords</a:t>
            </a:r>
          </a:p>
          <a:p>
            <a:pPr lvl="1"/>
            <a:r>
              <a:rPr lang="en-US" dirty="0" smtClean="0"/>
              <a:t>Philanthropy</a:t>
            </a:r>
          </a:p>
          <a:p>
            <a:pPr lvl="1"/>
            <a:r>
              <a:rPr lang="en-US" dirty="0" smtClean="0"/>
              <a:t>Leadership within the camp</a:t>
            </a:r>
          </a:p>
          <a:p>
            <a:r>
              <a:rPr lang="en-US" dirty="0" smtClean="0"/>
              <a:t>(2) Broad based support is critical</a:t>
            </a:r>
          </a:p>
          <a:p>
            <a:r>
              <a:rPr lang="en-US" dirty="0" smtClean="0"/>
              <a:t>(3) Strong communication is critical</a:t>
            </a:r>
          </a:p>
          <a:p>
            <a:r>
              <a:rPr lang="en-US" dirty="0" smtClean="0"/>
              <a:t>(4) Outcomes of effective collaboration:</a:t>
            </a:r>
          </a:p>
          <a:p>
            <a:pPr lvl="1"/>
            <a:r>
              <a:rPr lang="en-US" dirty="0" smtClean="0"/>
              <a:t>Maximize efficiency</a:t>
            </a:r>
          </a:p>
          <a:p>
            <a:pPr lvl="1"/>
            <a:r>
              <a:rPr lang="en-US" dirty="0" smtClean="0"/>
              <a:t>Align resources</a:t>
            </a:r>
          </a:p>
          <a:p>
            <a:pPr lvl="1"/>
            <a:r>
              <a:rPr lang="en-US" dirty="0" smtClean="0"/>
              <a:t>Address system gaps</a:t>
            </a:r>
          </a:p>
          <a:p>
            <a:pPr rtl="0" fontAlgn="base"/>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C5D0A67-508F-4571-9589-62ABC431C348}"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531852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smtClean="0"/>
              <a:t>Policy: </a:t>
            </a:r>
          </a:p>
          <a:p>
            <a:r>
              <a:rPr lang="en-US" dirty="0" smtClean="0"/>
              <a:t>Policing and efficient use of resources: (1) </a:t>
            </a:r>
            <a:r>
              <a:rPr lang="en-US" dirty="0" smtClean="0"/>
              <a:t>Public and private stakeholder engagement</a:t>
            </a:r>
          </a:p>
          <a:p>
            <a:pPr lvl="1"/>
            <a:r>
              <a:rPr lang="en-US" dirty="0" smtClean="0"/>
              <a:t>Elected officials</a:t>
            </a:r>
          </a:p>
          <a:p>
            <a:pPr lvl="1"/>
            <a:r>
              <a:rPr lang="en-US" dirty="0" smtClean="0"/>
              <a:t>Planning, Parks &amp; </a:t>
            </a:r>
            <a:r>
              <a:rPr lang="en-US" dirty="0" err="1" smtClean="0"/>
              <a:t>Rec</a:t>
            </a:r>
            <a:r>
              <a:rPr lang="en-US" dirty="0" smtClean="0"/>
              <a:t>, Public Works</a:t>
            </a:r>
          </a:p>
          <a:p>
            <a:pPr lvl="1"/>
            <a:r>
              <a:rPr lang="en-US" dirty="0" smtClean="0"/>
              <a:t>Mental health workers, etc.</a:t>
            </a:r>
          </a:p>
          <a:p>
            <a:pPr lvl="1"/>
            <a:r>
              <a:rPr lang="en-US" dirty="0" smtClean="0"/>
              <a:t>Landlords</a:t>
            </a:r>
          </a:p>
          <a:p>
            <a:pPr lvl="1"/>
            <a:r>
              <a:rPr lang="en-US" dirty="0" smtClean="0"/>
              <a:t>Philanthropy</a:t>
            </a:r>
          </a:p>
          <a:p>
            <a:pPr lvl="1"/>
            <a:r>
              <a:rPr lang="en-US" dirty="0" smtClean="0"/>
              <a:t>Leadership within the camp</a:t>
            </a:r>
          </a:p>
          <a:p>
            <a:r>
              <a:rPr lang="en-US" dirty="0" smtClean="0"/>
              <a:t>(2) Broad based support is critical</a:t>
            </a:r>
          </a:p>
          <a:p>
            <a:r>
              <a:rPr lang="en-US" dirty="0" smtClean="0"/>
              <a:t>(3) Strong communication is critical</a:t>
            </a:r>
          </a:p>
          <a:p>
            <a:r>
              <a:rPr lang="en-US" dirty="0" smtClean="0"/>
              <a:t>(4) Outcomes of effective collaboration:</a:t>
            </a:r>
          </a:p>
          <a:p>
            <a:pPr lvl="1"/>
            <a:r>
              <a:rPr lang="en-US" dirty="0" smtClean="0"/>
              <a:t>Maximize efficiency</a:t>
            </a:r>
          </a:p>
          <a:p>
            <a:pPr lvl="1"/>
            <a:r>
              <a:rPr lang="en-US" dirty="0" smtClean="0"/>
              <a:t>Align resources</a:t>
            </a:r>
          </a:p>
          <a:p>
            <a:pPr lvl="1"/>
            <a:r>
              <a:rPr lang="en-US" dirty="0" smtClean="0"/>
              <a:t>Address system gaps</a:t>
            </a:r>
          </a:p>
          <a:p>
            <a:pPr rtl="0" fontAlgn="base"/>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C5D0A67-508F-4571-9589-62ABC431C348}"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284606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as I said there is now a whole page of the USICH website dedicated to human rights. </a:t>
            </a:r>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075748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a HUD webpage citing human rights obligations</a:t>
            </a:r>
            <a:endParaRPr lang="en-US" dirty="0"/>
          </a:p>
          <a:p>
            <a:endParaRPr lang="en-US" dirty="0"/>
          </a:p>
        </p:txBody>
      </p:sp>
      <p:sp>
        <p:nvSpPr>
          <p:cNvPr id="4" name="Slide Number Placeholder 3"/>
          <p:cNvSpPr>
            <a:spLocks noGrp="1"/>
          </p:cNvSpPr>
          <p:nvPr>
            <p:ph type="sldNum" sz="quarter" idx="10"/>
          </p:nvPr>
        </p:nvSpPr>
        <p:spPr/>
        <p:txBody>
          <a:bodyPr/>
          <a:lstStyle/>
          <a:p>
            <a:fld id="{EC5D0A67-508F-4571-9589-62ABC431C348}" type="slidenum">
              <a:rPr lang="en-US" smtClean="0"/>
              <a:pPr/>
              <a:t>10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685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1601"/>
            <a:ext cx="7848600" cy="1927225"/>
          </a:xfrm>
        </p:spPr>
        <p:txBody>
          <a:bodyPr anchor="b">
            <a:noAutofit/>
          </a:bodyPr>
          <a:lstStyle>
            <a:lvl1pPr>
              <a:defRPr sz="5400" cap="none"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049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966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5743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034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1179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57556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81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62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99694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39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5843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7416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3059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5263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79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1950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4158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846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6537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20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328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rot="5400000">
            <a:off x="2217817" y="4045823"/>
            <a:ext cx="4709160" cy="79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3"/>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2"/>
            <a:ext cx="5904391"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10/30/17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18145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24384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8" name="TextBox 7"/>
          <p:cNvSpPr txBox="1"/>
          <p:nvPr/>
        </p:nvSpPr>
        <p:spPr>
          <a:xfrm>
            <a:off x="7391400" y="0"/>
            <a:ext cx="1600200" cy="369332"/>
          </a:xfrm>
          <a:prstGeom prst="rect">
            <a:avLst/>
          </a:prstGeom>
          <a:noFill/>
        </p:spPr>
        <p:txBody>
          <a:bodyPr wrap="square" rtlCol="0">
            <a:spAutoFit/>
          </a:bodyPr>
          <a:lstStyle/>
          <a:p>
            <a:pPr algn="r"/>
            <a:r>
              <a:rPr lang="en-US" dirty="0">
                <a:solidFill>
                  <a:schemeClr val="bg1"/>
                </a:solidFill>
              </a:rPr>
              <a:t>nlchp.org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Lst>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117C79C7-4C92-CE43-BE8B-9A107C965E73}" type="datetimeFigureOut">
              <a:rPr lang="en-US" smtClean="0">
                <a:solidFill>
                  <a:prstClr val="black">
                    <a:tint val="75000"/>
                  </a:prstClr>
                </a:solidFill>
              </a:rPr>
              <a:pPr defTabSz="342900"/>
              <a:t>10/30/17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9B6E27A6-E174-3146-9F45-1CAECC0113C5}"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92470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17C79C7-4C92-CE43-BE8B-9A107C965E73}" type="datetimeFigureOut">
              <a:rPr lang="en-US" smtClean="0">
                <a:solidFill>
                  <a:prstClr val="black">
                    <a:tint val="75000"/>
                  </a:prstClr>
                </a:solidFill>
              </a:rPr>
              <a:pPr defTabSz="457200"/>
              <a:t>10/30/17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6E27A6-E174-3146-9F45-1CAECC0113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92045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hyperlink" Target="https://youtu.be/sUL-CFsGYC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G_1578 copy.jpg"/>
          <p:cNvPicPr>
            <a:picLocks noChangeAspect="1"/>
          </p:cNvPicPr>
          <p:nvPr/>
        </p:nvPicPr>
        <p:blipFill>
          <a:blip r:embed="rId3">
            <a:grayscl/>
            <a:lum bright="52000"/>
          </a:blip>
          <a:stretch>
            <a:fillRect/>
          </a:stretch>
        </p:blipFill>
        <p:spPr>
          <a:xfrm>
            <a:off x="40677" y="369332"/>
            <a:ext cx="9038007" cy="6504626"/>
          </a:xfrm>
          <a:prstGeom prst="rect">
            <a:avLst/>
          </a:prstGeom>
        </p:spPr>
      </p:pic>
      <p:sp>
        <p:nvSpPr>
          <p:cNvPr id="2" name="Title 1"/>
          <p:cNvSpPr>
            <a:spLocks noGrp="1"/>
          </p:cNvSpPr>
          <p:nvPr>
            <p:ph type="ctrTitle"/>
          </p:nvPr>
        </p:nvSpPr>
        <p:spPr>
          <a:xfrm>
            <a:off x="712537" y="1973179"/>
            <a:ext cx="7848600" cy="1927225"/>
          </a:xfrm>
        </p:spPr>
        <p:txBody>
          <a:bodyPr anchor="ctr"/>
          <a:lstStyle/>
          <a:p>
            <a:pPr algn="ctr"/>
            <a:r>
              <a:rPr lang="en-US" dirty="0" smtClean="0">
                <a:solidFill>
                  <a:schemeClr val="tx1"/>
                </a:solidFill>
              </a:rPr>
              <a:t>Coordinating &amp; Collaborating to Prevent &amp; End the Criminalization of Homeless Children &amp; Youth</a:t>
            </a:r>
            <a:endParaRPr lang="en-US" cap="none" dirty="0">
              <a:solidFill>
                <a:schemeClr val="tx1"/>
              </a:solidFill>
            </a:endParaRPr>
          </a:p>
        </p:txBody>
      </p:sp>
      <p:sp>
        <p:nvSpPr>
          <p:cNvPr id="4" name="TextBox 3"/>
          <p:cNvSpPr txBox="1"/>
          <p:nvPr/>
        </p:nvSpPr>
        <p:spPr>
          <a:xfrm>
            <a:off x="6858000" y="0"/>
            <a:ext cx="2133600" cy="369332"/>
          </a:xfrm>
          <a:prstGeom prst="rect">
            <a:avLst/>
          </a:prstGeom>
          <a:noFill/>
        </p:spPr>
        <p:txBody>
          <a:bodyPr wrap="square" rtlCol="0">
            <a:spAutoFit/>
          </a:bodyPr>
          <a:lstStyle/>
          <a:p>
            <a:pPr algn="r"/>
            <a:r>
              <a:rPr lang="en-US" dirty="0">
                <a:solidFill>
                  <a:schemeClr val="bg1"/>
                </a:solidFill>
              </a:rPr>
              <a:t>nlchp.org</a:t>
            </a:r>
          </a:p>
        </p:txBody>
      </p:sp>
      <p:pic>
        <p:nvPicPr>
          <p:cNvPr id="5" name="Picture 4" descr="C:\Users\janellefernandez\Desktop\NLCHP logo -- highest quality.t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898877" y="5251625"/>
            <a:ext cx="7417579" cy="11202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357995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72550" cy="990600"/>
          </a:xfrm>
        </p:spPr>
        <p:txBody>
          <a:bodyPr>
            <a:normAutofit/>
          </a:bodyPr>
          <a:lstStyle/>
          <a:p>
            <a:r>
              <a:rPr lang="en-US" dirty="0" smtClean="0"/>
              <a:t>HUD web page</a:t>
            </a:r>
            <a:endParaRPr lang="en-US" dirty="0"/>
          </a:p>
        </p:txBody>
      </p:sp>
      <p:sp>
        <p:nvSpPr>
          <p:cNvPr id="3" name="Content Placeholder 2"/>
          <p:cNvSpPr>
            <a:spLocks noGrp="1"/>
          </p:cNvSpPr>
          <p:nvPr>
            <p:ph sz="half" idx="2"/>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129" y="609600"/>
            <a:ext cx="9126141" cy="5562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Rectangle 7"/>
          <p:cNvSpPr/>
          <p:nvPr/>
        </p:nvSpPr>
        <p:spPr>
          <a:xfrm>
            <a:off x="1828800" y="4343400"/>
            <a:ext cx="2667000" cy="228600"/>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3461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72550" cy="990600"/>
          </a:xfrm>
        </p:spPr>
        <p:txBody>
          <a:bodyPr>
            <a:normAutofit/>
          </a:bodyPr>
          <a:lstStyle/>
          <a:p>
            <a:r>
              <a:rPr lang="en-US" dirty="0" smtClean="0"/>
              <a:t>DOJ Brief</a:t>
            </a:r>
            <a:endParaRPr lang="en-US" dirty="0"/>
          </a:p>
        </p:txBody>
      </p:sp>
      <p:pic>
        <p:nvPicPr>
          <p:cNvPr id="7"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541547"/>
            <a:ext cx="7848600" cy="605785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Content Placeholder 2"/>
          <p:cNvSpPr>
            <a:spLocks noGrp="1"/>
          </p:cNvSpPr>
          <p:nvPr>
            <p:ph sz="half" idx="2"/>
          </p:nvPr>
        </p:nvSpPr>
        <p:spPr/>
        <p:txBody>
          <a:bodyPr/>
          <a:lstStyle/>
          <a:p>
            <a:endParaRPr lang="en-US" dirty="0"/>
          </a:p>
        </p:txBody>
      </p:sp>
      <p:sp>
        <p:nvSpPr>
          <p:cNvPr id="5" name="Rectangle 4"/>
          <p:cNvSpPr/>
          <p:nvPr/>
        </p:nvSpPr>
        <p:spPr>
          <a:xfrm>
            <a:off x="914400" y="5486400"/>
            <a:ext cx="7315200" cy="457200"/>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242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DOJ COPS Newsletter</a:t>
            </a:r>
            <a:endParaRPr lang="en-US" dirty="0"/>
          </a:p>
        </p:txBody>
      </p:sp>
      <p:pic>
        <p:nvPicPr>
          <p:cNvPr id="1027"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1371600"/>
            <a:ext cx="4886325" cy="412833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Content Placeholder 2"/>
          <p:cNvSpPr>
            <a:spLocks noGrp="1"/>
          </p:cNvSpPr>
          <p:nvPr>
            <p:ph sz="half" idx="1"/>
          </p:nvPr>
        </p:nvSpPr>
        <p:spPr/>
        <p:txBody>
          <a:bodyPr/>
          <a:lstStyle/>
          <a:p>
            <a:endParaRPr lang="en-US"/>
          </a:p>
        </p:txBody>
      </p:sp>
      <p:pic>
        <p:nvPicPr>
          <p:cNvPr id="1028" name="Picture 4"/>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02526" y="1336343"/>
            <a:ext cx="5891645" cy="54006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983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NOFA</a:t>
            </a:r>
            <a:endParaRPr lang="en-US" dirty="0"/>
          </a:p>
        </p:txBody>
      </p:sp>
      <p:pic>
        <p:nvPicPr>
          <p:cNvPr id="4" name="Picture 2"/>
          <p:cNvPicPr>
            <a:picLocks noGrp="1" noChangeAspect="1" noChangeArrowheads="1"/>
          </p:cNvPicPr>
          <p:nvPr>
            <p:ph sz="half"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64243" y="1673225"/>
            <a:ext cx="6015513" cy="4718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 name="Rectangle 6"/>
          <p:cNvSpPr/>
          <p:nvPr/>
        </p:nvSpPr>
        <p:spPr>
          <a:xfrm>
            <a:off x="1157001" y="4813004"/>
            <a:ext cx="6782313" cy="1200329"/>
          </a:xfrm>
          <a:prstGeom prst="rect">
            <a:avLst/>
          </a:prstGeom>
          <a:solidFill>
            <a:schemeClr val="tx2">
              <a:lumMod val="95000"/>
            </a:schemeClr>
          </a:solidFill>
        </p:spPr>
        <p:txBody>
          <a:bodyPr wrap="square">
            <a:spAutoFit/>
          </a:bodyPr>
          <a:lstStyle/>
          <a:p>
            <a:r>
              <a:rPr lang="en-US" i="1" dirty="0">
                <a:solidFill>
                  <a:schemeClr val="bg1"/>
                </a:solidFill>
              </a:rPr>
              <a:t>Outreach. </a:t>
            </a:r>
            <a:r>
              <a:rPr lang="en-US" dirty="0">
                <a:solidFill>
                  <a:schemeClr val="bg1"/>
                </a:solidFill>
              </a:rPr>
              <a:t>Up to 2 points to </a:t>
            </a:r>
            <a:r>
              <a:rPr lang="en-US" dirty="0" err="1">
                <a:solidFill>
                  <a:schemeClr val="bg1"/>
                </a:solidFill>
              </a:rPr>
              <a:t>CoCs</a:t>
            </a:r>
            <a:r>
              <a:rPr lang="en-US" dirty="0">
                <a:solidFill>
                  <a:schemeClr val="bg1"/>
                </a:solidFill>
              </a:rPr>
              <a:t> that demonstrate recipients have implemented specific strategies that prevent criminalization of </a:t>
            </a:r>
            <a:r>
              <a:rPr lang="en-US" dirty="0" smtClean="0">
                <a:solidFill>
                  <a:schemeClr val="bg1"/>
                </a:solidFill>
              </a:rPr>
              <a:t>homelessness….Applicants </a:t>
            </a:r>
            <a:r>
              <a:rPr lang="en-US" dirty="0">
                <a:solidFill>
                  <a:schemeClr val="bg1"/>
                </a:solidFill>
              </a:rPr>
              <a:t>must describe how they are reducing criminalization of homelessness </a:t>
            </a:r>
            <a:r>
              <a:rPr lang="en-US" dirty="0" smtClean="0">
                <a:solidFill>
                  <a:schemeClr val="bg1"/>
                </a:solidFill>
              </a:rPr>
              <a:t>…</a:t>
            </a:r>
            <a:endParaRPr lang="en-US" dirty="0">
              <a:solidFill>
                <a:schemeClr val="bg1"/>
              </a:solidFill>
            </a:endParaRPr>
          </a:p>
        </p:txBody>
      </p:sp>
      <p:sp>
        <p:nvSpPr>
          <p:cNvPr id="8" name="Rectangle 7"/>
          <p:cNvSpPr/>
          <p:nvPr/>
        </p:nvSpPr>
        <p:spPr>
          <a:xfrm>
            <a:off x="1157000" y="3263166"/>
            <a:ext cx="6782313" cy="923330"/>
          </a:xfrm>
          <a:prstGeom prst="rect">
            <a:avLst/>
          </a:prstGeom>
          <a:solidFill>
            <a:schemeClr val="accent1"/>
          </a:solidFill>
        </p:spPr>
        <p:txBody>
          <a:bodyPr wrap="square">
            <a:spAutoFit/>
          </a:bodyPr>
          <a:lstStyle/>
          <a:p>
            <a:r>
              <a:rPr lang="en-US" dirty="0">
                <a:solidFill>
                  <a:schemeClr val="bg1"/>
                </a:solidFill>
              </a:rPr>
              <a:t>Competition for HUD funding is so fierce that “half a point or a point can make a difference between being funded or not </a:t>
            </a:r>
            <a:r>
              <a:rPr lang="en-US" dirty="0" smtClean="0">
                <a:solidFill>
                  <a:schemeClr val="bg1"/>
                </a:solidFill>
              </a:rPr>
              <a:t>funded” </a:t>
            </a:r>
          </a:p>
          <a:p>
            <a:pPr algn="r"/>
            <a:r>
              <a:rPr lang="en-US" dirty="0" smtClean="0">
                <a:solidFill>
                  <a:schemeClr val="bg1"/>
                </a:solidFill>
              </a:rPr>
              <a:t>-</a:t>
            </a:r>
            <a:r>
              <a:rPr lang="en-US" i="1" dirty="0" smtClean="0">
                <a:solidFill>
                  <a:schemeClr val="bg1"/>
                </a:solidFill>
              </a:rPr>
              <a:t>HUD Dep. Sec. Ann Oliva, Think Progress,  Aug. 18, 2015</a:t>
            </a:r>
            <a:endParaRPr lang="en-US" i="1"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0326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8">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NHreport promo.png"/>
          <p:cNvPicPr>
            <a:picLocks noChangeAspect="1"/>
          </p:cNvPicPr>
          <p:nvPr/>
        </p:nvPicPr>
        <p:blipFill>
          <a:blip r:embed="rId3"/>
          <a:stretch>
            <a:fillRect/>
          </a:stretch>
        </p:blipFill>
        <p:spPr>
          <a:xfrm>
            <a:off x="67929" y="626533"/>
            <a:ext cx="8982934" cy="585893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569371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l="4601" t="17929" r="6424" b="14899"/>
          <a:stretch>
            <a:fillRect/>
          </a:stretch>
        </p:blipFill>
        <p:spPr>
          <a:xfrm>
            <a:off x="1330778" y="846684"/>
            <a:ext cx="6492421" cy="1684862"/>
          </a:xfrm>
          <a:prstGeom prst="rect">
            <a:avLst/>
          </a:prstGeom>
        </p:spPr>
      </p:pic>
      <p:sp>
        <p:nvSpPr>
          <p:cNvPr id="12" name="Text Placeholder 11"/>
          <p:cNvSpPr>
            <a:spLocks noGrp="1"/>
          </p:cNvSpPr>
          <p:nvPr>
            <p:ph idx="1"/>
          </p:nvPr>
        </p:nvSpPr>
        <p:spPr>
          <a:xfrm>
            <a:off x="457200" y="2887133"/>
            <a:ext cx="8534400" cy="3589866"/>
          </a:xfrm>
        </p:spPr>
        <p:txBody>
          <a:bodyPr/>
          <a:lstStyle/>
          <a:p>
            <a:pPr>
              <a:buNone/>
            </a:pPr>
            <a:r>
              <a:rPr lang="en-US" dirty="0" smtClean="0"/>
              <a:t>   Housing Not Handcuffs is a national campaign to stop the criminalization of homelessness, and push for effective housing policies that end homelessness.</a:t>
            </a:r>
          </a:p>
          <a:p>
            <a:pPr>
              <a:buNone/>
            </a:pPr>
            <a:endParaRPr lang="en-US" sz="1200" dirty="0" smtClean="0"/>
          </a:p>
          <a:p>
            <a:pPr>
              <a:buNone/>
            </a:pPr>
            <a:r>
              <a:rPr lang="en-US" dirty="0" smtClean="0"/>
              <a:t>   The campaign has developed strategies around policy advocacy, communications, grassroots organizing, and litigation to strategically change local, state, and federal laws and practices that are not working.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149451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Model Policy Highlights &amp; Alternatives</a:t>
            </a:r>
            <a:endParaRPr lang="en-US" dirty="0"/>
          </a:p>
        </p:txBody>
      </p:sp>
      <p:sp>
        <p:nvSpPr>
          <p:cNvPr id="7" name="Content Placeholder 6"/>
          <p:cNvSpPr>
            <a:spLocks noGrp="1"/>
          </p:cNvSpPr>
          <p:nvPr>
            <p:ph idx="1"/>
          </p:nvPr>
        </p:nvSpPr>
        <p:spPr>
          <a:xfrm>
            <a:off x="457200" y="1600200"/>
            <a:ext cx="8229600" cy="4690533"/>
          </a:xfrm>
        </p:spPr>
        <p:txBody>
          <a:bodyPr>
            <a:noAutofit/>
          </a:bodyPr>
          <a:lstStyle/>
          <a:p>
            <a:pPr>
              <a:buNone/>
            </a:pPr>
            <a:r>
              <a:rPr lang="en-US" sz="1400" b="1" dirty="0" smtClean="0"/>
              <a:t>Shorten Homelessness by Stopping its Criminalization </a:t>
            </a:r>
            <a:endParaRPr lang="en-US" sz="1400" dirty="0" smtClean="0"/>
          </a:p>
          <a:p>
            <a:pPr lvl="0"/>
            <a:r>
              <a:rPr lang="en-US" sz="1400" dirty="0" smtClean="0"/>
              <a:t>Defund, cease enforcement, and repeal criminalization laws, until sufficient affordable, safe, and decent housing is available to meet the need of homeless individuals and families.</a:t>
            </a:r>
          </a:p>
          <a:p>
            <a:pPr>
              <a:buNone/>
            </a:pPr>
            <a:endParaRPr lang="en-US" sz="800" b="1" dirty="0" smtClean="0"/>
          </a:p>
          <a:p>
            <a:pPr>
              <a:buNone/>
            </a:pPr>
            <a:r>
              <a:rPr lang="en-US" sz="1400" b="1" dirty="0" smtClean="0"/>
              <a:t>Prevent Homelessness by Strengthening Housing Protections and Eliminating Unjust Evictions</a:t>
            </a:r>
            <a:endParaRPr lang="en-US" sz="1400" dirty="0" smtClean="0"/>
          </a:p>
          <a:p>
            <a:pPr lvl="0"/>
            <a:r>
              <a:rPr lang="en-US" sz="1400" dirty="0" smtClean="0"/>
              <a:t>Make it unlawful to deny housing or social services based upon an individual’s or family’s housing status or homelessness, source of income, or status as a victim of domestic violence, sexual assault, or human trafficking. </a:t>
            </a:r>
          </a:p>
          <a:p>
            <a:pPr lvl="0"/>
            <a:r>
              <a:rPr lang="en-US" sz="1400" dirty="0" smtClean="0"/>
              <a:t>Institute Just Cause eviction laws, and provide a right to counsel in all eviction cases.</a:t>
            </a:r>
          </a:p>
          <a:p>
            <a:pPr lvl="0"/>
            <a:r>
              <a:rPr lang="en-US" sz="1400" dirty="0" smtClean="0"/>
              <a:t>Any institution or system of care that receives public funds, such as prison/jail/detention, health/mental health care, and foster care, shall develop and implement a plan to discharge residents into housing. </a:t>
            </a:r>
          </a:p>
          <a:p>
            <a:pPr>
              <a:buNone/>
            </a:pPr>
            <a:endParaRPr lang="en-US" sz="800" b="1" dirty="0" smtClean="0"/>
          </a:p>
          <a:p>
            <a:pPr>
              <a:buNone/>
            </a:pPr>
            <a:r>
              <a:rPr lang="en-US" sz="1400" b="1" dirty="0" smtClean="0"/>
              <a:t>End Homelessness by Increasing Access to and Availability of Affordable Housing</a:t>
            </a:r>
            <a:endParaRPr lang="en-US" sz="1400" dirty="0" smtClean="0"/>
          </a:p>
          <a:p>
            <a:pPr lvl="0"/>
            <a:r>
              <a:rPr lang="en-US" sz="1400" dirty="0" smtClean="0"/>
              <a:t>Institute universal protections such that no person need pay more than 30% of their income on rent, including a voucher program and minimum wage tied to housing costs.</a:t>
            </a:r>
          </a:p>
          <a:p>
            <a:pPr lvl="0"/>
            <a:r>
              <a:rPr lang="en-US" sz="1400" dirty="0" smtClean="0"/>
              <a:t>Fully fund the National Housing Trust Fund, and establish and fund local and state housing trust funds.</a:t>
            </a:r>
          </a:p>
          <a:p>
            <a:pPr lvl="0"/>
            <a:r>
              <a:rPr lang="en-US" sz="1400" dirty="0" smtClean="0"/>
              <a:t>Make surplus government property available to provide housing and/or services for homeless persons.</a:t>
            </a:r>
          </a:p>
          <a:p>
            <a:pPr lvl="0"/>
            <a:r>
              <a:rPr lang="en-US" sz="1400" dirty="0" smtClean="0"/>
              <a:t>Provide adequate housing, including supportive services, for those exiting state care</a:t>
            </a:r>
          </a:p>
          <a:p>
            <a:endParaRPr lang="en-US"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149451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3"/>
          <p:cNvSpPr>
            <a:spLocks noGrp="1"/>
          </p:cNvSpPr>
          <p:nvPr>
            <p:ph idx="1"/>
          </p:nvPr>
        </p:nvSpPr>
        <p:spPr>
          <a:xfrm>
            <a:off x="969818" y="1438275"/>
            <a:ext cx="4384078" cy="4807324"/>
          </a:xfrm>
        </p:spPr>
        <p:txBody>
          <a:bodyPr rtlCol="0">
            <a:normAutofit lnSpcReduction="10000"/>
          </a:bodyPr>
          <a:lstStyle/>
          <a:p>
            <a:pPr>
              <a:buFontTx/>
              <a:buChar char="•"/>
              <a:defRPr/>
            </a:pPr>
            <a:endParaRPr lang="en-US" sz="2000" dirty="0" smtClean="0">
              <a:solidFill>
                <a:srgbClr val="000000"/>
              </a:solidFill>
            </a:endParaRPr>
          </a:p>
          <a:p>
            <a:pPr>
              <a:buFont typeface="Wingdings" pitchFamily="2" charset="2"/>
              <a:buChar char="§"/>
              <a:defRPr/>
            </a:pPr>
            <a:r>
              <a:rPr lang="en-US" dirty="0" smtClean="0">
                <a:solidFill>
                  <a:srgbClr val="000000"/>
                </a:solidFill>
              </a:rPr>
              <a:t>Right to Education</a:t>
            </a:r>
          </a:p>
          <a:p>
            <a:pPr>
              <a:buFont typeface="Wingdings" pitchFamily="2" charset="2"/>
              <a:buChar char="§"/>
              <a:defRPr/>
            </a:pPr>
            <a:r>
              <a:rPr lang="en-US" dirty="0" smtClean="0">
                <a:solidFill>
                  <a:srgbClr val="000000"/>
                </a:solidFill>
              </a:rPr>
              <a:t>Definitions</a:t>
            </a:r>
            <a:endParaRPr lang="en-US" dirty="0">
              <a:solidFill>
                <a:srgbClr val="000000"/>
              </a:solidFill>
            </a:endParaRPr>
          </a:p>
          <a:p>
            <a:pPr>
              <a:buFont typeface="Wingdings" pitchFamily="2" charset="2"/>
              <a:buChar char="§"/>
              <a:defRPr/>
            </a:pPr>
            <a:r>
              <a:rPr lang="en-US" dirty="0">
                <a:solidFill>
                  <a:srgbClr val="000000"/>
                </a:solidFill>
              </a:rPr>
              <a:t>Youth in Need of Services</a:t>
            </a:r>
            <a:endParaRPr lang="en-US" dirty="0" smtClean="0">
              <a:solidFill>
                <a:srgbClr val="000000"/>
              </a:solidFill>
            </a:endParaRPr>
          </a:p>
          <a:p>
            <a:pPr>
              <a:buFont typeface="Wingdings" pitchFamily="2" charset="2"/>
              <a:buChar char="§"/>
              <a:defRPr/>
            </a:pPr>
            <a:r>
              <a:rPr lang="en-US" dirty="0" smtClean="0">
                <a:solidFill>
                  <a:srgbClr val="000000"/>
                </a:solidFill>
              </a:rPr>
              <a:t>Emancipation</a:t>
            </a:r>
            <a:endParaRPr lang="en-US" dirty="0">
              <a:solidFill>
                <a:srgbClr val="000000"/>
              </a:solidFill>
            </a:endParaRPr>
          </a:p>
          <a:p>
            <a:pPr>
              <a:buFont typeface="Wingdings" pitchFamily="2" charset="2"/>
              <a:buChar char="§"/>
              <a:defRPr/>
            </a:pPr>
            <a:r>
              <a:rPr lang="en-US" dirty="0">
                <a:solidFill>
                  <a:srgbClr val="000000"/>
                </a:solidFill>
              </a:rPr>
              <a:t>Right to Contract </a:t>
            </a:r>
          </a:p>
          <a:p>
            <a:pPr>
              <a:buFont typeface="Wingdings" pitchFamily="2" charset="2"/>
              <a:buChar char="§"/>
              <a:defRPr/>
            </a:pPr>
            <a:r>
              <a:rPr lang="en-US" dirty="0">
                <a:solidFill>
                  <a:srgbClr val="000000"/>
                </a:solidFill>
              </a:rPr>
              <a:t>Access to Healthcare</a:t>
            </a:r>
          </a:p>
          <a:p>
            <a:pPr>
              <a:buFont typeface="Wingdings" pitchFamily="2" charset="2"/>
              <a:buChar char="§"/>
              <a:defRPr/>
            </a:pPr>
            <a:r>
              <a:rPr lang="en-US" dirty="0">
                <a:solidFill>
                  <a:srgbClr val="000000"/>
                </a:solidFill>
              </a:rPr>
              <a:t>Discharge from Juvenile </a:t>
            </a:r>
            <a:r>
              <a:rPr lang="en-US" dirty="0" smtClean="0">
                <a:solidFill>
                  <a:srgbClr val="000000"/>
                </a:solidFill>
              </a:rPr>
              <a:t>Justice</a:t>
            </a:r>
          </a:p>
          <a:p>
            <a:pPr>
              <a:buFont typeface="Wingdings" pitchFamily="2" charset="2"/>
              <a:buChar char="§"/>
              <a:defRPr/>
            </a:pPr>
            <a:r>
              <a:rPr lang="en-US" dirty="0" smtClean="0">
                <a:solidFill>
                  <a:srgbClr val="000000"/>
                </a:solidFill>
              </a:rPr>
              <a:t>Access </a:t>
            </a:r>
            <a:r>
              <a:rPr lang="en-US" dirty="0">
                <a:solidFill>
                  <a:srgbClr val="000000"/>
                </a:solidFill>
              </a:rPr>
              <a:t>to Federal Benefits</a:t>
            </a:r>
            <a:endParaRPr lang="en-US" dirty="0" smtClean="0">
              <a:solidFill>
                <a:srgbClr val="000000"/>
              </a:solidFill>
            </a:endParaRPr>
          </a:p>
          <a:p>
            <a:pPr>
              <a:buFont typeface="Wingdings" pitchFamily="2" charset="2"/>
              <a:buChar char="§"/>
              <a:defRPr/>
            </a:pPr>
            <a:r>
              <a:rPr lang="en-US" dirty="0" smtClean="0">
                <a:solidFill>
                  <a:srgbClr val="000000"/>
                </a:solidFill>
              </a:rPr>
              <a:t>Harboring </a:t>
            </a:r>
            <a:r>
              <a:rPr lang="en-US" dirty="0">
                <a:solidFill>
                  <a:srgbClr val="000000"/>
                </a:solidFill>
              </a:rPr>
              <a:t>Statutes</a:t>
            </a:r>
          </a:p>
          <a:p>
            <a:pPr>
              <a:buFont typeface="Wingdings" pitchFamily="2" charset="2"/>
              <a:buChar char="§"/>
              <a:defRPr/>
            </a:pPr>
            <a:r>
              <a:rPr lang="en-US" dirty="0">
                <a:solidFill>
                  <a:srgbClr val="000000"/>
                </a:solidFill>
              </a:rPr>
              <a:t>Services and </a:t>
            </a:r>
            <a:r>
              <a:rPr lang="en-US" dirty="0" smtClean="0">
                <a:solidFill>
                  <a:srgbClr val="000000"/>
                </a:solidFill>
              </a:rPr>
              <a:t>Shelters</a:t>
            </a:r>
          </a:p>
          <a:p>
            <a:pPr>
              <a:buFont typeface="Wingdings" pitchFamily="2" charset="2"/>
              <a:buChar char="§"/>
              <a:defRPr/>
            </a:pPr>
            <a:r>
              <a:rPr lang="en-US" dirty="0" smtClean="0">
                <a:solidFill>
                  <a:srgbClr val="000000"/>
                </a:solidFill>
              </a:rPr>
              <a:t>Status Offenses</a:t>
            </a:r>
          </a:p>
          <a:p>
            <a:pPr>
              <a:buFont typeface="Wingdings" pitchFamily="2" charset="2"/>
              <a:buChar char="§"/>
              <a:defRPr/>
            </a:pPr>
            <a:endParaRPr lang="en-US" dirty="0" smtClean="0">
              <a:solidFill>
                <a:srgbClr val="000000"/>
              </a:solidFill>
            </a:endParaRPr>
          </a:p>
          <a:p>
            <a:pPr>
              <a:buFont typeface="Wingdings" pitchFamily="2" charset="2"/>
              <a:buChar char="§"/>
              <a:defRPr/>
            </a:pPr>
            <a:endParaRPr lang="en-US" dirty="0" smtClean="0">
              <a:solidFill>
                <a:srgbClr val="000000"/>
              </a:solidFill>
              <a:ea typeface="Times New Roman"/>
              <a:cs typeface="Times New Roman"/>
            </a:endParaRPr>
          </a:p>
        </p:txBody>
      </p:sp>
      <p:sp>
        <p:nvSpPr>
          <p:cNvPr id="10" name="TextBox 9"/>
          <p:cNvSpPr txBox="1"/>
          <p:nvPr/>
        </p:nvSpPr>
        <p:spPr>
          <a:xfrm>
            <a:off x="1011382" y="947553"/>
            <a:ext cx="7647709" cy="678919"/>
          </a:xfrm>
          <a:prstGeom prst="rect">
            <a:avLst/>
          </a:prstGeom>
          <a:noFill/>
        </p:spPr>
        <p:txBody>
          <a:bodyPr wrap="square" lIns="82058" tIns="41029" rIns="82058" bIns="41029" rtlCol="0">
            <a:spAutoFit/>
          </a:bodyPr>
          <a:lstStyle/>
          <a:p>
            <a:pPr algn="ctr"/>
            <a:r>
              <a:rPr lang="en-US" sz="3900" b="1" i="1" dirty="0" smtClean="0">
                <a:solidFill>
                  <a:srgbClr val="000000"/>
                </a:solidFill>
              </a:rPr>
              <a:t>Alone Without a Home</a:t>
            </a:r>
            <a:endParaRPr lang="en-US" sz="3900" b="1" i="1" dirty="0">
              <a:solidFill>
                <a:srgbClr val="000000"/>
              </a:solidFill>
            </a:endParaRPr>
          </a:p>
        </p:txBody>
      </p:sp>
      <p:pic>
        <p:nvPicPr>
          <p:cNvPr id="7" name="Picture 1" descr="report cover.tif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80364" y="2073400"/>
            <a:ext cx="2852566" cy="353707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0731514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a:solidFill>
                  <a:schemeClr val="bg1"/>
                </a:solidFill>
              </a:rPr>
              <a:t/>
            </a:r>
            <a:br>
              <a:rPr lang="en-US" sz="3200" dirty="0">
                <a:solidFill>
                  <a:schemeClr val="bg1"/>
                </a:solidFill>
              </a:rPr>
            </a:br>
            <a:r>
              <a:rPr lang="en-US" sz="3200" dirty="0">
                <a:solidFill>
                  <a:schemeClr val="bg1"/>
                </a:solidFill>
              </a:rPr>
              <a:t>Unique strategies for addressing criminalization and housing in response to youth </a:t>
            </a:r>
            <a:r>
              <a:rPr lang="en-US" sz="3200" dirty="0" smtClean="0">
                <a:solidFill>
                  <a:schemeClr val="bg1"/>
                </a:solidFill>
              </a:rPr>
              <a:t>homelessness</a:t>
            </a:r>
            <a:r>
              <a:rPr lang="en-US" sz="3200" dirty="0">
                <a:solidFill>
                  <a:schemeClr val="bg1"/>
                </a:solidFill>
              </a:rPr>
              <a:t/>
            </a:r>
            <a:br>
              <a:rPr lang="en-US" sz="3200" dirty="0">
                <a:solidFill>
                  <a:schemeClr val="bg1"/>
                </a:solidFill>
              </a:rPr>
            </a:br>
            <a:endParaRPr lang="en-US" sz="3200" dirty="0">
              <a:solidFill>
                <a:schemeClr val="bg1"/>
              </a:solidFill>
            </a:endParaRPr>
          </a:p>
        </p:txBody>
      </p:sp>
      <p:sp>
        <p:nvSpPr>
          <p:cNvPr id="9" name="Content Placeholder 8"/>
          <p:cNvSpPr>
            <a:spLocks noGrp="1"/>
          </p:cNvSpPr>
          <p:nvPr>
            <p:ph idx="1"/>
          </p:nvPr>
        </p:nvSpPr>
        <p:spPr>
          <a:xfrm>
            <a:off x="457200" y="1455825"/>
            <a:ext cx="8229600" cy="3276598"/>
          </a:xfrm>
          <a:solidFill>
            <a:srgbClr val="187487"/>
          </a:solidFill>
        </p:spPr>
        <p:txBody>
          <a:bodyPr>
            <a:normAutofit lnSpcReduction="10000"/>
          </a:bodyPr>
          <a:lstStyle/>
          <a:p>
            <a:r>
              <a:rPr lang="en-US" sz="2000" dirty="0" smtClean="0">
                <a:solidFill>
                  <a:schemeClr val="bg1"/>
                </a:solidFill>
                <a:hlinkClick r:id="rId3"/>
              </a:rPr>
              <a:t>The 'Homeless Problem‘</a:t>
            </a:r>
            <a:endParaRPr lang="en-US" sz="2000" dirty="0" smtClean="0">
              <a:solidFill>
                <a:schemeClr val="bg1"/>
              </a:solidFill>
            </a:endParaRPr>
          </a:p>
          <a:p>
            <a:pPr marL="0" indent="0">
              <a:buNone/>
            </a:pPr>
            <a:r>
              <a:rPr lang="en-US" sz="2000" dirty="0" err="1">
                <a:solidFill>
                  <a:schemeClr val="bg1"/>
                </a:solidFill>
              </a:rPr>
              <a:t>Shahera</a:t>
            </a:r>
            <a:r>
              <a:rPr lang="en-US" sz="2000" dirty="0">
                <a:solidFill>
                  <a:schemeClr val="bg1"/>
                </a:solidFill>
              </a:rPr>
              <a:t> Hyatt</a:t>
            </a:r>
          </a:p>
          <a:p>
            <a:pPr marL="0" indent="0">
              <a:buNone/>
            </a:pPr>
            <a:r>
              <a:rPr lang="en-US" sz="2000" dirty="0">
                <a:solidFill>
                  <a:schemeClr val="bg1"/>
                </a:solidFill>
              </a:rPr>
              <a:t>Published on Aug 26, 2015</a:t>
            </a:r>
          </a:p>
          <a:p>
            <a:pPr marL="0" indent="0">
              <a:buNone/>
            </a:pPr>
            <a:r>
              <a:rPr lang="en-US" sz="2000" dirty="0">
                <a:solidFill>
                  <a:schemeClr val="bg1"/>
                </a:solidFill>
              </a:rPr>
              <a:t>Nicole, a 19-year-old </a:t>
            </a:r>
            <a:r>
              <a:rPr lang="en-US" sz="2000" dirty="0" err="1">
                <a:solidFill>
                  <a:schemeClr val="bg1"/>
                </a:solidFill>
              </a:rPr>
              <a:t>Sacramentan</a:t>
            </a:r>
            <a:r>
              <a:rPr lang="en-US" sz="2000" dirty="0">
                <a:solidFill>
                  <a:schemeClr val="bg1"/>
                </a:solidFill>
              </a:rPr>
              <a:t>, shares her perspective on "the homeless problem" in this speech originally written to be shared with the Sacramento City Council, but when public comment got pushed to the very end, she couldn't stay and deliver it because she needed to get back to her spot along the river at a safe hour. Two weeks after this was recorded, Nicole's mom asked her to come home. She said yes. We are proud to share her voice in this must-watch video.</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5248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335741"/>
          </a:xfrm>
        </p:spPr>
        <p:txBody>
          <a:bodyPr>
            <a:normAutofit/>
          </a:bodyPr>
          <a:lstStyle/>
          <a:p>
            <a:r>
              <a:rPr lang="en-US" sz="3200" dirty="0">
                <a:solidFill>
                  <a:schemeClr val="accent1"/>
                </a:solidFill>
                <a:latin typeface="Franklin Gothic Medium" panose="020B0603020102020204" pitchFamily="34" charset="0"/>
                <a:cs typeface="Arial" panose="020B0604020202020204" pitchFamily="34" charset="0"/>
              </a:rPr>
              <a:t>Youth Homelessness &amp; Juvenile Justice</a:t>
            </a:r>
          </a:p>
        </p:txBody>
      </p:sp>
      <p:sp>
        <p:nvSpPr>
          <p:cNvPr id="3" name="Content Placeholder 2"/>
          <p:cNvSpPr>
            <a:spLocks noGrp="1"/>
          </p:cNvSpPr>
          <p:nvPr>
            <p:ph idx="1"/>
          </p:nvPr>
        </p:nvSpPr>
        <p:spPr>
          <a:xfrm>
            <a:off x="533400" y="1371600"/>
            <a:ext cx="4572000" cy="2425032"/>
          </a:xfrm>
        </p:spPr>
        <p:txBody>
          <a:bodyPr>
            <a:noAutofit/>
          </a:bodyPr>
          <a:lstStyle/>
          <a:p>
            <a:r>
              <a:rPr lang="en-US" sz="2000" b="0" dirty="0"/>
              <a:t>The National Alliance to End Homelessness estimates that 380,000 people younger than 18 </a:t>
            </a:r>
            <a:br>
              <a:rPr lang="en-US" sz="2000" b="0" dirty="0"/>
            </a:br>
            <a:r>
              <a:rPr lang="en-US" sz="2000" b="0" dirty="0"/>
              <a:t>will be homeless and alone for </a:t>
            </a:r>
            <a:br>
              <a:rPr lang="en-US" sz="2000" b="0" dirty="0"/>
            </a:br>
            <a:r>
              <a:rPr lang="en-US" sz="2000" b="0" dirty="0"/>
              <a:t>some period of time. </a:t>
            </a:r>
          </a:p>
          <a:p>
            <a:r>
              <a:rPr lang="en-US" sz="2000" b="0" dirty="0"/>
              <a:t>Each year 1 million children will have contact with the juvenile justice system. </a:t>
            </a:r>
          </a:p>
        </p:txBody>
      </p:sp>
      <p:pic>
        <p:nvPicPr>
          <p:cNvPr id="6" name="Picture 5"/>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366" r="4330" b="1376"/>
          <a:stretch/>
        </p:blipFill>
        <p:spPr>
          <a:xfrm>
            <a:off x="5459241" y="975894"/>
            <a:ext cx="2137835" cy="5676233"/>
          </a:xfrm>
          <a:prstGeom prst="rect">
            <a:avLst/>
          </a:prstGeom>
        </p:spPr>
      </p:pic>
      <p:sp>
        <p:nvSpPr>
          <p:cNvPr id="7" name="TextBox 6"/>
          <p:cNvSpPr txBox="1"/>
          <p:nvPr/>
        </p:nvSpPr>
        <p:spPr>
          <a:xfrm>
            <a:off x="423171" y="3848513"/>
            <a:ext cx="5044513" cy="1067744"/>
          </a:xfrm>
          <a:prstGeom prst="rect">
            <a:avLst/>
          </a:prstGeom>
          <a:noFill/>
        </p:spPr>
        <p:txBody>
          <a:bodyPr wrap="square" lIns="82058" tIns="41029" rIns="82058" bIns="41029" rtlCol="0">
            <a:spAutoFit/>
          </a:bodyPr>
          <a:lstStyle/>
          <a:p>
            <a:pPr algn="ctr"/>
            <a:r>
              <a:rPr lang="en-US" sz="3200" b="1" i="1" dirty="0" smtClean="0">
                <a:solidFill>
                  <a:srgbClr val="000000"/>
                </a:solidFill>
              </a:rPr>
              <a:t>Coalition for Juvenile Justice - Collaborating for Change</a:t>
            </a:r>
            <a:endParaRPr lang="en-US" sz="3200" b="1" i="1"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048706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695157" y="1668432"/>
            <a:ext cx="7860631" cy="3046988"/>
          </a:xfrm>
          <a:prstGeom prst="rect">
            <a:avLst/>
          </a:prstGeom>
        </p:spPr>
        <p:txBody>
          <a:bodyPr wrap="square">
            <a:spAutoFit/>
          </a:bodyPr>
          <a:lstStyle/>
          <a:p>
            <a:r>
              <a:rPr lang="en-US" sz="2400" dirty="0" smtClean="0"/>
              <a:t>Coordinators should also coordinate and consult with State and local policymakers to ensure that legislation and policies do not create barriers for the education of homeless children and youths, which may in some cases fall under their ongoing obligation to review and revise such barriers. . . For example, status offense laws or ordinances that criminalize homelessness can make it more difficult for homeless families and youths to get to school ready to learn.</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004969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G_1578 copy.jpg"/>
          <p:cNvPicPr>
            <a:picLocks noChangeAspect="1"/>
          </p:cNvPicPr>
          <p:nvPr/>
        </p:nvPicPr>
        <p:blipFill>
          <a:blip r:embed="rId3">
            <a:grayscl/>
            <a:lum bright="52000"/>
          </a:blip>
          <a:stretch>
            <a:fillRect/>
          </a:stretch>
        </p:blipFill>
        <p:spPr>
          <a:xfrm>
            <a:off x="40677" y="369332"/>
            <a:ext cx="9038007" cy="6504626"/>
          </a:xfrm>
          <a:prstGeom prst="rect">
            <a:avLst/>
          </a:prstGeom>
        </p:spPr>
      </p:pic>
      <p:sp>
        <p:nvSpPr>
          <p:cNvPr id="2" name="Title 1"/>
          <p:cNvSpPr>
            <a:spLocks noGrp="1"/>
          </p:cNvSpPr>
          <p:nvPr>
            <p:ph type="ctrTitle"/>
          </p:nvPr>
        </p:nvSpPr>
        <p:spPr>
          <a:xfrm>
            <a:off x="712537" y="1973179"/>
            <a:ext cx="7848600" cy="1927225"/>
          </a:xfrm>
        </p:spPr>
        <p:txBody>
          <a:bodyPr anchor="ctr"/>
          <a:lstStyle/>
          <a:p>
            <a:pPr algn="ctr"/>
            <a:r>
              <a:rPr lang="en-US" dirty="0" smtClean="0">
                <a:solidFill>
                  <a:schemeClr val="tx1"/>
                </a:solidFill>
              </a:rPr>
              <a:t>Immigration</a:t>
            </a:r>
            <a:endParaRPr lang="en-US" cap="none" dirty="0">
              <a:solidFill>
                <a:schemeClr val="tx1"/>
              </a:solidFill>
            </a:endParaRPr>
          </a:p>
        </p:txBody>
      </p:sp>
      <p:sp>
        <p:nvSpPr>
          <p:cNvPr id="4" name="TextBox 3"/>
          <p:cNvSpPr txBox="1"/>
          <p:nvPr/>
        </p:nvSpPr>
        <p:spPr>
          <a:xfrm>
            <a:off x="6858000" y="0"/>
            <a:ext cx="2133600" cy="369332"/>
          </a:xfrm>
          <a:prstGeom prst="rect">
            <a:avLst/>
          </a:prstGeom>
          <a:noFill/>
        </p:spPr>
        <p:txBody>
          <a:bodyPr wrap="square" rtlCol="0">
            <a:spAutoFit/>
          </a:bodyPr>
          <a:lstStyle/>
          <a:p>
            <a:pPr algn="r"/>
            <a:r>
              <a:rPr lang="en-US" dirty="0">
                <a:solidFill>
                  <a:schemeClr val="bg1"/>
                </a:solidFill>
              </a:rPr>
              <a:t>nlchp.org</a:t>
            </a:r>
          </a:p>
        </p:txBody>
      </p:sp>
      <p:pic>
        <p:nvPicPr>
          <p:cNvPr id="5" name="Picture 4" descr="C:\Users\janellefernandez\Desktop\NLCHP logo -- highest quality.t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898877" y="5251625"/>
            <a:ext cx="7417579" cy="112024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478271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G_1578 copy.jpg"/>
          <p:cNvPicPr>
            <a:picLocks noChangeAspect="1"/>
          </p:cNvPicPr>
          <p:nvPr/>
        </p:nvPicPr>
        <p:blipFill>
          <a:blip r:embed="rId3">
            <a:grayscl/>
            <a:lum bright="52000"/>
          </a:blip>
          <a:stretch>
            <a:fillRect/>
          </a:stretch>
        </p:blipFill>
        <p:spPr>
          <a:xfrm>
            <a:off x="40677" y="369332"/>
            <a:ext cx="9038007" cy="6504626"/>
          </a:xfrm>
          <a:prstGeom prst="rect">
            <a:avLst/>
          </a:prstGeom>
        </p:spPr>
      </p:pic>
      <p:sp>
        <p:nvSpPr>
          <p:cNvPr id="2" name="Title 1"/>
          <p:cNvSpPr>
            <a:spLocks noGrp="1"/>
          </p:cNvSpPr>
          <p:nvPr>
            <p:ph type="ctrTitle"/>
          </p:nvPr>
        </p:nvSpPr>
        <p:spPr>
          <a:xfrm>
            <a:off x="712537" y="1973179"/>
            <a:ext cx="7848600" cy="1927225"/>
          </a:xfrm>
        </p:spPr>
        <p:txBody>
          <a:bodyPr anchor="ctr"/>
          <a:lstStyle/>
          <a:p>
            <a:pPr algn="ctr"/>
            <a:r>
              <a:rPr lang="en-US" dirty="0" smtClean="0">
                <a:solidFill>
                  <a:schemeClr val="tx1"/>
                </a:solidFill>
              </a:rPr>
              <a:t>Domestic Violence</a:t>
            </a:r>
            <a:endParaRPr lang="en-US" cap="none" dirty="0">
              <a:solidFill>
                <a:schemeClr val="tx1"/>
              </a:solidFill>
            </a:endParaRPr>
          </a:p>
        </p:txBody>
      </p:sp>
      <p:sp>
        <p:nvSpPr>
          <p:cNvPr id="4" name="TextBox 3"/>
          <p:cNvSpPr txBox="1"/>
          <p:nvPr/>
        </p:nvSpPr>
        <p:spPr>
          <a:xfrm>
            <a:off x="6858000" y="0"/>
            <a:ext cx="2133600" cy="369332"/>
          </a:xfrm>
          <a:prstGeom prst="rect">
            <a:avLst/>
          </a:prstGeom>
          <a:noFill/>
        </p:spPr>
        <p:txBody>
          <a:bodyPr wrap="square" rtlCol="0">
            <a:spAutoFit/>
          </a:bodyPr>
          <a:lstStyle/>
          <a:p>
            <a:pPr algn="r"/>
            <a:r>
              <a:rPr lang="en-US" dirty="0">
                <a:solidFill>
                  <a:schemeClr val="bg1"/>
                </a:solidFill>
              </a:rPr>
              <a:t>nlchp.org</a:t>
            </a:r>
          </a:p>
        </p:txBody>
      </p:sp>
      <p:pic>
        <p:nvPicPr>
          <p:cNvPr id="5" name="Picture 4" descr="C:\Users\janellefernandez\Desktop\NLCHP logo -- highest quality.t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898877" y="5251625"/>
            <a:ext cx="7417579" cy="112024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478271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G_1578 copy.jpg"/>
          <p:cNvPicPr>
            <a:picLocks noChangeAspect="1"/>
          </p:cNvPicPr>
          <p:nvPr/>
        </p:nvPicPr>
        <p:blipFill>
          <a:blip r:embed="rId3">
            <a:grayscl/>
            <a:lum bright="52000"/>
          </a:blip>
          <a:stretch>
            <a:fillRect/>
          </a:stretch>
        </p:blipFill>
        <p:spPr>
          <a:xfrm>
            <a:off x="40677" y="369332"/>
            <a:ext cx="9038007" cy="6504626"/>
          </a:xfrm>
          <a:prstGeom prst="rect">
            <a:avLst/>
          </a:prstGeom>
        </p:spPr>
      </p:pic>
      <p:sp>
        <p:nvSpPr>
          <p:cNvPr id="2" name="Title 1"/>
          <p:cNvSpPr>
            <a:spLocks noGrp="1"/>
          </p:cNvSpPr>
          <p:nvPr>
            <p:ph type="ctrTitle"/>
          </p:nvPr>
        </p:nvSpPr>
        <p:spPr>
          <a:xfrm>
            <a:off x="40677" y="1973179"/>
            <a:ext cx="8520460" cy="1927225"/>
          </a:xfrm>
        </p:spPr>
        <p:txBody>
          <a:bodyPr anchor="ctr"/>
          <a:lstStyle/>
          <a:p>
            <a:pPr algn="ctr"/>
            <a:r>
              <a:rPr lang="en-US" dirty="0" smtClean="0">
                <a:solidFill>
                  <a:schemeClr val="tx1"/>
                </a:solidFill>
              </a:rPr>
              <a:t>Access to Justice</a:t>
            </a:r>
            <a:endParaRPr lang="en-US" cap="none" dirty="0">
              <a:solidFill>
                <a:schemeClr val="tx1"/>
              </a:solidFill>
            </a:endParaRPr>
          </a:p>
        </p:txBody>
      </p:sp>
      <p:sp>
        <p:nvSpPr>
          <p:cNvPr id="4" name="TextBox 3"/>
          <p:cNvSpPr txBox="1"/>
          <p:nvPr/>
        </p:nvSpPr>
        <p:spPr>
          <a:xfrm>
            <a:off x="6858000" y="0"/>
            <a:ext cx="2133600" cy="369332"/>
          </a:xfrm>
          <a:prstGeom prst="rect">
            <a:avLst/>
          </a:prstGeom>
          <a:noFill/>
        </p:spPr>
        <p:txBody>
          <a:bodyPr wrap="square" rtlCol="0">
            <a:spAutoFit/>
          </a:bodyPr>
          <a:lstStyle/>
          <a:p>
            <a:pPr algn="r"/>
            <a:r>
              <a:rPr lang="en-US" dirty="0">
                <a:solidFill>
                  <a:schemeClr val="bg1"/>
                </a:solidFill>
              </a:rPr>
              <a:t>nlchp.org</a:t>
            </a:r>
          </a:p>
        </p:txBody>
      </p:sp>
      <p:pic>
        <p:nvPicPr>
          <p:cNvPr id="5" name="Picture 4" descr="C:\Users\janellefernandez\Desktop\NLCHP logo -- highest quality.t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898877" y="5251625"/>
            <a:ext cx="7417579" cy="112024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844936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Constellation of Legal Needs</a:t>
            </a:r>
            <a:endParaRPr lang="en-US" dirty="0"/>
          </a:p>
        </p:txBody>
      </p:sp>
      <p:sp>
        <p:nvSpPr>
          <p:cNvPr id="3" name="Content Placeholder 2"/>
          <p:cNvSpPr>
            <a:spLocks noGrp="1"/>
          </p:cNvSpPr>
          <p:nvPr>
            <p:ph idx="1"/>
          </p:nvPr>
        </p:nvSpPr>
        <p:spPr>
          <a:xfrm>
            <a:off x="430464" y="1644309"/>
            <a:ext cx="8229600" cy="4137553"/>
          </a:xfrm>
        </p:spPr>
        <p:txBody>
          <a:bodyPr anchor="ctr">
            <a:normAutofit fontScale="62500" lnSpcReduction="20000"/>
          </a:bodyPr>
          <a:lstStyle/>
          <a:p>
            <a:pPr>
              <a:lnSpc>
                <a:spcPct val="120000"/>
              </a:lnSpc>
            </a:pPr>
            <a:endParaRPr lang="en-US" sz="2000" b="1" dirty="0" smtClean="0"/>
          </a:p>
          <a:p>
            <a:pPr>
              <a:lnSpc>
                <a:spcPct val="120000"/>
              </a:lnSpc>
            </a:pPr>
            <a:r>
              <a:rPr lang="en-US" sz="2000" b="1" dirty="0" smtClean="0"/>
              <a:t>Consumer Law</a:t>
            </a:r>
          </a:p>
          <a:p>
            <a:pPr>
              <a:lnSpc>
                <a:spcPct val="120000"/>
              </a:lnSpc>
            </a:pPr>
            <a:r>
              <a:rPr lang="en-US" sz="2000" b="1" dirty="0" smtClean="0"/>
              <a:t>Child Custody</a:t>
            </a:r>
          </a:p>
          <a:p>
            <a:pPr>
              <a:lnSpc>
                <a:spcPct val="120000"/>
              </a:lnSpc>
            </a:pPr>
            <a:r>
              <a:rPr lang="en-US" sz="2000" b="1" dirty="0" smtClean="0"/>
              <a:t>Criminalization / Fines &amp; Fees</a:t>
            </a:r>
          </a:p>
          <a:p>
            <a:pPr>
              <a:lnSpc>
                <a:spcPct val="120000"/>
              </a:lnSpc>
            </a:pPr>
            <a:r>
              <a:rPr lang="en-US" sz="2000" b="1" dirty="0" smtClean="0"/>
              <a:t>Domestic violence</a:t>
            </a:r>
          </a:p>
          <a:p>
            <a:pPr>
              <a:lnSpc>
                <a:spcPct val="120000"/>
              </a:lnSpc>
            </a:pPr>
            <a:r>
              <a:rPr lang="en-US" sz="2000" b="1" dirty="0" smtClean="0"/>
              <a:t>Employment</a:t>
            </a:r>
          </a:p>
          <a:p>
            <a:pPr>
              <a:lnSpc>
                <a:spcPct val="120000"/>
              </a:lnSpc>
            </a:pPr>
            <a:r>
              <a:rPr lang="en-US" sz="2000" b="1" dirty="0" smtClean="0"/>
              <a:t>Education</a:t>
            </a:r>
          </a:p>
          <a:p>
            <a:pPr>
              <a:lnSpc>
                <a:spcPct val="120000"/>
              </a:lnSpc>
            </a:pPr>
            <a:r>
              <a:rPr lang="en-US" sz="2000" b="1" dirty="0" smtClean="0"/>
              <a:t>Family Law</a:t>
            </a:r>
          </a:p>
          <a:p>
            <a:pPr>
              <a:lnSpc>
                <a:spcPct val="120000"/>
              </a:lnSpc>
            </a:pPr>
            <a:r>
              <a:rPr lang="en-US" sz="2000" b="1" dirty="0" smtClean="0"/>
              <a:t>FEMA</a:t>
            </a:r>
          </a:p>
          <a:p>
            <a:pPr>
              <a:lnSpc>
                <a:spcPct val="120000"/>
              </a:lnSpc>
            </a:pPr>
            <a:r>
              <a:rPr lang="en-US" sz="2000" b="1" dirty="0" smtClean="0"/>
              <a:t>Housing &amp; Renters’ Rights – barriers to obtaining or maintaining housing </a:t>
            </a:r>
          </a:p>
          <a:p>
            <a:pPr>
              <a:lnSpc>
                <a:spcPct val="120000"/>
              </a:lnSpc>
            </a:pPr>
            <a:r>
              <a:rPr lang="en-US" sz="2000" b="1" dirty="0" smtClean="0"/>
              <a:t>Health &amp; Other Economic Benefits</a:t>
            </a:r>
          </a:p>
          <a:p>
            <a:pPr>
              <a:lnSpc>
                <a:spcPct val="120000"/>
              </a:lnSpc>
            </a:pPr>
            <a:r>
              <a:rPr lang="en-US" sz="2000" b="1" dirty="0" smtClean="0"/>
              <a:t>ID and replacing documents</a:t>
            </a:r>
          </a:p>
          <a:p>
            <a:pPr>
              <a:lnSpc>
                <a:spcPct val="120000"/>
              </a:lnSpc>
            </a:pPr>
            <a:r>
              <a:rPr lang="en-US" sz="2000" b="1" dirty="0" smtClean="0"/>
              <a:t>Immigration</a:t>
            </a:r>
          </a:p>
          <a:p>
            <a:pPr>
              <a:lnSpc>
                <a:spcPct val="120000"/>
              </a:lnSpc>
            </a:pPr>
            <a:r>
              <a:rPr lang="en-US" sz="2000" b="1" dirty="0" smtClean="0"/>
              <a:t>Insurance</a:t>
            </a:r>
          </a:p>
          <a:p>
            <a:pPr>
              <a:lnSpc>
                <a:spcPct val="120000"/>
              </a:lnSpc>
            </a:pPr>
            <a:r>
              <a:rPr lang="en-US" sz="2000" b="1" dirty="0" smtClean="0"/>
              <a:t>Privacy and safety concerns</a:t>
            </a:r>
          </a:p>
          <a:p>
            <a:pPr>
              <a:lnSpc>
                <a:spcPct val="120000"/>
              </a:lnSpc>
            </a:pPr>
            <a:r>
              <a:rPr lang="en-US" sz="2000" b="1" dirty="0" smtClean="0"/>
              <a:t>SSI – Supplemental Security Income </a:t>
            </a:r>
          </a:p>
          <a:p>
            <a:pPr>
              <a:lnSpc>
                <a:spcPct val="120000"/>
              </a:lnSpc>
              <a:buNone/>
            </a:pPr>
            <a:endParaRPr lang="en-US" sz="2000" b="1" dirty="0" smtClean="0"/>
          </a:p>
          <a:p>
            <a:pPr>
              <a:lnSpc>
                <a:spcPct val="120000"/>
              </a:lnSpc>
            </a:pPr>
            <a:endParaRPr lang="en-US" sz="2000" b="1" dirty="0" smtClean="0"/>
          </a:p>
          <a:p>
            <a:pPr>
              <a:lnSpc>
                <a:spcPct val="120000"/>
              </a:lnSpc>
            </a:pPr>
            <a:endParaRPr lang="en-US" sz="2000" b="1" dirty="0" smtClean="0"/>
          </a:p>
        </p:txBody>
      </p:sp>
      <p:sp>
        <p:nvSpPr>
          <p:cNvPr id="4" name="TextBox 3"/>
          <p:cNvSpPr txBox="1"/>
          <p:nvPr/>
        </p:nvSpPr>
        <p:spPr>
          <a:xfrm>
            <a:off x="6858000" y="0"/>
            <a:ext cx="2133600" cy="369332"/>
          </a:xfrm>
          <a:prstGeom prst="rect">
            <a:avLst/>
          </a:prstGeom>
          <a:noFill/>
        </p:spPr>
        <p:txBody>
          <a:bodyPr wrap="square" rtlCol="0">
            <a:spAutoFit/>
          </a:bodyPr>
          <a:lstStyle/>
          <a:p>
            <a:pPr algn="r"/>
            <a:r>
              <a:rPr lang="en-US" dirty="0" smtClean="0">
                <a:solidFill>
                  <a:schemeClr val="bg1"/>
                </a:solidFill>
              </a:rPr>
              <a:t>nlchp.org</a:t>
            </a:r>
            <a:endParaRPr lang="en-US"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2595074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6892" y="2427342"/>
            <a:ext cx="6348162" cy="1369290"/>
          </a:xfrm>
        </p:spPr>
        <p:txBody>
          <a:bodyPr>
            <a:normAutofit fontScale="90000"/>
          </a:bodyPr>
          <a:lstStyle/>
          <a:p>
            <a:pPr algn="l"/>
            <a:r>
              <a:rPr lang="en-US" dirty="0" smtClean="0">
                <a:latin typeface="Lucida Handwriting"/>
                <a:cs typeface="Lucida Handwriting"/>
              </a:rPr>
              <a:t>The first thing we do, let's kill all the lawyers.</a:t>
            </a:r>
            <a:endParaRPr lang="en-US" dirty="0">
              <a:latin typeface="Lucida Handwriting"/>
              <a:cs typeface="Lucida Handwriting"/>
            </a:endParaRPr>
          </a:p>
        </p:txBody>
      </p:sp>
      <p:sp>
        <p:nvSpPr>
          <p:cNvPr id="14" name="Title 1"/>
          <p:cNvSpPr txBox="1">
            <a:spLocks/>
          </p:cNvSpPr>
          <p:nvPr/>
        </p:nvSpPr>
        <p:spPr>
          <a:xfrm>
            <a:off x="3843922" y="3876478"/>
            <a:ext cx="4629150" cy="557213"/>
          </a:xfrm>
          <a:prstGeom prst="rect">
            <a:avLst/>
          </a:prstGeom>
        </p:spPr>
        <p:txBody>
          <a:bodyPr vert="horz" lIns="91440" tIns="45720" rIns="91440" bIns="45720" rtlCol="0" anchor="ctr">
            <a:normAutofit fontScale="52500" lnSpcReduction="20000"/>
          </a:bodyPr>
          <a:lstStyle/>
          <a:p>
            <a:pPr lvl="0" algn="ctr">
              <a:spcBef>
                <a:spcPct val="0"/>
              </a:spcBef>
            </a:pPr>
            <a:r>
              <a:rPr lang="en-US" sz="4000" spc="-100" dirty="0" smtClean="0">
                <a:solidFill>
                  <a:schemeClr val="tx2"/>
                </a:solidFill>
                <a:latin typeface="Calibri"/>
                <a:ea typeface="+mj-ea"/>
                <a:cs typeface="Calibri"/>
              </a:rPr>
              <a:t>- Henry The Sixth, Part 2 Act 4, scene 2, 71–78</a:t>
            </a:r>
            <a:endParaRPr kumimoji="0" lang="en-US" sz="4000" b="0" i="0" u="none" strike="noStrike" kern="1200" cap="none" spc="-100" normalizeH="0" baseline="0" noProof="0" dirty="0">
              <a:ln>
                <a:noFill/>
              </a:ln>
              <a:solidFill>
                <a:schemeClr val="tx2"/>
              </a:solidFill>
              <a:effectLst/>
              <a:uLnTx/>
              <a:uFillTx/>
              <a:latin typeface="Calibri"/>
              <a:ea typeface="+mj-ea"/>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013692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Lawyers and Legal Advocates</a:t>
            </a:r>
            <a:endParaRPr lang="en-US" dirty="0"/>
          </a:p>
        </p:txBody>
      </p:sp>
      <p:sp>
        <p:nvSpPr>
          <p:cNvPr id="3" name="Content Placeholder 2"/>
          <p:cNvSpPr>
            <a:spLocks noGrp="1"/>
          </p:cNvSpPr>
          <p:nvPr>
            <p:ph idx="1"/>
          </p:nvPr>
        </p:nvSpPr>
        <p:spPr>
          <a:xfrm>
            <a:off x="430464" y="1430421"/>
            <a:ext cx="8229600" cy="4137553"/>
          </a:xfrm>
        </p:spPr>
        <p:txBody>
          <a:bodyPr anchor="ctr">
            <a:normAutofit/>
          </a:bodyPr>
          <a:lstStyle/>
          <a:p>
            <a:pPr>
              <a:lnSpc>
                <a:spcPct val="120000"/>
              </a:lnSpc>
            </a:pPr>
            <a:r>
              <a:rPr lang="en-US" sz="2000" b="1" dirty="0" smtClean="0"/>
              <a:t>What are some functions of Legal Advocates?</a:t>
            </a:r>
          </a:p>
          <a:p>
            <a:pPr lvl="1">
              <a:lnSpc>
                <a:spcPct val="120000"/>
              </a:lnSpc>
              <a:buNone/>
            </a:pPr>
            <a:endParaRPr lang="en-US" sz="1600" b="1" dirty="0" smtClean="0"/>
          </a:p>
          <a:p>
            <a:pPr lvl="1">
              <a:lnSpc>
                <a:spcPct val="120000"/>
              </a:lnSpc>
            </a:pPr>
            <a:r>
              <a:rPr lang="en-US" sz="1600" b="1" dirty="0" smtClean="0"/>
              <a:t>Be the primary advocate</a:t>
            </a:r>
          </a:p>
          <a:p>
            <a:pPr lvl="1">
              <a:lnSpc>
                <a:spcPct val="120000"/>
              </a:lnSpc>
            </a:pPr>
            <a:endParaRPr lang="en-US" sz="1600" b="1" dirty="0" smtClean="0"/>
          </a:p>
          <a:p>
            <a:pPr lvl="1">
              <a:lnSpc>
                <a:spcPct val="120000"/>
              </a:lnSpc>
            </a:pPr>
            <a:r>
              <a:rPr lang="en-US" sz="1600" b="1" dirty="0" smtClean="0"/>
              <a:t>Be the fact-finder</a:t>
            </a:r>
            <a:endParaRPr lang="en-US" sz="1600" dirty="0" smtClean="0"/>
          </a:p>
          <a:p>
            <a:pPr lvl="1">
              <a:lnSpc>
                <a:spcPct val="120000"/>
              </a:lnSpc>
              <a:buNone/>
            </a:pPr>
            <a:endParaRPr lang="en-US" sz="1600" b="1" dirty="0" smtClean="0"/>
          </a:p>
          <a:p>
            <a:pPr lvl="1">
              <a:lnSpc>
                <a:spcPct val="120000"/>
              </a:lnSpc>
            </a:pPr>
            <a:r>
              <a:rPr lang="en-US" sz="1600" b="1" dirty="0" smtClean="0"/>
              <a:t>Enforce laws and ensure compliance</a:t>
            </a:r>
            <a:endParaRPr lang="en-US" sz="1600" dirty="0" smtClean="0"/>
          </a:p>
          <a:p>
            <a:pPr lvl="1">
              <a:lnSpc>
                <a:spcPct val="120000"/>
              </a:lnSpc>
            </a:pPr>
            <a:endParaRPr lang="en-US" sz="1600" b="1" dirty="0" smtClean="0"/>
          </a:p>
          <a:p>
            <a:pPr lvl="1">
              <a:lnSpc>
                <a:spcPct val="120000"/>
              </a:lnSpc>
            </a:pPr>
            <a:r>
              <a:rPr lang="en-US" sz="1600" b="1" dirty="0" smtClean="0"/>
              <a:t>Craft different legal remedies and address collateral consequences</a:t>
            </a:r>
          </a:p>
          <a:p>
            <a:pPr lvl="1">
              <a:lnSpc>
                <a:spcPct val="120000"/>
              </a:lnSpc>
              <a:buNone/>
            </a:pPr>
            <a:endParaRPr lang="en-US" sz="1600" b="1" dirty="0" smtClean="0"/>
          </a:p>
          <a:p>
            <a:pPr lvl="1">
              <a:lnSpc>
                <a:spcPct val="120000"/>
              </a:lnSpc>
            </a:pPr>
            <a:r>
              <a:rPr lang="en-US" sz="1600" b="1" dirty="0" smtClean="0"/>
              <a:t>Policy advocate</a:t>
            </a:r>
          </a:p>
          <a:p>
            <a:pPr>
              <a:lnSpc>
                <a:spcPct val="120000"/>
              </a:lnSpc>
              <a:buNone/>
            </a:pPr>
            <a:endParaRPr lang="en-US" sz="2000" b="1" dirty="0" smtClean="0"/>
          </a:p>
        </p:txBody>
      </p:sp>
      <p:sp>
        <p:nvSpPr>
          <p:cNvPr id="4" name="TextBox 3"/>
          <p:cNvSpPr txBox="1"/>
          <p:nvPr/>
        </p:nvSpPr>
        <p:spPr>
          <a:xfrm>
            <a:off x="6858000" y="0"/>
            <a:ext cx="2133600" cy="369332"/>
          </a:xfrm>
          <a:prstGeom prst="rect">
            <a:avLst/>
          </a:prstGeom>
          <a:noFill/>
        </p:spPr>
        <p:txBody>
          <a:bodyPr wrap="square" rtlCol="0">
            <a:spAutoFit/>
          </a:bodyPr>
          <a:lstStyle/>
          <a:p>
            <a:pPr algn="r"/>
            <a:r>
              <a:rPr lang="en-US" dirty="0" smtClean="0">
                <a:solidFill>
                  <a:schemeClr val="bg1"/>
                </a:solidFill>
              </a:rPr>
              <a:t>nlchp.org</a:t>
            </a:r>
            <a:endParaRPr lang="en-US"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2595074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HYLN.png"/>
          <p:cNvPicPr>
            <a:picLocks noChangeAspect="1"/>
          </p:cNvPicPr>
          <p:nvPr/>
        </p:nvPicPr>
        <p:blipFill>
          <a:blip r:embed="rId3"/>
          <a:stretch>
            <a:fillRect/>
          </a:stretch>
        </p:blipFill>
        <p:spPr>
          <a:xfrm>
            <a:off x="-1" y="454024"/>
            <a:ext cx="9144001" cy="625157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1865948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75636"/>
          <a:stretch/>
        </p:blipFill>
        <p:spPr>
          <a:xfrm>
            <a:off x="1464098" y="673102"/>
            <a:ext cx="6215804" cy="927098"/>
          </a:xfrm>
          <a:prstGeom prst="rect">
            <a:avLst/>
          </a:prstGeom>
        </p:spPr>
      </p:pic>
      <p:pic>
        <p:nvPicPr>
          <p:cNvPr id="2" name="Picture 1"/>
          <p:cNvPicPr>
            <a:picLocks noChangeAspect="1"/>
          </p:cNvPicPr>
          <p:nvPr/>
        </p:nvPicPr>
        <p:blipFill rotWithShape="1">
          <a:blip r:embed="rId4"/>
          <a:srcRect b="45092"/>
          <a:stretch/>
        </p:blipFill>
        <p:spPr>
          <a:xfrm>
            <a:off x="4451968" y="1600200"/>
            <a:ext cx="4054793" cy="3227425"/>
          </a:xfrm>
          <a:prstGeom prst="rect">
            <a:avLst/>
          </a:prstGeom>
        </p:spPr>
      </p:pic>
      <p:pic>
        <p:nvPicPr>
          <p:cNvPr id="4" name="Picture 3"/>
          <p:cNvPicPr>
            <a:picLocks noChangeAspect="1"/>
          </p:cNvPicPr>
          <p:nvPr/>
        </p:nvPicPr>
        <p:blipFill rotWithShape="1">
          <a:blip r:embed="rId5"/>
          <a:srcRect t="61401"/>
          <a:stretch/>
        </p:blipFill>
        <p:spPr>
          <a:xfrm>
            <a:off x="519254" y="1600199"/>
            <a:ext cx="3934762" cy="220015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0582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094"/>
            <a:ext cx="8229600" cy="4876800"/>
          </a:xfrm>
        </p:spPr>
        <p:txBody>
          <a:bodyPr/>
          <a:lstStyle/>
          <a:p>
            <a:pPr marL="0" indent="0" algn="ctr">
              <a:buNone/>
            </a:pPr>
            <a:endParaRPr lang="en-US" dirty="0" smtClean="0"/>
          </a:p>
          <a:p>
            <a:pPr marL="0" indent="0" algn="ctr">
              <a:buNone/>
            </a:pPr>
            <a:r>
              <a:rPr lang="en-US" dirty="0" smtClean="0"/>
              <a:t>Michael Santos</a:t>
            </a:r>
          </a:p>
          <a:p>
            <a:pPr marL="0" indent="0" algn="ctr">
              <a:buNone/>
            </a:pPr>
            <a:r>
              <a:rPr lang="en-US" dirty="0" smtClean="0"/>
              <a:t>Attorney</a:t>
            </a:r>
          </a:p>
          <a:p>
            <a:pPr marL="0" indent="0" algn="ctr">
              <a:buNone/>
            </a:pPr>
            <a:r>
              <a:rPr lang="en-US" dirty="0" err="1" smtClean="0"/>
              <a:t>msantos@nlchp.org</a:t>
            </a:r>
            <a:endParaRPr lang="en-US" dirty="0" smtClean="0"/>
          </a:p>
          <a:p>
            <a:pPr marL="0" indent="0" algn="ctr">
              <a:buNone/>
            </a:pPr>
            <a:r>
              <a:rPr lang="en-US" dirty="0"/>
              <a:t>202-638-2535 ext.</a:t>
            </a:r>
            <a:r>
              <a:rPr lang="en-US" dirty="0" smtClean="0"/>
              <a:t> 118</a:t>
            </a:r>
          </a:p>
          <a:p>
            <a:pPr marL="0" indent="0" algn="ctr">
              <a:buNone/>
            </a:pPr>
            <a:endParaRPr lang="en-US" dirty="0"/>
          </a:p>
          <a:p>
            <a:pPr marL="0" indent="0" algn="ctr">
              <a:buNone/>
            </a:pPr>
            <a:r>
              <a:rPr lang="en-US" dirty="0"/>
              <a:t>www.nlchp.org</a:t>
            </a:r>
          </a:p>
        </p:txBody>
      </p:sp>
      <p:pic>
        <p:nvPicPr>
          <p:cNvPr id="4" name="Picture 3" descr="C:\Users\janellefernandez\Desktop\NLCHP logo -- highest quality.t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021985" y="5056656"/>
            <a:ext cx="7199415" cy="11202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6790765" y="0"/>
            <a:ext cx="2070847" cy="343251"/>
          </a:xfrm>
          <a:prstGeom prst="rect">
            <a:avLst/>
          </a:prstGeom>
          <a:noFill/>
        </p:spPr>
        <p:txBody>
          <a:bodyPr wrap="square" lIns="97932" tIns="48966" rIns="97932" bIns="48966" rtlCol="0">
            <a:spAutoFit/>
          </a:bodyPr>
          <a:lstStyle/>
          <a:p>
            <a:pPr algn="r"/>
            <a:r>
              <a:rPr lang="en-US" sz="1588" dirty="0">
                <a:solidFill>
                  <a:schemeClr val="bg1"/>
                </a:solidFill>
              </a:rPr>
              <a:t>nlchp.org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796656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FAMILY HOMELESSNESS</a:t>
            </a:r>
            <a:endParaRPr lang="en-US" dirty="0">
              <a:solidFill>
                <a:srgbClr val="000000"/>
              </a:solidFill>
            </a:endParaRPr>
          </a:p>
        </p:txBody>
      </p:sp>
      <p:sp>
        <p:nvSpPr>
          <p:cNvPr id="3" name="Content Placeholder 2"/>
          <p:cNvSpPr>
            <a:spLocks noGrp="1"/>
          </p:cNvSpPr>
          <p:nvPr>
            <p:ph idx="1"/>
          </p:nvPr>
        </p:nvSpPr>
        <p:spPr>
          <a:xfrm>
            <a:off x="1" y="1600200"/>
            <a:ext cx="9144000" cy="4876800"/>
          </a:xfrm>
        </p:spPr>
        <p:txBody>
          <a:bodyPr/>
          <a:lstStyle/>
          <a:p>
            <a:pPr lvl="1"/>
            <a:r>
              <a:rPr lang="en-US" b="1" dirty="0" smtClean="0">
                <a:solidFill>
                  <a:srgbClr val="000000"/>
                </a:solidFill>
              </a:rPr>
              <a:t>Homeless households with at least 1 adult and 1 child (HUD)</a:t>
            </a:r>
          </a:p>
          <a:p>
            <a:pPr lvl="1"/>
            <a:r>
              <a:rPr lang="en-US" b="1" dirty="0" smtClean="0">
                <a:solidFill>
                  <a:srgbClr val="000000"/>
                </a:solidFill>
              </a:rPr>
              <a:t>Homeless families are 35% of the total homeless population</a:t>
            </a:r>
          </a:p>
          <a:p>
            <a:pPr lvl="2"/>
            <a:r>
              <a:rPr lang="en-US" b="1" dirty="0" smtClean="0">
                <a:solidFill>
                  <a:srgbClr val="000000"/>
                </a:solidFill>
              </a:rPr>
              <a:t>Mainly women and children</a:t>
            </a:r>
          </a:p>
          <a:p>
            <a:pPr lvl="2"/>
            <a:r>
              <a:rPr lang="en-US" b="1" dirty="0" smtClean="0">
                <a:solidFill>
                  <a:srgbClr val="000000"/>
                </a:solidFill>
              </a:rPr>
              <a:t>2.5 million children</a:t>
            </a:r>
          </a:p>
          <a:p>
            <a:pPr lvl="2"/>
            <a:r>
              <a:rPr lang="en-US" b="1" dirty="0" smtClean="0">
                <a:solidFill>
                  <a:srgbClr val="000000"/>
                </a:solidFill>
              </a:rPr>
              <a:t>More than 90% of homeless mothers reported experiencing physical and/or sexual abuse</a:t>
            </a:r>
          </a:p>
          <a:p>
            <a:pPr lvl="1">
              <a:buClr>
                <a:srgbClr val="BF974D"/>
              </a:buClr>
            </a:pPr>
            <a:r>
              <a:rPr lang="en-US" b="1" dirty="0" smtClean="0">
                <a:solidFill>
                  <a:srgbClr val="000000"/>
                </a:solidFill>
              </a:rPr>
              <a:t>Different from recognizable “street” homelessness</a:t>
            </a:r>
          </a:p>
          <a:p>
            <a:pPr lvl="2">
              <a:buClr>
                <a:srgbClr val="BF974D"/>
              </a:buClr>
            </a:pPr>
            <a:r>
              <a:rPr lang="en-US" b="1" dirty="0" smtClean="0">
                <a:solidFill>
                  <a:srgbClr val="000000"/>
                </a:solidFill>
              </a:rPr>
              <a:t>Invisible</a:t>
            </a:r>
          </a:p>
          <a:p>
            <a:pPr lvl="2">
              <a:buClr>
                <a:srgbClr val="BF974D"/>
              </a:buClr>
            </a:pPr>
            <a:r>
              <a:rPr lang="en-US" b="1" dirty="0" smtClean="0">
                <a:solidFill>
                  <a:srgbClr val="000000"/>
                </a:solidFill>
              </a:rPr>
              <a:t>Doubled-up</a:t>
            </a:r>
          </a:p>
          <a:p>
            <a:pPr lvl="2">
              <a:buClr>
                <a:srgbClr val="BF974D"/>
              </a:buClr>
            </a:pPr>
            <a:r>
              <a:rPr lang="en-US" b="1" dirty="0" smtClean="0">
                <a:solidFill>
                  <a:srgbClr val="000000"/>
                </a:solidFill>
              </a:rPr>
              <a:t>Motels</a:t>
            </a:r>
          </a:p>
          <a:p>
            <a:pPr lvl="2">
              <a:buClr>
                <a:srgbClr val="BF974D"/>
              </a:buClr>
            </a:pPr>
            <a:r>
              <a:rPr lang="en-US" b="1" dirty="0" smtClean="0">
                <a:solidFill>
                  <a:srgbClr val="000000"/>
                </a:solidFill>
              </a:rPr>
              <a:t>Cars, vans, trucks</a:t>
            </a:r>
          </a:p>
          <a:p>
            <a:pPr lvl="2">
              <a:buClr>
                <a:srgbClr val="BF974D"/>
              </a:buClr>
            </a:pPr>
            <a:r>
              <a:rPr lang="en-US" b="1" dirty="0" smtClean="0">
                <a:solidFill>
                  <a:srgbClr val="000000"/>
                </a:solidFill>
              </a:rPr>
              <a:t>Shelters</a:t>
            </a:r>
          </a:p>
          <a:p>
            <a:pPr lvl="2">
              <a:buClr>
                <a:srgbClr val="BF974D"/>
              </a:buClr>
            </a:pPr>
            <a:r>
              <a:rPr lang="en-US" b="1" dirty="0" smtClean="0">
                <a:solidFill>
                  <a:srgbClr val="000000"/>
                </a:solidFill>
              </a:rPr>
              <a:t>Campgrounds</a:t>
            </a:r>
          </a:p>
          <a:p>
            <a:pPr lvl="2">
              <a:buClr>
                <a:srgbClr val="BF974D"/>
              </a:buClr>
            </a:pPr>
            <a:endParaRPr lang="en-US" b="1" dirty="0" smtClean="0">
              <a:solidFill>
                <a:srgbClr val="000000"/>
              </a:solidFill>
            </a:endParaRPr>
          </a:p>
          <a:p>
            <a:pPr lvl="2">
              <a:buClr>
                <a:srgbClr val="BF974D"/>
              </a:buClr>
            </a:pPr>
            <a:endParaRPr lang="en-US" b="1" dirty="0">
              <a:solidFill>
                <a:srgbClr val="000000"/>
              </a:solidFill>
            </a:endParaRPr>
          </a:p>
          <a:p>
            <a:pPr marL="777149" lvl="2" indent="0">
              <a:buNone/>
            </a:pPr>
            <a:endParaRPr lang="en-US" b="1" dirty="0" smtClean="0">
              <a:solidFill>
                <a:srgbClr val="000000"/>
              </a:solidFill>
            </a:endParaRPr>
          </a:p>
          <a:p>
            <a:pPr lvl="1"/>
            <a:endParaRPr lang="en-US" b="1"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381766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30464" y="2172934"/>
            <a:ext cx="8229600" cy="1143000"/>
          </a:xfrm>
        </p:spPr>
        <p:txBody>
          <a:bodyPr>
            <a:noAutofit/>
          </a:bodyPr>
          <a:lstStyle/>
          <a:p>
            <a:r>
              <a:rPr lang="en-US" sz="3200" dirty="0" smtClean="0">
                <a:solidFill>
                  <a:schemeClr val="bg1"/>
                </a:solidFill>
              </a:rPr>
              <a:t>WHAT? HOW? WHY?</a:t>
            </a:r>
            <a:br>
              <a:rPr lang="en-US" sz="3200" dirty="0" smtClean="0">
                <a:solidFill>
                  <a:schemeClr val="bg1"/>
                </a:solidFill>
              </a:rPr>
            </a:br>
            <a:r>
              <a:rPr lang="en-US" sz="2800" dirty="0" smtClean="0">
                <a:solidFill>
                  <a:schemeClr val="bg1"/>
                </a:solidFill>
              </a:rPr>
              <a:t>Listening Session</a:t>
            </a:r>
            <a:endParaRPr lang="en-US" sz="28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6372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30464" y="2172934"/>
            <a:ext cx="8229600" cy="1143000"/>
          </a:xfrm>
        </p:spPr>
        <p:txBody>
          <a:bodyPr>
            <a:noAutofit/>
          </a:bodyPr>
          <a:lstStyle/>
          <a:p>
            <a:r>
              <a:rPr lang="en-US" sz="3200" dirty="0" smtClean="0">
                <a:solidFill>
                  <a:schemeClr val="bg1"/>
                </a:solidFill>
              </a:rPr>
              <a:t>WHAT IS CRIMINALIZATION?</a:t>
            </a:r>
            <a:endParaRPr lang="en-US" sz="32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6372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07818" y="605118"/>
            <a:ext cx="8728364" cy="559913"/>
          </a:xfrm>
          <a:prstGeom prst="rect">
            <a:avLst/>
          </a:prstGeom>
          <a:noFill/>
        </p:spPr>
        <p:txBody>
          <a:bodyPr wrap="square" lIns="82058" tIns="41029" rIns="82058" bIns="41029" rtlCol="0">
            <a:spAutoFit/>
          </a:bodyPr>
          <a:lstStyle/>
          <a:p>
            <a:r>
              <a:rPr lang="en-US" sz="3100" b="1" i="1" dirty="0" smtClean="0">
                <a:solidFill>
                  <a:srgbClr val="000000"/>
                </a:solidFill>
              </a:rPr>
              <a:t>Federal Concerns</a:t>
            </a:r>
            <a:endParaRPr lang="en-US" sz="3100" b="1" i="1" dirty="0">
              <a:solidFill>
                <a:srgbClr val="000000"/>
              </a:solidFill>
            </a:endParaRPr>
          </a:p>
        </p:txBody>
      </p:sp>
      <p:sp>
        <p:nvSpPr>
          <p:cNvPr id="8" name="Rectangle 3"/>
          <p:cNvSpPr txBox="1">
            <a:spLocks noChangeArrowheads="1"/>
          </p:cNvSpPr>
          <p:nvPr/>
        </p:nvSpPr>
        <p:spPr>
          <a:xfrm>
            <a:off x="277091" y="1344706"/>
            <a:ext cx="8312727" cy="2823882"/>
          </a:xfrm>
          <a:prstGeom prst="rect">
            <a:avLst/>
          </a:prstGeom>
        </p:spPr>
        <p:txBody>
          <a:bodyPr vert="horz" wrap="square" lIns="99602" tIns="49801" rIns="99602" bIns="49801" rtlCol="0">
            <a:noAutofit/>
          </a:bodyPr>
          <a:lstStyle/>
          <a:p>
            <a:pPr marL="410291" indent="-410291">
              <a:spcBef>
                <a:spcPct val="0"/>
              </a:spcBef>
              <a:buSzPct val="85000"/>
              <a:buFont typeface="Wingdings" charset="2"/>
              <a:buChar char="ü"/>
              <a:defRPr/>
            </a:pPr>
            <a:r>
              <a:rPr lang="en-US" sz="2500" dirty="0" smtClean="0">
                <a:solidFill>
                  <a:srgbClr val="000000"/>
                </a:solidFill>
              </a:rPr>
              <a:t>Constitutional</a:t>
            </a:r>
          </a:p>
          <a:p>
            <a:pPr marL="908306" lvl="1" indent="-410291">
              <a:spcBef>
                <a:spcPct val="0"/>
              </a:spcBef>
              <a:buSzPct val="85000"/>
              <a:buFont typeface="Wingdings" charset="2"/>
              <a:buChar char="ü"/>
              <a:defRPr/>
            </a:pPr>
            <a:r>
              <a:rPr lang="en-US" sz="2500" dirty="0" smtClean="0">
                <a:solidFill>
                  <a:srgbClr val="000000"/>
                </a:solidFill>
              </a:rPr>
              <a:t>4, 5, 14A: Rights to Be Free from Unreasonable Seizure and Not To Be Deprived of Liberty or Property Without Due Process of Law </a:t>
            </a:r>
          </a:p>
          <a:p>
            <a:pPr marL="908306" lvl="1" indent="-410291">
              <a:spcBef>
                <a:spcPct val="0"/>
              </a:spcBef>
              <a:buSzPct val="85000"/>
              <a:buFont typeface="Wingdings" charset="2"/>
              <a:buChar char="ü"/>
              <a:defRPr/>
            </a:pPr>
            <a:r>
              <a:rPr lang="en-US" sz="2500" dirty="0" smtClean="0">
                <a:solidFill>
                  <a:srgbClr val="000000"/>
                </a:solidFill>
              </a:rPr>
              <a:t>8A: Cruel &amp; Unusual Punishment</a:t>
            </a:r>
          </a:p>
          <a:p>
            <a:pPr marL="908306" lvl="1" indent="-410291">
              <a:spcBef>
                <a:spcPct val="0"/>
              </a:spcBef>
              <a:buSzPct val="85000"/>
              <a:buFont typeface="Wingdings" charset="2"/>
              <a:buChar char="ü"/>
              <a:defRPr/>
            </a:pPr>
            <a:r>
              <a:rPr lang="en-US" sz="2500" dirty="0" smtClean="0">
                <a:solidFill>
                  <a:srgbClr val="000000"/>
                </a:solidFill>
              </a:rPr>
              <a:t>1A: Right to Free Exercise of Religion</a:t>
            </a:r>
          </a:p>
          <a:p>
            <a:pPr marL="908306" lvl="1" indent="-410291">
              <a:spcBef>
                <a:spcPct val="0"/>
              </a:spcBef>
              <a:buSzPct val="85000"/>
              <a:buFont typeface="Wingdings" charset="2"/>
              <a:buChar char="ü"/>
              <a:defRPr/>
            </a:pPr>
            <a:r>
              <a:rPr lang="en-US" sz="2500" dirty="0" smtClean="0">
                <a:solidFill>
                  <a:srgbClr val="000000"/>
                </a:solidFill>
              </a:rPr>
              <a:t>Fair Housing Act</a:t>
            </a:r>
          </a:p>
          <a:p>
            <a:pPr marL="410291" indent="-410291">
              <a:spcBef>
                <a:spcPct val="0"/>
              </a:spcBef>
              <a:buSzPct val="85000"/>
              <a:buFont typeface="Wingdings" charset="2"/>
              <a:buChar char="ü"/>
              <a:defRPr/>
            </a:pPr>
            <a:r>
              <a:rPr lang="en-US" sz="2500" dirty="0" smtClean="0">
                <a:solidFill>
                  <a:srgbClr val="000000"/>
                </a:solidFill>
              </a:rPr>
              <a:t>Policing and efficient use of resources</a:t>
            </a:r>
          </a:p>
          <a:p>
            <a:pPr marL="908306" lvl="1" indent="-410291">
              <a:spcBef>
                <a:spcPct val="0"/>
              </a:spcBef>
              <a:buSzPct val="85000"/>
              <a:buFont typeface="Wingdings" charset="2"/>
              <a:buChar char="ü"/>
              <a:defRPr/>
            </a:pPr>
            <a:r>
              <a:rPr lang="en-US" sz="2500" dirty="0" smtClean="0"/>
              <a:t>Efficient use of resources and need for providing trauma-informed care and services</a:t>
            </a:r>
          </a:p>
          <a:p>
            <a:pPr marL="908306" lvl="1" indent="-410291">
              <a:spcBef>
                <a:spcPct val="0"/>
              </a:spcBef>
              <a:buSzPct val="85000"/>
              <a:buFont typeface="Wingdings" charset="2"/>
              <a:buChar char="ü"/>
              <a:defRPr/>
            </a:pPr>
            <a:r>
              <a:rPr lang="en-US" sz="2500" dirty="0" smtClean="0"/>
              <a:t>Collaboration Across Sectors and Systems</a:t>
            </a:r>
            <a:endParaRPr lang="en-US" sz="2500" dirty="0" smtClean="0">
              <a:solidFill>
                <a:srgbClr val="000000"/>
              </a:solidFill>
            </a:endParaRPr>
          </a:p>
          <a:p>
            <a:pPr marL="410291" indent="-410291">
              <a:spcBef>
                <a:spcPct val="0"/>
              </a:spcBef>
              <a:buSzPct val="85000"/>
              <a:buFont typeface="Wingdings" charset="2"/>
              <a:buChar char="ü"/>
              <a:defRPr/>
            </a:pPr>
            <a:r>
              <a:rPr lang="en-US" sz="2500" dirty="0" smtClean="0">
                <a:solidFill>
                  <a:srgbClr val="000000"/>
                </a:solidFill>
              </a:rPr>
              <a:t>Funding – incentivizing decriminalization</a:t>
            </a:r>
          </a:p>
          <a:p>
            <a:pPr marL="410291" indent="-410291">
              <a:spcBef>
                <a:spcPct val="0"/>
              </a:spcBef>
              <a:buSzPct val="85000"/>
              <a:buFont typeface="Wingdings" charset="2"/>
              <a:buChar char="ü"/>
              <a:defRPr/>
            </a:pPr>
            <a:r>
              <a:rPr lang="en-US" sz="2500" dirty="0">
                <a:solidFill>
                  <a:srgbClr val="000000"/>
                </a:solidFill>
              </a:rPr>
              <a:t>Policy</a:t>
            </a:r>
          </a:p>
          <a:p>
            <a:pPr marL="410291" indent="-410291">
              <a:spcBef>
                <a:spcPct val="0"/>
              </a:spcBef>
              <a:buSzPct val="85000"/>
              <a:buFont typeface="Wingdings" charset="2"/>
              <a:buChar char="ü"/>
              <a:defRPr/>
            </a:pPr>
            <a:endParaRPr lang="en-US" sz="2500" dirty="0" smtClean="0">
              <a:solidFill>
                <a:srgbClr val="000000"/>
              </a:solidFill>
            </a:endParaRPr>
          </a:p>
          <a:p>
            <a:pPr marL="410291" indent="-410291" defTabSz="996031">
              <a:spcBef>
                <a:spcPct val="0"/>
              </a:spcBef>
              <a:buSzPct val="85000"/>
              <a:defRPr/>
            </a:pPr>
            <a:endParaRPr lang="en-US" sz="2500" dirty="0" smtClean="0">
              <a:solidFill>
                <a:srgbClr val="000000"/>
              </a:solidFill>
            </a:endParaRPr>
          </a:p>
          <a:p>
            <a:pPr marL="199207" indent="-199207" defTabSz="996031">
              <a:spcBef>
                <a:spcPct val="0"/>
              </a:spcBef>
              <a:buClr>
                <a:schemeClr val="accent1"/>
              </a:buClr>
              <a:buSzPct val="85000"/>
              <a:defRPr/>
            </a:pPr>
            <a:endParaRPr lang="en-US" sz="2500" dirty="0" smtClean="0">
              <a:solidFill>
                <a:srgbClr val="000000"/>
              </a:solidFill>
            </a:endParaRPr>
          </a:p>
          <a:p>
            <a:pPr marL="199207" indent="-199207" defTabSz="996031">
              <a:spcBef>
                <a:spcPct val="0"/>
              </a:spcBef>
              <a:buClr>
                <a:schemeClr val="accent1"/>
              </a:buClr>
              <a:buSzPct val="85000"/>
              <a:defRPr/>
            </a:pPr>
            <a:endParaRPr lang="en-US" sz="2500" dirty="0" smtClean="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43064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07818" y="605118"/>
            <a:ext cx="8728364" cy="559913"/>
          </a:xfrm>
          <a:prstGeom prst="rect">
            <a:avLst/>
          </a:prstGeom>
          <a:noFill/>
        </p:spPr>
        <p:txBody>
          <a:bodyPr wrap="square" lIns="82058" tIns="41029" rIns="82058" bIns="41029" rtlCol="0">
            <a:spAutoFit/>
          </a:bodyPr>
          <a:lstStyle/>
          <a:p>
            <a:r>
              <a:rPr lang="en-US" sz="3100" b="1" i="1" dirty="0" smtClean="0">
                <a:solidFill>
                  <a:srgbClr val="000000"/>
                </a:solidFill>
              </a:rPr>
              <a:t>Constitutional Concerns</a:t>
            </a:r>
            <a:endParaRPr lang="en-US" sz="3100" b="1" i="1" dirty="0">
              <a:solidFill>
                <a:srgbClr val="000000"/>
              </a:solidFill>
            </a:endParaRPr>
          </a:p>
        </p:txBody>
      </p:sp>
      <p:sp>
        <p:nvSpPr>
          <p:cNvPr id="8" name="Rectangle 3"/>
          <p:cNvSpPr txBox="1">
            <a:spLocks noChangeArrowheads="1"/>
          </p:cNvSpPr>
          <p:nvPr/>
        </p:nvSpPr>
        <p:spPr>
          <a:xfrm>
            <a:off x="554182" y="1479177"/>
            <a:ext cx="8312727" cy="2823882"/>
          </a:xfrm>
          <a:prstGeom prst="rect">
            <a:avLst/>
          </a:prstGeom>
        </p:spPr>
        <p:txBody>
          <a:bodyPr vert="horz" wrap="square" lIns="99602" tIns="49801" rIns="99602" bIns="49801" rtlCol="0">
            <a:noAutofit/>
          </a:bodyPr>
          <a:lstStyle/>
          <a:p>
            <a:pPr lvl="0">
              <a:spcBef>
                <a:spcPct val="0"/>
              </a:spcBef>
              <a:buSzPct val="85000"/>
              <a:defRPr/>
            </a:pPr>
            <a:r>
              <a:rPr lang="en-US" sz="2500" dirty="0">
                <a:solidFill>
                  <a:srgbClr val="000000"/>
                </a:solidFill>
              </a:rPr>
              <a:t>“[</a:t>
            </a:r>
            <a:r>
              <a:rPr lang="en-US" sz="2500" dirty="0" err="1">
                <a:solidFill>
                  <a:srgbClr val="000000"/>
                </a:solidFill>
              </a:rPr>
              <a:t>i</a:t>
            </a:r>
            <a:r>
              <a:rPr lang="en-US" sz="2500" dirty="0">
                <a:solidFill>
                  <a:srgbClr val="000000"/>
                </a:solidFill>
              </a:rPr>
              <a:t>]t should be uncontroversial that punishing conduct that is a universal and unavoidable consequence of being human violates the Eighth Amendment. . .  Sleeping is a life-sustaining activity—i.e., it must occur at some time in some place.  If a person literally has nowhere else to go, then enforcement of the anti-camping ordinance against that person criminalizes her for being homeless.”</a:t>
            </a:r>
          </a:p>
          <a:p>
            <a:pPr marL="410291" indent="-410291">
              <a:spcBef>
                <a:spcPct val="0"/>
              </a:spcBef>
              <a:buSzPct val="85000"/>
              <a:buFont typeface="Wingdings" charset="2"/>
              <a:buChar char="ü"/>
              <a:defRPr/>
            </a:pPr>
            <a:endParaRPr lang="en-US" sz="2500" dirty="0" smtClean="0">
              <a:solidFill>
                <a:srgbClr val="000000"/>
              </a:solidFill>
            </a:endParaRPr>
          </a:p>
          <a:p>
            <a:pPr marL="410291" indent="-410291" defTabSz="996031">
              <a:spcBef>
                <a:spcPct val="0"/>
              </a:spcBef>
              <a:buSzPct val="85000"/>
              <a:defRPr/>
            </a:pPr>
            <a:endParaRPr lang="en-US" sz="2500" dirty="0" smtClean="0">
              <a:solidFill>
                <a:srgbClr val="000000"/>
              </a:solidFill>
            </a:endParaRPr>
          </a:p>
          <a:p>
            <a:pPr marL="199207" indent="-199207" defTabSz="996031">
              <a:spcBef>
                <a:spcPct val="0"/>
              </a:spcBef>
              <a:buClr>
                <a:schemeClr val="accent1"/>
              </a:buClr>
              <a:buSzPct val="85000"/>
              <a:defRPr/>
            </a:pPr>
            <a:endParaRPr lang="en-US" sz="2500" dirty="0" smtClean="0">
              <a:solidFill>
                <a:srgbClr val="000000"/>
              </a:solidFill>
            </a:endParaRPr>
          </a:p>
          <a:p>
            <a:pPr marL="199207" indent="-199207" defTabSz="996031">
              <a:spcBef>
                <a:spcPct val="0"/>
              </a:spcBef>
              <a:buClr>
                <a:schemeClr val="accent1"/>
              </a:buClr>
              <a:buSzPct val="85000"/>
              <a:defRPr/>
            </a:pPr>
            <a:endParaRPr lang="en-US" sz="2500" dirty="0" smtClean="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679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07818" y="605118"/>
            <a:ext cx="8728364" cy="559913"/>
          </a:xfrm>
          <a:prstGeom prst="rect">
            <a:avLst/>
          </a:prstGeom>
          <a:noFill/>
        </p:spPr>
        <p:txBody>
          <a:bodyPr wrap="square" lIns="82058" tIns="41029" rIns="82058" bIns="41029" rtlCol="0">
            <a:spAutoFit/>
          </a:bodyPr>
          <a:lstStyle/>
          <a:p>
            <a:r>
              <a:rPr lang="en-US" sz="3100" b="1" i="1" dirty="0" smtClean="0">
                <a:solidFill>
                  <a:srgbClr val="000000"/>
                </a:solidFill>
              </a:rPr>
              <a:t>Policy Concerns</a:t>
            </a:r>
            <a:endParaRPr lang="en-US" sz="3100" b="1" i="1" dirty="0">
              <a:solidFill>
                <a:srgbClr val="000000"/>
              </a:solidFill>
            </a:endParaRPr>
          </a:p>
        </p:txBody>
      </p:sp>
      <p:sp>
        <p:nvSpPr>
          <p:cNvPr id="8" name="Rectangle 3"/>
          <p:cNvSpPr txBox="1">
            <a:spLocks noChangeArrowheads="1"/>
          </p:cNvSpPr>
          <p:nvPr/>
        </p:nvSpPr>
        <p:spPr>
          <a:xfrm>
            <a:off x="554182" y="1479177"/>
            <a:ext cx="8312727" cy="2823882"/>
          </a:xfrm>
          <a:prstGeom prst="rect">
            <a:avLst/>
          </a:prstGeom>
        </p:spPr>
        <p:txBody>
          <a:bodyPr vert="horz" wrap="square" lIns="99602" tIns="49801" rIns="99602" bIns="49801" rtlCol="0">
            <a:noAutofit/>
          </a:bodyPr>
          <a:lstStyle/>
          <a:p>
            <a:pPr lvl="0">
              <a:spcBef>
                <a:spcPct val="0"/>
              </a:spcBef>
              <a:buSzPct val="85000"/>
              <a:defRPr/>
            </a:pPr>
            <a:r>
              <a:rPr lang="en-US" sz="2500" dirty="0">
                <a:solidFill>
                  <a:srgbClr val="000000"/>
                </a:solidFill>
              </a:rPr>
              <a:t>“…. Moreover, enforcing these ordinances is poor public policy.  Needlessly pushing homeless individuals into the criminal justice system does nothing to break the cycle of poverty or prevent homelessness in the future.  Instead, it imposes further burdens on scarce judicial and correctional resources, and it can have long-lasting and devastating effects on individuals’ lives.”</a:t>
            </a:r>
          </a:p>
          <a:p>
            <a:pPr marL="410291" indent="-410291">
              <a:spcBef>
                <a:spcPct val="0"/>
              </a:spcBef>
              <a:buSzPct val="85000"/>
              <a:buFont typeface="Wingdings" charset="2"/>
              <a:buChar char="ü"/>
              <a:defRPr/>
            </a:pPr>
            <a:endParaRPr lang="en-US" sz="2500" dirty="0" smtClean="0">
              <a:solidFill>
                <a:srgbClr val="000000"/>
              </a:solidFill>
            </a:endParaRPr>
          </a:p>
          <a:p>
            <a:pPr marL="410291" indent="-410291" defTabSz="996031">
              <a:spcBef>
                <a:spcPct val="0"/>
              </a:spcBef>
              <a:buSzPct val="85000"/>
              <a:defRPr/>
            </a:pPr>
            <a:endParaRPr lang="en-US" sz="2500" dirty="0" smtClean="0">
              <a:solidFill>
                <a:srgbClr val="000000"/>
              </a:solidFill>
            </a:endParaRPr>
          </a:p>
          <a:p>
            <a:pPr marL="199207" indent="-199207" defTabSz="996031">
              <a:spcBef>
                <a:spcPct val="0"/>
              </a:spcBef>
              <a:buClr>
                <a:schemeClr val="accent1"/>
              </a:buClr>
              <a:buSzPct val="85000"/>
              <a:defRPr/>
            </a:pPr>
            <a:endParaRPr lang="en-US" sz="2500" dirty="0" smtClean="0">
              <a:solidFill>
                <a:srgbClr val="000000"/>
              </a:solidFill>
            </a:endParaRPr>
          </a:p>
          <a:p>
            <a:pPr marL="199207" indent="-199207" defTabSz="996031">
              <a:spcBef>
                <a:spcPct val="0"/>
              </a:spcBef>
              <a:buClr>
                <a:schemeClr val="accent1"/>
              </a:buClr>
              <a:buSzPct val="85000"/>
              <a:defRPr/>
            </a:pPr>
            <a:endParaRPr lang="en-US" sz="2500" dirty="0" smtClean="0">
              <a:solidFill>
                <a:srgbClr val="00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Make the Rights Real</a:t>
            </a:r>
            <a:endParaRPr lang="en-US" dirty="0"/>
          </a:p>
        </p:txBody>
      </p:sp>
      <p:sp>
        <p:nvSpPr>
          <p:cNvPr id="4" name="TextBox 3"/>
          <p:cNvSpPr txBox="1"/>
          <p:nvPr/>
        </p:nvSpPr>
        <p:spPr>
          <a:xfrm>
            <a:off x="6858000" y="0"/>
            <a:ext cx="2133600" cy="369332"/>
          </a:xfrm>
          <a:prstGeom prst="rect">
            <a:avLst/>
          </a:prstGeom>
          <a:noFill/>
        </p:spPr>
        <p:txBody>
          <a:bodyPr wrap="square" rtlCol="0">
            <a:spAutoFit/>
          </a:bodyPr>
          <a:lstStyle/>
          <a:p>
            <a:pPr algn="r"/>
            <a:r>
              <a:rPr lang="en-US" dirty="0" smtClean="0">
                <a:solidFill>
                  <a:schemeClr val="bg1"/>
                </a:solidFill>
              </a:rPr>
              <a:t>nlchp.org</a:t>
            </a:r>
            <a:endParaRPr lang="en-US" dirty="0">
              <a:solidFill>
                <a:schemeClr val="bg1"/>
              </a:solidFill>
            </a:endParaRPr>
          </a:p>
        </p:txBody>
      </p:sp>
      <p:sp>
        <p:nvSpPr>
          <p:cNvPr id="3" name="TextBox 2"/>
          <p:cNvSpPr txBox="1"/>
          <p:nvPr/>
        </p:nvSpPr>
        <p:spPr>
          <a:xfrm>
            <a:off x="5410200" y="1676400"/>
            <a:ext cx="3581400" cy="923330"/>
          </a:xfrm>
          <a:prstGeom prst="rect">
            <a:avLst/>
          </a:prstGeom>
          <a:noFill/>
        </p:spPr>
        <p:txBody>
          <a:bodyPr wrap="square" rtlCol="0">
            <a:spAutoFit/>
          </a:bodyPr>
          <a:lstStyle/>
          <a:p>
            <a:pPr marL="342900" indent="-342900">
              <a:buAutoNum type="arabicPeriod"/>
            </a:pPr>
            <a:r>
              <a:rPr lang="en-US" dirty="0" smtClean="0"/>
              <a:t>Map yourself to victory</a:t>
            </a:r>
          </a:p>
          <a:p>
            <a:pPr marL="342900" indent="-342900">
              <a:buAutoNum type="arabicPeriod"/>
            </a:pPr>
            <a:r>
              <a:rPr lang="en-US" dirty="0" smtClean="0"/>
              <a:t>Look at Administrative action especially</a:t>
            </a:r>
            <a:endParaRPr lang="en-US" dirty="0"/>
          </a:p>
        </p:txBody>
      </p:sp>
      <p:sp>
        <p:nvSpPr>
          <p:cNvPr id="5" name="Content Placeholder 4"/>
          <p:cNvSpPr>
            <a:spLocks noGrp="1"/>
          </p:cNvSpPr>
          <p:nvPr>
            <p:ph idx="1"/>
          </p:nvPr>
        </p:nvSpPr>
        <p:spPr/>
        <p:txBody>
          <a:bodyPr/>
          <a:lstStyle/>
          <a:p>
            <a:endParaRPr lang="en-US"/>
          </a:p>
        </p:txBody>
      </p:sp>
      <p:pic>
        <p:nvPicPr>
          <p:cNvPr id="7"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0914" y="609600"/>
            <a:ext cx="8671779" cy="5410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Rectangle 7"/>
          <p:cNvSpPr/>
          <p:nvPr/>
        </p:nvSpPr>
        <p:spPr>
          <a:xfrm>
            <a:off x="2362200" y="1676400"/>
            <a:ext cx="2667000" cy="228600"/>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300" y="990600"/>
            <a:ext cx="2667000" cy="228600"/>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14601" y="2485430"/>
            <a:ext cx="1600199" cy="228600"/>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14601" y="3314700"/>
            <a:ext cx="1828799" cy="133350"/>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3506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LCHP Template">
  <a:themeElements>
    <a:clrScheme name="NLCHP Custom Orange">
      <a:dk1>
        <a:sysClr val="windowText" lastClr="000000"/>
      </a:dk1>
      <a:lt1>
        <a:sysClr val="window" lastClr="FFFFFF"/>
      </a:lt1>
      <a:dk2>
        <a:srgbClr val="696464"/>
      </a:dk2>
      <a:lt2>
        <a:srgbClr val="E9E5DC"/>
      </a:lt2>
      <a:accent1>
        <a:srgbClr val="D34817"/>
      </a:accent1>
      <a:accent2>
        <a:srgbClr val="CC9900"/>
      </a:accent2>
      <a:accent3>
        <a:srgbClr val="A28E6A"/>
      </a:accent3>
      <a:accent4>
        <a:srgbClr val="956251"/>
      </a:accent4>
      <a:accent5>
        <a:srgbClr val="918485"/>
      </a:accent5>
      <a:accent6>
        <a:srgbClr val="855D5D"/>
      </a:accent6>
      <a:hlink>
        <a:srgbClr val="742117"/>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NLCHP Template</Template>
  <TotalTime>8419</TotalTime>
  <Words>1666</Words>
  <Application>Microsoft Macintosh PowerPoint</Application>
  <PresentationFormat>On-screen Show (4:3)</PresentationFormat>
  <Paragraphs>222</Paragraphs>
  <Slides>28</Slides>
  <Notes>23</Notes>
  <HiddenSlides>0</HiddenSlides>
  <MMClips>0</MMClips>
  <ScaleCrop>false</ScaleCrop>
  <HeadingPairs>
    <vt:vector size="4" baseType="variant">
      <vt:variant>
        <vt:lpstr>Design Template</vt:lpstr>
      </vt:variant>
      <vt:variant>
        <vt:i4>3</vt:i4>
      </vt:variant>
      <vt:variant>
        <vt:lpstr>Slide Titles</vt:lpstr>
      </vt:variant>
      <vt:variant>
        <vt:i4>28</vt:i4>
      </vt:variant>
    </vt:vector>
  </HeadingPairs>
  <TitlesOfParts>
    <vt:vector size="31" baseType="lpstr">
      <vt:lpstr>NLCHP Template</vt:lpstr>
      <vt:lpstr>2_Office Theme</vt:lpstr>
      <vt:lpstr>Office Theme</vt:lpstr>
      <vt:lpstr>Coordinating &amp; Collaborating to Prevent &amp; End the Criminalization of Homeless Children &amp; Youth</vt:lpstr>
      <vt:lpstr>Slide 2</vt:lpstr>
      <vt:lpstr>FAMILY HOMELESSNESS</vt:lpstr>
      <vt:lpstr>WHAT? HOW? WHY? Listening Session</vt:lpstr>
      <vt:lpstr>WHAT IS CRIMINALIZATION?</vt:lpstr>
      <vt:lpstr>Slide 6</vt:lpstr>
      <vt:lpstr>Slide 7</vt:lpstr>
      <vt:lpstr>Slide 8</vt:lpstr>
      <vt:lpstr>9. Make the Rights Real</vt:lpstr>
      <vt:lpstr>HUD web page</vt:lpstr>
      <vt:lpstr>DOJ Brief</vt:lpstr>
      <vt:lpstr>DOJ COPS Newsletter</vt:lpstr>
      <vt:lpstr>HUD NOFA</vt:lpstr>
      <vt:lpstr>Slide 14</vt:lpstr>
      <vt:lpstr>Slide 15</vt:lpstr>
      <vt:lpstr>Model Policy Highlights &amp; Alternatives</vt:lpstr>
      <vt:lpstr>Slide 17</vt:lpstr>
      <vt:lpstr> Unique strategies for addressing criminalization and housing in response to youth homelessness </vt:lpstr>
      <vt:lpstr>Youth Homelessness &amp; Juvenile Justice</vt:lpstr>
      <vt:lpstr>Immigration</vt:lpstr>
      <vt:lpstr>Domestic Violence</vt:lpstr>
      <vt:lpstr>Access to Justice</vt:lpstr>
      <vt:lpstr>Constellation of Legal Needs</vt:lpstr>
      <vt:lpstr>The first thing we do, let's kill all the lawyers.</vt:lpstr>
      <vt:lpstr>Role of Lawyers and Legal Advocates</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tristiamoana</dc:creator>
  <cp:lastModifiedBy>Michael Santos</cp:lastModifiedBy>
  <cp:revision>252</cp:revision>
  <cp:lastPrinted>2017-02-01T17:07:19Z</cp:lastPrinted>
  <dcterms:created xsi:type="dcterms:W3CDTF">2017-10-30T13:22:01Z</dcterms:created>
  <dcterms:modified xsi:type="dcterms:W3CDTF">2017-10-30T13:50:14Z</dcterms:modified>
</cp:coreProperties>
</file>