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Tinos" panose="020B0604020202020204" charset="0"/>
      <p:regular r:id="rId54"/>
      <p:bold r:id="rId55"/>
      <p:italic r:id="rId56"/>
      <p:boldItalic r:id="rId57"/>
    </p:embeddedFont>
    <p:embeddedFont>
      <p:font typeface="Oswald"/>
      <p:regular r:id="rId58"/>
      <p:bold r:id="rId59"/>
    </p:embeddedFont>
    <p:embeddedFont>
      <p:font typeface="Shadows Into Light"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F3D152-EEDE-40EE-9CFD-10AF5037DB21}">
  <a:tblStyle styleId="{3FF3D152-EEDE-40EE-9CFD-10AF5037DB21}"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60" y="84"/>
      </p:cViewPr>
      <p:guideLst/>
    </p:cSldViewPr>
  </p:slideViewPr>
  <p:notesTextViewPr>
    <p:cViewPr>
      <p:scale>
        <a:sx n="1" d="1"/>
        <a:sy n="1" d="1"/>
      </p:scale>
      <p:origin x="0" y="0"/>
    </p:cViewPr>
  </p:notesTextViewPr>
  <p:sorterViewPr>
    <p:cViewPr>
      <p:scale>
        <a:sx n="100" d="100"/>
        <a:sy n="100" d="100"/>
      </p:scale>
      <p:origin x="0" y="-45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2195400" y="1915625"/>
            <a:ext cx="5307900" cy="1159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1912025" y="2116750"/>
            <a:ext cx="5802600" cy="1159800"/>
          </a:xfrm>
          <a:prstGeom prst="rect">
            <a:avLst/>
          </a:prstGeom>
        </p:spPr>
        <p:txBody>
          <a:bodyPr wrap="square" lIns="91425" tIns="91425" rIns="91425" bIns="91425" anchor="b"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14" name="Shape 14"/>
          <p:cNvSpPr txBox="1">
            <a:spLocks noGrp="1"/>
          </p:cNvSpPr>
          <p:nvPr>
            <p:ph type="subTitle" idx="1"/>
          </p:nvPr>
        </p:nvSpPr>
        <p:spPr>
          <a:xfrm>
            <a:off x="1912025" y="3144851"/>
            <a:ext cx="5802600" cy="784800"/>
          </a:xfrm>
          <a:prstGeom prst="rect">
            <a:avLst/>
          </a:prstGeom>
        </p:spPr>
        <p:txBody>
          <a:bodyPr wrap="square" lIns="91425" tIns="91425" rIns="91425" bIns="91425" anchor="t" anchorCtr="0"/>
          <a:lstStyle>
            <a:lvl1pPr lvl="0" rtl="0">
              <a:spcBef>
                <a:spcPts val="0"/>
              </a:spcBef>
              <a:buClr>
                <a:srgbClr val="666666"/>
              </a:buClr>
              <a:buSzPct val="100000"/>
              <a:buNone/>
              <a:defRPr sz="1800" i="1">
                <a:solidFill>
                  <a:srgbClr val="666666"/>
                </a:solidFill>
              </a:defRPr>
            </a:lvl1pPr>
            <a:lvl2pPr lvl="1" rtl="0">
              <a:spcBef>
                <a:spcPts val="0"/>
              </a:spcBef>
              <a:buClr>
                <a:srgbClr val="666666"/>
              </a:buClr>
              <a:buSzPct val="100000"/>
              <a:buNone/>
              <a:defRPr sz="1800" i="1">
                <a:solidFill>
                  <a:srgbClr val="666666"/>
                </a:solidFill>
              </a:defRPr>
            </a:lvl2pPr>
            <a:lvl3pPr lvl="2" rtl="0">
              <a:spcBef>
                <a:spcPts val="0"/>
              </a:spcBef>
              <a:buClr>
                <a:srgbClr val="666666"/>
              </a:buClr>
              <a:buSzPct val="100000"/>
              <a:buNone/>
              <a:defRPr sz="1800" i="1">
                <a:solidFill>
                  <a:srgbClr val="666666"/>
                </a:solidFill>
              </a:defRPr>
            </a:lvl3pPr>
            <a:lvl4pPr lvl="3" rtl="0">
              <a:spcBef>
                <a:spcPts val="0"/>
              </a:spcBef>
              <a:buClr>
                <a:srgbClr val="666666"/>
              </a:buClr>
              <a:buNone/>
              <a:defRPr i="1">
                <a:solidFill>
                  <a:srgbClr val="666666"/>
                </a:solidFill>
              </a:defRPr>
            </a:lvl4pPr>
            <a:lvl5pPr lvl="4" rtl="0">
              <a:spcBef>
                <a:spcPts val="0"/>
              </a:spcBef>
              <a:buClr>
                <a:srgbClr val="666666"/>
              </a:buClr>
              <a:buNone/>
              <a:defRPr i="1">
                <a:solidFill>
                  <a:srgbClr val="666666"/>
                </a:solidFill>
              </a:defRPr>
            </a:lvl5pPr>
            <a:lvl6pPr lvl="5" rtl="0">
              <a:spcBef>
                <a:spcPts val="0"/>
              </a:spcBef>
              <a:buClr>
                <a:srgbClr val="666666"/>
              </a:buClr>
              <a:buNone/>
              <a:defRPr i="1">
                <a:solidFill>
                  <a:srgbClr val="666666"/>
                </a:solidFill>
              </a:defRPr>
            </a:lvl6pPr>
            <a:lvl7pPr lvl="6" rtl="0">
              <a:spcBef>
                <a:spcPts val="0"/>
              </a:spcBef>
              <a:buClr>
                <a:srgbClr val="666666"/>
              </a:buClr>
              <a:buNone/>
              <a:defRPr i="1">
                <a:solidFill>
                  <a:srgbClr val="666666"/>
                </a:solidFill>
              </a:defRPr>
            </a:lvl7pPr>
            <a:lvl8pPr lvl="7" rtl="0">
              <a:spcBef>
                <a:spcPts val="0"/>
              </a:spcBef>
              <a:buClr>
                <a:srgbClr val="666666"/>
              </a:buClr>
              <a:buNone/>
              <a:defRPr i="1">
                <a:solidFill>
                  <a:srgbClr val="666666"/>
                </a:solidFill>
              </a:defRPr>
            </a:lvl8pPr>
            <a:lvl9pPr lvl="8" rtl="0">
              <a:spcBef>
                <a:spcPts val="0"/>
              </a:spcBef>
              <a:buClr>
                <a:srgbClr val="666666"/>
              </a:buClr>
              <a:buNone/>
              <a:defRPr i="1">
                <a:solidFill>
                  <a:srgbClr val="666666"/>
                </a:solidFill>
              </a:defRPr>
            </a:lvl9pPr>
          </a:lstStyle>
          <a:p>
            <a:endParaRPr/>
          </a:p>
        </p:txBody>
      </p:sp>
      <p:sp>
        <p:nvSpPr>
          <p:cNvPr id="15" name="Shape 1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6"/>
        <p:cNvGrpSpPr/>
        <p:nvPr/>
      </p:nvGrpSpPr>
      <p:grpSpPr>
        <a:xfrm>
          <a:off x="0" y="0"/>
          <a:ext cx="0" cy="0"/>
          <a:chOff x="0" y="0"/>
          <a:chExt cx="0" cy="0"/>
        </a:xfrm>
      </p:grpSpPr>
      <p:sp>
        <p:nvSpPr>
          <p:cNvPr id="17" name="Shape 17"/>
          <p:cNvSpPr txBox="1">
            <a:spLocks noGrp="1"/>
          </p:cNvSpPr>
          <p:nvPr>
            <p:ph type="body" idx="1"/>
          </p:nvPr>
        </p:nvSpPr>
        <p:spPr>
          <a:xfrm>
            <a:off x="1809500" y="1476000"/>
            <a:ext cx="6128100" cy="819900"/>
          </a:xfrm>
          <a:prstGeom prst="rect">
            <a:avLst/>
          </a:prstGeom>
        </p:spPr>
        <p:txBody>
          <a:bodyPr wrap="square" lIns="91425" tIns="91425" rIns="91425" bIns="91425" anchor="t" anchorCtr="0"/>
          <a:lstStyle>
            <a:lvl1pPr lvl="0" rtl="0">
              <a:spcBef>
                <a:spcPts val="0"/>
              </a:spcBef>
              <a:defRPr b="1" i="1"/>
            </a:lvl1pPr>
            <a:lvl2pPr lvl="1" rtl="0">
              <a:spcBef>
                <a:spcPts val="0"/>
              </a:spcBef>
              <a:defRPr b="1" i="1"/>
            </a:lvl2pPr>
            <a:lvl3pPr lvl="2" rtl="0">
              <a:spcBef>
                <a:spcPts val="0"/>
              </a:spcBef>
              <a:defRPr b="1" i="1"/>
            </a:lvl3pPr>
            <a:lvl4pPr lvl="3" rtl="0">
              <a:spcBef>
                <a:spcPts val="0"/>
              </a:spcBef>
              <a:defRPr b="1" i="1"/>
            </a:lvl4pPr>
            <a:lvl5pPr lvl="4" rtl="0">
              <a:spcBef>
                <a:spcPts val="0"/>
              </a:spcBef>
              <a:defRPr b="1" i="1"/>
            </a:lvl5pPr>
            <a:lvl6pPr lvl="5" rtl="0">
              <a:spcBef>
                <a:spcPts val="0"/>
              </a:spcBef>
              <a:defRPr b="1" i="1"/>
            </a:lvl6pPr>
            <a:lvl7pPr lvl="6" rtl="0">
              <a:spcBef>
                <a:spcPts val="0"/>
              </a:spcBef>
              <a:defRPr b="1" i="1"/>
            </a:lvl7pPr>
            <a:lvl8pPr lvl="7" rtl="0">
              <a:spcBef>
                <a:spcPts val="0"/>
              </a:spcBef>
              <a:defRPr b="1" i="1"/>
            </a:lvl8pPr>
            <a:lvl9pPr lvl="8">
              <a:spcBef>
                <a:spcPts val="0"/>
              </a:spcBef>
              <a:defRPr b="1" i="1"/>
            </a:lvl9pPr>
          </a:lstStyle>
          <a:p>
            <a:endParaRPr/>
          </a:p>
        </p:txBody>
      </p:sp>
      <p:sp>
        <p:nvSpPr>
          <p:cNvPr id="18" name="Shape 18"/>
          <p:cNvSpPr txBox="1"/>
          <p:nvPr/>
        </p:nvSpPr>
        <p:spPr>
          <a:xfrm>
            <a:off x="1705475" y="975394"/>
            <a:ext cx="1957200" cy="653700"/>
          </a:xfrm>
          <a:prstGeom prst="rect">
            <a:avLst/>
          </a:prstGeom>
          <a:noFill/>
          <a:ln>
            <a:noFill/>
          </a:ln>
        </p:spPr>
        <p:txBody>
          <a:bodyPr wrap="square" lIns="91425" tIns="91425" rIns="91425" bIns="91425" anchor="t" anchorCtr="0">
            <a:noAutofit/>
          </a:bodyPr>
          <a:lstStyle/>
          <a:p>
            <a:pPr lvl="0">
              <a:spcBef>
                <a:spcPts val="0"/>
              </a:spcBef>
              <a:buNone/>
            </a:pPr>
            <a:r>
              <a:rPr lang="en" sz="9600" b="1">
                <a:solidFill>
                  <a:srgbClr val="25212A"/>
                </a:solidFill>
                <a:latin typeface="Oswald"/>
                <a:ea typeface="Oswald"/>
                <a:cs typeface="Oswald"/>
                <a:sym typeface="Oswald"/>
              </a:rPr>
              <a:t>“</a:t>
            </a:r>
          </a:p>
        </p:txBody>
      </p:sp>
      <p:sp>
        <p:nvSpPr>
          <p:cNvPr id="19" name="Shape 19"/>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556175" y="719375"/>
            <a:ext cx="6616800" cy="6999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1556175" y="1378821"/>
            <a:ext cx="6616800" cy="3042300"/>
          </a:xfrm>
          <a:prstGeom prst="rect">
            <a:avLst/>
          </a:prstGeom>
        </p:spPr>
        <p:txBody>
          <a:bodyPr wrap="square"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23" name="Shape 23"/>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24" name="Shape 24"/>
          <p:cNvCxnSpPr/>
          <p:nvPr/>
        </p:nvCxnSpPr>
        <p:spPr>
          <a:xfrm>
            <a:off x="1664750" y="1357125"/>
            <a:ext cx="65262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556175" y="719375"/>
            <a:ext cx="6616800" cy="6999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1556175" y="1479375"/>
            <a:ext cx="3211800" cy="3598800"/>
          </a:xfrm>
          <a:prstGeom prst="rect">
            <a:avLst/>
          </a:prstGeom>
        </p:spPr>
        <p:txBody>
          <a:bodyPr wrap="square"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28" name="Shape 28"/>
          <p:cNvSpPr txBox="1">
            <a:spLocks noGrp="1"/>
          </p:cNvSpPr>
          <p:nvPr>
            <p:ph type="body" idx="2"/>
          </p:nvPr>
        </p:nvSpPr>
        <p:spPr>
          <a:xfrm>
            <a:off x="4961272" y="1479375"/>
            <a:ext cx="3211800" cy="3598800"/>
          </a:xfrm>
          <a:prstGeom prst="rect">
            <a:avLst/>
          </a:prstGeom>
        </p:spPr>
        <p:txBody>
          <a:bodyPr wrap="square"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29" name="Shape 29"/>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30" name="Shape 30"/>
          <p:cNvCxnSpPr/>
          <p:nvPr/>
        </p:nvCxnSpPr>
        <p:spPr>
          <a:xfrm>
            <a:off x="1664750" y="1357125"/>
            <a:ext cx="65262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1556175" y="719375"/>
            <a:ext cx="6616800" cy="699900"/>
          </a:xfrm>
          <a:prstGeom prst="rect">
            <a:avLst/>
          </a:prstGeom>
        </p:spPr>
        <p:txBody>
          <a:bodyPr wrap="square"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1556175" y="1419658"/>
            <a:ext cx="2132700" cy="3460200"/>
          </a:xfrm>
          <a:prstGeom prst="rect">
            <a:avLst/>
          </a:prstGeom>
        </p:spPr>
        <p:txBody>
          <a:bodyPr wrap="square"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4" name="Shape 34"/>
          <p:cNvSpPr txBox="1">
            <a:spLocks noGrp="1"/>
          </p:cNvSpPr>
          <p:nvPr>
            <p:ph type="body" idx="2"/>
          </p:nvPr>
        </p:nvSpPr>
        <p:spPr>
          <a:xfrm>
            <a:off x="3798226" y="1419658"/>
            <a:ext cx="2132700" cy="3460200"/>
          </a:xfrm>
          <a:prstGeom prst="rect">
            <a:avLst/>
          </a:prstGeom>
        </p:spPr>
        <p:txBody>
          <a:bodyPr wrap="square"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5" name="Shape 35"/>
          <p:cNvSpPr txBox="1">
            <a:spLocks noGrp="1"/>
          </p:cNvSpPr>
          <p:nvPr>
            <p:ph type="body" idx="3"/>
          </p:nvPr>
        </p:nvSpPr>
        <p:spPr>
          <a:xfrm>
            <a:off x="6040277" y="1419658"/>
            <a:ext cx="2132700" cy="3460200"/>
          </a:xfrm>
          <a:prstGeom prst="rect">
            <a:avLst/>
          </a:prstGeom>
        </p:spPr>
        <p:txBody>
          <a:bodyPr wrap="square"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37" name="Shape 37"/>
          <p:cNvCxnSpPr/>
          <p:nvPr/>
        </p:nvCxnSpPr>
        <p:spPr>
          <a:xfrm>
            <a:off x="1664750" y="1357125"/>
            <a:ext cx="65262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556175" y="719375"/>
            <a:ext cx="6616800" cy="6999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41" name="Shape 41"/>
          <p:cNvCxnSpPr/>
          <p:nvPr/>
        </p:nvCxnSpPr>
        <p:spPr>
          <a:xfrm>
            <a:off x="1664750" y="1357125"/>
            <a:ext cx="65262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1592350" y="3640275"/>
            <a:ext cx="6562500" cy="519600"/>
          </a:xfrm>
          <a:prstGeom prst="rect">
            <a:avLst/>
          </a:prstGeom>
        </p:spPr>
        <p:txBody>
          <a:bodyPr wrap="square" lIns="91425" tIns="91425" rIns="91425" bIns="91425" anchor="t" anchorCtr="0"/>
          <a:lstStyle>
            <a:lvl1pPr lvl="0">
              <a:spcBef>
                <a:spcPts val="360"/>
              </a:spcBef>
              <a:buClr>
                <a:srgbClr val="666666"/>
              </a:buClr>
              <a:buSzPct val="100000"/>
              <a:buNone/>
              <a:defRPr sz="1600" i="1">
                <a:solidFill>
                  <a:srgbClr val="666666"/>
                </a:solidFill>
              </a:defRPr>
            </a:lvl1pPr>
          </a:lstStyle>
          <a:p>
            <a:endParaRPr/>
          </a:p>
        </p:txBody>
      </p:sp>
      <p:sp>
        <p:nvSpPr>
          <p:cNvPr id="44" name="Shape 44"/>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45" name="Shape 45"/>
          <p:cNvCxnSpPr/>
          <p:nvPr/>
        </p:nvCxnSpPr>
        <p:spPr>
          <a:xfrm>
            <a:off x="1706950" y="3643125"/>
            <a:ext cx="63213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right">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6657400" y="838500"/>
            <a:ext cx="1497600" cy="3321300"/>
          </a:xfrm>
          <a:prstGeom prst="rect">
            <a:avLst/>
          </a:prstGeom>
        </p:spPr>
        <p:txBody>
          <a:bodyPr wrap="square" lIns="91425" tIns="91425" rIns="91425" bIns="91425" anchor="t" anchorCtr="0"/>
          <a:lstStyle>
            <a:lvl1pPr lvl="0" rtl="0">
              <a:spcBef>
                <a:spcPts val="360"/>
              </a:spcBef>
              <a:buClr>
                <a:srgbClr val="666666"/>
              </a:buClr>
              <a:buSzPct val="100000"/>
              <a:buNone/>
              <a:defRPr sz="1600" i="1">
                <a:solidFill>
                  <a:srgbClr val="666666"/>
                </a:solidFill>
              </a:defRPr>
            </a:lvl1pPr>
          </a:lstStyle>
          <a:p>
            <a:endParaRPr/>
          </a:p>
        </p:txBody>
      </p:sp>
      <p:sp>
        <p:nvSpPr>
          <p:cNvPr id="48" name="Shape 4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cxnSp>
        <p:nvCxnSpPr>
          <p:cNvPr id="49" name="Shape 49"/>
          <p:cNvCxnSpPr/>
          <p:nvPr/>
        </p:nvCxnSpPr>
        <p:spPr>
          <a:xfrm>
            <a:off x="6428800" y="990300"/>
            <a:ext cx="0" cy="312270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6" name="Shape 6" descr="libro.png"/>
          <p:cNvPicPr preferRelativeResize="0"/>
          <p:nvPr/>
        </p:nvPicPr>
        <p:blipFill>
          <a:blip r:embed="rId13">
            <a:alphaModFix/>
          </a:blip>
          <a:stretch>
            <a:fillRect/>
          </a:stretch>
        </p:blipFill>
        <p:spPr>
          <a:xfrm>
            <a:off x="0" y="0"/>
            <a:ext cx="9144000" cy="5143500"/>
          </a:xfrm>
          <a:prstGeom prst="rect">
            <a:avLst/>
          </a:prstGeom>
          <a:noFill/>
          <a:ln>
            <a:noFill/>
          </a:ln>
        </p:spPr>
      </p:pic>
      <p:sp>
        <p:nvSpPr>
          <p:cNvPr id="7" name="Shape 7"/>
          <p:cNvSpPr txBox="1">
            <a:spLocks noGrp="1"/>
          </p:cNvSpPr>
          <p:nvPr>
            <p:ph type="title"/>
          </p:nvPr>
        </p:nvSpPr>
        <p:spPr>
          <a:xfrm>
            <a:off x="1556175" y="719375"/>
            <a:ext cx="6616800" cy="699900"/>
          </a:xfrm>
          <a:prstGeom prst="rect">
            <a:avLst/>
          </a:prstGeom>
          <a:noFill/>
          <a:ln>
            <a:noFill/>
          </a:ln>
        </p:spPr>
        <p:txBody>
          <a:bodyPr wrap="square" lIns="91425" tIns="91425" rIns="91425" bIns="91425" anchor="b" anchorCtr="0"/>
          <a:lstStyle>
            <a:lvl1pPr lvl="0">
              <a:spcBef>
                <a:spcPts val="0"/>
              </a:spcBef>
              <a:buClr>
                <a:srgbClr val="25212A"/>
              </a:buClr>
              <a:buSzPct val="100000"/>
              <a:buFont typeface="Oswald"/>
              <a:buNone/>
              <a:defRPr sz="2400" b="1">
                <a:solidFill>
                  <a:srgbClr val="25212A"/>
                </a:solidFill>
                <a:latin typeface="Oswald"/>
                <a:ea typeface="Oswald"/>
                <a:cs typeface="Oswald"/>
                <a:sym typeface="Oswald"/>
              </a:defRPr>
            </a:lvl1pPr>
            <a:lvl2pPr lvl="1">
              <a:spcBef>
                <a:spcPts val="0"/>
              </a:spcBef>
              <a:buClr>
                <a:srgbClr val="25212A"/>
              </a:buClr>
              <a:buSzPct val="100000"/>
              <a:buFont typeface="Oswald"/>
              <a:buNone/>
              <a:defRPr sz="2400" b="1">
                <a:solidFill>
                  <a:srgbClr val="25212A"/>
                </a:solidFill>
                <a:latin typeface="Oswald"/>
                <a:ea typeface="Oswald"/>
                <a:cs typeface="Oswald"/>
                <a:sym typeface="Oswald"/>
              </a:defRPr>
            </a:lvl2pPr>
            <a:lvl3pPr lvl="2">
              <a:spcBef>
                <a:spcPts val="0"/>
              </a:spcBef>
              <a:buClr>
                <a:srgbClr val="25212A"/>
              </a:buClr>
              <a:buSzPct val="100000"/>
              <a:buFont typeface="Oswald"/>
              <a:buNone/>
              <a:defRPr sz="2400" b="1">
                <a:solidFill>
                  <a:srgbClr val="25212A"/>
                </a:solidFill>
                <a:latin typeface="Oswald"/>
                <a:ea typeface="Oswald"/>
                <a:cs typeface="Oswald"/>
                <a:sym typeface="Oswald"/>
              </a:defRPr>
            </a:lvl3pPr>
            <a:lvl4pPr lvl="3">
              <a:spcBef>
                <a:spcPts val="0"/>
              </a:spcBef>
              <a:buClr>
                <a:srgbClr val="25212A"/>
              </a:buClr>
              <a:buSzPct val="100000"/>
              <a:buFont typeface="Oswald"/>
              <a:buNone/>
              <a:defRPr sz="2400" b="1">
                <a:solidFill>
                  <a:srgbClr val="25212A"/>
                </a:solidFill>
                <a:latin typeface="Oswald"/>
                <a:ea typeface="Oswald"/>
                <a:cs typeface="Oswald"/>
                <a:sym typeface="Oswald"/>
              </a:defRPr>
            </a:lvl4pPr>
            <a:lvl5pPr lvl="4">
              <a:spcBef>
                <a:spcPts val="0"/>
              </a:spcBef>
              <a:buClr>
                <a:srgbClr val="25212A"/>
              </a:buClr>
              <a:buSzPct val="100000"/>
              <a:buFont typeface="Oswald"/>
              <a:buNone/>
              <a:defRPr sz="2400" b="1">
                <a:solidFill>
                  <a:srgbClr val="25212A"/>
                </a:solidFill>
                <a:latin typeface="Oswald"/>
                <a:ea typeface="Oswald"/>
                <a:cs typeface="Oswald"/>
                <a:sym typeface="Oswald"/>
              </a:defRPr>
            </a:lvl5pPr>
            <a:lvl6pPr lvl="5">
              <a:spcBef>
                <a:spcPts val="0"/>
              </a:spcBef>
              <a:buClr>
                <a:srgbClr val="25212A"/>
              </a:buClr>
              <a:buSzPct val="100000"/>
              <a:buFont typeface="Oswald"/>
              <a:buNone/>
              <a:defRPr sz="2400" b="1">
                <a:solidFill>
                  <a:srgbClr val="25212A"/>
                </a:solidFill>
                <a:latin typeface="Oswald"/>
                <a:ea typeface="Oswald"/>
                <a:cs typeface="Oswald"/>
                <a:sym typeface="Oswald"/>
              </a:defRPr>
            </a:lvl6pPr>
            <a:lvl7pPr lvl="6">
              <a:spcBef>
                <a:spcPts val="0"/>
              </a:spcBef>
              <a:buClr>
                <a:srgbClr val="25212A"/>
              </a:buClr>
              <a:buSzPct val="100000"/>
              <a:buFont typeface="Oswald"/>
              <a:buNone/>
              <a:defRPr sz="2400" b="1">
                <a:solidFill>
                  <a:srgbClr val="25212A"/>
                </a:solidFill>
                <a:latin typeface="Oswald"/>
                <a:ea typeface="Oswald"/>
                <a:cs typeface="Oswald"/>
                <a:sym typeface="Oswald"/>
              </a:defRPr>
            </a:lvl7pPr>
            <a:lvl8pPr lvl="7">
              <a:spcBef>
                <a:spcPts val="0"/>
              </a:spcBef>
              <a:buClr>
                <a:srgbClr val="25212A"/>
              </a:buClr>
              <a:buSzPct val="100000"/>
              <a:buFont typeface="Oswald"/>
              <a:buNone/>
              <a:defRPr sz="2400" b="1">
                <a:solidFill>
                  <a:srgbClr val="25212A"/>
                </a:solidFill>
                <a:latin typeface="Oswald"/>
                <a:ea typeface="Oswald"/>
                <a:cs typeface="Oswald"/>
                <a:sym typeface="Oswald"/>
              </a:defRPr>
            </a:lvl8pPr>
            <a:lvl9pPr lvl="8">
              <a:spcBef>
                <a:spcPts val="0"/>
              </a:spcBef>
              <a:buClr>
                <a:srgbClr val="25212A"/>
              </a:buClr>
              <a:buSzPct val="100000"/>
              <a:buFont typeface="Oswald"/>
              <a:buNone/>
              <a:defRPr sz="2400" b="1">
                <a:solidFill>
                  <a:srgbClr val="25212A"/>
                </a:solidFill>
                <a:latin typeface="Oswald"/>
                <a:ea typeface="Oswald"/>
                <a:cs typeface="Oswald"/>
                <a:sym typeface="Oswald"/>
              </a:defRPr>
            </a:lvl9pPr>
          </a:lstStyle>
          <a:p>
            <a:endParaRPr/>
          </a:p>
        </p:txBody>
      </p:sp>
      <p:sp>
        <p:nvSpPr>
          <p:cNvPr id="8" name="Shape 8"/>
          <p:cNvSpPr txBox="1">
            <a:spLocks noGrp="1"/>
          </p:cNvSpPr>
          <p:nvPr>
            <p:ph type="body" idx="1"/>
          </p:nvPr>
        </p:nvSpPr>
        <p:spPr>
          <a:xfrm>
            <a:off x="1556175" y="1378821"/>
            <a:ext cx="6616800" cy="3042300"/>
          </a:xfrm>
          <a:prstGeom prst="rect">
            <a:avLst/>
          </a:prstGeom>
          <a:noFill/>
          <a:ln>
            <a:noFill/>
          </a:ln>
        </p:spPr>
        <p:txBody>
          <a:bodyPr wrap="square" lIns="91425" tIns="91425" rIns="91425" bIns="91425" anchor="t" anchorCtr="0"/>
          <a:lstStyle>
            <a:lvl1pPr lvl="0">
              <a:spcBef>
                <a:spcPts val="600"/>
              </a:spcBef>
              <a:buClr>
                <a:srgbClr val="25212A"/>
              </a:buClr>
              <a:buSzPct val="100000"/>
              <a:buFont typeface="Tinos"/>
              <a:buChar char="◈"/>
              <a:defRPr sz="3000">
                <a:solidFill>
                  <a:srgbClr val="25212A"/>
                </a:solidFill>
                <a:latin typeface="Tinos"/>
                <a:ea typeface="Tinos"/>
                <a:cs typeface="Tinos"/>
                <a:sym typeface="Tinos"/>
              </a:defRPr>
            </a:lvl1pPr>
            <a:lvl2pPr lvl="1">
              <a:spcBef>
                <a:spcPts val="480"/>
              </a:spcBef>
              <a:buClr>
                <a:srgbClr val="25212A"/>
              </a:buClr>
              <a:buSzPct val="100000"/>
              <a:buFont typeface="Tinos"/>
              <a:buChar char="◆"/>
              <a:defRPr sz="2400">
                <a:solidFill>
                  <a:srgbClr val="25212A"/>
                </a:solidFill>
                <a:latin typeface="Tinos"/>
                <a:ea typeface="Tinos"/>
                <a:cs typeface="Tinos"/>
                <a:sym typeface="Tinos"/>
              </a:defRPr>
            </a:lvl2pPr>
            <a:lvl3pPr lvl="2">
              <a:spcBef>
                <a:spcPts val="480"/>
              </a:spcBef>
              <a:buClr>
                <a:srgbClr val="25212A"/>
              </a:buClr>
              <a:buSzPct val="100000"/>
              <a:buFont typeface="Tinos"/>
              <a:buChar char="◇"/>
              <a:defRPr sz="2400">
                <a:solidFill>
                  <a:srgbClr val="25212A"/>
                </a:solidFill>
                <a:latin typeface="Tinos"/>
                <a:ea typeface="Tinos"/>
                <a:cs typeface="Tinos"/>
                <a:sym typeface="Tinos"/>
              </a:defRPr>
            </a:lvl3pPr>
            <a:lvl4pPr lvl="3">
              <a:spcBef>
                <a:spcPts val="360"/>
              </a:spcBef>
              <a:buClr>
                <a:srgbClr val="25212A"/>
              </a:buClr>
              <a:buSzPct val="100000"/>
              <a:buFont typeface="Tinos"/>
              <a:buChar char="⬥"/>
              <a:defRPr sz="1800">
                <a:solidFill>
                  <a:srgbClr val="25212A"/>
                </a:solidFill>
                <a:latin typeface="Tinos"/>
                <a:ea typeface="Tinos"/>
                <a:cs typeface="Tinos"/>
                <a:sym typeface="Tinos"/>
              </a:defRPr>
            </a:lvl4pPr>
            <a:lvl5pPr lvl="4">
              <a:spcBef>
                <a:spcPts val="360"/>
              </a:spcBef>
              <a:buClr>
                <a:srgbClr val="25212A"/>
              </a:buClr>
              <a:buSzPct val="100000"/>
              <a:buFont typeface="Tinos"/>
              <a:buChar char="⬦"/>
              <a:defRPr sz="1800">
                <a:solidFill>
                  <a:srgbClr val="25212A"/>
                </a:solidFill>
                <a:latin typeface="Tinos"/>
                <a:ea typeface="Tinos"/>
                <a:cs typeface="Tinos"/>
                <a:sym typeface="Tinos"/>
              </a:defRPr>
            </a:lvl5pPr>
            <a:lvl6pPr lvl="5">
              <a:spcBef>
                <a:spcPts val="360"/>
              </a:spcBef>
              <a:buClr>
                <a:srgbClr val="25212A"/>
              </a:buClr>
              <a:buSzPct val="100000"/>
              <a:buFont typeface="Tinos"/>
              <a:buChar char="⬦"/>
              <a:defRPr sz="1800">
                <a:solidFill>
                  <a:srgbClr val="25212A"/>
                </a:solidFill>
                <a:latin typeface="Tinos"/>
                <a:ea typeface="Tinos"/>
                <a:cs typeface="Tinos"/>
                <a:sym typeface="Tinos"/>
              </a:defRPr>
            </a:lvl6pPr>
            <a:lvl7pPr lvl="6">
              <a:spcBef>
                <a:spcPts val="360"/>
              </a:spcBef>
              <a:buClr>
                <a:srgbClr val="25212A"/>
              </a:buClr>
              <a:buSzPct val="100000"/>
              <a:buFont typeface="Tinos"/>
              <a:buChar char="⬦"/>
              <a:defRPr sz="1800">
                <a:solidFill>
                  <a:srgbClr val="25212A"/>
                </a:solidFill>
                <a:latin typeface="Tinos"/>
                <a:ea typeface="Tinos"/>
                <a:cs typeface="Tinos"/>
                <a:sym typeface="Tinos"/>
              </a:defRPr>
            </a:lvl7pPr>
            <a:lvl8pPr lvl="7">
              <a:spcBef>
                <a:spcPts val="360"/>
              </a:spcBef>
              <a:buClr>
                <a:srgbClr val="25212A"/>
              </a:buClr>
              <a:buSzPct val="100000"/>
              <a:buFont typeface="Tinos"/>
              <a:buChar char="⬦"/>
              <a:defRPr sz="1800">
                <a:solidFill>
                  <a:srgbClr val="25212A"/>
                </a:solidFill>
                <a:latin typeface="Tinos"/>
                <a:ea typeface="Tinos"/>
                <a:cs typeface="Tinos"/>
                <a:sym typeface="Tinos"/>
              </a:defRPr>
            </a:lvl8pPr>
            <a:lvl9pPr lvl="8">
              <a:spcBef>
                <a:spcPts val="360"/>
              </a:spcBef>
              <a:buClr>
                <a:srgbClr val="25212A"/>
              </a:buClr>
              <a:buSzPct val="100000"/>
              <a:buFont typeface="Tinos"/>
              <a:buChar char="⬦"/>
              <a:defRPr sz="1800">
                <a:solidFill>
                  <a:srgbClr val="25212A"/>
                </a:solidFill>
                <a:latin typeface="Tinos"/>
                <a:ea typeface="Tinos"/>
                <a:cs typeface="Tinos"/>
                <a:sym typeface="Tinos"/>
              </a:defRPr>
            </a:lvl9pPr>
          </a:lstStyle>
          <a:p>
            <a:endParaRPr/>
          </a:p>
        </p:txBody>
      </p:sp>
      <p:sp>
        <p:nvSpPr>
          <p:cNvPr id="9" name="Shape 9"/>
          <p:cNvSpPr txBox="1">
            <a:spLocks noGrp="1"/>
          </p:cNvSpPr>
          <p:nvPr>
            <p:ph type="sldNum" idx="12"/>
          </p:nvPr>
        </p:nvSpPr>
        <p:spPr>
          <a:xfrm>
            <a:off x="7899350" y="4098426"/>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200">
                <a:solidFill>
                  <a:srgbClr val="666666"/>
                </a:solidFill>
                <a:latin typeface="Tinos"/>
                <a:ea typeface="Tinos"/>
                <a:cs typeface="Tinos"/>
                <a:sym typeface="Tinos"/>
              </a:rPr>
              <a:t>‹#›</a:t>
            </a:fld>
            <a:endParaRPr lang="en" sz="1200">
              <a:solidFill>
                <a:srgbClr val="666666"/>
              </a:solidFill>
              <a:latin typeface="Tinos"/>
              <a:ea typeface="Tinos"/>
              <a:cs typeface="Tinos"/>
              <a:sym typeface="Tino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aseygordon@kentisd.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2.ed.gov/policy/elsec/leg/essa/160240ehcyguidance072716updated0317.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hyperlink" Target="mailto:caseygordon@kentisd.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2195400" y="1428750"/>
            <a:ext cx="5929800" cy="1646700"/>
          </a:xfrm>
          <a:prstGeom prst="rect">
            <a:avLst/>
          </a:prstGeom>
        </p:spPr>
        <p:txBody>
          <a:bodyPr wrap="square" lIns="91425" tIns="91425" rIns="91425" bIns="91425" anchor="ctr" anchorCtr="0">
            <a:noAutofit/>
          </a:bodyPr>
          <a:lstStyle/>
          <a:p>
            <a:pPr lvl="0">
              <a:spcBef>
                <a:spcPts val="0"/>
              </a:spcBef>
              <a:buNone/>
            </a:pPr>
            <a:r>
              <a:rPr lang="en"/>
              <a:t>EnTITLEment: </a:t>
            </a:r>
          </a:p>
          <a:p>
            <a:pPr lvl="0">
              <a:spcBef>
                <a:spcPts val="0"/>
              </a:spcBef>
              <a:buNone/>
            </a:pPr>
            <a:r>
              <a:rPr lang="en"/>
              <a:t>Share the Wealth</a:t>
            </a:r>
          </a:p>
        </p:txBody>
      </p:sp>
      <p:sp>
        <p:nvSpPr>
          <p:cNvPr id="57" name="Shape 57"/>
          <p:cNvSpPr txBox="1">
            <a:spLocks noGrp="1"/>
          </p:cNvSpPr>
          <p:nvPr>
            <p:ph type="ctrTitle"/>
          </p:nvPr>
        </p:nvSpPr>
        <p:spPr>
          <a:xfrm>
            <a:off x="3342025" y="3404150"/>
            <a:ext cx="5171700" cy="1078500"/>
          </a:xfrm>
          <a:prstGeom prst="rect">
            <a:avLst/>
          </a:prstGeom>
        </p:spPr>
        <p:txBody>
          <a:bodyPr wrap="square" lIns="91425" tIns="91425" rIns="91425" bIns="91425" anchor="ctr" anchorCtr="0">
            <a:noAutofit/>
          </a:bodyPr>
          <a:lstStyle/>
          <a:p>
            <a:pPr lvl="0">
              <a:spcBef>
                <a:spcPts val="0"/>
              </a:spcBef>
              <a:buNone/>
            </a:pPr>
            <a:r>
              <a:rPr lang="en" sz="3000"/>
              <a:t>Casey Gordon</a:t>
            </a:r>
          </a:p>
          <a:p>
            <a:pPr lvl="0" rtl="0">
              <a:spcBef>
                <a:spcPts val="0"/>
              </a:spcBef>
              <a:buNone/>
            </a:pPr>
            <a:r>
              <a:rPr lang="en" sz="3000" u="sng">
                <a:solidFill>
                  <a:schemeClr val="hlink"/>
                </a:solidFill>
                <a:hlinkClick r:id="rId3"/>
              </a:rPr>
              <a:t>caseygordon@kentisd.org</a:t>
            </a:r>
            <a:r>
              <a:rPr lang="en" sz="360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10</a:t>
            </a:fld>
            <a:endParaRPr lang="en"/>
          </a:p>
        </p:txBody>
      </p:sp>
      <p:sp>
        <p:nvSpPr>
          <p:cNvPr id="129" name="Shape 129"/>
          <p:cNvSpPr txBox="1">
            <a:spLocks noGrp="1"/>
          </p:cNvSpPr>
          <p:nvPr>
            <p:ph type="title" idx="4294967295"/>
          </p:nvPr>
        </p:nvSpPr>
        <p:spPr>
          <a:xfrm rot="-5400000">
            <a:off x="-1511850" y="2044900"/>
            <a:ext cx="4404000" cy="699900"/>
          </a:xfrm>
          <a:prstGeom prst="rect">
            <a:avLst/>
          </a:prstGeom>
        </p:spPr>
        <p:txBody>
          <a:bodyPr wrap="square" lIns="91425" tIns="91425" rIns="91425" bIns="91425" anchor="b" anchorCtr="0">
            <a:noAutofit/>
          </a:bodyPr>
          <a:lstStyle/>
          <a:p>
            <a:pPr lvl="0" algn="ctr">
              <a:spcBef>
                <a:spcPts val="0"/>
              </a:spcBef>
              <a:buNone/>
            </a:pPr>
            <a:r>
              <a:rPr lang="en"/>
              <a:t>Title IX - Homeless Education</a:t>
            </a:r>
          </a:p>
        </p:txBody>
      </p:sp>
      <p:pic>
        <p:nvPicPr>
          <p:cNvPr id="130" name="Shape 130"/>
          <p:cNvPicPr preferRelativeResize="0"/>
          <p:nvPr/>
        </p:nvPicPr>
        <p:blipFill>
          <a:blip r:embed="rId3">
            <a:alphaModFix/>
          </a:blip>
          <a:stretch>
            <a:fillRect/>
          </a:stretch>
        </p:blipFill>
        <p:spPr>
          <a:xfrm>
            <a:off x="1863575" y="427975"/>
            <a:ext cx="6035775" cy="41191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ctrTitle"/>
          </p:nvPr>
        </p:nvSpPr>
        <p:spPr>
          <a:xfrm>
            <a:off x="1912025" y="2116750"/>
            <a:ext cx="5802600" cy="1159800"/>
          </a:xfrm>
          <a:prstGeom prst="rect">
            <a:avLst/>
          </a:prstGeom>
        </p:spPr>
        <p:txBody>
          <a:bodyPr wrap="square" lIns="91425" tIns="91425" rIns="91425" bIns="91425" anchor="b" anchorCtr="0">
            <a:noAutofit/>
          </a:bodyPr>
          <a:lstStyle/>
          <a:p>
            <a:pPr lvl="0" rtl="0">
              <a:spcBef>
                <a:spcPts val="0"/>
              </a:spcBef>
              <a:buNone/>
            </a:pPr>
            <a:r>
              <a:rPr lang="en"/>
              <a:t>2.</a:t>
            </a:r>
          </a:p>
          <a:p>
            <a:pPr lvl="0" rtl="0">
              <a:spcBef>
                <a:spcPts val="0"/>
              </a:spcBef>
              <a:buNone/>
            </a:pPr>
            <a:r>
              <a:rPr lang="en"/>
              <a:t>Title Programs</a:t>
            </a:r>
          </a:p>
        </p:txBody>
      </p:sp>
      <p:sp>
        <p:nvSpPr>
          <p:cNvPr id="136" name="Shape 136"/>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11</a:t>
            </a:fld>
            <a:endParaRPr lang="en"/>
          </a:p>
        </p:txBody>
      </p:sp>
      <p:pic>
        <p:nvPicPr>
          <p:cNvPr id="137" name="Shape 137" descr="Menu Images - Public Domain Pictures - Page 1"/>
          <p:cNvPicPr preferRelativeResize="0"/>
          <p:nvPr/>
        </p:nvPicPr>
        <p:blipFill rotWithShape="1">
          <a:blip r:embed="rId3">
            <a:alphaModFix/>
          </a:blip>
          <a:srcRect t="2669" b="2678"/>
          <a:stretch/>
        </p:blipFill>
        <p:spPr>
          <a:xfrm>
            <a:off x="6582950" y="2635150"/>
            <a:ext cx="1780550" cy="1682599"/>
          </a:xfrm>
          <a:prstGeom prst="rect">
            <a:avLst/>
          </a:prstGeom>
          <a:noFill/>
          <a:ln w="114300" cap="flat" cmpd="sng">
            <a:solidFill>
              <a:srgbClr val="FFFFFF"/>
            </a:solidFill>
            <a:prstDash val="solid"/>
            <a:miter lim="8000"/>
            <a:headEnd type="none" w="med" len="med"/>
            <a:tailEnd type="none" w="med" len="me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Title 1 = the Supreme Pizza</a:t>
            </a:r>
          </a:p>
        </p:txBody>
      </p:sp>
      <p:sp>
        <p:nvSpPr>
          <p:cNvPr id="143" name="Shape 143"/>
          <p:cNvSpPr txBox="1">
            <a:spLocks noGrp="1"/>
          </p:cNvSpPr>
          <p:nvPr>
            <p:ph type="body" idx="1"/>
          </p:nvPr>
        </p:nvSpPr>
        <p:spPr>
          <a:xfrm>
            <a:off x="1556175" y="1378821"/>
            <a:ext cx="6616800" cy="3042300"/>
          </a:xfrm>
          <a:prstGeom prst="rect">
            <a:avLst/>
          </a:prstGeom>
        </p:spPr>
        <p:txBody>
          <a:bodyPr wrap="square" lIns="91425" tIns="91425" rIns="91425" bIns="91425" anchor="t" anchorCtr="0">
            <a:noAutofit/>
          </a:bodyPr>
          <a:lstStyle/>
          <a:p>
            <a:pPr marL="457200" lvl="0"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IMPROVING THE ACADEMIC ACHIEVEMENT OF THE DISADVANTAGED</a:t>
            </a:r>
          </a:p>
          <a:p>
            <a:pPr marL="457200" lvl="0"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Important Parts</a:t>
            </a:r>
          </a:p>
          <a:p>
            <a:pPr marL="914400" lvl="1"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A = Basic Programs</a:t>
            </a:r>
          </a:p>
          <a:p>
            <a:pPr marL="914400" lvl="1"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C = Migrant</a:t>
            </a:r>
          </a:p>
          <a:p>
            <a:pPr marL="914400" lvl="1"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D = Neglected, Delinquent, and At-risk</a:t>
            </a:r>
          </a:p>
          <a:p>
            <a:pPr lvl="0">
              <a:spcBef>
                <a:spcPts val="0"/>
              </a:spcBef>
              <a:buNone/>
            </a:pPr>
            <a:endParaRPr/>
          </a:p>
        </p:txBody>
      </p:sp>
      <p:sp>
        <p:nvSpPr>
          <p:cNvPr id="144" name="Shape 144"/>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12</a:t>
            </a:fld>
            <a:endParaRPr lang="e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1 - Purpose</a:t>
            </a:r>
          </a:p>
        </p:txBody>
      </p:sp>
      <p:sp>
        <p:nvSpPr>
          <p:cNvPr id="150" name="Shape 150"/>
          <p:cNvSpPr txBox="1">
            <a:spLocks noGrp="1"/>
          </p:cNvSpPr>
          <p:nvPr>
            <p:ph type="body" idx="1"/>
          </p:nvPr>
        </p:nvSpPr>
        <p:spPr>
          <a:xfrm>
            <a:off x="1556175" y="1378821"/>
            <a:ext cx="6616800" cy="3042300"/>
          </a:xfrm>
          <a:prstGeom prst="rect">
            <a:avLst/>
          </a:prstGeom>
        </p:spPr>
        <p:txBody>
          <a:bodyPr wrap="square" lIns="91425" tIns="91425" rIns="91425" bIns="91425" anchor="t" anchorCtr="0">
            <a:noAutofit/>
          </a:bodyPr>
          <a:lstStyle/>
          <a:p>
            <a:pPr lvl="0">
              <a:spcBef>
                <a:spcPts val="0"/>
              </a:spcBef>
              <a:buClr>
                <a:schemeClr val="dk1"/>
              </a:buClr>
              <a:buSzPct val="45833"/>
              <a:buFont typeface="Arial"/>
              <a:buNone/>
            </a:pPr>
            <a:r>
              <a:rPr lang="en" sz="2400" b="1">
                <a:solidFill>
                  <a:schemeClr val="dk1"/>
                </a:solidFill>
                <a:latin typeface="Arial"/>
                <a:ea typeface="Arial"/>
                <a:cs typeface="Arial"/>
                <a:sym typeface="Arial"/>
              </a:rPr>
              <a:t>SEC. 1001. [20 U.S.C. 6301] </a:t>
            </a:r>
          </a:p>
          <a:p>
            <a:pPr lvl="0">
              <a:spcBef>
                <a:spcPts val="0"/>
              </a:spcBef>
              <a:buClr>
                <a:schemeClr val="dk1"/>
              </a:buClr>
              <a:buSzPct val="45833"/>
              <a:buFont typeface="Arial"/>
              <a:buNone/>
            </a:pPr>
            <a:r>
              <a:rPr lang="en" sz="2400" b="1">
                <a:solidFill>
                  <a:schemeClr val="dk1"/>
                </a:solidFill>
                <a:latin typeface="Arial"/>
                <a:ea typeface="Arial"/>
                <a:cs typeface="Arial"/>
                <a:sym typeface="Arial"/>
              </a:rPr>
              <a:t>The purpose of this title is to provide all children significant opportunity to receive a fair, equitable, and high-quality education,</a:t>
            </a:r>
          </a:p>
          <a:p>
            <a:pPr lvl="0">
              <a:spcBef>
                <a:spcPts val="0"/>
              </a:spcBef>
              <a:buClr>
                <a:schemeClr val="dk1"/>
              </a:buClr>
              <a:buSzPct val="45833"/>
              <a:buFont typeface="Arial"/>
              <a:buNone/>
            </a:pPr>
            <a:r>
              <a:rPr lang="en" sz="2400" b="1">
                <a:solidFill>
                  <a:schemeClr val="dk1"/>
                </a:solidFill>
                <a:latin typeface="Arial"/>
                <a:ea typeface="Arial"/>
                <a:cs typeface="Arial"/>
                <a:sym typeface="Arial"/>
              </a:rPr>
              <a:t>and to close educational achievement gaps.</a:t>
            </a:r>
          </a:p>
          <a:p>
            <a:pPr lvl="0">
              <a:spcBef>
                <a:spcPts val="0"/>
              </a:spcBef>
              <a:buClr>
                <a:schemeClr val="dk1"/>
              </a:buClr>
              <a:buSzPct val="45833"/>
              <a:buFont typeface="Arial"/>
              <a:buNone/>
            </a:pPr>
            <a:endParaRPr sz="2400" b="1">
              <a:solidFill>
                <a:schemeClr val="dk1"/>
              </a:solidFill>
              <a:latin typeface="Arial"/>
              <a:ea typeface="Arial"/>
              <a:cs typeface="Arial"/>
              <a:sym typeface="Arial"/>
            </a:endParaRPr>
          </a:p>
          <a:p>
            <a:pPr lvl="0" rtl="0">
              <a:spcBef>
                <a:spcPts val="0"/>
              </a:spcBef>
              <a:buNone/>
            </a:pPr>
            <a:endParaRPr sz="2400" b="1">
              <a:solidFill>
                <a:schemeClr val="dk1"/>
              </a:solidFill>
              <a:latin typeface="Arial"/>
              <a:ea typeface="Arial"/>
              <a:cs typeface="Arial"/>
              <a:sym typeface="Arial"/>
            </a:endParaRPr>
          </a:p>
        </p:txBody>
      </p:sp>
      <p:sp>
        <p:nvSpPr>
          <p:cNvPr id="151" name="Shape 151"/>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13</a:t>
            </a:fld>
            <a:endParaRPr lang="en"/>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1556175" y="678925"/>
            <a:ext cx="6616800" cy="699900"/>
          </a:xfrm>
          <a:prstGeom prst="rect">
            <a:avLst/>
          </a:prstGeom>
        </p:spPr>
        <p:txBody>
          <a:bodyPr wrap="square" lIns="91425" tIns="91425" rIns="91425" bIns="91425" anchor="b" anchorCtr="0">
            <a:noAutofit/>
          </a:bodyPr>
          <a:lstStyle/>
          <a:p>
            <a:pPr lvl="0">
              <a:spcBef>
                <a:spcPts val="0"/>
              </a:spcBef>
              <a:buNone/>
            </a:pPr>
            <a:r>
              <a:rPr lang="en"/>
              <a:t>Title 1 - Reservation for Homeless Students </a:t>
            </a:r>
          </a:p>
          <a:p>
            <a:pPr lvl="0" rtl="0">
              <a:spcBef>
                <a:spcPts val="0"/>
              </a:spcBef>
              <a:buNone/>
            </a:pPr>
            <a:r>
              <a:rPr lang="en" b="0">
                <a:latin typeface="Tinos"/>
                <a:ea typeface="Tinos"/>
                <a:cs typeface="Tinos"/>
                <a:sym typeface="Tinos"/>
              </a:rPr>
              <a:t>ESEA section 1113(c)(3)(C)(ii))</a:t>
            </a:r>
          </a:p>
        </p:txBody>
      </p:sp>
      <p:sp>
        <p:nvSpPr>
          <p:cNvPr id="157" name="Shape 157"/>
          <p:cNvSpPr txBox="1">
            <a:spLocks noGrp="1"/>
          </p:cNvSpPr>
          <p:nvPr>
            <p:ph type="body" idx="1"/>
          </p:nvPr>
        </p:nvSpPr>
        <p:spPr>
          <a:xfrm>
            <a:off x="1267250" y="1378825"/>
            <a:ext cx="7317600" cy="3042300"/>
          </a:xfrm>
          <a:prstGeom prst="rect">
            <a:avLst/>
          </a:prstGeom>
        </p:spPr>
        <p:txBody>
          <a:bodyPr wrap="square" lIns="91425" tIns="91425" rIns="91425" bIns="91425" anchor="t" anchorCtr="0">
            <a:noAutofit/>
          </a:bodyPr>
          <a:lstStyle/>
          <a:p>
            <a:pPr marL="457200" lvl="0" indent="-381000" rtl="0">
              <a:spcBef>
                <a:spcPts val="0"/>
              </a:spcBef>
              <a:buSzPct val="100000"/>
            </a:pPr>
            <a:r>
              <a:rPr lang="en" b="1"/>
              <a:t>Know what can be covered </a:t>
            </a:r>
            <a:r>
              <a:rPr lang="en" sz="2400" b="1"/>
              <a:t>(p. 40 [42 PDF])</a:t>
            </a:r>
          </a:p>
          <a:p>
            <a:pPr marL="914400" lvl="1" indent="-381000" rtl="0">
              <a:spcBef>
                <a:spcPts val="0"/>
              </a:spcBef>
              <a:buSzPct val="100000"/>
            </a:pPr>
            <a:r>
              <a:rPr lang="en" sz="2400" b="1" u="sng">
                <a:solidFill>
                  <a:schemeClr val="hlink"/>
                </a:solidFill>
                <a:hlinkClick r:id="rId3"/>
              </a:rPr>
              <a:t>Non-Regulatory Guidance, 2017</a:t>
            </a:r>
            <a:r>
              <a:rPr lang="en" sz="2400" b="1"/>
              <a:t> </a:t>
            </a:r>
          </a:p>
          <a:p>
            <a:pPr marL="457200" lvl="0" indent="-228600" rtl="0">
              <a:spcBef>
                <a:spcPts val="0"/>
              </a:spcBef>
            </a:pPr>
            <a:r>
              <a:rPr lang="en" b="1"/>
              <a:t>Are you currently spending money on any of these items? </a:t>
            </a:r>
            <a:r>
              <a:rPr lang="en" b="1" i="1"/>
              <a:t>Title 1 can cover these -</a:t>
            </a:r>
          </a:p>
          <a:p>
            <a:pPr marL="914400" lvl="1" indent="-228600" rtl="0">
              <a:spcBef>
                <a:spcPts val="0"/>
              </a:spcBef>
            </a:pPr>
            <a:r>
              <a:rPr lang="en" b="1"/>
              <a:t>Dress code / uniform, PE clothes, birth certificates, immunizations, medical/dental, tutoring, fees for ACT/SAT/AP/IB, glasses</a:t>
            </a:r>
          </a:p>
        </p:txBody>
      </p:sp>
      <p:sp>
        <p:nvSpPr>
          <p:cNvPr id="158" name="Shape 15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14</a:t>
            </a:fld>
            <a:endParaRPr lang="e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1543750" y="382275"/>
            <a:ext cx="6616800" cy="699900"/>
          </a:xfrm>
          <a:prstGeom prst="rect">
            <a:avLst/>
          </a:prstGeom>
        </p:spPr>
        <p:txBody>
          <a:bodyPr wrap="square" lIns="91425" tIns="91425" rIns="91425" bIns="91425" anchor="b" anchorCtr="0">
            <a:noAutofit/>
          </a:bodyPr>
          <a:lstStyle/>
          <a:p>
            <a:pPr lvl="0" rtl="0">
              <a:spcBef>
                <a:spcPts val="0"/>
              </a:spcBef>
              <a:buNone/>
            </a:pPr>
            <a:r>
              <a:rPr lang="en"/>
              <a:t>Title 1 - How Can It Help MV Students?</a:t>
            </a:r>
          </a:p>
        </p:txBody>
      </p:sp>
      <p:sp>
        <p:nvSpPr>
          <p:cNvPr id="164" name="Shape 164"/>
          <p:cNvSpPr txBox="1">
            <a:spLocks noGrp="1"/>
          </p:cNvSpPr>
          <p:nvPr>
            <p:ph type="body" idx="1"/>
          </p:nvPr>
        </p:nvSpPr>
        <p:spPr>
          <a:xfrm>
            <a:off x="1164200" y="969100"/>
            <a:ext cx="7184400" cy="24477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b="1"/>
              <a:t>Migrant students</a:t>
            </a:r>
          </a:p>
          <a:p>
            <a:pPr marL="914400" lvl="1" indent="-381000" rtl="0">
              <a:spcBef>
                <a:spcPts val="0"/>
              </a:spcBef>
              <a:buSzPct val="100000"/>
            </a:pPr>
            <a:r>
              <a:rPr lang="en" sz="2400"/>
              <a:t>Medical / dental, transport to appointments</a:t>
            </a:r>
          </a:p>
          <a:p>
            <a:pPr marL="914400" lvl="1" indent="-381000" rtl="0">
              <a:spcBef>
                <a:spcPts val="0"/>
              </a:spcBef>
              <a:buSzPct val="100000"/>
            </a:pPr>
            <a:r>
              <a:rPr lang="en" sz="2400"/>
              <a:t>OSY (high school completion, adult ed)</a:t>
            </a:r>
          </a:p>
          <a:p>
            <a:pPr marL="914400" lvl="1" indent="-381000" rtl="0">
              <a:spcBef>
                <a:spcPts val="0"/>
              </a:spcBef>
              <a:buSzPct val="100000"/>
            </a:pPr>
            <a:r>
              <a:rPr lang="en" sz="2400"/>
              <a:t>Records from other states</a:t>
            </a:r>
          </a:p>
          <a:p>
            <a:pPr marL="457200" lvl="0" indent="-381000" rtl="0">
              <a:spcBef>
                <a:spcPts val="0"/>
              </a:spcBef>
              <a:buSzPct val="100000"/>
            </a:pPr>
            <a:r>
              <a:rPr lang="en" sz="2400" b="1"/>
              <a:t>All MV students</a:t>
            </a:r>
          </a:p>
          <a:p>
            <a:pPr marL="914400" lvl="1" indent="-381000" rtl="0">
              <a:spcBef>
                <a:spcPts val="0"/>
              </a:spcBef>
              <a:buSzPct val="100000"/>
            </a:pPr>
            <a:r>
              <a:rPr lang="en" sz="2400"/>
              <a:t>Transportation line item &amp; Liaison salary</a:t>
            </a:r>
          </a:p>
          <a:p>
            <a:pPr marL="914400" lvl="1" indent="-381000" rtl="0">
              <a:spcBef>
                <a:spcPts val="0"/>
              </a:spcBef>
              <a:buSzPct val="100000"/>
            </a:pPr>
            <a:r>
              <a:rPr lang="en" sz="2400"/>
              <a:t>Counseling</a:t>
            </a:r>
          </a:p>
          <a:p>
            <a:pPr marL="914400" lvl="1" indent="-381000" rtl="0">
              <a:spcBef>
                <a:spcPts val="0"/>
              </a:spcBef>
              <a:buSzPct val="100000"/>
            </a:pPr>
            <a:r>
              <a:rPr lang="en" sz="2400"/>
              <a:t>Tutoring</a:t>
            </a:r>
          </a:p>
          <a:p>
            <a:pPr marL="914400" lvl="1" indent="-381000" rtl="0">
              <a:spcBef>
                <a:spcPts val="0"/>
              </a:spcBef>
              <a:buSzPct val="100000"/>
            </a:pPr>
            <a:r>
              <a:rPr lang="en" sz="2400"/>
              <a:t>Outreach</a:t>
            </a:r>
          </a:p>
        </p:txBody>
      </p:sp>
      <p:sp>
        <p:nvSpPr>
          <p:cNvPr id="165" name="Shape 16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15</a:t>
            </a:fld>
            <a:endParaRPr lang="en"/>
          </a:p>
        </p:txBody>
      </p:sp>
      <p:pic>
        <p:nvPicPr>
          <p:cNvPr id="166" name="Shape 166"/>
          <p:cNvPicPr preferRelativeResize="0"/>
          <p:nvPr/>
        </p:nvPicPr>
        <p:blipFill>
          <a:blip r:embed="rId3">
            <a:alphaModFix/>
          </a:blip>
          <a:stretch>
            <a:fillRect/>
          </a:stretch>
        </p:blipFill>
        <p:spPr>
          <a:xfrm>
            <a:off x="6765746" y="3416796"/>
            <a:ext cx="1797425" cy="11163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II = the Pepperoni Pizza  </a:t>
            </a:r>
          </a:p>
        </p:txBody>
      </p:sp>
      <p:sp>
        <p:nvSpPr>
          <p:cNvPr id="172" name="Shape 172"/>
          <p:cNvSpPr txBox="1">
            <a:spLocks noGrp="1"/>
          </p:cNvSpPr>
          <p:nvPr>
            <p:ph type="body" idx="1"/>
          </p:nvPr>
        </p:nvSpPr>
        <p:spPr>
          <a:xfrm>
            <a:off x="1556175" y="1378821"/>
            <a:ext cx="6616800" cy="3042300"/>
          </a:xfrm>
          <a:prstGeom prst="rect">
            <a:avLst/>
          </a:prstGeom>
        </p:spPr>
        <p:txBody>
          <a:bodyPr wrap="square" lIns="91425" tIns="91425" rIns="91425" bIns="91425" anchor="t" anchorCtr="0">
            <a:noAutofit/>
          </a:bodyPr>
          <a:lstStyle/>
          <a:p>
            <a:pPr marL="457200" lvl="0"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PREPARING, TRAINING, AND RECRUITING HIGH-QUALITY TEACHERS,PRINCIPALS, AND OTHER SCHOOL LEADERS</a:t>
            </a:r>
          </a:p>
          <a:p>
            <a:pPr marL="457200" lvl="0"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Important Part</a:t>
            </a:r>
          </a:p>
          <a:p>
            <a:pPr marL="914400" lvl="1"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A = Supporting Effective Instruction</a:t>
            </a:r>
          </a:p>
          <a:p>
            <a:pPr lvl="0" rtl="0">
              <a:spcBef>
                <a:spcPts val="0"/>
              </a:spcBef>
              <a:buNone/>
            </a:pPr>
            <a:endParaRPr/>
          </a:p>
        </p:txBody>
      </p:sp>
      <p:sp>
        <p:nvSpPr>
          <p:cNvPr id="173" name="Shape 173"/>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16</a:t>
            </a:fld>
            <a:endParaRPr lang="en"/>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556175" y="310700"/>
            <a:ext cx="6616800" cy="699900"/>
          </a:xfrm>
          <a:prstGeom prst="rect">
            <a:avLst/>
          </a:prstGeom>
        </p:spPr>
        <p:txBody>
          <a:bodyPr wrap="square" lIns="91425" tIns="91425" rIns="91425" bIns="91425" anchor="b" anchorCtr="0">
            <a:noAutofit/>
          </a:bodyPr>
          <a:lstStyle/>
          <a:p>
            <a:pPr lvl="0" rtl="0">
              <a:spcBef>
                <a:spcPts val="0"/>
              </a:spcBef>
              <a:buNone/>
            </a:pPr>
            <a:r>
              <a:rPr lang="en"/>
              <a:t>Title II - Purpose </a:t>
            </a:r>
            <a:r>
              <a:rPr lang="en" sz="2600" b="0">
                <a:latin typeface="Tinos"/>
                <a:ea typeface="Tinos"/>
                <a:cs typeface="Tinos"/>
                <a:sym typeface="Tinos"/>
              </a:rPr>
              <a:t>SEC. 2001. [20 U.S.C. 6601]</a:t>
            </a:r>
          </a:p>
        </p:txBody>
      </p:sp>
      <p:sp>
        <p:nvSpPr>
          <p:cNvPr id="179" name="Shape 179"/>
          <p:cNvSpPr txBox="1">
            <a:spLocks noGrp="1"/>
          </p:cNvSpPr>
          <p:nvPr>
            <p:ph type="body" idx="1"/>
          </p:nvPr>
        </p:nvSpPr>
        <p:spPr>
          <a:xfrm>
            <a:off x="1337625" y="827425"/>
            <a:ext cx="7053900" cy="3042300"/>
          </a:xfrm>
          <a:prstGeom prst="rect">
            <a:avLst/>
          </a:prstGeom>
        </p:spPr>
        <p:txBody>
          <a:bodyPr wrap="square" lIns="91425" tIns="91425" rIns="91425" bIns="91425" anchor="t" anchorCtr="0">
            <a:noAutofit/>
          </a:bodyPr>
          <a:lstStyle/>
          <a:p>
            <a:pPr lvl="0" rtl="0">
              <a:spcBef>
                <a:spcPts val="0"/>
              </a:spcBef>
              <a:buClr>
                <a:schemeClr val="dk1"/>
              </a:buClr>
              <a:buSzPct val="45833"/>
              <a:buFont typeface="Arial"/>
              <a:buNone/>
            </a:pPr>
            <a:r>
              <a:rPr lang="en" sz="2400"/>
              <a:t>The purpose of this title is to provide grants to State educational agencies and subgrants to local educational agencies to— (1) increase student achievement (2) improve the quality and effectiveness of teachers, principals, and other school leaders; (3) increase the number of teachers, principals, and other school leaders who are effective in improving student academic achievement in schools; and (4) provide low-income and minority students greater access to effective teachers, principals, and other school leaders.</a:t>
            </a:r>
          </a:p>
        </p:txBody>
      </p:sp>
      <p:sp>
        <p:nvSpPr>
          <p:cNvPr id="180" name="Shape 180"/>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17</a:t>
            </a:fld>
            <a:endParaRPr lang="e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II - How Can It Help MV Students?</a:t>
            </a:r>
          </a:p>
        </p:txBody>
      </p:sp>
      <p:sp>
        <p:nvSpPr>
          <p:cNvPr id="186" name="Shape 186"/>
          <p:cNvSpPr txBox="1">
            <a:spLocks noGrp="1"/>
          </p:cNvSpPr>
          <p:nvPr>
            <p:ph type="body" idx="1"/>
          </p:nvPr>
        </p:nvSpPr>
        <p:spPr>
          <a:xfrm>
            <a:off x="1556175" y="1378821"/>
            <a:ext cx="6616800" cy="3042300"/>
          </a:xfrm>
          <a:prstGeom prst="rect">
            <a:avLst/>
          </a:prstGeom>
        </p:spPr>
        <p:txBody>
          <a:bodyPr wrap="square" lIns="91425" tIns="91425" rIns="91425" bIns="91425" anchor="t" anchorCtr="0">
            <a:noAutofit/>
          </a:bodyPr>
          <a:lstStyle/>
          <a:p>
            <a:pPr marL="457200" lvl="0" indent="-228600" rtl="0">
              <a:spcBef>
                <a:spcPts val="0"/>
              </a:spcBef>
            </a:pPr>
            <a:r>
              <a:rPr lang="en"/>
              <a:t>Indirect support</a:t>
            </a:r>
          </a:p>
          <a:p>
            <a:pPr marL="457200" lvl="0" indent="-228600" rtl="0">
              <a:spcBef>
                <a:spcPts val="0"/>
              </a:spcBef>
            </a:pPr>
            <a:r>
              <a:rPr lang="en"/>
              <a:t>Professional Development for all school staff</a:t>
            </a:r>
          </a:p>
          <a:p>
            <a:pPr marL="457200" lvl="0" indent="-228600" rtl="0">
              <a:spcBef>
                <a:spcPts val="0"/>
              </a:spcBef>
            </a:pPr>
            <a:r>
              <a:rPr lang="en"/>
              <a:t>80% funds go to districts with high student poverty</a:t>
            </a:r>
          </a:p>
          <a:p>
            <a:pPr marL="457200" lvl="0" indent="-228600" rtl="0">
              <a:spcBef>
                <a:spcPts val="0"/>
              </a:spcBef>
            </a:pPr>
            <a:r>
              <a:rPr lang="en"/>
              <a:t>Can be transferred into Title 1</a:t>
            </a:r>
          </a:p>
        </p:txBody>
      </p:sp>
      <p:sp>
        <p:nvSpPr>
          <p:cNvPr id="187" name="Shape 187"/>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18</a:t>
            </a:fld>
            <a:endParaRPr lang="en"/>
          </a:p>
        </p:txBody>
      </p:sp>
      <p:pic>
        <p:nvPicPr>
          <p:cNvPr id="188" name="Shape 188"/>
          <p:cNvPicPr preferRelativeResize="0"/>
          <p:nvPr/>
        </p:nvPicPr>
        <p:blipFill>
          <a:blip r:embed="rId3">
            <a:alphaModFix/>
          </a:blip>
          <a:stretch>
            <a:fillRect/>
          </a:stretch>
        </p:blipFill>
        <p:spPr>
          <a:xfrm>
            <a:off x="6765746" y="3416796"/>
            <a:ext cx="1797425" cy="11163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III = the Veggie Pizza  </a:t>
            </a:r>
          </a:p>
        </p:txBody>
      </p:sp>
      <p:sp>
        <p:nvSpPr>
          <p:cNvPr id="194" name="Shape 194"/>
          <p:cNvSpPr txBox="1">
            <a:spLocks noGrp="1"/>
          </p:cNvSpPr>
          <p:nvPr>
            <p:ph type="body" idx="1"/>
          </p:nvPr>
        </p:nvSpPr>
        <p:spPr>
          <a:xfrm>
            <a:off x="1485700" y="1294271"/>
            <a:ext cx="6616800" cy="3042300"/>
          </a:xfrm>
          <a:prstGeom prst="rect">
            <a:avLst/>
          </a:prstGeom>
        </p:spPr>
        <p:txBody>
          <a:bodyPr wrap="square" lIns="91425" tIns="91425" rIns="91425" bIns="91425" anchor="t" anchorCtr="0">
            <a:noAutofit/>
          </a:bodyPr>
          <a:lstStyle/>
          <a:p>
            <a:pPr marL="457200" lvl="0"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LANGUAGE INSTRUCTION FOR ENGLISH LEARNERS AND IMMIGRANT STUDENTS</a:t>
            </a:r>
          </a:p>
          <a:p>
            <a:pPr marL="457200" lvl="0"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Important Parts</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Language Instruction Education Programs</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Immigrant</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Native American Children</a:t>
            </a:r>
          </a:p>
          <a:p>
            <a:pPr marL="1371600" lvl="2"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Native Hawaiian and Alaskan Natives</a:t>
            </a:r>
          </a:p>
          <a:p>
            <a:pPr lvl="0" rtl="0">
              <a:spcBef>
                <a:spcPts val="0"/>
              </a:spcBef>
              <a:buNone/>
            </a:pPr>
            <a:endParaRPr dirty="0"/>
          </a:p>
        </p:txBody>
      </p:sp>
      <p:sp>
        <p:nvSpPr>
          <p:cNvPr id="195" name="Shape 19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19</a:t>
            </a:fld>
            <a:endParaRPr lang="e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p:nvPr/>
        </p:nvSpPr>
        <p:spPr>
          <a:xfrm>
            <a:off x="5051925" y="1082904"/>
            <a:ext cx="2956500" cy="2956500"/>
          </a:xfrm>
          <a:prstGeom prst="rect">
            <a:avLst/>
          </a:prstGeom>
          <a:solidFill>
            <a:srgbClr val="000000">
              <a:alpha val="9620"/>
            </a:srgbClr>
          </a:solidFill>
          <a:ln>
            <a:noFill/>
          </a:ln>
        </p:spPr>
        <p:txBody>
          <a:bodyPr wrap="square" lIns="91425" tIns="91425" rIns="91425" bIns="91425" anchor="ctr" anchorCtr="0">
            <a:noAutofit/>
          </a:bodyPr>
          <a:lstStyle/>
          <a:p>
            <a:pPr lvl="0">
              <a:spcBef>
                <a:spcPts val="0"/>
              </a:spcBef>
              <a:buNone/>
            </a:pPr>
            <a:endParaRPr/>
          </a:p>
        </p:txBody>
      </p:sp>
      <p:pic>
        <p:nvPicPr>
          <p:cNvPr id="63" name="Shape 63" descr="Money | Money on a bed of cash I am the designer for 401kcal… | Flickr"/>
          <p:cNvPicPr preferRelativeResize="0"/>
          <p:nvPr/>
        </p:nvPicPr>
        <p:blipFill rotWithShape="1">
          <a:blip r:embed="rId3">
            <a:alphaModFix/>
          </a:blip>
          <a:srcRect l="12502" r="12495"/>
          <a:stretch/>
        </p:blipFill>
        <p:spPr>
          <a:xfrm>
            <a:off x="5127700" y="1158825"/>
            <a:ext cx="2746644" cy="2746648"/>
          </a:xfrm>
          <a:prstGeom prst="rect">
            <a:avLst/>
          </a:prstGeom>
          <a:noFill/>
          <a:ln w="114300" cap="flat" cmpd="sng">
            <a:solidFill>
              <a:srgbClr val="FFFFFF"/>
            </a:solidFill>
            <a:prstDash val="solid"/>
            <a:miter lim="8000"/>
            <a:headEnd type="none" w="med" len="med"/>
            <a:tailEnd type="none" w="med" len="med"/>
          </a:ln>
        </p:spPr>
      </p:pic>
      <p:sp>
        <p:nvSpPr>
          <p:cNvPr id="64" name="Shape 64"/>
          <p:cNvSpPr txBox="1">
            <a:spLocks noGrp="1"/>
          </p:cNvSpPr>
          <p:nvPr>
            <p:ph type="ctrTitle" idx="4294967295"/>
          </p:nvPr>
        </p:nvSpPr>
        <p:spPr>
          <a:xfrm>
            <a:off x="1329100" y="2267500"/>
            <a:ext cx="3798600" cy="1159800"/>
          </a:xfrm>
          <a:prstGeom prst="rect">
            <a:avLst/>
          </a:prstGeom>
        </p:spPr>
        <p:txBody>
          <a:bodyPr wrap="square" lIns="91425" tIns="91425" rIns="91425" bIns="91425" anchor="b" anchorCtr="0">
            <a:noAutofit/>
          </a:bodyPr>
          <a:lstStyle/>
          <a:p>
            <a:pPr lvl="0" algn="ctr">
              <a:spcBef>
                <a:spcPts val="0"/>
              </a:spcBef>
              <a:buNone/>
            </a:pPr>
            <a:r>
              <a:rPr lang="en" sz="6000"/>
              <a:t>Who needs this?</a:t>
            </a:r>
          </a:p>
        </p:txBody>
      </p:sp>
      <p:sp>
        <p:nvSpPr>
          <p:cNvPr id="65" name="Shape 6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a:t>
            </a:fld>
            <a:endParaRPr lang="e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III - Purpose SEC. 3102. [20 U.S.C. 6812]</a:t>
            </a:r>
          </a:p>
        </p:txBody>
      </p:sp>
      <p:sp>
        <p:nvSpPr>
          <p:cNvPr id="201" name="Shape 201"/>
          <p:cNvSpPr txBox="1">
            <a:spLocks noGrp="1"/>
          </p:cNvSpPr>
          <p:nvPr>
            <p:ph type="body" idx="1"/>
          </p:nvPr>
        </p:nvSpPr>
        <p:spPr>
          <a:xfrm>
            <a:off x="1197800" y="1517925"/>
            <a:ext cx="7398300" cy="3042300"/>
          </a:xfrm>
          <a:prstGeom prst="rect">
            <a:avLst/>
          </a:prstGeom>
        </p:spPr>
        <p:txBody>
          <a:bodyPr wrap="square" lIns="91425" tIns="91425" rIns="91425" bIns="91425" anchor="t" anchorCtr="0">
            <a:noAutofit/>
          </a:bodyPr>
          <a:lstStyle/>
          <a:p>
            <a:pPr lvl="0">
              <a:lnSpc>
                <a:spcPct val="115000"/>
              </a:lnSpc>
              <a:spcBef>
                <a:spcPts val="0"/>
              </a:spcBef>
              <a:buClr>
                <a:schemeClr val="dk1"/>
              </a:buClr>
              <a:buSzPct val="45833"/>
              <a:buFont typeface="Arial"/>
              <a:buNone/>
            </a:pPr>
            <a:r>
              <a:rPr lang="en" sz="2400" b="1"/>
              <a:t>The purposes of this part are — [...] to assist all English learners, to achieve at high levels so that all English learners can meet the same challenging standards that all children are expected to meet </a:t>
            </a:r>
          </a:p>
          <a:p>
            <a:pPr lvl="0" rtl="0">
              <a:spcBef>
                <a:spcPts val="0"/>
              </a:spcBef>
              <a:buNone/>
            </a:pPr>
            <a:endParaRPr sz="2400"/>
          </a:p>
        </p:txBody>
      </p:sp>
      <p:sp>
        <p:nvSpPr>
          <p:cNvPr id="202" name="Shape 202"/>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20</a:t>
            </a:fld>
            <a:endParaRPr lang="e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1543750" y="520600"/>
            <a:ext cx="6616800" cy="699900"/>
          </a:xfrm>
          <a:prstGeom prst="rect">
            <a:avLst/>
          </a:prstGeom>
        </p:spPr>
        <p:txBody>
          <a:bodyPr wrap="square" lIns="91425" tIns="91425" rIns="91425" bIns="91425" anchor="b" anchorCtr="0">
            <a:noAutofit/>
          </a:bodyPr>
          <a:lstStyle/>
          <a:p>
            <a:pPr lvl="0" rtl="0">
              <a:spcBef>
                <a:spcPts val="0"/>
              </a:spcBef>
              <a:buNone/>
            </a:pPr>
            <a:r>
              <a:rPr lang="en"/>
              <a:t>Title III - How Can It Help MV Students?</a:t>
            </a:r>
          </a:p>
        </p:txBody>
      </p:sp>
      <p:sp>
        <p:nvSpPr>
          <p:cNvPr id="208" name="Shape 208"/>
          <p:cNvSpPr txBox="1">
            <a:spLocks noGrp="1"/>
          </p:cNvSpPr>
          <p:nvPr>
            <p:ph type="body" idx="1"/>
          </p:nvPr>
        </p:nvSpPr>
        <p:spPr>
          <a:xfrm>
            <a:off x="1263600" y="1162421"/>
            <a:ext cx="6616800" cy="30423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b="1"/>
              <a:t>Extended day instruction</a:t>
            </a:r>
          </a:p>
          <a:p>
            <a:pPr marL="457200" lvl="0" indent="-381000" rtl="0">
              <a:spcBef>
                <a:spcPts val="0"/>
              </a:spcBef>
              <a:buSzPct val="100000"/>
            </a:pPr>
            <a:r>
              <a:rPr lang="en" sz="2400" b="1"/>
              <a:t>Supplemental supplies</a:t>
            </a:r>
          </a:p>
          <a:p>
            <a:pPr marL="914400" lvl="1" indent="-381000" rtl="0">
              <a:spcBef>
                <a:spcPts val="0"/>
              </a:spcBef>
              <a:buSzPct val="100000"/>
            </a:pPr>
            <a:r>
              <a:rPr lang="en" sz="2400"/>
              <a:t>Translation apps, bilingual resources</a:t>
            </a:r>
          </a:p>
          <a:p>
            <a:pPr marL="457200" lvl="0" indent="-381000" rtl="0">
              <a:spcBef>
                <a:spcPts val="0"/>
              </a:spcBef>
              <a:buSzPct val="100000"/>
            </a:pPr>
            <a:r>
              <a:rPr lang="en" sz="2400" b="1"/>
              <a:t>Family Outreach</a:t>
            </a:r>
          </a:p>
          <a:p>
            <a:pPr marL="457200" lvl="0" indent="-381000" rtl="0">
              <a:spcBef>
                <a:spcPts val="0"/>
              </a:spcBef>
              <a:buSzPct val="100000"/>
            </a:pPr>
            <a:r>
              <a:rPr lang="en" sz="2400" b="1"/>
              <a:t>Supplemental English instruction</a:t>
            </a:r>
          </a:p>
          <a:p>
            <a:pPr marL="457200" lvl="0" indent="-381000" rtl="0">
              <a:spcBef>
                <a:spcPts val="0"/>
              </a:spcBef>
              <a:buSzPct val="100000"/>
            </a:pPr>
            <a:r>
              <a:rPr lang="en" sz="2400" b="1"/>
              <a:t>Bilingual Parent / Family Liaisons</a:t>
            </a:r>
          </a:p>
          <a:p>
            <a:pPr marL="457200" lvl="0" indent="-381000" rtl="0">
              <a:spcBef>
                <a:spcPts val="0"/>
              </a:spcBef>
              <a:buSzPct val="100000"/>
            </a:pPr>
            <a:r>
              <a:rPr lang="en" sz="2400" b="1"/>
              <a:t>Immigrant</a:t>
            </a:r>
          </a:p>
          <a:p>
            <a:pPr marL="914400" lvl="1" indent="-381000" rtl="0">
              <a:spcBef>
                <a:spcPts val="0"/>
              </a:spcBef>
              <a:buSzPct val="100000"/>
            </a:pPr>
            <a:r>
              <a:rPr lang="en" sz="2400"/>
              <a:t>Community partnerships</a:t>
            </a:r>
          </a:p>
        </p:txBody>
      </p:sp>
      <p:sp>
        <p:nvSpPr>
          <p:cNvPr id="209" name="Shape 209"/>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21</a:t>
            </a:fld>
            <a:endParaRPr lang="en"/>
          </a:p>
        </p:txBody>
      </p:sp>
      <p:pic>
        <p:nvPicPr>
          <p:cNvPr id="210" name="Shape 210"/>
          <p:cNvPicPr preferRelativeResize="0"/>
          <p:nvPr/>
        </p:nvPicPr>
        <p:blipFill>
          <a:blip r:embed="rId3">
            <a:alphaModFix/>
          </a:blip>
          <a:stretch>
            <a:fillRect/>
          </a:stretch>
        </p:blipFill>
        <p:spPr>
          <a:xfrm>
            <a:off x="6765746" y="3416796"/>
            <a:ext cx="1797425" cy="11163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IV = the Extra Toppings  </a:t>
            </a:r>
          </a:p>
        </p:txBody>
      </p:sp>
      <p:sp>
        <p:nvSpPr>
          <p:cNvPr id="216" name="Shape 216"/>
          <p:cNvSpPr txBox="1">
            <a:spLocks noGrp="1"/>
          </p:cNvSpPr>
          <p:nvPr>
            <p:ph type="body" idx="1"/>
          </p:nvPr>
        </p:nvSpPr>
        <p:spPr>
          <a:xfrm>
            <a:off x="1268250" y="1294275"/>
            <a:ext cx="7179900" cy="3042300"/>
          </a:xfrm>
          <a:prstGeom prst="rect">
            <a:avLst/>
          </a:prstGeom>
        </p:spPr>
        <p:txBody>
          <a:bodyPr wrap="square" lIns="91425" tIns="91425" rIns="91425" bIns="91425" anchor="t" anchorCtr="0">
            <a:noAutofit/>
          </a:bodyPr>
          <a:lstStyle/>
          <a:p>
            <a:pPr marL="457200" lvl="0"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21ST CENTURY SCHOOLS / SUPPORT AND ENRICHMENT </a:t>
            </a:r>
          </a:p>
          <a:p>
            <a:pPr marL="457200" lvl="0"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Important Parts</a:t>
            </a:r>
          </a:p>
          <a:p>
            <a:pPr marL="914400" lvl="1"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Well-Rounded Education</a:t>
            </a:r>
          </a:p>
          <a:p>
            <a:pPr marL="914400" lvl="1"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Safe and Healthy Students</a:t>
            </a:r>
          </a:p>
          <a:p>
            <a:pPr marL="914400" lvl="1" indent="-342900" rtl="0">
              <a:lnSpc>
                <a:spcPct val="150000"/>
              </a:lnSpc>
              <a:spcBef>
                <a:spcPts val="1400"/>
              </a:spcBef>
              <a:spcAft>
                <a:spcPts val="400"/>
              </a:spcAft>
              <a:buClr>
                <a:schemeClr val="dk1"/>
              </a:buClr>
              <a:buSzPct val="100000"/>
              <a:buFont typeface="Arial"/>
            </a:pPr>
            <a:r>
              <a:rPr lang="en" sz="1800" b="1">
                <a:solidFill>
                  <a:schemeClr val="dk1"/>
                </a:solidFill>
                <a:latin typeface="Arial"/>
                <a:ea typeface="Arial"/>
                <a:cs typeface="Arial"/>
                <a:sym typeface="Arial"/>
              </a:rPr>
              <a:t>Effective Use of Technology</a:t>
            </a:r>
          </a:p>
          <a:p>
            <a:pPr lvl="0" rtl="0">
              <a:spcBef>
                <a:spcPts val="0"/>
              </a:spcBef>
              <a:buNone/>
            </a:pPr>
            <a:endParaRPr/>
          </a:p>
        </p:txBody>
      </p:sp>
      <p:sp>
        <p:nvSpPr>
          <p:cNvPr id="217" name="Shape 217"/>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22</a:t>
            </a:fld>
            <a:endParaRPr lang="en"/>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1556175" y="508000"/>
            <a:ext cx="6616800" cy="699900"/>
          </a:xfrm>
          <a:prstGeom prst="rect">
            <a:avLst/>
          </a:prstGeom>
        </p:spPr>
        <p:txBody>
          <a:bodyPr wrap="square" lIns="91425" tIns="91425" rIns="91425" bIns="91425" anchor="b" anchorCtr="0">
            <a:noAutofit/>
          </a:bodyPr>
          <a:lstStyle/>
          <a:p>
            <a:pPr lvl="0" rtl="0">
              <a:spcBef>
                <a:spcPts val="0"/>
              </a:spcBef>
              <a:buNone/>
            </a:pPr>
            <a:r>
              <a:rPr lang="en"/>
              <a:t>Title IV - Purpose SEC. 4101. [20 U.S.C. 7111]</a:t>
            </a:r>
          </a:p>
        </p:txBody>
      </p:sp>
      <p:sp>
        <p:nvSpPr>
          <p:cNvPr id="223" name="Shape 223"/>
          <p:cNvSpPr txBox="1">
            <a:spLocks noGrp="1"/>
          </p:cNvSpPr>
          <p:nvPr>
            <p:ph type="body" idx="1"/>
          </p:nvPr>
        </p:nvSpPr>
        <p:spPr>
          <a:xfrm>
            <a:off x="1492850" y="1050600"/>
            <a:ext cx="6955200" cy="3042300"/>
          </a:xfrm>
          <a:prstGeom prst="rect">
            <a:avLst/>
          </a:prstGeom>
        </p:spPr>
        <p:txBody>
          <a:bodyPr wrap="square" lIns="91425" tIns="91425" rIns="91425" bIns="91425" anchor="t" anchorCtr="0">
            <a:noAutofit/>
          </a:bodyPr>
          <a:lstStyle/>
          <a:p>
            <a:pPr lvl="0">
              <a:spcBef>
                <a:spcPts val="0"/>
              </a:spcBef>
              <a:buClr>
                <a:schemeClr val="dk1"/>
              </a:buClr>
              <a:buSzPct val="42307"/>
              <a:buFont typeface="Arial"/>
              <a:buNone/>
            </a:pPr>
            <a:r>
              <a:rPr lang="en"/>
              <a:t>The purpose of this subpart is to improve students’ academic achievement by increasing the capacity to— (1) provide all students with access to a well-rounded education; (2) improve school conditions for student learning; and (3) improve the use of technology in order to improve the</a:t>
            </a:r>
          </a:p>
          <a:p>
            <a:pPr lvl="0">
              <a:spcBef>
                <a:spcPts val="0"/>
              </a:spcBef>
              <a:buClr>
                <a:schemeClr val="dk1"/>
              </a:buClr>
              <a:buSzPct val="42307"/>
              <a:buFont typeface="Arial"/>
              <a:buNone/>
            </a:pPr>
            <a:r>
              <a:rPr lang="en"/>
              <a:t>academic achievement and digital literacy of all students.</a:t>
            </a:r>
          </a:p>
          <a:p>
            <a:pPr lvl="0" rtl="0">
              <a:spcBef>
                <a:spcPts val="0"/>
              </a:spcBef>
              <a:buNone/>
            </a:pPr>
            <a:endParaRPr/>
          </a:p>
        </p:txBody>
      </p:sp>
      <p:sp>
        <p:nvSpPr>
          <p:cNvPr id="224" name="Shape 224"/>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23</a:t>
            </a:fld>
            <a:endParaRPr lang="e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IV - How Can It Help MV Students?</a:t>
            </a:r>
          </a:p>
        </p:txBody>
      </p:sp>
      <p:sp>
        <p:nvSpPr>
          <p:cNvPr id="230" name="Shape 230"/>
          <p:cNvSpPr txBox="1">
            <a:spLocks noGrp="1"/>
          </p:cNvSpPr>
          <p:nvPr>
            <p:ph type="body" idx="1"/>
          </p:nvPr>
        </p:nvSpPr>
        <p:spPr>
          <a:xfrm>
            <a:off x="1158600" y="1291846"/>
            <a:ext cx="6616800" cy="3042300"/>
          </a:xfrm>
          <a:prstGeom prst="rect">
            <a:avLst/>
          </a:prstGeom>
        </p:spPr>
        <p:txBody>
          <a:bodyPr wrap="square" lIns="91425" tIns="91425" rIns="91425" bIns="91425" anchor="t" anchorCtr="0">
            <a:noAutofit/>
          </a:bodyPr>
          <a:lstStyle/>
          <a:p>
            <a:pPr marL="457200" lvl="0" indent="-381000" rtl="0">
              <a:lnSpc>
                <a:spcPct val="115000"/>
              </a:lnSpc>
              <a:spcBef>
                <a:spcPts val="0"/>
              </a:spcBef>
              <a:buSzPct val="100000"/>
            </a:pPr>
            <a:r>
              <a:rPr lang="en" sz="2400" b="1"/>
              <a:t>School-based mental health services</a:t>
            </a:r>
          </a:p>
          <a:p>
            <a:pPr marL="457200" lvl="0" indent="-381000" rtl="0">
              <a:lnSpc>
                <a:spcPct val="115000"/>
              </a:lnSpc>
              <a:spcBef>
                <a:spcPts val="0"/>
              </a:spcBef>
              <a:buSzPct val="100000"/>
            </a:pPr>
            <a:r>
              <a:rPr lang="en" sz="2400" b="1"/>
              <a:t>Dropout prevention</a:t>
            </a:r>
          </a:p>
          <a:p>
            <a:pPr marL="457200" lvl="0" indent="-381000" rtl="0">
              <a:lnSpc>
                <a:spcPct val="115000"/>
              </a:lnSpc>
              <a:spcBef>
                <a:spcPts val="0"/>
              </a:spcBef>
              <a:buSzPct val="100000"/>
            </a:pPr>
            <a:r>
              <a:rPr lang="en" sz="2400" b="1"/>
              <a:t>Re-entry transition programs</a:t>
            </a:r>
          </a:p>
          <a:p>
            <a:pPr marL="457200" lvl="0" indent="-381000" rtl="0">
              <a:lnSpc>
                <a:spcPct val="115000"/>
              </a:lnSpc>
              <a:spcBef>
                <a:spcPts val="0"/>
              </a:spcBef>
              <a:buSzPct val="100000"/>
            </a:pPr>
            <a:r>
              <a:rPr lang="en" sz="2400" b="1"/>
              <a:t>Community partnerships</a:t>
            </a:r>
          </a:p>
          <a:p>
            <a:pPr marL="457200" lvl="0" indent="-381000" rtl="0">
              <a:lnSpc>
                <a:spcPct val="115000"/>
              </a:lnSpc>
              <a:spcBef>
                <a:spcPts val="0"/>
              </a:spcBef>
              <a:buSzPct val="100000"/>
            </a:pPr>
            <a:r>
              <a:rPr lang="en" sz="2400" b="1"/>
              <a:t>Digital learning (rural or underserved)</a:t>
            </a:r>
          </a:p>
          <a:p>
            <a:pPr marL="457200" lvl="0" indent="-381000" rtl="0">
              <a:lnSpc>
                <a:spcPct val="115000"/>
              </a:lnSpc>
              <a:spcBef>
                <a:spcPts val="0"/>
              </a:spcBef>
              <a:buSzPct val="100000"/>
            </a:pPr>
            <a:r>
              <a:rPr lang="en" sz="2400" b="1"/>
              <a:t>College / career counseling</a:t>
            </a:r>
          </a:p>
        </p:txBody>
      </p:sp>
      <p:sp>
        <p:nvSpPr>
          <p:cNvPr id="231" name="Shape 231"/>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24</a:t>
            </a:fld>
            <a:endParaRPr lang="en"/>
          </a:p>
        </p:txBody>
      </p:sp>
      <p:pic>
        <p:nvPicPr>
          <p:cNvPr id="232" name="Shape 232"/>
          <p:cNvPicPr preferRelativeResize="0"/>
          <p:nvPr/>
        </p:nvPicPr>
        <p:blipFill>
          <a:blip r:embed="rId3">
            <a:alphaModFix/>
          </a:blip>
          <a:stretch>
            <a:fillRect/>
          </a:stretch>
        </p:blipFill>
        <p:spPr>
          <a:xfrm>
            <a:off x="6765746" y="3416796"/>
            <a:ext cx="1797425" cy="11163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V = the Local Favorite   </a:t>
            </a:r>
          </a:p>
        </p:txBody>
      </p:sp>
      <p:sp>
        <p:nvSpPr>
          <p:cNvPr id="238" name="Shape 238"/>
          <p:cNvSpPr txBox="1">
            <a:spLocks noGrp="1"/>
          </p:cNvSpPr>
          <p:nvPr>
            <p:ph type="body" idx="1"/>
          </p:nvPr>
        </p:nvSpPr>
        <p:spPr>
          <a:xfrm>
            <a:off x="1268250" y="1294275"/>
            <a:ext cx="7179900" cy="3042300"/>
          </a:xfrm>
          <a:prstGeom prst="rect">
            <a:avLst/>
          </a:prstGeom>
        </p:spPr>
        <p:txBody>
          <a:bodyPr wrap="square" lIns="91425" tIns="91425" rIns="91425" bIns="91425" anchor="t" anchorCtr="0">
            <a:noAutofit/>
          </a:bodyPr>
          <a:lstStyle/>
          <a:p>
            <a:pPr marL="457200" lvl="0"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FLEXIBILITY AND ACCOUNTABILITY</a:t>
            </a:r>
          </a:p>
          <a:p>
            <a:pPr marL="457200" lvl="0"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Important Parts</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Transferability of Funds</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Rural Education</a:t>
            </a:r>
          </a:p>
          <a:p>
            <a:pPr marL="1371600" lvl="2"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RLIS - rural, low-income schools</a:t>
            </a:r>
          </a:p>
          <a:p>
            <a:pPr marL="1371600" lvl="2"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SRSA - small, rural, school achievement</a:t>
            </a:r>
          </a:p>
          <a:p>
            <a:pPr marL="0" lvl="0" indent="0" rtl="0">
              <a:lnSpc>
                <a:spcPct val="150000"/>
              </a:lnSpc>
              <a:spcBef>
                <a:spcPts val="1400"/>
              </a:spcBef>
              <a:spcAft>
                <a:spcPts val="400"/>
              </a:spcAft>
              <a:buNone/>
            </a:pPr>
            <a:endParaRPr sz="1800" b="1" dirty="0">
              <a:solidFill>
                <a:schemeClr val="dk1"/>
              </a:solidFill>
              <a:latin typeface="Arial"/>
              <a:ea typeface="Arial"/>
              <a:cs typeface="Arial"/>
              <a:sym typeface="Arial"/>
            </a:endParaRPr>
          </a:p>
          <a:p>
            <a:pPr lvl="0" rtl="0">
              <a:spcBef>
                <a:spcPts val="0"/>
              </a:spcBef>
              <a:buNone/>
            </a:pPr>
            <a:endParaRPr dirty="0"/>
          </a:p>
        </p:txBody>
      </p:sp>
      <p:sp>
        <p:nvSpPr>
          <p:cNvPr id="239" name="Shape 239"/>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25</a:t>
            </a:fld>
            <a:endParaRPr lang="en"/>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V - Purpose SEC. 5202. [20 U.S.C. 7341a]</a:t>
            </a:r>
          </a:p>
        </p:txBody>
      </p:sp>
      <p:sp>
        <p:nvSpPr>
          <p:cNvPr id="245" name="Shape 245"/>
          <p:cNvSpPr txBox="1">
            <a:spLocks noGrp="1"/>
          </p:cNvSpPr>
          <p:nvPr>
            <p:ph type="body" idx="1"/>
          </p:nvPr>
        </p:nvSpPr>
        <p:spPr>
          <a:xfrm>
            <a:off x="1556175" y="1378825"/>
            <a:ext cx="6997500" cy="3042300"/>
          </a:xfrm>
          <a:prstGeom prst="rect">
            <a:avLst/>
          </a:prstGeom>
        </p:spPr>
        <p:txBody>
          <a:bodyPr wrap="square" lIns="91425" tIns="91425" rIns="91425" bIns="91425" anchor="t" anchorCtr="0">
            <a:noAutofit/>
          </a:bodyPr>
          <a:lstStyle/>
          <a:p>
            <a:pPr lvl="0">
              <a:spcBef>
                <a:spcPts val="0"/>
              </a:spcBef>
              <a:buClr>
                <a:schemeClr val="dk1"/>
              </a:buClr>
              <a:buSzPct val="42307"/>
              <a:buFont typeface="Arial"/>
              <a:buNone/>
            </a:pPr>
            <a:r>
              <a:rPr lang="en"/>
              <a:t>It is the purpose of this part to address the unique needs of rural school districts that frequently— (1) lack the personnel and resources needed to compete effectively for Federal competitive grants; and (2) receive formula grant allocations in amounts too small to be effective in meeting their intended purposes.</a:t>
            </a:r>
          </a:p>
          <a:p>
            <a:pPr lvl="0" rtl="0">
              <a:spcBef>
                <a:spcPts val="0"/>
              </a:spcBef>
              <a:buNone/>
            </a:pPr>
            <a:endParaRPr/>
          </a:p>
        </p:txBody>
      </p:sp>
      <p:sp>
        <p:nvSpPr>
          <p:cNvPr id="246" name="Shape 246"/>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26</a:t>
            </a:fld>
            <a:endParaRPr lang="en"/>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V - How Can It Help MV Students?</a:t>
            </a:r>
          </a:p>
        </p:txBody>
      </p:sp>
      <p:sp>
        <p:nvSpPr>
          <p:cNvPr id="252" name="Shape 252"/>
          <p:cNvSpPr txBox="1">
            <a:spLocks noGrp="1"/>
          </p:cNvSpPr>
          <p:nvPr>
            <p:ph type="body" idx="1"/>
          </p:nvPr>
        </p:nvSpPr>
        <p:spPr>
          <a:xfrm>
            <a:off x="1556175" y="1378821"/>
            <a:ext cx="6616800" cy="3042300"/>
          </a:xfrm>
          <a:prstGeom prst="rect">
            <a:avLst/>
          </a:prstGeom>
        </p:spPr>
        <p:txBody>
          <a:bodyPr wrap="square" lIns="91425" tIns="91425" rIns="91425" bIns="91425" anchor="t" anchorCtr="0">
            <a:noAutofit/>
          </a:bodyPr>
          <a:lstStyle/>
          <a:p>
            <a:pPr marL="457200" lvl="0" indent="-228600" rtl="0">
              <a:spcBef>
                <a:spcPts val="0"/>
              </a:spcBef>
            </a:pPr>
            <a:r>
              <a:rPr lang="en"/>
              <a:t>Parent / family engagement</a:t>
            </a:r>
          </a:p>
          <a:p>
            <a:pPr marL="457200" lvl="0" indent="-228600" rtl="0">
              <a:spcBef>
                <a:spcPts val="0"/>
              </a:spcBef>
            </a:pPr>
            <a:r>
              <a:rPr lang="en"/>
              <a:t>Activities authorized under:</a:t>
            </a:r>
          </a:p>
          <a:p>
            <a:pPr marL="914400" lvl="1" indent="-228600" rtl="0">
              <a:spcBef>
                <a:spcPts val="0"/>
              </a:spcBef>
            </a:pPr>
            <a:r>
              <a:rPr lang="en"/>
              <a:t>Title 1a</a:t>
            </a:r>
          </a:p>
          <a:p>
            <a:pPr marL="914400" lvl="1" indent="-228600" rtl="0">
              <a:spcBef>
                <a:spcPts val="0"/>
              </a:spcBef>
            </a:pPr>
            <a:r>
              <a:rPr lang="en"/>
              <a:t>Title III</a:t>
            </a:r>
          </a:p>
          <a:p>
            <a:pPr marL="914400" lvl="1" indent="-228600" rtl="0">
              <a:spcBef>
                <a:spcPts val="0"/>
              </a:spcBef>
            </a:pPr>
            <a:r>
              <a:rPr lang="en"/>
              <a:t>Title IV</a:t>
            </a:r>
          </a:p>
          <a:p>
            <a:pPr marL="457200" lvl="0" indent="-228600" rtl="0">
              <a:spcBef>
                <a:spcPts val="0"/>
              </a:spcBef>
            </a:pPr>
            <a:r>
              <a:rPr lang="en"/>
              <a:t>Can be transferred to Title 1a</a:t>
            </a:r>
          </a:p>
        </p:txBody>
      </p:sp>
      <p:sp>
        <p:nvSpPr>
          <p:cNvPr id="253" name="Shape 253"/>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27</a:t>
            </a:fld>
            <a:endParaRPr lang="en"/>
          </a:p>
        </p:txBody>
      </p:sp>
      <p:pic>
        <p:nvPicPr>
          <p:cNvPr id="254" name="Shape 254"/>
          <p:cNvPicPr preferRelativeResize="0"/>
          <p:nvPr/>
        </p:nvPicPr>
        <p:blipFill>
          <a:blip r:embed="rId3">
            <a:alphaModFix/>
          </a:blip>
          <a:stretch>
            <a:fillRect/>
          </a:stretch>
        </p:blipFill>
        <p:spPr>
          <a:xfrm>
            <a:off x="6765746" y="3416796"/>
            <a:ext cx="1797425" cy="11163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VI = the Specialty pizza   </a:t>
            </a:r>
          </a:p>
        </p:txBody>
      </p:sp>
      <p:sp>
        <p:nvSpPr>
          <p:cNvPr id="260" name="Shape 260"/>
          <p:cNvSpPr txBox="1">
            <a:spLocks noGrp="1"/>
          </p:cNvSpPr>
          <p:nvPr>
            <p:ph type="body" idx="1"/>
          </p:nvPr>
        </p:nvSpPr>
        <p:spPr>
          <a:xfrm>
            <a:off x="1127350" y="1294275"/>
            <a:ext cx="7539300" cy="3042300"/>
          </a:xfrm>
          <a:prstGeom prst="rect">
            <a:avLst/>
          </a:prstGeom>
        </p:spPr>
        <p:txBody>
          <a:bodyPr wrap="square" lIns="91425" tIns="91425" rIns="91425" bIns="91425" anchor="t" anchorCtr="0">
            <a:noAutofit/>
          </a:bodyPr>
          <a:lstStyle/>
          <a:p>
            <a:pPr marL="457200" lvl="0"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INDIAN, NATIVE HAWAIIAN, AND ALASKA NATIVE EDUCATION</a:t>
            </a:r>
          </a:p>
          <a:p>
            <a:pPr marL="457200" lvl="0"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Important Parts</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Improving Educational Outcomes for Indian Children</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Native Hawaiian Education</a:t>
            </a:r>
          </a:p>
          <a:p>
            <a:pPr marL="914400" lvl="1"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Alaska Native Education </a:t>
            </a:r>
          </a:p>
          <a:p>
            <a:pPr marL="457200" lvl="0" indent="-342900" rtl="0">
              <a:spcBef>
                <a:spcPts val="1400"/>
              </a:spcBef>
              <a:spcAft>
                <a:spcPts val="400"/>
              </a:spcAft>
              <a:buClr>
                <a:schemeClr val="dk1"/>
              </a:buClr>
              <a:buSzPct val="100000"/>
              <a:buFont typeface="Arial"/>
            </a:pPr>
            <a:r>
              <a:rPr lang="en" sz="1800" b="1" dirty="0">
                <a:solidFill>
                  <a:schemeClr val="dk1"/>
                </a:solidFill>
                <a:latin typeface="Arial"/>
                <a:ea typeface="Arial"/>
                <a:cs typeface="Arial"/>
                <a:sym typeface="Arial"/>
              </a:rPr>
              <a:t>Limited Recipients</a:t>
            </a:r>
          </a:p>
          <a:p>
            <a:pPr marL="0" lvl="0" indent="0" rtl="0">
              <a:lnSpc>
                <a:spcPct val="150000"/>
              </a:lnSpc>
              <a:spcBef>
                <a:spcPts val="1400"/>
              </a:spcBef>
              <a:spcAft>
                <a:spcPts val="400"/>
              </a:spcAft>
              <a:buNone/>
            </a:pPr>
            <a:endParaRPr sz="1800" b="1" dirty="0">
              <a:solidFill>
                <a:schemeClr val="dk1"/>
              </a:solidFill>
              <a:latin typeface="Arial"/>
              <a:ea typeface="Arial"/>
              <a:cs typeface="Arial"/>
              <a:sym typeface="Arial"/>
            </a:endParaRPr>
          </a:p>
          <a:p>
            <a:pPr lvl="0" rtl="0">
              <a:spcBef>
                <a:spcPts val="0"/>
              </a:spcBef>
              <a:buNone/>
            </a:pPr>
            <a:endParaRPr dirty="0"/>
          </a:p>
        </p:txBody>
      </p:sp>
      <p:sp>
        <p:nvSpPr>
          <p:cNvPr id="261" name="Shape 261"/>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28</a:t>
            </a:fld>
            <a:endParaRPr lang="en"/>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556175" y="453475"/>
            <a:ext cx="6616800" cy="699900"/>
          </a:xfrm>
          <a:prstGeom prst="rect">
            <a:avLst/>
          </a:prstGeom>
        </p:spPr>
        <p:txBody>
          <a:bodyPr wrap="square" lIns="91425" tIns="91425" rIns="91425" bIns="91425" anchor="b" anchorCtr="0">
            <a:noAutofit/>
          </a:bodyPr>
          <a:lstStyle/>
          <a:p>
            <a:pPr lvl="0" rtl="0">
              <a:spcBef>
                <a:spcPts val="0"/>
              </a:spcBef>
              <a:buNone/>
            </a:pPr>
            <a:r>
              <a:rPr lang="en"/>
              <a:t>Title VI - Purpose SEC. 6102. [20 U.S.C. 7701]</a:t>
            </a:r>
          </a:p>
        </p:txBody>
      </p:sp>
      <p:sp>
        <p:nvSpPr>
          <p:cNvPr id="267" name="Shape 267"/>
          <p:cNvSpPr txBox="1">
            <a:spLocks noGrp="1"/>
          </p:cNvSpPr>
          <p:nvPr>
            <p:ph type="body" idx="1"/>
          </p:nvPr>
        </p:nvSpPr>
        <p:spPr>
          <a:xfrm>
            <a:off x="1130325" y="1153375"/>
            <a:ext cx="7468500" cy="3042300"/>
          </a:xfrm>
          <a:prstGeom prst="rect">
            <a:avLst/>
          </a:prstGeom>
        </p:spPr>
        <p:txBody>
          <a:bodyPr wrap="square" lIns="91425" tIns="91425" rIns="91425" bIns="91425" anchor="t" anchorCtr="0">
            <a:noAutofit/>
          </a:bodyPr>
          <a:lstStyle/>
          <a:p>
            <a:pPr lvl="0">
              <a:spcBef>
                <a:spcPts val="0"/>
              </a:spcBef>
              <a:buClr>
                <a:schemeClr val="dk1"/>
              </a:buClr>
              <a:buSzPct val="42307"/>
              <a:buFont typeface="Arial"/>
              <a:buNone/>
            </a:pPr>
            <a:r>
              <a:rPr lang="en"/>
              <a:t>It is the purpose of this part — (1) to meet the unique educational and culturally related academic needs of students, so that such students can meet the challenging academic standards; (2) to ensure students gain knowledge and understanding of Native communities, languages, tribal histories,traditions, and cultures; and (3) to ensure staff have the ability to provide culturally appropriate and effective instruction </a:t>
            </a:r>
          </a:p>
          <a:p>
            <a:pPr lvl="0">
              <a:spcBef>
                <a:spcPts val="0"/>
              </a:spcBef>
              <a:buClr>
                <a:schemeClr val="dk1"/>
              </a:buClr>
              <a:buSzPct val="42307"/>
              <a:buFont typeface="Arial"/>
              <a:buNone/>
            </a:pPr>
            <a:endParaRPr/>
          </a:p>
          <a:p>
            <a:pPr lvl="0" rtl="0">
              <a:spcBef>
                <a:spcPts val="0"/>
              </a:spcBef>
              <a:buNone/>
            </a:pPr>
            <a:endParaRPr/>
          </a:p>
        </p:txBody>
      </p:sp>
      <p:sp>
        <p:nvSpPr>
          <p:cNvPr id="268" name="Shape 26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29</a:t>
            </a:fld>
            <a:endParaRPr lang="e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ctrTitle"/>
          </p:nvPr>
        </p:nvSpPr>
        <p:spPr>
          <a:xfrm>
            <a:off x="1912025" y="2116750"/>
            <a:ext cx="5802600" cy="1159800"/>
          </a:xfrm>
          <a:prstGeom prst="rect">
            <a:avLst/>
          </a:prstGeom>
        </p:spPr>
        <p:txBody>
          <a:bodyPr wrap="square" lIns="91425" tIns="91425" rIns="91425" bIns="91425" anchor="b" anchorCtr="0">
            <a:noAutofit/>
          </a:bodyPr>
          <a:lstStyle/>
          <a:p>
            <a:pPr lvl="0" rtl="0">
              <a:spcBef>
                <a:spcPts val="0"/>
              </a:spcBef>
              <a:buNone/>
            </a:pPr>
            <a:r>
              <a:rPr lang="en"/>
              <a:t>1.</a:t>
            </a:r>
          </a:p>
          <a:p>
            <a:pPr lvl="0" rtl="0">
              <a:spcBef>
                <a:spcPts val="0"/>
              </a:spcBef>
              <a:buNone/>
            </a:pPr>
            <a:r>
              <a:rPr lang="en"/>
              <a:t>The State of Funding</a:t>
            </a:r>
          </a:p>
        </p:txBody>
      </p:sp>
      <p:sp>
        <p:nvSpPr>
          <p:cNvPr id="71" name="Shape 71"/>
          <p:cNvSpPr txBox="1">
            <a:spLocks noGrp="1"/>
          </p:cNvSpPr>
          <p:nvPr>
            <p:ph type="subTitle" idx="1"/>
          </p:nvPr>
        </p:nvSpPr>
        <p:spPr>
          <a:xfrm>
            <a:off x="1912025" y="3144851"/>
            <a:ext cx="5802600" cy="784800"/>
          </a:xfrm>
          <a:prstGeom prst="rect">
            <a:avLst/>
          </a:prstGeom>
        </p:spPr>
        <p:txBody>
          <a:bodyPr wrap="square" lIns="91425" tIns="91425" rIns="91425" bIns="91425" anchor="t" anchorCtr="0">
            <a:noAutofit/>
          </a:bodyPr>
          <a:lstStyle/>
          <a:p>
            <a:pPr lvl="0" rtl="0">
              <a:spcBef>
                <a:spcPts val="0"/>
              </a:spcBef>
              <a:buNone/>
            </a:pPr>
            <a:r>
              <a:rPr lang="en"/>
              <a:t>Let’s start with the first set of slides</a:t>
            </a:r>
          </a:p>
        </p:txBody>
      </p:sp>
      <p:sp>
        <p:nvSpPr>
          <p:cNvPr id="72" name="Shape 72"/>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3</a:t>
            </a:fld>
            <a:endParaRPr lang="e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Title VI - How Can It Help MV Students?</a:t>
            </a:r>
          </a:p>
        </p:txBody>
      </p:sp>
      <p:sp>
        <p:nvSpPr>
          <p:cNvPr id="274" name="Shape 274"/>
          <p:cNvSpPr txBox="1">
            <a:spLocks noGrp="1"/>
          </p:cNvSpPr>
          <p:nvPr>
            <p:ph type="body" idx="1"/>
          </p:nvPr>
        </p:nvSpPr>
        <p:spPr>
          <a:xfrm>
            <a:off x="1556175" y="1378821"/>
            <a:ext cx="6616800" cy="3042300"/>
          </a:xfrm>
          <a:prstGeom prst="rect">
            <a:avLst/>
          </a:prstGeom>
        </p:spPr>
        <p:txBody>
          <a:bodyPr wrap="square" lIns="91425" tIns="91425" rIns="91425" bIns="91425" anchor="t" anchorCtr="0">
            <a:noAutofit/>
          </a:bodyPr>
          <a:lstStyle/>
          <a:p>
            <a:pPr marL="457200" lvl="0" indent="-228600" rtl="0">
              <a:spcBef>
                <a:spcPts val="0"/>
              </a:spcBef>
            </a:pPr>
            <a:r>
              <a:rPr lang="en" i="1"/>
              <a:t>Depends on program, may include:</a:t>
            </a:r>
          </a:p>
          <a:p>
            <a:pPr marL="457200" lvl="0" indent="-228600" rtl="0">
              <a:spcBef>
                <a:spcPts val="0"/>
              </a:spcBef>
            </a:pPr>
            <a:r>
              <a:rPr lang="en" b="1"/>
              <a:t>Early childhood</a:t>
            </a:r>
          </a:p>
          <a:p>
            <a:pPr marL="457200" lvl="0" indent="-228600" rtl="0">
              <a:spcBef>
                <a:spcPts val="0"/>
              </a:spcBef>
            </a:pPr>
            <a:r>
              <a:rPr lang="en" b="1"/>
              <a:t>Technology access</a:t>
            </a:r>
          </a:p>
          <a:p>
            <a:pPr marL="457200" lvl="0" indent="-228600" rtl="0">
              <a:spcBef>
                <a:spcPts val="0"/>
              </a:spcBef>
            </a:pPr>
            <a:r>
              <a:rPr lang="en" b="1"/>
              <a:t>Tutoring / credit recovery</a:t>
            </a:r>
          </a:p>
          <a:p>
            <a:pPr marL="457200" lvl="0" indent="-228600" rtl="0">
              <a:spcBef>
                <a:spcPts val="0"/>
              </a:spcBef>
            </a:pPr>
            <a:r>
              <a:rPr lang="en" b="1"/>
              <a:t>Counseling (social, college / career)</a:t>
            </a:r>
          </a:p>
          <a:p>
            <a:pPr marL="457200" lvl="0" indent="-228600" rtl="0">
              <a:spcBef>
                <a:spcPts val="0"/>
              </a:spcBef>
            </a:pPr>
            <a:r>
              <a:rPr lang="en" b="1"/>
              <a:t>Cultural &amp; linguistic preservation</a:t>
            </a:r>
            <a:r>
              <a:rPr lang="en"/>
              <a:t> </a:t>
            </a:r>
          </a:p>
        </p:txBody>
      </p:sp>
      <p:sp>
        <p:nvSpPr>
          <p:cNvPr id="275" name="Shape 27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30</a:t>
            </a:fld>
            <a:endParaRPr lang="en"/>
          </a:p>
        </p:txBody>
      </p:sp>
      <p:pic>
        <p:nvPicPr>
          <p:cNvPr id="276" name="Shape 276"/>
          <p:cNvPicPr preferRelativeResize="0"/>
          <p:nvPr/>
        </p:nvPicPr>
        <p:blipFill>
          <a:blip r:embed="rId3">
            <a:alphaModFix/>
          </a:blip>
          <a:stretch>
            <a:fillRect/>
          </a:stretch>
        </p:blipFill>
        <p:spPr>
          <a:xfrm>
            <a:off x="7025425" y="3578075"/>
            <a:ext cx="1537750" cy="95502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ctrTitle"/>
          </p:nvPr>
        </p:nvSpPr>
        <p:spPr>
          <a:xfrm>
            <a:off x="1437650" y="2938626"/>
            <a:ext cx="6461700" cy="1159800"/>
          </a:xfrm>
          <a:prstGeom prst="rect">
            <a:avLst/>
          </a:prstGeom>
        </p:spPr>
        <p:txBody>
          <a:bodyPr wrap="square" lIns="91425" tIns="91425" rIns="91425" bIns="91425" anchor="b" anchorCtr="0">
            <a:noAutofit/>
          </a:bodyPr>
          <a:lstStyle/>
          <a:p>
            <a:pPr lvl="0" rtl="0">
              <a:spcBef>
                <a:spcPts val="0"/>
              </a:spcBef>
              <a:buNone/>
            </a:pPr>
            <a:r>
              <a:rPr lang="en" dirty="0"/>
              <a:t>3.</a:t>
            </a:r>
          </a:p>
          <a:p>
            <a:pPr lvl="0">
              <a:spcBef>
                <a:spcPts val="0"/>
              </a:spcBef>
              <a:buNone/>
            </a:pPr>
            <a:r>
              <a:rPr lang="en" dirty="0"/>
              <a:t>Title Speak</a:t>
            </a:r>
          </a:p>
          <a:p>
            <a:pPr lvl="0" indent="457200">
              <a:spcBef>
                <a:spcPts val="0"/>
              </a:spcBef>
              <a:buNone/>
            </a:pPr>
            <a:r>
              <a:rPr lang="en" dirty="0"/>
              <a:t>  aka</a:t>
            </a:r>
          </a:p>
          <a:p>
            <a:pPr lvl="0" rtl="0">
              <a:spcBef>
                <a:spcPts val="0"/>
              </a:spcBef>
              <a:buNone/>
            </a:pPr>
            <a:r>
              <a:rPr lang="en" dirty="0"/>
              <a:t>How to Order</a:t>
            </a:r>
          </a:p>
        </p:txBody>
      </p:sp>
      <p:sp>
        <p:nvSpPr>
          <p:cNvPr id="282" name="Shape 282"/>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31</a:t>
            </a:fld>
            <a:endParaRPr lang="en"/>
          </a:p>
        </p:txBody>
      </p:sp>
      <p:pic>
        <p:nvPicPr>
          <p:cNvPr id="283" name="Shape 283" descr="translatebutton.jpg"/>
          <p:cNvPicPr preferRelativeResize="0"/>
          <p:nvPr/>
        </p:nvPicPr>
        <p:blipFill>
          <a:blip r:embed="rId3">
            <a:alphaModFix/>
          </a:blip>
          <a:stretch>
            <a:fillRect/>
          </a:stretch>
        </p:blipFill>
        <p:spPr>
          <a:xfrm>
            <a:off x="5636500" y="2621075"/>
            <a:ext cx="2811550" cy="187095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Coordination of Funds aka Braiding</a:t>
            </a:r>
          </a:p>
        </p:txBody>
      </p:sp>
      <p:sp>
        <p:nvSpPr>
          <p:cNvPr id="289" name="Shape 289"/>
          <p:cNvSpPr txBox="1">
            <a:spLocks noGrp="1"/>
          </p:cNvSpPr>
          <p:nvPr>
            <p:ph type="body" idx="1"/>
          </p:nvPr>
        </p:nvSpPr>
        <p:spPr>
          <a:xfrm>
            <a:off x="1556175" y="1479375"/>
            <a:ext cx="3211800" cy="3598800"/>
          </a:xfrm>
          <a:prstGeom prst="rect">
            <a:avLst/>
          </a:prstGeom>
        </p:spPr>
        <p:txBody>
          <a:bodyPr wrap="square" lIns="91425" tIns="91425" rIns="91425" bIns="91425" anchor="t" anchorCtr="0">
            <a:noAutofit/>
          </a:bodyPr>
          <a:lstStyle/>
          <a:p>
            <a:pPr lvl="0">
              <a:spcBef>
                <a:spcPts val="0"/>
              </a:spcBef>
              <a:buNone/>
            </a:pPr>
            <a:r>
              <a:rPr lang="en" sz="3000" b="1"/>
              <a:t>= What other funds are you using to support this item, service, or program?</a:t>
            </a:r>
          </a:p>
        </p:txBody>
      </p:sp>
      <p:sp>
        <p:nvSpPr>
          <p:cNvPr id="290" name="Shape 290"/>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32</a:t>
            </a:fld>
            <a:endParaRPr lang="en"/>
          </a:p>
        </p:txBody>
      </p:sp>
      <p:pic>
        <p:nvPicPr>
          <p:cNvPr id="291" name="Shape 291" descr="Free photo Entwined Braid Sculpture Trees Vines Nature - Max Pixel"/>
          <p:cNvPicPr preferRelativeResize="0"/>
          <p:nvPr/>
        </p:nvPicPr>
        <p:blipFill>
          <a:blip r:embed="rId3">
            <a:alphaModFix/>
          </a:blip>
          <a:stretch>
            <a:fillRect/>
          </a:stretch>
        </p:blipFill>
        <p:spPr>
          <a:xfrm>
            <a:off x="7257275" y="2650600"/>
            <a:ext cx="1282075" cy="1915124"/>
          </a:xfrm>
          <a:prstGeom prst="rect">
            <a:avLst/>
          </a:prstGeom>
          <a:noFill/>
          <a:ln>
            <a:noFill/>
          </a:ln>
        </p:spPr>
      </p:pic>
      <p:sp>
        <p:nvSpPr>
          <p:cNvPr id="292" name="Shape 292"/>
          <p:cNvSpPr txBox="1">
            <a:spLocks noGrp="1"/>
          </p:cNvSpPr>
          <p:nvPr>
            <p:ph type="body" idx="2"/>
          </p:nvPr>
        </p:nvSpPr>
        <p:spPr>
          <a:xfrm>
            <a:off x="4876722" y="1419275"/>
            <a:ext cx="3211800" cy="3598800"/>
          </a:xfrm>
          <a:prstGeom prst="rect">
            <a:avLst/>
          </a:prstGeom>
        </p:spPr>
        <p:txBody>
          <a:bodyPr wrap="square" lIns="91425" tIns="91425" rIns="91425" bIns="91425" anchor="t" anchorCtr="0">
            <a:noAutofit/>
          </a:bodyPr>
          <a:lstStyle/>
          <a:p>
            <a:pPr lvl="0">
              <a:spcBef>
                <a:spcPts val="0"/>
              </a:spcBef>
              <a:buNone/>
            </a:pPr>
            <a:r>
              <a:rPr lang="en" sz="3000" b="1"/>
              <a:t>Homeless Grant</a:t>
            </a:r>
          </a:p>
          <a:p>
            <a:pPr lvl="0">
              <a:spcBef>
                <a:spcPts val="0"/>
              </a:spcBef>
              <a:buNone/>
            </a:pPr>
            <a:r>
              <a:rPr lang="en" sz="3000" b="1"/>
              <a:t>+</a:t>
            </a:r>
          </a:p>
          <a:p>
            <a:pPr lvl="0">
              <a:spcBef>
                <a:spcPts val="0"/>
              </a:spcBef>
              <a:buNone/>
            </a:pPr>
            <a:r>
              <a:rPr lang="en" sz="3000" b="1"/>
              <a:t>Community Donation</a:t>
            </a:r>
          </a:p>
          <a:p>
            <a:pPr lvl="0">
              <a:spcBef>
                <a:spcPts val="0"/>
              </a:spcBef>
              <a:buNone/>
            </a:pPr>
            <a:r>
              <a:rPr lang="en" sz="3000" b="1"/>
              <a:t>+</a:t>
            </a:r>
          </a:p>
          <a:p>
            <a:pPr lvl="0">
              <a:spcBef>
                <a:spcPts val="0"/>
              </a:spcBef>
              <a:buNone/>
            </a:pPr>
            <a:r>
              <a:rPr lang="en" sz="3000" b="1"/>
              <a:t>Title 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Funding of Last Resort</a:t>
            </a:r>
          </a:p>
        </p:txBody>
      </p:sp>
      <p:sp>
        <p:nvSpPr>
          <p:cNvPr id="298" name="Shape 298"/>
          <p:cNvSpPr txBox="1">
            <a:spLocks noGrp="1"/>
          </p:cNvSpPr>
          <p:nvPr>
            <p:ph type="body" idx="1"/>
          </p:nvPr>
        </p:nvSpPr>
        <p:spPr>
          <a:xfrm>
            <a:off x="1556175" y="1479375"/>
            <a:ext cx="3211800" cy="3598800"/>
          </a:xfrm>
          <a:prstGeom prst="rect">
            <a:avLst/>
          </a:prstGeom>
        </p:spPr>
        <p:txBody>
          <a:bodyPr wrap="square" lIns="91425" tIns="91425" rIns="91425" bIns="91425" anchor="t" anchorCtr="0">
            <a:noAutofit/>
          </a:bodyPr>
          <a:lstStyle/>
          <a:p>
            <a:pPr lvl="0" rtl="0">
              <a:spcBef>
                <a:spcPts val="0"/>
              </a:spcBef>
              <a:buNone/>
            </a:pPr>
            <a:r>
              <a:rPr lang="en" sz="3000" b="1"/>
              <a:t>= Title programs want to be used last, after you have tried all other sources</a:t>
            </a:r>
          </a:p>
        </p:txBody>
      </p:sp>
      <p:sp>
        <p:nvSpPr>
          <p:cNvPr id="299" name="Shape 299"/>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33</a:t>
            </a:fld>
            <a:endParaRPr lang="en"/>
          </a:p>
        </p:txBody>
      </p:sp>
      <p:sp>
        <p:nvSpPr>
          <p:cNvPr id="300" name="Shape 300"/>
          <p:cNvSpPr txBox="1">
            <a:spLocks noGrp="1"/>
          </p:cNvSpPr>
          <p:nvPr>
            <p:ph type="body" idx="1"/>
          </p:nvPr>
        </p:nvSpPr>
        <p:spPr>
          <a:xfrm>
            <a:off x="4961175" y="1084825"/>
            <a:ext cx="3623700" cy="3598800"/>
          </a:xfrm>
          <a:prstGeom prst="rect">
            <a:avLst/>
          </a:prstGeom>
        </p:spPr>
        <p:txBody>
          <a:bodyPr wrap="square" lIns="91425" tIns="91425" rIns="91425" bIns="91425" anchor="t" anchorCtr="0">
            <a:noAutofit/>
          </a:bodyPr>
          <a:lstStyle/>
          <a:p>
            <a:pPr lvl="0">
              <a:spcBef>
                <a:spcPts val="0"/>
              </a:spcBef>
              <a:buNone/>
            </a:pPr>
            <a:r>
              <a:rPr lang="en" sz="2400" b="1"/>
              <a:t>Glasses or Hearing Aid</a:t>
            </a:r>
          </a:p>
          <a:p>
            <a:pPr marL="457200" lvl="0" indent="-381000" rtl="0">
              <a:spcBef>
                <a:spcPts val="0"/>
              </a:spcBef>
              <a:buSzPct val="100000"/>
            </a:pPr>
            <a:r>
              <a:rPr lang="en" sz="2400" b="1"/>
              <a:t>Impeding learning</a:t>
            </a:r>
          </a:p>
          <a:p>
            <a:pPr marL="457200" lvl="0" indent="-381000" rtl="0">
              <a:spcBef>
                <a:spcPts val="0"/>
              </a:spcBef>
              <a:buSzPct val="100000"/>
            </a:pPr>
            <a:r>
              <a:rPr lang="en" sz="2400" b="1"/>
              <a:t>Not covered by insurance or Medicaid</a:t>
            </a:r>
          </a:p>
          <a:p>
            <a:pPr marL="457200" lvl="0" indent="-381000" rtl="0">
              <a:spcBef>
                <a:spcPts val="0"/>
              </a:spcBef>
              <a:buSzPct val="100000"/>
            </a:pPr>
            <a:r>
              <a:rPr lang="en" sz="2400" b="1"/>
              <a:t>No local funding available</a:t>
            </a:r>
          </a:p>
          <a:p>
            <a:pPr marL="457200" lvl="0" indent="-381000" rtl="0">
              <a:spcBef>
                <a:spcPts val="0"/>
              </a:spcBef>
              <a:buSzPct val="100000"/>
            </a:pPr>
            <a:r>
              <a:rPr lang="en" sz="2400" b="1"/>
              <a:t>Exceeds MV grant funds</a:t>
            </a:r>
          </a:p>
        </p:txBody>
      </p:sp>
      <p:pic>
        <p:nvPicPr>
          <p:cNvPr id="301" name="Shape 301" descr="Free vector graphic: Palm, Tree, Island, Isle, Ocean - Free Image ..."/>
          <p:cNvPicPr preferRelativeResize="0"/>
          <p:nvPr/>
        </p:nvPicPr>
        <p:blipFill>
          <a:blip r:embed="rId3">
            <a:alphaModFix/>
          </a:blip>
          <a:stretch>
            <a:fillRect/>
          </a:stretch>
        </p:blipFill>
        <p:spPr>
          <a:xfrm>
            <a:off x="5067760" y="552151"/>
            <a:ext cx="746559" cy="699899"/>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Comprehensive Needs Assessment (CNA)</a:t>
            </a:r>
          </a:p>
        </p:txBody>
      </p:sp>
      <p:sp>
        <p:nvSpPr>
          <p:cNvPr id="307" name="Shape 307"/>
          <p:cNvSpPr txBox="1">
            <a:spLocks noGrp="1"/>
          </p:cNvSpPr>
          <p:nvPr>
            <p:ph type="body" idx="1"/>
          </p:nvPr>
        </p:nvSpPr>
        <p:spPr>
          <a:xfrm>
            <a:off x="1556175" y="1479375"/>
            <a:ext cx="3211800" cy="3598800"/>
          </a:xfrm>
          <a:prstGeom prst="rect">
            <a:avLst/>
          </a:prstGeom>
        </p:spPr>
        <p:txBody>
          <a:bodyPr wrap="square" lIns="91425" tIns="91425" rIns="91425" bIns="91425" anchor="t" anchorCtr="0">
            <a:noAutofit/>
          </a:bodyPr>
          <a:lstStyle/>
          <a:p>
            <a:pPr lvl="0">
              <a:spcBef>
                <a:spcPts val="0"/>
              </a:spcBef>
              <a:buNone/>
            </a:pPr>
            <a:r>
              <a:rPr lang="en" sz="3000" b="1"/>
              <a:t>=</a:t>
            </a:r>
            <a:r>
              <a:rPr lang="en" b="1"/>
              <a:t>  process to identify needs and performance changes within a district or school, determine root causes, identify research-based strategies and priorities for future action</a:t>
            </a:r>
          </a:p>
        </p:txBody>
      </p:sp>
      <p:sp>
        <p:nvSpPr>
          <p:cNvPr id="308" name="Shape 308"/>
          <p:cNvSpPr txBox="1">
            <a:spLocks noGrp="1"/>
          </p:cNvSpPr>
          <p:nvPr>
            <p:ph type="body" idx="2"/>
          </p:nvPr>
        </p:nvSpPr>
        <p:spPr>
          <a:xfrm>
            <a:off x="4767975" y="1479375"/>
            <a:ext cx="3816900" cy="3598800"/>
          </a:xfrm>
          <a:prstGeom prst="rect">
            <a:avLst/>
          </a:prstGeom>
        </p:spPr>
        <p:txBody>
          <a:bodyPr wrap="square" lIns="91425" tIns="91425" rIns="91425" bIns="91425" anchor="t" anchorCtr="0">
            <a:noAutofit/>
          </a:bodyPr>
          <a:lstStyle/>
          <a:p>
            <a:pPr marL="457200" lvl="0" indent="-228600">
              <a:spcBef>
                <a:spcPts val="0"/>
              </a:spcBef>
            </a:pPr>
            <a:r>
              <a:rPr lang="en" b="1"/>
              <a:t>Needs of homeless students must be included in your CNA or you will not be able to access Title funds</a:t>
            </a:r>
          </a:p>
          <a:p>
            <a:pPr marL="457200" lvl="0" indent="-228600">
              <a:spcBef>
                <a:spcPts val="0"/>
              </a:spcBef>
            </a:pPr>
            <a:r>
              <a:rPr lang="en" b="1"/>
              <a:t>Also think about district / school improvement plans (Homeless subgroup)</a:t>
            </a:r>
          </a:p>
        </p:txBody>
      </p:sp>
      <p:sp>
        <p:nvSpPr>
          <p:cNvPr id="309" name="Shape 309"/>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34</a:t>
            </a:fld>
            <a:endParaRPr lang="en"/>
          </a:p>
        </p:txBody>
      </p:sp>
      <p:pic>
        <p:nvPicPr>
          <p:cNvPr id="310" name="Shape 310" descr="File:Theory of Need and Want.png - Wikimedia Commons"/>
          <p:cNvPicPr preferRelativeResize="0"/>
          <p:nvPr/>
        </p:nvPicPr>
        <p:blipFill>
          <a:blip r:embed="rId3">
            <a:alphaModFix/>
          </a:blip>
          <a:stretch>
            <a:fillRect/>
          </a:stretch>
        </p:blipFill>
        <p:spPr>
          <a:xfrm>
            <a:off x="6870416" y="544350"/>
            <a:ext cx="1095175" cy="87492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Written Procedures</a:t>
            </a:r>
          </a:p>
        </p:txBody>
      </p:sp>
      <p:sp>
        <p:nvSpPr>
          <p:cNvPr id="316" name="Shape 316"/>
          <p:cNvSpPr txBox="1">
            <a:spLocks noGrp="1"/>
          </p:cNvSpPr>
          <p:nvPr>
            <p:ph type="body" idx="1"/>
          </p:nvPr>
        </p:nvSpPr>
        <p:spPr>
          <a:xfrm>
            <a:off x="1556175" y="1479375"/>
            <a:ext cx="3211800" cy="3598800"/>
          </a:xfrm>
          <a:prstGeom prst="rect">
            <a:avLst/>
          </a:prstGeom>
        </p:spPr>
        <p:txBody>
          <a:bodyPr wrap="square" lIns="91425" tIns="91425" rIns="91425" bIns="91425" anchor="t" anchorCtr="0">
            <a:noAutofit/>
          </a:bodyPr>
          <a:lstStyle/>
          <a:p>
            <a:pPr lvl="0">
              <a:spcBef>
                <a:spcPts val="0"/>
              </a:spcBef>
              <a:buNone/>
            </a:pPr>
            <a:r>
              <a:rPr lang="en" sz="3000" b="1"/>
              <a:t>= documented steps on how you comply with the law, program requirements, or make decisions</a:t>
            </a:r>
          </a:p>
        </p:txBody>
      </p:sp>
      <p:sp>
        <p:nvSpPr>
          <p:cNvPr id="317" name="Shape 317"/>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35</a:t>
            </a:fld>
            <a:endParaRPr lang="en"/>
          </a:p>
        </p:txBody>
      </p:sp>
      <p:sp>
        <p:nvSpPr>
          <p:cNvPr id="318" name="Shape 318"/>
          <p:cNvSpPr txBox="1">
            <a:spLocks noGrp="1"/>
          </p:cNvSpPr>
          <p:nvPr>
            <p:ph type="body" idx="2"/>
          </p:nvPr>
        </p:nvSpPr>
        <p:spPr>
          <a:xfrm>
            <a:off x="4873850" y="1280575"/>
            <a:ext cx="3574200" cy="35988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b="1"/>
              <a:t>An email, phone call or conversation are not enough</a:t>
            </a:r>
          </a:p>
          <a:p>
            <a:pPr marL="457200" lvl="0" indent="-419100">
              <a:spcBef>
                <a:spcPts val="0"/>
              </a:spcBef>
              <a:buSzPct val="125000"/>
            </a:pPr>
            <a:r>
              <a:rPr lang="en" sz="2400" b="1"/>
              <a:t>Tip: include steps to meet with the MV Liaison to ensure homeless students are considered</a:t>
            </a:r>
          </a:p>
        </p:txBody>
      </p:sp>
      <p:pic>
        <p:nvPicPr>
          <p:cNvPr id="319" name="Shape 319" descr="Free vector graphic: Write, Note, Memo, School, Paper - Free Image ..."/>
          <p:cNvPicPr preferRelativeResize="0"/>
          <p:nvPr/>
        </p:nvPicPr>
        <p:blipFill>
          <a:blip r:embed="rId3">
            <a:alphaModFix/>
          </a:blip>
          <a:stretch>
            <a:fillRect/>
          </a:stretch>
        </p:blipFill>
        <p:spPr>
          <a:xfrm>
            <a:off x="7377850" y="559100"/>
            <a:ext cx="795125" cy="79512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Allowable Uses</a:t>
            </a:r>
          </a:p>
        </p:txBody>
      </p:sp>
      <p:sp>
        <p:nvSpPr>
          <p:cNvPr id="325" name="Shape 325"/>
          <p:cNvSpPr txBox="1">
            <a:spLocks noGrp="1"/>
          </p:cNvSpPr>
          <p:nvPr>
            <p:ph type="body" idx="1"/>
          </p:nvPr>
        </p:nvSpPr>
        <p:spPr>
          <a:xfrm>
            <a:off x="1556175" y="1479375"/>
            <a:ext cx="3211800" cy="3598800"/>
          </a:xfrm>
          <a:prstGeom prst="rect">
            <a:avLst/>
          </a:prstGeom>
        </p:spPr>
        <p:txBody>
          <a:bodyPr wrap="square" lIns="91425" tIns="91425" rIns="91425" bIns="91425" anchor="t" anchorCtr="0">
            <a:noAutofit/>
          </a:bodyPr>
          <a:lstStyle/>
          <a:p>
            <a:pPr lvl="0">
              <a:spcBef>
                <a:spcPts val="0"/>
              </a:spcBef>
              <a:buNone/>
            </a:pPr>
            <a:r>
              <a:rPr lang="en" sz="3000" b="1"/>
              <a:t>= specific areas or items covered by grant funds </a:t>
            </a:r>
          </a:p>
        </p:txBody>
      </p:sp>
      <p:sp>
        <p:nvSpPr>
          <p:cNvPr id="326" name="Shape 326"/>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36</a:t>
            </a:fld>
            <a:endParaRPr lang="en"/>
          </a:p>
        </p:txBody>
      </p:sp>
      <p:sp>
        <p:nvSpPr>
          <p:cNvPr id="327" name="Shape 327"/>
          <p:cNvSpPr txBox="1">
            <a:spLocks noGrp="1"/>
          </p:cNvSpPr>
          <p:nvPr>
            <p:ph type="body" idx="2"/>
          </p:nvPr>
        </p:nvSpPr>
        <p:spPr>
          <a:xfrm>
            <a:off x="4961272" y="1479375"/>
            <a:ext cx="3211800" cy="35988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b="1"/>
              <a:t>Must match your item to the right Title fund</a:t>
            </a:r>
          </a:p>
          <a:p>
            <a:pPr marL="457200" lvl="0" indent="-381000">
              <a:spcBef>
                <a:spcPts val="0"/>
              </a:spcBef>
              <a:buSzPct val="100000"/>
            </a:pPr>
            <a:r>
              <a:rPr lang="en" sz="2400" b="1"/>
              <a:t>PD is Title II, student needs are Title I, immigrant outreach is Title III</a:t>
            </a:r>
          </a:p>
        </p:txBody>
      </p:sp>
      <p:pic>
        <p:nvPicPr>
          <p:cNvPr id="328" name="Shape 328" descr="Free illustration: Approved, Pass, Ok, Approval - Free Image on ..."/>
          <p:cNvPicPr preferRelativeResize="0"/>
          <p:nvPr/>
        </p:nvPicPr>
        <p:blipFill>
          <a:blip r:embed="rId3">
            <a:alphaModFix/>
          </a:blip>
          <a:stretch>
            <a:fillRect/>
          </a:stretch>
        </p:blipFill>
        <p:spPr>
          <a:xfrm>
            <a:off x="2382450" y="3200950"/>
            <a:ext cx="897475" cy="897475"/>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1556175" y="495750"/>
            <a:ext cx="6616800" cy="699900"/>
          </a:xfrm>
          <a:prstGeom prst="rect">
            <a:avLst/>
          </a:prstGeom>
        </p:spPr>
        <p:txBody>
          <a:bodyPr wrap="square" lIns="91425" tIns="91425" rIns="91425" bIns="91425" anchor="b" anchorCtr="0">
            <a:noAutofit/>
          </a:bodyPr>
          <a:lstStyle/>
          <a:p>
            <a:pPr lvl="0" rtl="0">
              <a:spcBef>
                <a:spcPts val="0"/>
              </a:spcBef>
              <a:buNone/>
            </a:pPr>
            <a:r>
              <a:rPr lang="en"/>
              <a:t>Line Items</a:t>
            </a:r>
          </a:p>
        </p:txBody>
      </p:sp>
      <p:sp>
        <p:nvSpPr>
          <p:cNvPr id="334" name="Shape 334"/>
          <p:cNvSpPr txBox="1">
            <a:spLocks noGrp="1"/>
          </p:cNvSpPr>
          <p:nvPr>
            <p:ph type="body" idx="1"/>
          </p:nvPr>
        </p:nvSpPr>
        <p:spPr>
          <a:xfrm>
            <a:off x="1242400" y="1195650"/>
            <a:ext cx="3525600" cy="3598800"/>
          </a:xfrm>
          <a:prstGeom prst="rect">
            <a:avLst/>
          </a:prstGeom>
        </p:spPr>
        <p:txBody>
          <a:bodyPr wrap="square" lIns="91425" tIns="91425" rIns="91425" bIns="91425" anchor="t" anchorCtr="0">
            <a:noAutofit/>
          </a:bodyPr>
          <a:lstStyle/>
          <a:p>
            <a:pPr marL="457200" lvl="0" indent="-406400" rtl="0">
              <a:spcBef>
                <a:spcPts val="0"/>
              </a:spcBef>
              <a:buSzPct val="100000"/>
            </a:pPr>
            <a:r>
              <a:rPr lang="en" sz="2800" b="1"/>
              <a:t>Specific items / services included in Title budget, based on Needs Assessment &amp; Improvement Plan</a:t>
            </a:r>
          </a:p>
        </p:txBody>
      </p:sp>
      <p:sp>
        <p:nvSpPr>
          <p:cNvPr id="335" name="Shape 33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37</a:t>
            </a:fld>
            <a:endParaRPr lang="en"/>
          </a:p>
        </p:txBody>
      </p:sp>
      <p:sp>
        <p:nvSpPr>
          <p:cNvPr id="336" name="Shape 336"/>
          <p:cNvSpPr txBox="1">
            <a:spLocks noGrp="1"/>
          </p:cNvSpPr>
          <p:nvPr>
            <p:ph type="body" idx="2"/>
          </p:nvPr>
        </p:nvSpPr>
        <p:spPr>
          <a:xfrm>
            <a:off x="4961175" y="1127100"/>
            <a:ext cx="3606600" cy="3598800"/>
          </a:xfrm>
          <a:prstGeom prst="rect">
            <a:avLst/>
          </a:prstGeom>
        </p:spPr>
        <p:txBody>
          <a:bodyPr wrap="square" lIns="91425" tIns="91425" rIns="91425" bIns="91425" anchor="t" anchorCtr="0">
            <a:noAutofit/>
          </a:bodyPr>
          <a:lstStyle/>
          <a:p>
            <a:pPr lvl="0">
              <a:spcBef>
                <a:spcPts val="0"/>
              </a:spcBef>
              <a:buNone/>
            </a:pPr>
            <a:r>
              <a:rPr lang="en"/>
              <a:t>Tutoring for homeless students at shelters who are unable to access after school program</a:t>
            </a:r>
          </a:p>
          <a:p>
            <a:pPr lvl="0">
              <a:spcBef>
                <a:spcPts val="0"/>
              </a:spcBef>
              <a:buNone/>
            </a:pPr>
            <a:r>
              <a:rPr lang="en"/>
              <a:t>Non-perishable food items (instant oatmeal, granola bars) for homeless youth during school breaks who cannot access local pantries</a:t>
            </a:r>
          </a:p>
          <a:p>
            <a:pPr lvl="0">
              <a:spcBef>
                <a:spcPts val="0"/>
              </a:spcBef>
              <a:buNone/>
            </a:pPr>
            <a:endParaRPr/>
          </a:p>
          <a:p>
            <a:pPr lvl="0">
              <a:spcBef>
                <a:spcPts val="0"/>
              </a:spcBef>
              <a:buNone/>
            </a:pPr>
            <a:endParaRPr/>
          </a:p>
        </p:txBody>
      </p:sp>
      <p:pic>
        <p:nvPicPr>
          <p:cNvPr id="337" name="Shape 337"/>
          <p:cNvPicPr preferRelativeResize="0"/>
          <p:nvPr/>
        </p:nvPicPr>
        <p:blipFill>
          <a:blip r:embed="rId3">
            <a:alphaModFix/>
          </a:blip>
          <a:stretch>
            <a:fillRect/>
          </a:stretch>
        </p:blipFill>
        <p:spPr>
          <a:xfrm>
            <a:off x="7401312" y="570275"/>
            <a:ext cx="946213" cy="6999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1556275" y="479825"/>
            <a:ext cx="6616800" cy="699900"/>
          </a:xfrm>
          <a:prstGeom prst="rect">
            <a:avLst/>
          </a:prstGeom>
        </p:spPr>
        <p:txBody>
          <a:bodyPr wrap="square" lIns="91425" tIns="91425" rIns="91425" bIns="91425" anchor="b" anchorCtr="0">
            <a:noAutofit/>
          </a:bodyPr>
          <a:lstStyle/>
          <a:p>
            <a:pPr lvl="0">
              <a:spcBef>
                <a:spcPts val="0"/>
              </a:spcBef>
              <a:buNone/>
            </a:pPr>
            <a:r>
              <a:rPr lang="en"/>
              <a:t>Timeline</a:t>
            </a:r>
          </a:p>
        </p:txBody>
      </p:sp>
      <p:sp>
        <p:nvSpPr>
          <p:cNvPr id="343" name="Shape 343"/>
          <p:cNvSpPr txBox="1">
            <a:spLocks noGrp="1"/>
          </p:cNvSpPr>
          <p:nvPr>
            <p:ph type="body" idx="1"/>
          </p:nvPr>
        </p:nvSpPr>
        <p:spPr>
          <a:xfrm>
            <a:off x="1127275" y="1179725"/>
            <a:ext cx="3834000" cy="3133500"/>
          </a:xfrm>
          <a:prstGeom prst="rect">
            <a:avLst/>
          </a:prstGeom>
        </p:spPr>
        <p:txBody>
          <a:bodyPr wrap="square" lIns="91425" tIns="91425" rIns="91425" bIns="91425" anchor="t" anchorCtr="0">
            <a:noAutofit/>
          </a:bodyPr>
          <a:lstStyle/>
          <a:p>
            <a:pPr marL="457200" lvl="0" indent="-419100">
              <a:spcBef>
                <a:spcPts val="0"/>
              </a:spcBef>
              <a:buSzPct val="100000"/>
            </a:pPr>
            <a:r>
              <a:rPr lang="en" sz="3000"/>
              <a:t>Grant applications often due in May/ June </a:t>
            </a:r>
          </a:p>
          <a:p>
            <a:pPr marL="457200" lvl="0" indent="-419100" rtl="0">
              <a:spcBef>
                <a:spcPts val="0"/>
              </a:spcBef>
              <a:buSzPct val="100000"/>
            </a:pPr>
            <a:r>
              <a:rPr lang="en" sz="3000"/>
              <a:t>Must decide </a:t>
            </a:r>
            <a:r>
              <a:rPr lang="en" sz="3000" u="sng"/>
              <a:t>for the next year</a:t>
            </a:r>
          </a:p>
          <a:p>
            <a:pPr marL="457200" lvl="0" indent="-419100" rtl="0">
              <a:spcBef>
                <a:spcPts val="0"/>
              </a:spcBef>
              <a:buSzPct val="100000"/>
            </a:pPr>
            <a:r>
              <a:rPr lang="en" sz="3000"/>
              <a:t>Usually 1 amendment</a:t>
            </a:r>
          </a:p>
          <a:p>
            <a:pPr lvl="0">
              <a:spcBef>
                <a:spcPts val="0"/>
              </a:spcBef>
              <a:buNone/>
            </a:pPr>
            <a:endParaRPr sz="3000"/>
          </a:p>
        </p:txBody>
      </p:sp>
      <p:sp>
        <p:nvSpPr>
          <p:cNvPr id="344" name="Shape 344"/>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38</a:t>
            </a:fld>
            <a:endParaRPr lang="en"/>
          </a:p>
        </p:txBody>
      </p:sp>
      <p:sp>
        <p:nvSpPr>
          <p:cNvPr id="345" name="Shape 345"/>
          <p:cNvSpPr txBox="1">
            <a:spLocks noGrp="1"/>
          </p:cNvSpPr>
          <p:nvPr>
            <p:ph type="body" idx="2"/>
          </p:nvPr>
        </p:nvSpPr>
        <p:spPr>
          <a:xfrm>
            <a:off x="4800475" y="1179725"/>
            <a:ext cx="3834000" cy="38985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Start early with your Title contacts</a:t>
            </a:r>
          </a:p>
          <a:p>
            <a:pPr marL="457200" lvl="0" indent="-419100">
              <a:spcBef>
                <a:spcPts val="0"/>
              </a:spcBef>
              <a:buSzPct val="100000"/>
            </a:pPr>
            <a:r>
              <a:rPr lang="en" sz="3000"/>
              <a:t>Trick: Unspent line items are often “amended” in Dec / Jan - may need to protect line items</a:t>
            </a:r>
          </a:p>
        </p:txBody>
      </p:sp>
      <p:pic>
        <p:nvPicPr>
          <p:cNvPr id="346" name="Shape 346" descr="Calendar - Free vector graphics on Pixabay"/>
          <p:cNvPicPr preferRelativeResize="0"/>
          <p:nvPr/>
        </p:nvPicPr>
        <p:blipFill>
          <a:blip r:embed="rId3">
            <a:alphaModFix/>
          </a:blip>
          <a:stretch>
            <a:fillRect/>
          </a:stretch>
        </p:blipFill>
        <p:spPr>
          <a:xfrm>
            <a:off x="2887782" y="479825"/>
            <a:ext cx="980188" cy="83027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ctrTitle"/>
          </p:nvPr>
        </p:nvSpPr>
        <p:spPr>
          <a:xfrm>
            <a:off x="1341775" y="2116750"/>
            <a:ext cx="6969900" cy="1159800"/>
          </a:xfrm>
          <a:prstGeom prst="rect">
            <a:avLst/>
          </a:prstGeom>
        </p:spPr>
        <p:txBody>
          <a:bodyPr wrap="square" lIns="91425" tIns="91425" rIns="91425" bIns="91425" anchor="b" anchorCtr="0">
            <a:noAutofit/>
          </a:bodyPr>
          <a:lstStyle/>
          <a:p>
            <a:pPr lvl="0" rtl="0">
              <a:spcBef>
                <a:spcPts val="0"/>
              </a:spcBef>
              <a:buNone/>
            </a:pPr>
            <a:r>
              <a:rPr lang="en"/>
              <a:t>4.</a:t>
            </a:r>
          </a:p>
          <a:p>
            <a:pPr lvl="0" rtl="0">
              <a:spcBef>
                <a:spcPts val="0"/>
              </a:spcBef>
              <a:buNone/>
            </a:pPr>
            <a:r>
              <a:rPr lang="en"/>
              <a:t>The Art of Title Negotiation</a:t>
            </a:r>
          </a:p>
        </p:txBody>
      </p:sp>
      <p:sp>
        <p:nvSpPr>
          <p:cNvPr id="352" name="Shape 352"/>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39</a:t>
            </a:fld>
            <a:endParaRPr lang="en"/>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1809500" y="1476000"/>
            <a:ext cx="6128100" cy="819900"/>
          </a:xfrm>
          <a:prstGeom prst="rect">
            <a:avLst/>
          </a:prstGeom>
        </p:spPr>
        <p:txBody>
          <a:bodyPr wrap="square" lIns="91425" tIns="91425" rIns="91425" bIns="91425" anchor="t" anchorCtr="0">
            <a:noAutofit/>
          </a:bodyPr>
          <a:lstStyle/>
          <a:p>
            <a:pPr lvl="0">
              <a:spcBef>
                <a:spcPts val="0"/>
              </a:spcBef>
              <a:buNone/>
            </a:pPr>
            <a:r>
              <a:rPr lang="en"/>
              <a:t>The school is the last expenditure upon which America should be willing to economize.</a:t>
            </a:r>
          </a:p>
          <a:p>
            <a:pPr lvl="0" algn="r">
              <a:spcBef>
                <a:spcPts val="0"/>
              </a:spcBef>
              <a:buNone/>
            </a:pPr>
            <a:r>
              <a:rPr lang="en" sz="2400"/>
              <a:t>-Franklin D. Roosevelt</a:t>
            </a:r>
          </a:p>
        </p:txBody>
      </p:sp>
      <p:sp>
        <p:nvSpPr>
          <p:cNvPr id="78" name="Shape 7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a:t>
            </a:fld>
            <a:endParaRPr lang="e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2323275" y="1038050"/>
            <a:ext cx="6373200" cy="819900"/>
          </a:xfrm>
          <a:prstGeom prst="rect">
            <a:avLst/>
          </a:prstGeom>
        </p:spPr>
        <p:txBody>
          <a:bodyPr wrap="square" lIns="91425" tIns="91425" rIns="91425" bIns="91425" anchor="t" anchorCtr="0">
            <a:noAutofit/>
          </a:bodyPr>
          <a:lstStyle/>
          <a:p>
            <a:pPr lvl="0">
              <a:spcBef>
                <a:spcPts val="0"/>
              </a:spcBef>
              <a:buNone/>
            </a:pPr>
            <a:r>
              <a:rPr lang="en">
                <a:solidFill>
                  <a:srgbClr val="0000FF"/>
                </a:solidFill>
              </a:rPr>
              <a:t>Ate a salad with artisan cheese, heirloom tomatoes, and Italian croutons…</a:t>
            </a:r>
          </a:p>
          <a:p>
            <a:pPr lvl="0">
              <a:spcBef>
                <a:spcPts val="0"/>
              </a:spcBef>
              <a:buNone/>
            </a:pPr>
            <a:r>
              <a:rPr lang="en"/>
              <a:t>	</a:t>
            </a:r>
            <a:r>
              <a:rPr lang="en">
                <a:solidFill>
                  <a:srgbClr val="9900FF"/>
                </a:solidFill>
              </a:rPr>
              <a:t>Really just one big crouton covered with tomato sauce and cheese… </a:t>
            </a:r>
          </a:p>
          <a:p>
            <a:pPr lvl="0">
              <a:spcBef>
                <a:spcPts val="0"/>
              </a:spcBef>
              <a:buNone/>
            </a:pPr>
            <a:r>
              <a:rPr lang="en"/>
              <a:t>	</a:t>
            </a:r>
            <a:r>
              <a:rPr lang="en">
                <a:solidFill>
                  <a:srgbClr val="FF0000"/>
                </a:solidFill>
              </a:rPr>
              <a:t>Fine, it was pizza. I ate pizza..</a:t>
            </a:r>
          </a:p>
        </p:txBody>
      </p:sp>
      <p:sp>
        <p:nvSpPr>
          <p:cNvPr id="358" name="Shape 35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40</a:t>
            </a:fld>
            <a:endParaRPr lang="en"/>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p:nvPr/>
        </p:nvSpPr>
        <p:spPr>
          <a:xfrm>
            <a:off x="5190796" y="1811897"/>
            <a:ext cx="2625600" cy="2492700"/>
          </a:xfrm>
          <a:prstGeom prst="rect">
            <a:avLst/>
          </a:prstGeom>
          <a:solidFill>
            <a:srgbClr val="000000">
              <a:alpha val="9620"/>
            </a:srgbClr>
          </a:solidFill>
          <a:ln>
            <a:noFill/>
          </a:ln>
        </p:spPr>
        <p:txBody>
          <a:bodyPr wrap="square" lIns="91425" tIns="91425" rIns="91425" bIns="91425" anchor="ctr" anchorCtr="0">
            <a:noAutofit/>
          </a:bodyPr>
          <a:lstStyle/>
          <a:p>
            <a:pPr lvl="0">
              <a:spcBef>
                <a:spcPts val="0"/>
              </a:spcBef>
              <a:buNone/>
            </a:pPr>
            <a:endParaRPr/>
          </a:p>
        </p:txBody>
      </p:sp>
      <p:sp>
        <p:nvSpPr>
          <p:cNvPr id="364" name="Shape 364"/>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Know the Power of Words</a:t>
            </a:r>
          </a:p>
        </p:txBody>
      </p:sp>
      <p:sp>
        <p:nvSpPr>
          <p:cNvPr id="365" name="Shape 36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41</a:t>
            </a:fld>
            <a:endParaRPr lang="en"/>
          </a:p>
        </p:txBody>
      </p:sp>
      <p:pic>
        <p:nvPicPr>
          <p:cNvPr id="366" name="Shape 366" descr="yoda.jpg"/>
          <p:cNvPicPr preferRelativeResize="0"/>
          <p:nvPr/>
        </p:nvPicPr>
        <p:blipFill>
          <a:blip r:embed="rId3">
            <a:alphaModFix/>
          </a:blip>
          <a:stretch>
            <a:fillRect/>
          </a:stretch>
        </p:blipFill>
        <p:spPr>
          <a:xfrm>
            <a:off x="5149325" y="1348419"/>
            <a:ext cx="2708550" cy="3040731"/>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The Educational Spin</a:t>
            </a:r>
          </a:p>
        </p:txBody>
      </p:sp>
      <p:sp>
        <p:nvSpPr>
          <p:cNvPr id="372" name="Shape 372"/>
          <p:cNvSpPr txBox="1">
            <a:spLocks noGrp="1"/>
          </p:cNvSpPr>
          <p:nvPr>
            <p:ph type="body" idx="1"/>
          </p:nvPr>
        </p:nvSpPr>
        <p:spPr>
          <a:xfrm>
            <a:off x="1281075" y="1336550"/>
            <a:ext cx="6891900" cy="3042300"/>
          </a:xfrm>
          <a:prstGeom prst="rect">
            <a:avLst/>
          </a:prstGeom>
        </p:spPr>
        <p:txBody>
          <a:bodyPr wrap="square" lIns="91425" tIns="91425" rIns="91425" bIns="91425" anchor="t" anchorCtr="0">
            <a:noAutofit/>
          </a:bodyPr>
          <a:lstStyle/>
          <a:p>
            <a:pPr marL="457200" lvl="0" indent="-228600" rtl="0">
              <a:spcBef>
                <a:spcPts val="0"/>
              </a:spcBef>
            </a:pPr>
            <a:r>
              <a:rPr lang="en"/>
              <a:t>It’s not “a field trip to the zoo”</a:t>
            </a:r>
          </a:p>
          <a:p>
            <a:pPr marL="914400" lvl="1" indent="-228600" rtl="0">
              <a:spcBef>
                <a:spcPts val="0"/>
              </a:spcBef>
            </a:pPr>
            <a:r>
              <a:rPr lang="en"/>
              <a:t>It is “an educational experience to enhance the study of habitats and biomes”</a:t>
            </a:r>
          </a:p>
          <a:p>
            <a:pPr marL="457200" lvl="0" indent="-228600" rtl="0">
              <a:spcBef>
                <a:spcPts val="0"/>
              </a:spcBef>
            </a:pPr>
            <a:r>
              <a:rPr lang="en"/>
              <a:t>It’s not “tutoring”</a:t>
            </a:r>
          </a:p>
          <a:p>
            <a:pPr marL="914400" lvl="1" indent="-228600" rtl="0">
              <a:spcBef>
                <a:spcPts val="0"/>
              </a:spcBef>
            </a:pPr>
            <a:r>
              <a:rPr lang="en"/>
              <a:t>It is “supplemental, extended day, academic support to assist students in meeting rigorous content standards”</a:t>
            </a:r>
          </a:p>
          <a:p>
            <a:pPr lvl="0" rtl="0">
              <a:spcBef>
                <a:spcPts val="0"/>
              </a:spcBef>
              <a:buNone/>
            </a:pPr>
            <a:endParaRPr/>
          </a:p>
          <a:p>
            <a:pPr lvl="0">
              <a:spcBef>
                <a:spcPts val="0"/>
              </a:spcBef>
              <a:buNone/>
            </a:pPr>
            <a:endParaRPr/>
          </a:p>
        </p:txBody>
      </p:sp>
      <p:sp>
        <p:nvSpPr>
          <p:cNvPr id="373" name="Shape 373"/>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42</a:t>
            </a:fld>
            <a:endParaRPr lang="en"/>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Try It: Put the Educational Spin on these Items</a:t>
            </a:r>
          </a:p>
        </p:txBody>
      </p:sp>
      <p:sp>
        <p:nvSpPr>
          <p:cNvPr id="379" name="Shape 379"/>
          <p:cNvSpPr txBox="1">
            <a:spLocks noGrp="1"/>
          </p:cNvSpPr>
          <p:nvPr>
            <p:ph type="body" idx="1"/>
          </p:nvPr>
        </p:nvSpPr>
        <p:spPr>
          <a:xfrm>
            <a:off x="1556175" y="1378821"/>
            <a:ext cx="6616800" cy="3042300"/>
          </a:xfrm>
          <a:prstGeom prst="rect">
            <a:avLst/>
          </a:prstGeom>
        </p:spPr>
        <p:txBody>
          <a:bodyPr wrap="square" lIns="91425" tIns="91425" rIns="91425" bIns="91425" anchor="t" anchorCtr="0">
            <a:noAutofit/>
          </a:bodyPr>
          <a:lstStyle/>
          <a:p>
            <a:pPr marL="457200" lvl="0" indent="-228600" rtl="0">
              <a:lnSpc>
                <a:spcPct val="150000"/>
              </a:lnSpc>
              <a:spcBef>
                <a:spcPts val="0"/>
              </a:spcBef>
            </a:pPr>
            <a:r>
              <a:rPr lang="en"/>
              <a:t>Granola bars</a:t>
            </a:r>
          </a:p>
          <a:p>
            <a:pPr marL="457200" lvl="0" indent="-228600" rtl="0">
              <a:lnSpc>
                <a:spcPct val="150000"/>
              </a:lnSpc>
              <a:spcBef>
                <a:spcPts val="0"/>
              </a:spcBef>
            </a:pPr>
            <a:r>
              <a:rPr lang="en"/>
              <a:t>Graphing calculator</a:t>
            </a:r>
          </a:p>
          <a:p>
            <a:pPr marL="457200" lvl="0" indent="-228600">
              <a:lnSpc>
                <a:spcPct val="150000"/>
              </a:lnSpc>
              <a:spcBef>
                <a:spcPts val="0"/>
              </a:spcBef>
            </a:pPr>
            <a:r>
              <a:rPr lang="en"/>
              <a:t>5th Grade Camp</a:t>
            </a:r>
          </a:p>
        </p:txBody>
      </p:sp>
      <p:sp>
        <p:nvSpPr>
          <p:cNvPr id="380" name="Shape 380"/>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43</a:t>
            </a:fld>
            <a:endParaRPr lang="en"/>
          </a:p>
        </p:txBody>
      </p:sp>
      <p:pic>
        <p:nvPicPr>
          <p:cNvPr id="381" name="Shape 381"/>
          <p:cNvPicPr preferRelativeResize="0"/>
          <p:nvPr/>
        </p:nvPicPr>
        <p:blipFill>
          <a:blip r:embed="rId3">
            <a:alphaModFix/>
          </a:blip>
          <a:stretch>
            <a:fillRect/>
          </a:stretch>
        </p:blipFill>
        <p:spPr>
          <a:xfrm>
            <a:off x="6241669" y="2387175"/>
            <a:ext cx="1716200" cy="1711250"/>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Be the Expert - Know Your Local Resources</a:t>
            </a:r>
          </a:p>
        </p:txBody>
      </p:sp>
      <p:sp>
        <p:nvSpPr>
          <p:cNvPr id="387" name="Shape 387"/>
          <p:cNvSpPr txBox="1">
            <a:spLocks noGrp="1"/>
          </p:cNvSpPr>
          <p:nvPr>
            <p:ph type="body" idx="1"/>
          </p:nvPr>
        </p:nvSpPr>
        <p:spPr>
          <a:xfrm>
            <a:off x="1229975" y="1378825"/>
            <a:ext cx="7280400" cy="3042300"/>
          </a:xfrm>
          <a:prstGeom prst="rect">
            <a:avLst/>
          </a:prstGeom>
        </p:spPr>
        <p:txBody>
          <a:bodyPr wrap="square" lIns="91425" tIns="91425" rIns="91425" bIns="91425" anchor="t" anchorCtr="0">
            <a:noAutofit/>
          </a:bodyPr>
          <a:lstStyle/>
          <a:p>
            <a:pPr marL="457200" lvl="0" indent="-228600" rtl="0">
              <a:spcBef>
                <a:spcPts val="0"/>
              </a:spcBef>
            </a:pPr>
            <a:r>
              <a:rPr lang="en"/>
              <a:t>Fundamental misunderstanding about the availability of community resources</a:t>
            </a:r>
          </a:p>
          <a:p>
            <a:pPr marL="914400" lvl="1" indent="-228600" rtl="0">
              <a:spcBef>
                <a:spcPts val="0"/>
              </a:spcBef>
            </a:pPr>
            <a:r>
              <a:rPr lang="en"/>
              <a:t>“No, everything is not free”</a:t>
            </a:r>
          </a:p>
          <a:p>
            <a:pPr marL="457200" lvl="0" indent="-228600" rtl="0">
              <a:spcBef>
                <a:spcPts val="0"/>
              </a:spcBef>
            </a:pPr>
            <a:r>
              <a:rPr lang="en" i="1"/>
              <a:t>What can students access within our community?</a:t>
            </a:r>
            <a:r>
              <a:rPr lang="en"/>
              <a:t> </a:t>
            </a:r>
            <a:r>
              <a:rPr lang="en" i="1"/>
              <a:t>What is not available?</a:t>
            </a:r>
          </a:p>
          <a:p>
            <a:pPr marL="914400" lvl="1" indent="-228600">
              <a:spcBef>
                <a:spcPts val="0"/>
              </a:spcBef>
            </a:pPr>
            <a:r>
              <a:rPr lang="en"/>
              <a:t>Unlikely to get oil pastels for AP Art from a local source? May be a Title 1 supply</a:t>
            </a:r>
          </a:p>
        </p:txBody>
      </p:sp>
      <p:sp>
        <p:nvSpPr>
          <p:cNvPr id="388" name="Shape 38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44</a:t>
            </a:fld>
            <a:endParaRPr lang="en"/>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1568600" y="433625"/>
            <a:ext cx="6616800" cy="699900"/>
          </a:xfrm>
          <a:prstGeom prst="rect">
            <a:avLst/>
          </a:prstGeom>
        </p:spPr>
        <p:txBody>
          <a:bodyPr wrap="square" lIns="91425" tIns="91425" rIns="91425" bIns="91425" anchor="b" anchorCtr="0">
            <a:noAutofit/>
          </a:bodyPr>
          <a:lstStyle/>
          <a:p>
            <a:pPr lvl="0">
              <a:spcBef>
                <a:spcPts val="0"/>
              </a:spcBef>
              <a:buNone/>
            </a:pPr>
            <a:r>
              <a:rPr lang="en"/>
              <a:t>Know Your Policies - Comparability</a:t>
            </a:r>
          </a:p>
        </p:txBody>
      </p:sp>
      <p:sp>
        <p:nvSpPr>
          <p:cNvPr id="394" name="Shape 394"/>
          <p:cNvSpPr txBox="1">
            <a:spLocks noGrp="1"/>
          </p:cNvSpPr>
          <p:nvPr>
            <p:ph type="body" idx="1"/>
          </p:nvPr>
        </p:nvSpPr>
        <p:spPr>
          <a:xfrm>
            <a:off x="1215350" y="1187275"/>
            <a:ext cx="7323300" cy="3042300"/>
          </a:xfrm>
          <a:prstGeom prst="rect">
            <a:avLst/>
          </a:prstGeom>
        </p:spPr>
        <p:txBody>
          <a:bodyPr wrap="square" lIns="91425" tIns="91425" rIns="91425" bIns="91425" anchor="t" anchorCtr="0">
            <a:noAutofit/>
          </a:bodyPr>
          <a:lstStyle/>
          <a:p>
            <a:pPr marL="457200" lvl="0" indent="-381000" rtl="0">
              <a:lnSpc>
                <a:spcPct val="115000"/>
              </a:lnSpc>
              <a:spcBef>
                <a:spcPts val="0"/>
              </a:spcBef>
              <a:buSzPct val="100000"/>
            </a:pPr>
            <a:r>
              <a:rPr lang="en" sz="2400"/>
              <a:t>Homeless students have a right to comparable services</a:t>
            </a:r>
          </a:p>
          <a:p>
            <a:pPr marL="457200" lvl="0" indent="-381000" rtl="0">
              <a:lnSpc>
                <a:spcPct val="115000"/>
              </a:lnSpc>
              <a:spcBef>
                <a:spcPts val="0"/>
              </a:spcBef>
              <a:buSzPct val="100000"/>
            </a:pPr>
            <a:r>
              <a:rPr lang="en" sz="2400"/>
              <a:t>What does the district do for any student who:</a:t>
            </a:r>
          </a:p>
          <a:p>
            <a:pPr marL="914400" lvl="1" indent="-381000" rtl="0">
              <a:lnSpc>
                <a:spcPct val="115000"/>
              </a:lnSpc>
              <a:spcBef>
                <a:spcPts val="0"/>
              </a:spcBef>
              <a:buSzPct val="100000"/>
            </a:pPr>
            <a:r>
              <a:rPr lang="en" sz="2400"/>
              <a:t>Has lice or bedbugs, struggles with reading</a:t>
            </a:r>
          </a:p>
          <a:p>
            <a:pPr marL="914400" lvl="1" indent="-381000" rtl="0">
              <a:lnSpc>
                <a:spcPct val="115000"/>
              </a:lnSpc>
              <a:spcBef>
                <a:spcPts val="0"/>
              </a:spcBef>
              <a:buSzPct val="100000"/>
            </a:pPr>
            <a:r>
              <a:rPr lang="en" sz="2400"/>
              <a:t>Cannot afford a field trip</a:t>
            </a:r>
          </a:p>
          <a:p>
            <a:pPr marL="457200" lvl="0" indent="-381000" rtl="0">
              <a:lnSpc>
                <a:spcPct val="115000"/>
              </a:lnSpc>
              <a:spcBef>
                <a:spcPts val="0"/>
              </a:spcBef>
              <a:buSzPct val="100000"/>
            </a:pPr>
            <a:r>
              <a:rPr lang="en" sz="2400"/>
              <a:t>Funding is not always different just because students are MV eligible</a:t>
            </a:r>
          </a:p>
        </p:txBody>
      </p:sp>
      <p:sp>
        <p:nvSpPr>
          <p:cNvPr id="395" name="Shape 39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45</a:t>
            </a:fld>
            <a:endParaRPr lang="en"/>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1556175" y="654075"/>
            <a:ext cx="6891900" cy="699900"/>
          </a:xfrm>
          <a:prstGeom prst="rect">
            <a:avLst/>
          </a:prstGeom>
        </p:spPr>
        <p:txBody>
          <a:bodyPr wrap="square" lIns="91425" tIns="91425" rIns="91425" bIns="91425" anchor="b" anchorCtr="0">
            <a:noAutofit/>
          </a:bodyPr>
          <a:lstStyle/>
          <a:p>
            <a:pPr lvl="0">
              <a:spcBef>
                <a:spcPts val="0"/>
              </a:spcBef>
              <a:buNone/>
            </a:pPr>
            <a:r>
              <a:rPr lang="en"/>
              <a:t>Which is more compelling in a negotiation? Why?</a:t>
            </a:r>
          </a:p>
        </p:txBody>
      </p:sp>
      <p:sp>
        <p:nvSpPr>
          <p:cNvPr id="401" name="Shape 401"/>
          <p:cNvSpPr txBox="1">
            <a:spLocks noGrp="1"/>
          </p:cNvSpPr>
          <p:nvPr>
            <p:ph type="body" idx="1"/>
          </p:nvPr>
        </p:nvSpPr>
        <p:spPr>
          <a:xfrm>
            <a:off x="1556175" y="1353971"/>
            <a:ext cx="6616800" cy="30423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a:t>My homeless students don’t have food, how are they supposed to worry about failing Algebra? I need access to more funds.</a:t>
            </a:r>
          </a:p>
          <a:p>
            <a:pPr marL="457200" lvl="0" indent="-381000" rtl="0">
              <a:spcBef>
                <a:spcPts val="0"/>
              </a:spcBef>
              <a:buSzPct val="100000"/>
            </a:pPr>
            <a:r>
              <a:rPr lang="en" sz="2400"/>
              <a:t>Without the necessary supplies, students experiencing homelessness face barriers to educational success and on-time graduation. Title 1 can reduce this by providing funds for credit recovery.</a:t>
            </a:r>
          </a:p>
        </p:txBody>
      </p:sp>
      <p:sp>
        <p:nvSpPr>
          <p:cNvPr id="402" name="Shape 402"/>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46</a:t>
            </a:fld>
            <a:endParaRPr lang="en"/>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Sound Like a Pro</a:t>
            </a:r>
          </a:p>
        </p:txBody>
      </p:sp>
      <p:sp>
        <p:nvSpPr>
          <p:cNvPr id="408" name="Shape 408"/>
          <p:cNvSpPr txBox="1">
            <a:spLocks noGrp="1"/>
          </p:cNvSpPr>
          <p:nvPr>
            <p:ph type="body" idx="1"/>
          </p:nvPr>
        </p:nvSpPr>
        <p:spPr>
          <a:xfrm>
            <a:off x="1366625" y="1378825"/>
            <a:ext cx="7081500" cy="3042300"/>
          </a:xfrm>
          <a:prstGeom prst="rect">
            <a:avLst/>
          </a:prstGeom>
        </p:spPr>
        <p:txBody>
          <a:bodyPr wrap="square" lIns="91425" tIns="91425" rIns="91425" bIns="91425" anchor="t" anchorCtr="0">
            <a:noAutofit/>
          </a:bodyPr>
          <a:lstStyle/>
          <a:p>
            <a:pPr marL="457200" lvl="0" indent="-381000" rtl="0">
              <a:lnSpc>
                <a:spcPct val="115000"/>
              </a:lnSpc>
              <a:spcBef>
                <a:spcPts val="0"/>
              </a:spcBef>
              <a:buSzPct val="100000"/>
            </a:pPr>
            <a:r>
              <a:rPr lang="en" sz="2400"/>
              <a:t>Passion is powerful, but doesn’t always work</a:t>
            </a:r>
          </a:p>
          <a:p>
            <a:pPr marL="457200" lvl="0" indent="-381000" rtl="0">
              <a:lnSpc>
                <a:spcPct val="115000"/>
              </a:lnSpc>
              <a:spcBef>
                <a:spcPts val="0"/>
              </a:spcBef>
              <a:buSzPct val="100000"/>
            </a:pPr>
            <a:r>
              <a:rPr lang="en" sz="2400"/>
              <a:t>Logic and objectivity are linguistic strategies</a:t>
            </a:r>
          </a:p>
          <a:p>
            <a:pPr marL="457200" lvl="0" indent="-381000" rtl="0">
              <a:lnSpc>
                <a:spcPct val="115000"/>
              </a:lnSpc>
              <a:spcBef>
                <a:spcPts val="0"/>
              </a:spcBef>
              <a:buSzPct val="100000"/>
            </a:pPr>
            <a:r>
              <a:rPr lang="en" sz="2400"/>
              <a:t> Focus on the idea, not the person producing it</a:t>
            </a:r>
          </a:p>
          <a:p>
            <a:pPr marL="914400" lvl="1" indent="-381000" rtl="0">
              <a:lnSpc>
                <a:spcPct val="115000"/>
              </a:lnSpc>
              <a:spcBef>
                <a:spcPts val="0"/>
              </a:spcBef>
              <a:buSzPct val="100000"/>
            </a:pPr>
            <a:r>
              <a:rPr lang="en" sz="2400" i="1" u="sng"/>
              <a:t>I see</a:t>
            </a:r>
            <a:r>
              <a:rPr lang="en" sz="2400" i="1"/>
              <a:t> the struggles every day...</a:t>
            </a:r>
          </a:p>
          <a:p>
            <a:pPr marL="914400" lvl="1" indent="-381000" rtl="0">
              <a:lnSpc>
                <a:spcPct val="115000"/>
              </a:lnSpc>
              <a:spcBef>
                <a:spcPts val="0"/>
              </a:spcBef>
              <a:buSzPct val="100000"/>
            </a:pPr>
            <a:r>
              <a:rPr lang="en" sz="2400" i="1"/>
              <a:t>The daily struggles students face are…</a:t>
            </a:r>
          </a:p>
          <a:p>
            <a:pPr marL="457200" lvl="0" indent="-381000">
              <a:lnSpc>
                <a:spcPct val="115000"/>
              </a:lnSpc>
              <a:spcBef>
                <a:spcPts val="0"/>
              </a:spcBef>
              <a:buSzPct val="100000"/>
            </a:pPr>
            <a:r>
              <a:rPr lang="en" sz="2400"/>
              <a:t>Words like “clearly” and “logical” lend credibility</a:t>
            </a:r>
          </a:p>
        </p:txBody>
      </p:sp>
      <p:sp>
        <p:nvSpPr>
          <p:cNvPr id="409" name="Shape 409"/>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47</a:t>
            </a:fld>
            <a:endParaRPr lang="en"/>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spcBef>
                <a:spcPts val="0"/>
              </a:spcBef>
              <a:buNone/>
            </a:pPr>
            <a:r>
              <a:rPr lang="en"/>
              <a:t>We Have Mutual Interests </a:t>
            </a:r>
          </a:p>
        </p:txBody>
      </p:sp>
      <p:sp>
        <p:nvSpPr>
          <p:cNvPr id="415" name="Shape 415"/>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48</a:t>
            </a:fld>
            <a:endParaRPr lang="en"/>
          </a:p>
        </p:txBody>
      </p:sp>
      <p:sp>
        <p:nvSpPr>
          <p:cNvPr id="416" name="Shape 416"/>
          <p:cNvSpPr/>
          <p:nvPr/>
        </p:nvSpPr>
        <p:spPr>
          <a:xfrm>
            <a:off x="2609000" y="1419275"/>
            <a:ext cx="3279900" cy="2581200"/>
          </a:xfrm>
          <a:prstGeom prst="triangle">
            <a:avLst>
              <a:gd name="adj" fmla="val 50000"/>
            </a:avLst>
          </a:prstGeom>
          <a:solidFill>
            <a:schemeClr val="accent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2900" b="1">
              <a:latin typeface="Shadows Into Light"/>
              <a:ea typeface="Shadows Into Light"/>
              <a:cs typeface="Shadows Into Light"/>
              <a:sym typeface="Shadows Into Light"/>
            </a:endParaRPr>
          </a:p>
        </p:txBody>
      </p:sp>
      <p:sp>
        <p:nvSpPr>
          <p:cNvPr id="417" name="Shape 417"/>
          <p:cNvSpPr/>
          <p:nvPr/>
        </p:nvSpPr>
        <p:spPr>
          <a:xfrm>
            <a:off x="4619450" y="1419275"/>
            <a:ext cx="3279900" cy="2581200"/>
          </a:xfrm>
          <a:prstGeom prst="triangle">
            <a:avLst>
              <a:gd name="adj" fmla="val 50000"/>
            </a:avLst>
          </a:prstGeom>
          <a:solidFill>
            <a:schemeClr val="accent1"/>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r">
              <a:spcBef>
                <a:spcPts val="0"/>
              </a:spcBef>
              <a:buNone/>
            </a:pPr>
            <a:r>
              <a:rPr lang="en"/>
              <a:t>    </a:t>
            </a:r>
            <a:r>
              <a:rPr lang="en" sz="2900"/>
              <a:t> </a:t>
            </a:r>
          </a:p>
        </p:txBody>
      </p:sp>
      <p:sp>
        <p:nvSpPr>
          <p:cNvPr id="418" name="Shape 418"/>
          <p:cNvSpPr/>
          <p:nvPr/>
        </p:nvSpPr>
        <p:spPr>
          <a:xfrm>
            <a:off x="4525700" y="2944475"/>
            <a:ext cx="1363200" cy="1056000"/>
          </a:xfrm>
          <a:prstGeom prst="triangle">
            <a:avLst>
              <a:gd name="adj" fmla="val 50000"/>
            </a:avLst>
          </a:prstGeom>
          <a:solidFill>
            <a:schemeClr val="accent6"/>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19" name="Shape 419"/>
          <p:cNvSpPr txBox="1"/>
          <p:nvPr/>
        </p:nvSpPr>
        <p:spPr>
          <a:xfrm>
            <a:off x="4646000" y="3213575"/>
            <a:ext cx="1122600" cy="393600"/>
          </a:xfrm>
          <a:prstGeom prst="rect">
            <a:avLst/>
          </a:prstGeom>
          <a:noFill/>
          <a:ln>
            <a:noFill/>
          </a:ln>
        </p:spPr>
        <p:txBody>
          <a:bodyPr wrap="square" lIns="91425" tIns="91425" rIns="91425" bIns="91425" anchor="t" anchorCtr="0">
            <a:noAutofit/>
          </a:bodyPr>
          <a:lstStyle/>
          <a:p>
            <a:pPr lvl="0">
              <a:spcBef>
                <a:spcPts val="0"/>
              </a:spcBef>
              <a:buNone/>
            </a:pPr>
            <a:r>
              <a:rPr lang="en" sz="2400" b="1">
                <a:latin typeface="Shadows Into Light"/>
                <a:ea typeface="Shadows Into Light"/>
                <a:cs typeface="Shadows Into Light"/>
                <a:sym typeface="Shadows Into Light"/>
              </a:rPr>
              <a:t>Student Success</a:t>
            </a:r>
          </a:p>
        </p:txBody>
      </p:sp>
      <p:sp>
        <p:nvSpPr>
          <p:cNvPr id="420" name="Shape 420"/>
          <p:cNvSpPr txBox="1"/>
          <p:nvPr/>
        </p:nvSpPr>
        <p:spPr>
          <a:xfrm>
            <a:off x="3255050" y="2269475"/>
            <a:ext cx="1789200" cy="335400"/>
          </a:xfrm>
          <a:prstGeom prst="rect">
            <a:avLst/>
          </a:prstGeom>
          <a:noFill/>
          <a:ln>
            <a:noFill/>
          </a:ln>
        </p:spPr>
        <p:txBody>
          <a:bodyPr wrap="square" lIns="91425" tIns="91425" rIns="91425" bIns="91425" anchor="t" anchorCtr="0">
            <a:noAutofit/>
          </a:bodyPr>
          <a:lstStyle/>
          <a:p>
            <a:pPr lvl="0" algn="ctr">
              <a:spcBef>
                <a:spcPts val="0"/>
              </a:spcBef>
              <a:buClr>
                <a:schemeClr val="dk1"/>
              </a:buClr>
              <a:buSzPct val="37931"/>
              <a:buFont typeface="Arial"/>
              <a:buNone/>
            </a:pPr>
            <a:r>
              <a:rPr lang="en" sz="2900" b="1">
                <a:solidFill>
                  <a:schemeClr val="dk1"/>
                </a:solidFill>
                <a:latin typeface="Shadows Into Light"/>
                <a:ea typeface="Shadows Into Light"/>
                <a:cs typeface="Shadows Into Light"/>
                <a:sym typeface="Shadows Into Light"/>
              </a:rPr>
              <a:t>Title Programs</a:t>
            </a:r>
          </a:p>
        </p:txBody>
      </p:sp>
      <p:sp>
        <p:nvSpPr>
          <p:cNvPr id="421" name="Shape 421"/>
          <p:cNvSpPr txBox="1"/>
          <p:nvPr/>
        </p:nvSpPr>
        <p:spPr>
          <a:xfrm>
            <a:off x="5656800" y="2269475"/>
            <a:ext cx="1316700" cy="699900"/>
          </a:xfrm>
          <a:prstGeom prst="rect">
            <a:avLst/>
          </a:prstGeom>
          <a:noFill/>
          <a:ln>
            <a:noFill/>
          </a:ln>
        </p:spPr>
        <p:txBody>
          <a:bodyPr wrap="square" lIns="91425" tIns="91425" rIns="91425" bIns="91425" anchor="t" anchorCtr="0">
            <a:noAutofit/>
          </a:bodyPr>
          <a:lstStyle/>
          <a:p>
            <a:pPr lvl="0" algn="ctr" rtl="0">
              <a:spcBef>
                <a:spcPts val="0"/>
              </a:spcBef>
              <a:buClr>
                <a:schemeClr val="dk1"/>
              </a:buClr>
              <a:buSzPct val="37931"/>
              <a:buFont typeface="Arial"/>
              <a:buNone/>
            </a:pPr>
            <a:r>
              <a:rPr lang="en" sz="2900" b="1">
                <a:solidFill>
                  <a:schemeClr val="dk1"/>
                </a:solidFill>
                <a:latin typeface="Shadows Into Light"/>
                <a:ea typeface="Shadows Into Light"/>
                <a:cs typeface="Shadows Into Light"/>
                <a:sym typeface="Shadows Into Light"/>
              </a:rPr>
              <a:t>MV Liaisons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ctrTitle" idx="4294967295"/>
          </p:nvPr>
        </p:nvSpPr>
        <p:spPr>
          <a:xfrm>
            <a:off x="1330650" y="2276200"/>
            <a:ext cx="5637900" cy="1159800"/>
          </a:xfrm>
          <a:prstGeom prst="rect">
            <a:avLst/>
          </a:prstGeom>
        </p:spPr>
        <p:txBody>
          <a:bodyPr wrap="square" lIns="91425" tIns="91425" rIns="91425" bIns="91425" anchor="b" anchorCtr="0">
            <a:noAutofit/>
          </a:bodyPr>
          <a:lstStyle/>
          <a:p>
            <a:pPr lvl="0" rtl="0">
              <a:spcBef>
                <a:spcPts val="0"/>
              </a:spcBef>
              <a:buNone/>
            </a:pPr>
            <a:r>
              <a:rPr lang="en" sz="4800"/>
              <a:t>What will help you to connect with your Title coordinator?</a:t>
            </a:r>
          </a:p>
        </p:txBody>
      </p:sp>
      <p:sp>
        <p:nvSpPr>
          <p:cNvPr id="427" name="Shape 427"/>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49</a:t>
            </a:fld>
            <a:endParaRPr lang="en"/>
          </a:p>
        </p:txBody>
      </p:sp>
      <p:pic>
        <p:nvPicPr>
          <p:cNvPr id="428" name="Shape 428"/>
          <p:cNvPicPr preferRelativeResize="0"/>
          <p:nvPr/>
        </p:nvPicPr>
        <p:blipFill>
          <a:blip r:embed="rId3">
            <a:alphaModFix/>
          </a:blip>
          <a:stretch>
            <a:fillRect/>
          </a:stretch>
        </p:blipFill>
        <p:spPr>
          <a:xfrm>
            <a:off x="6742700" y="1428775"/>
            <a:ext cx="1705349" cy="189975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descr="open pizza box.jpg"/>
          <p:cNvPicPr preferRelativeResize="0"/>
          <p:nvPr/>
        </p:nvPicPr>
        <p:blipFill>
          <a:blip r:embed="rId3">
            <a:alphaModFix/>
          </a:blip>
          <a:stretch>
            <a:fillRect/>
          </a:stretch>
        </p:blipFill>
        <p:spPr>
          <a:xfrm>
            <a:off x="3918475" y="1989718"/>
            <a:ext cx="1967700" cy="2403658"/>
          </a:xfrm>
          <a:prstGeom prst="rect">
            <a:avLst/>
          </a:prstGeom>
          <a:noFill/>
          <a:ln>
            <a:noFill/>
          </a:ln>
        </p:spPr>
      </p:pic>
      <p:sp>
        <p:nvSpPr>
          <p:cNvPr id="84" name="Shape 84"/>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lgn="ctr">
              <a:spcBef>
                <a:spcPts val="0"/>
              </a:spcBef>
              <a:buNone/>
            </a:pPr>
            <a:r>
              <a:rPr lang="en"/>
              <a:t>ESEA = ESSA</a:t>
            </a:r>
          </a:p>
        </p:txBody>
      </p:sp>
      <p:sp>
        <p:nvSpPr>
          <p:cNvPr id="85" name="Shape 85"/>
          <p:cNvSpPr txBox="1">
            <a:spLocks noGrp="1"/>
          </p:cNvSpPr>
          <p:nvPr>
            <p:ph type="body" idx="1"/>
          </p:nvPr>
        </p:nvSpPr>
        <p:spPr>
          <a:xfrm>
            <a:off x="1246150" y="1479375"/>
            <a:ext cx="3211800" cy="3598800"/>
          </a:xfrm>
          <a:prstGeom prst="rect">
            <a:avLst/>
          </a:prstGeom>
        </p:spPr>
        <p:txBody>
          <a:bodyPr wrap="square" lIns="91425" tIns="91425" rIns="91425" bIns="91425" anchor="t" anchorCtr="0">
            <a:noAutofit/>
          </a:bodyPr>
          <a:lstStyle/>
          <a:p>
            <a:pPr lvl="0">
              <a:spcBef>
                <a:spcPts val="0"/>
              </a:spcBef>
              <a:buNone/>
            </a:pPr>
            <a:r>
              <a:rPr lang="en"/>
              <a:t>Elementary and Secondary Education Act = passed in 1965 to provide federal funding for improving the education of students</a:t>
            </a:r>
          </a:p>
        </p:txBody>
      </p:sp>
      <p:sp>
        <p:nvSpPr>
          <p:cNvPr id="86" name="Shape 86"/>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5</a:t>
            </a:fld>
            <a:endParaRPr lang="en"/>
          </a:p>
        </p:txBody>
      </p:sp>
      <p:sp>
        <p:nvSpPr>
          <p:cNvPr id="87" name="Shape 87"/>
          <p:cNvSpPr txBox="1">
            <a:spLocks noGrp="1"/>
          </p:cNvSpPr>
          <p:nvPr>
            <p:ph type="body" idx="2"/>
          </p:nvPr>
        </p:nvSpPr>
        <p:spPr>
          <a:xfrm>
            <a:off x="5313572" y="1479375"/>
            <a:ext cx="3211800" cy="3598800"/>
          </a:xfrm>
          <a:prstGeom prst="rect">
            <a:avLst/>
          </a:prstGeom>
        </p:spPr>
        <p:txBody>
          <a:bodyPr wrap="square" lIns="91425" tIns="91425" rIns="91425" bIns="91425" anchor="t" anchorCtr="0">
            <a:noAutofit/>
          </a:bodyPr>
          <a:lstStyle/>
          <a:p>
            <a:pPr lvl="0">
              <a:spcBef>
                <a:spcPts val="0"/>
              </a:spcBef>
              <a:buNone/>
            </a:pPr>
            <a:r>
              <a:rPr lang="en"/>
              <a:t>Every Student Succeeds Act = reauthorization of ESEA in 2015, revamped No Child Left Behind </a:t>
            </a:r>
          </a:p>
        </p:txBody>
      </p:sp>
      <p:sp>
        <p:nvSpPr>
          <p:cNvPr id="88" name="Shape 88"/>
          <p:cNvSpPr txBox="1"/>
          <p:nvPr/>
        </p:nvSpPr>
        <p:spPr>
          <a:xfrm rot="-1178838">
            <a:off x="2147977" y="3467170"/>
            <a:ext cx="1416891" cy="450724"/>
          </a:xfrm>
          <a:prstGeom prst="rect">
            <a:avLst/>
          </a:prstGeom>
          <a:noFill/>
          <a:ln>
            <a:noFill/>
          </a:ln>
        </p:spPr>
        <p:txBody>
          <a:bodyPr wrap="square" lIns="91425" tIns="91425" rIns="91425" bIns="91425" anchor="t" anchorCtr="0">
            <a:noAutofit/>
          </a:bodyPr>
          <a:lstStyle/>
          <a:p>
            <a:pPr lvl="0">
              <a:spcBef>
                <a:spcPts val="0"/>
              </a:spcBef>
              <a:buNone/>
            </a:pPr>
            <a:r>
              <a:rPr lang="en" sz="2400" b="1">
                <a:latin typeface="Shadows Into Light"/>
                <a:ea typeface="Shadows Into Light"/>
                <a:cs typeface="Shadows Into Light"/>
                <a:sym typeface="Shadows Into Light"/>
              </a:rPr>
              <a:t>the box</a:t>
            </a:r>
          </a:p>
        </p:txBody>
      </p:sp>
      <p:sp>
        <p:nvSpPr>
          <p:cNvPr id="89" name="Shape 89"/>
          <p:cNvSpPr txBox="1"/>
          <p:nvPr/>
        </p:nvSpPr>
        <p:spPr>
          <a:xfrm rot="897653">
            <a:off x="6230984" y="3550194"/>
            <a:ext cx="1916257" cy="450594"/>
          </a:xfrm>
          <a:prstGeom prst="rect">
            <a:avLst/>
          </a:prstGeom>
          <a:noFill/>
          <a:ln>
            <a:noFill/>
          </a:ln>
        </p:spPr>
        <p:txBody>
          <a:bodyPr wrap="square" lIns="91425" tIns="91425" rIns="91425" bIns="91425" anchor="t" anchorCtr="0">
            <a:noAutofit/>
          </a:bodyPr>
          <a:lstStyle/>
          <a:p>
            <a:pPr lvl="0" rtl="0">
              <a:spcBef>
                <a:spcPts val="0"/>
              </a:spcBef>
              <a:buNone/>
            </a:pPr>
            <a:r>
              <a:rPr lang="en" sz="2400" b="1">
                <a:latin typeface="Shadows Into Light"/>
                <a:ea typeface="Shadows Into Light"/>
                <a:cs typeface="Shadows Into Light"/>
                <a:sym typeface="Shadows Into Light"/>
              </a:rPr>
              <a:t>the pizza</a:t>
            </a:r>
          </a:p>
        </p:txBody>
      </p:sp>
      <p:sp>
        <p:nvSpPr>
          <p:cNvPr id="90" name="Shape 90"/>
          <p:cNvSpPr/>
          <p:nvPr/>
        </p:nvSpPr>
        <p:spPr>
          <a:xfrm>
            <a:off x="3072000" y="3749375"/>
            <a:ext cx="901800" cy="393600"/>
          </a:xfrm>
          <a:prstGeom prst="right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1" name="Shape 91"/>
          <p:cNvSpPr/>
          <p:nvPr/>
        </p:nvSpPr>
        <p:spPr>
          <a:xfrm rot="10800000">
            <a:off x="5507250" y="3213875"/>
            <a:ext cx="901800" cy="393600"/>
          </a:xfrm>
          <a:prstGeom prst="right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ctrTitle" idx="4294967295"/>
          </p:nvPr>
        </p:nvSpPr>
        <p:spPr>
          <a:xfrm>
            <a:off x="0" y="3122425"/>
            <a:ext cx="3580750" cy="1159800"/>
          </a:xfrm>
          <a:prstGeom prst="rect">
            <a:avLst/>
          </a:prstGeom>
        </p:spPr>
        <p:txBody>
          <a:bodyPr wrap="square" lIns="91425" tIns="91425" rIns="91425" bIns="91425" anchor="b" anchorCtr="0">
            <a:noAutofit/>
          </a:bodyPr>
          <a:lstStyle/>
          <a:p>
            <a:pPr lvl="0" algn="r" rtl="0">
              <a:spcBef>
                <a:spcPts val="0"/>
              </a:spcBef>
              <a:buNone/>
            </a:pPr>
            <a:r>
              <a:rPr lang="en" sz="4800" dirty="0"/>
              <a:t>Remember, when it comes to funding...</a:t>
            </a:r>
          </a:p>
        </p:txBody>
      </p:sp>
      <p:sp>
        <p:nvSpPr>
          <p:cNvPr id="434" name="Shape 434"/>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50</a:t>
            </a:fld>
            <a:endParaRPr lang="en"/>
          </a:p>
        </p:txBody>
      </p:sp>
      <p:pic>
        <p:nvPicPr>
          <p:cNvPr id="435" name="Shape 435"/>
          <p:cNvPicPr preferRelativeResize="0"/>
          <p:nvPr/>
        </p:nvPicPr>
        <p:blipFill>
          <a:blip r:embed="rId3">
            <a:alphaModFix/>
          </a:blip>
          <a:stretch>
            <a:fillRect/>
          </a:stretch>
        </p:blipFill>
        <p:spPr>
          <a:xfrm>
            <a:off x="3702350" y="524638"/>
            <a:ext cx="3967375" cy="3967375"/>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51</a:t>
            </a:fld>
            <a:endParaRPr lang="en"/>
          </a:p>
        </p:txBody>
      </p:sp>
      <p:sp>
        <p:nvSpPr>
          <p:cNvPr id="441" name="Shape 441"/>
          <p:cNvSpPr/>
          <p:nvPr/>
        </p:nvSpPr>
        <p:spPr>
          <a:xfrm>
            <a:off x="5051925" y="1082904"/>
            <a:ext cx="2956500" cy="2956500"/>
          </a:xfrm>
          <a:prstGeom prst="rect">
            <a:avLst/>
          </a:prstGeom>
          <a:solidFill>
            <a:srgbClr val="000000">
              <a:alpha val="9620"/>
            </a:srgbClr>
          </a:solidFill>
          <a:ln>
            <a:noFill/>
          </a:ln>
        </p:spPr>
        <p:txBody>
          <a:bodyPr wrap="square" lIns="91425" tIns="91425" rIns="91425" bIns="91425" anchor="ctr" anchorCtr="0">
            <a:noAutofit/>
          </a:bodyPr>
          <a:lstStyle/>
          <a:p>
            <a:pPr lvl="0">
              <a:spcBef>
                <a:spcPts val="0"/>
              </a:spcBef>
              <a:buNone/>
            </a:pPr>
            <a:endParaRPr/>
          </a:p>
        </p:txBody>
      </p:sp>
      <p:pic>
        <p:nvPicPr>
          <p:cNvPr id="442" name="Shape 442" descr="Free photo Peninsula Michigan Travel Mug Pure Michigan - Max Pixel"/>
          <p:cNvPicPr preferRelativeResize="0"/>
          <p:nvPr/>
        </p:nvPicPr>
        <p:blipFill rotWithShape="1">
          <a:blip r:embed="rId3">
            <a:alphaModFix/>
          </a:blip>
          <a:srcRect l="21875" r="21875"/>
          <a:stretch/>
        </p:blipFill>
        <p:spPr>
          <a:xfrm>
            <a:off x="5127700" y="1158825"/>
            <a:ext cx="2746649" cy="2746651"/>
          </a:xfrm>
          <a:prstGeom prst="rect">
            <a:avLst/>
          </a:prstGeom>
          <a:noFill/>
          <a:ln w="114300" cap="flat" cmpd="sng">
            <a:solidFill>
              <a:srgbClr val="FFFFFF"/>
            </a:solidFill>
            <a:prstDash val="solid"/>
            <a:miter lim="8000"/>
            <a:headEnd type="none" w="med" len="med"/>
            <a:tailEnd type="none" w="med" len="med"/>
          </a:ln>
        </p:spPr>
      </p:pic>
      <p:sp>
        <p:nvSpPr>
          <p:cNvPr id="443" name="Shape 443"/>
          <p:cNvSpPr txBox="1">
            <a:spLocks noGrp="1"/>
          </p:cNvSpPr>
          <p:nvPr>
            <p:ph type="ctrTitle" idx="4294967295"/>
          </p:nvPr>
        </p:nvSpPr>
        <p:spPr>
          <a:xfrm>
            <a:off x="1254825" y="1049950"/>
            <a:ext cx="3690000" cy="1159800"/>
          </a:xfrm>
          <a:prstGeom prst="rect">
            <a:avLst/>
          </a:prstGeom>
        </p:spPr>
        <p:txBody>
          <a:bodyPr wrap="square" lIns="91425" tIns="91425" rIns="91425" bIns="91425" anchor="b" anchorCtr="0">
            <a:noAutofit/>
          </a:bodyPr>
          <a:lstStyle/>
          <a:p>
            <a:pPr lvl="0" rtl="0">
              <a:spcBef>
                <a:spcPts val="0"/>
              </a:spcBef>
              <a:buNone/>
            </a:pPr>
            <a:r>
              <a:rPr lang="en" sz="6000"/>
              <a:t>Thank you!</a:t>
            </a:r>
          </a:p>
        </p:txBody>
      </p:sp>
      <p:sp>
        <p:nvSpPr>
          <p:cNvPr id="444" name="Shape 444"/>
          <p:cNvSpPr txBox="1">
            <a:spLocks noGrp="1"/>
          </p:cNvSpPr>
          <p:nvPr>
            <p:ph type="subTitle" idx="4294967295"/>
          </p:nvPr>
        </p:nvSpPr>
        <p:spPr>
          <a:xfrm>
            <a:off x="1379050" y="2249575"/>
            <a:ext cx="3565800" cy="1680900"/>
          </a:xfrm>
          <a:prstGeom prst="rect">
            <a:avLst/>
          </a:prstGeom>
        </p:spPr>
        <p:txBody>
          <a:bodyPr wrap="square" lIns="91425" tIns="91425" rIns="91425" bIns="91425" anchor="t" anchorCtr="0">
            <a:noAutofit/>
          </a:bodyPr>
          <a:lstStyle/>
          <a:p>
            <a:pPr lvl="0">
              <a:spcBef>
                <a:spcPts val="0"/>
              </a:spcBef>
              <a:buClr>
                <a:schemeClr val="dk1"/>
              </a:buClr>
              <a:buSzPct val="45833"/>
              <a:buFont typeface="Arial"/>
              <a:buNone/>
            </a:pPr>
            <a:r>
              <a:rPr lang="en" sz="2400" u="sng">
                <a:solidFill>
                  <a:schemeClr val="hlink"/>
                </a:solidFill>
                <a:hlinkClick r:id="rId4"/>
              </a:rPr>
              <a:t>caseygordon@kentisd.org</a:t>
            </a:r>
          </a:p>
          <a:p>
            <a:pPr lvl="0" algn="ctr">
              <a:spcBef>
                <a:spcPts val="0"/>
              </a:spcBef>
              <a:buClr>
                <a:schemeClr val="dk1"/>
              </a:buClr>
              <a:buSzPct val="45833"/>
              <a:buFont typeface="Arial"/>
              <a:buNone/>
            </a:pPr>
            <a:r>
              <a:rPr lang="en" sz="2400" b="1"/>
              <a:t>MV Grant Coordinator for </a:t>
            </a:r>
          </a:p>
          <a:p>
            <a:pPr lvl="0" algn="ctr" rtl="0">
              <a:spcBef>
                <a:spcPts val="0"/>
              </a:spcBef>
              <a:buClr>
                <a:schemeClr val="dk1"/>
              </a:buClr>
              <a:buSzPct val="45833"/>
              <a:buFont typeface="Arial"/>
              <a:buNone/>
            </a:pPr>
            <a:r>
              <a:rPr lang="en" sz="2400" b="1"/>
              <a:t>Kent &amp; Allegan Counties - Michigan </a:t>
            </a:r>
          </a:p>
        </p:txBody>
      </p:sp>
      <p:sp>
        <p:nvSpPr>
          <p:cNvPr id="445" name="Shape 445"/>
          <p:cNvSpPr/>
          <p:nvPr/>
        </p:nvSpPr>
        <p:spPr>
          <a:xfrm rot="1308785">
            <a:off x="5983578" y="2124564"/>
            <a:ext cx="1093170" cy="335366"/>
          </a:xfrm>
          <a:prstGeom prst="rightArrow">
            <a:avLst>
              <a:gd name="adj1" fmla="val 50000"/>
              <a:gd name="adj2" fmla="val 50000"/>
            </a:avLst>
          </a:prstGeom>
          <a:solidFill>
            <a:srgbClr val="99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a:blip r:embed="rId3">
            <a:alphaModFix/>
          </a:blip>
          <a:stretch>
            <a:fillRect/>
          </a:stretch>
        </p:blipFill>
        <p:spPr>
          <a:xfrm>
            <a:off x="2266938" y="1419275"/>
            <a:ext cx="5270774" cy="2969450"/>
          </a:xfrm>
          <a:prstGeom prst="rect">
            <a:avLst/>
          </a:prstGeom>
          <a:noFill/>
          <a:ln>
            <a:noFill/>
          </a:ln>
        </p:spPr>
      </p:pic>
      <p:sp>
        <p:nvSpPr>
          <p:cNvPr id="97" name="Shape 97"/>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algn="ctr" rtl="0">
              <a:spcBef>
                <a:spcPts val="0"/>
              </a:spcBef>
              <a:buNone/>
            </a:pPr>
            <a:r>
              <a:rPr lang="en"/>
              <a:t>Title Programs = Slices</a:t>
            </a:r>
          </a:p>
        </p:txBody>
      </p:sp>
      <p:sp>
        <p:nvSpPr>
          <p:cNvPr id="98" name="Shape 98"/>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6</a:t>
            </a:fld>
            <a:endParaRPr lang="en"/>
          </a:p>
        </p:txBody>
      </p:sp>
      <p:sp>
        <p:nvSpPr>
          <p:cNvPr id="99" name="Shape 99"/>
          <p:cNvSpPr/>
          <p:nvPr/>
        </p:nvSpPr>
        <p:spPr>
          <a:xfrm>
            <a:off x="1733275" y="2282775"/>
            <a:ext cx="1967700" cy="393600"/>
          </a:xfrm>
          <a:prstGeom prst="right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7</a:t>
            </a:fld>
            <a:endParaRPr lang="en"/>
          </a:p>
        </p:txBody>
      </p:sp>
      <p:sp>
        <p:nvSpPr>
          <p:cNvPr id="105" name="Shape 105"/>
          <p:cNvSpPr txBox="1">
            <a:spLocks noGrp="1"/>
          </p:cNvSpPr>
          <p:nvPr>
            <p:ph type="title"/>
          </p:nvPr>
        </p:nvSpPr>
        <p:spPr>
          <a:xfrm rot="-5400000">
            <a:off x="-1205275" y="2104500"/>
            <a:ext cx="3666600" cy="699900"/>
          </a:xfrm>
          <a:prstGeom prst="rect">
            <a:avLst/>
          </a:prstGeom>
        </p:spPr>
        <p:txBody>
          <a:bodyPr wrap="square" lIns="91425" tIns="91425" rIns="91425" bIns="91425" anchor="b" anchorCtr="0">
            <a:noAutofit/>
          </a:bodyPr>
          <a:lstStyle/>
          <a:p>
            <a:pPr lvl="0" algn="ctr">
              <a:spcBef>
                <a:spcPts val="0"/>
              </a:spcBef>
              <a:buNone/>
            </a:pPr>
            <a:r>
              <a:rPr lang="en"/>
              <a:t>Title Programs</a:t>
            </a:r>
          </a:p>
        </p:txBody>
      </p:sp>
      <p:graphicFrame>
        <p:nvGraphicFramePr>
          <p:cNvPr id="106" name="Shape 106"/>
          <p:cNvGraphicFramePr/>
          <p:nvPr/>
        </p:nvGraphicFramePr>
        <p:xfrm>
          <a:off x="1418625" y="621150"/>
          <a:ext cx="7183850" cy="3901200"/>
        </p:xfrm>
        <a:graphic>
          <a:graphicData uri="http://schemas.openxmlformats.org/drawingml/2006/table">
            <a:tbl>
              <a:tblPr>
                <a:noFill/>
                <a:tableStyleId>{3FF3D152-EEDE-40EE-9CFD-10AF5037DB21}</a:tableStyleId>
              </a:tblPr>
              <a:tblGrid>
                <a:gridCol w="779375">
                  <a:extLst>
                    <a:ext uri="{9D8B030D-6E8A-4147-A177-3AD203B41FA5}">
                      <a16:colId xmlns:a16="http://schemas.microsoft.com/office/drawing/2014/main" val="20000"/>
                    </a:ext>
                  </a:extLst>
                </a:gridCol>
                <a:gridCol w="6404475">
                  <a:extLst>
                    <a:ext uri="{9D8B030D-6E8A-4147-A177-3AD203B41FA5}">
                      <a16:colId xmlns:a16="http://schemas.microsoft.com/office/drawing/2014/main" val="20001"/>
                    </a:ext>
                  </a:extLst>
                </a:gridCol>
              </a:tblGrid>
              <a:tr h="428150">
                <a:tc>
                  <a:txBody>
                    <a:bodyPr/>
                    <a:lstStyle/>
                    <a:p>
                      <a:pPr lvl="0" rtl="0">
                        <a:spcBef>
                          <a:spcPts val="0"/>
                        </a:spcBef>
                        <a:buNone/>
                      </a:pPr>
                      <a:r>
                        <a:rPr lang="en" sz="2000" b="1"/>
                        <a:t>I</a:t>
                      </a:r>
                    </a:p>
                  </a:txBody>
                  <a:tcPr marL="91425" marR="91425" marT="91425" marB="91425"/>
                </a:tc>
                <a:tc>
                  <a:txBody>
                    <a:bodyPr/>
                    <a:lstStyle/>
                    <a:p>
                      <a:pPr lvl="0">
                        <a:spcBef>
                          <a:spcPts val="0"/>
                        </a:spcBef>
                        <a:buNone/>
                      </a:pPr>
                      <a:r>
                        <a:rPr lang="en" sz="1800" b="1"/>
                        <a:t>Improving Academic Achievement for Disadvantaged</a:t>
                      </a:r>
                    </a:p>
                  </a:txBody>
                  <a:tcPr marL="91425" marR="91425" marT="91425" marB="91425"/>
                </a:tc>
                <a:extLst>
                  <a:ext uri="{0D108BD9-81ED-4DB2-BD59-A6C34878D82A}">
                    <a16:rowId xmlns:a16="http://schemas.microsoft.com/office/drawing/2014/main" val="10000"/>
                  </a:ext>
                </a:extLst>
              </a:tr>
              <a:tr h="428150">
                <a:tc>
                  <a:txBody>
                    <a:bodyPr/>
                    <a:lstStyle/>
                    <a:p>
                      <a:pPr lvl="0" rtl="0">
                        <a:spcBef>
                          <a:spcPts val="0"/>
                        </a:spcBef>
                        <a:buNone/>
                      </a:pPr>
                      <a:r>
                        <a:rPr lang="en" sz="2000" b="1"/>
                        <a:t>II</a:t>
                      </a:r>
                    </a:p>
                  </a:txBody>
                  <a:tcPr marL="91425" marR="91425" marT="91425" marB="91425"/>
                </a:tc>
                <a:tc>
                  <a:txBody>
                    <a:bodyPr/>
                    <a:lstStyle/>
                    <a:p>
                      <a:pPr lvl="0" rtl="0">
                        <a:spcBef>
                          <a:spcPts val="0"/>
                        </a:spcBef>
                        <a:buNone/>
                      </a:pPr>
                      <a:r>
                        <a:rPr lang="en" sz="1800" b="1"/>
                        <a:t>Teachers and Principals</a:t>
                      </a:r>
                    </a:p>
                  </a:txBody>
                  <a:tcPr marL="91425" marR="91425" marT="91425" marB="91425"/>
                </a:tc>
                <a:extLst>
                  <a:ext uri="{0D108BD9-81ED-4DB2-BD59-A6C34878D82A}">
                    <a16:rowId xmlns:a16="http://schemas.microsoft.com/office/drawing/2014/main" val="10001"/>
                  </a:ext>
                </a:extLst>
              </a:tr>
              <a:tr h="428150">
                <a:tc>
                  <a:txBody>
                    <a:bodyPr/>
                    <a:lstStyle/>
                    <a:p>
                      <a:pPr lvl="0" rtl="0">
                        <a:spcBef>
                          <a:spcPts val="0"/>
                        </a:spcBef>
                        <a:buNone/>
                      </a:pPr>
                      <a:r>
                        <a:rPr lang="en" sz="2000" b="1"/>
                        <a:t>III</a:t>
                      </a:r>
                    </a:p>
                  </a:txBody>
                  <a:tcPr marL="91425" marR="91425" marT="91425" marB="91425"/>
                </a:tc>
                <a:tc>
                  <a:txBody>
                    <a:bodyPr/>
                    <a:lstStyle/>
                    <a:p>
                      <a:pPr lvl="0" rtl="0">
                        <a:spcBef>
                          <a:spcPts val="0"/>
                        </a:spcBef>
                        <a:buNone/>
                      </a:pPr>
                      <a:r>
                        <a:rPr lang="en" sz="1800" b="1"/>
                        <a:t>English Learner</a:t>
                      </a:r>
                    </a:p>
                  </a:txBody>
                  <a:tcPr marL="91425" marR="91425" marT="91425" marB="91425"/>
                </a:tc>
                <a:extLst>
                  <a:ext uri="{0D108BD9-81ED-4DB2-BD59-A6C34878D82A}">
                    <a16:rowId xmlns:a16="http://schemas.microsoft.com/office/drawing/2014/main" val="10002"/>
                  </a:ext>
                </a:extLst>
              </a:tr>
              <a:tr h="428150">
                <a:tc>
                  <a:txBody>
                    <a:bodyPr/>
                    <a:lstStyle/>
                    <a:p>
                      <a:pPr lvl="0" rtl="0">
                        <a:spcBef>
                          <a:spcPts val="0"/>
                        </a:spcBef>
                        <a:buNone/>
                      </a:pPr>
                      <a:r>
                        <a:rPr lang="en" sz="2000" b="1"/>
                        <a:t>IV</a:t>
                      </a:r>
                    </a:p>
                  </a:txBody>
                  <a:tcPr marL="91425" marR="91425" marT="91425" marB="91425"/>
                </a:tc>
                <a:tc>
                  <a:txBody>
                    <a:bodyPr/>
                    <a:lstStyle/>
                    <a:p>
                      <a:pPr lvl="0" rtl="0">
                        <a:spcBef>
                          <a:spcPts val="0"/>
                        </a:spcBef>
                        <a:buNone/>
                      </a:pPr>
                      <a:r>
                        <a:rPr lang="en" sz="1800" b="1"/>
                        <a:t>Success and Enrichment </a:t>
                      </a:r>
                    </a:p>
                  </a:txBody>
                  <a:tcPr marL="91425" marR="91425" marT="91425" marB="91425"/>
                </a:tc>
                <a:extLst>
                  <a:ext uri="{0D108BD9-81ED-4DB2-BD59-A6C34878D82A}">
                    <a16:rowId xmlns:a16="http://schemas.microsoft.com/office/drawing/2014/main" val="10003"/>
                  </a:ext>
                </a:extLst>
              </a:tr>
              <a:tr h="428150">
                <a:tc>
                  <a:txBody>
                    <a:bodyPr/>
                    <a:lstStyle/>
                    <a:p>
                      <a:pPr lvl="0" rtl="0">
                        <a:spcBef>
                          <a:spcPts val="0"/>
                        </a:spcBef>
                        <a:buNone/>
                      </a:pPr>
                      <a:r>
                        <a:rPr lang="en" sz="2000" b="1"/>
                        <a:t>V</a:t>
                      </a:r>
                    </a:p>
                  </a:txBody>
                  <a:tcPr marL="91425" marR="91425" marT="91425" marB="91425"/>
                </a:tc>
                <a:tc>
                  <a:txBody>
                    <a:bodyPr/>
                    <a:lstStyle/>
                    <a:p>
                      <a:pPr lvl="0" rtl="0">
                        <a:spcBef>
                          <a:spcPts val="0"/>
                        </a:spcBef>
                        <a:buNone/>
                      </a:pPr>
                      <a:r>
                        <a:rPr lang="en" sz="1800" b="1"/>
                        <a:t>Innovation and Local Flexibility (Rural Education)</a:t>
                      </a:r>
                    </a:p>
                  </a:txBody>
                  <a:tcPr marL="91425" marR="91425" marT="91425" marB="91425"/>
                </a:tc>
                <a:extLst>
                  <a:ext uri="{0D108BD9-81ED-4DB2-BD59-A6C34878D82A}">
                    <a16:rowId xmlns:a16="http://schemas.microsoft.com/office/drawing/2014/main" val="10004"/>
                  </a:ext>
                </a:extLst>
              </a:tr>
              <a:tr h="428150">
                <a:tc>
                  <a:txBody>
                    <a:bodyPr/>
                    <a:lstStyle/>
                    <a:p>
                      <a:pPr lvl="0" rtl="0">
                        <a:spcBef>
                          <a:spcPts val="0"/>
                        </a:spcBef>
                        <a:buNone/>
                      </a:pPr>
                      <a:r>
                        <a:rPr lang="en" sz="2000" b="1"/>
                        <a:t>VI</a:t>
                      </a:r>
                    </a:p>
                  </a:txBody>
                  <a:tcPr marL="91425" marR="91425" marT="91425" marB="91425"/>
                </a:tc>
                <a:tc>
                  <a:txBody>
                    <a:bodyPr/>
                    <a:lstStyle/>
                    <a:p>
                      <a:pPr lvl="0" rtl="0">
                        <a:spcBef>
                          <a:spcPts val="0"/>
                        </a:spcBef>
                        <a:buClr>
                          <a:schemeClr val="dk1"/>
                        </a:buClr>
                        <a:buSzPct val="61111"/>
                        <a:buFont typeface="Arial"/>
                        <a:buNone/>
                      </a:pPr>
                      <a:r>
                        <a:rPr lang="en" sz="1800" b="1">
                          <a:solidFill>
                            <a:schemeClr val="dk1"/>
                          </a:solidFill>
                        </a:rPr>
                        <a:t>Indian, Native Hawaiian, and Alaskan Native Education</a:t>
                      </a:r>
                    </a:p>
                  </a:txBody>
                  <a:tcPr marL="91425" marR="91425" marT="91425" marB="91425"/>
                </a:tc>
                <a:extLst>
                  <a:ext uri="{0D108BD9-81ED-4DB2-BD59-A6C34878D82A}">
                    <a16:rowId xmlns:a16="http://schemas.microsoft.com/office/drawing/2014/main" val="10005"/>
                  </a:ext>
                </a:extLst>
              </a:tr>
              <a:tr h="428150">
                <a:tc>
                  <a:txBody>
                    <a:bodyPr/>
                    <a:lstStyle/>
                    <a:p>
                      <a:pPr lvl="0" rtl="0">
                        <a:spcBef>
                          <a:spcPts val="0"/>
                        </a:spcBef>
                        <a:buNone/>
                      </a:pPr>
                      <a:r>
                        <a:rPr lang="en" sz="2000" i="1"/>
                        <a:t>VII</a:t>
                      </a:r>
                    </a:p>
                  </a:txBody>
                  <a:tcPr marL="91425" marR="91425" marT="91425" marB="91425"/>
                </a:tc>
                <a:tc>
                  <a:txBody>
                    <a:bodyPr/>
                    <a:lstStyle/>
                    <a:p>
                      <a:pPr lvl="0" rtl="0">
                        <a:spcBef>
                          <a:spcPts val="0"/>
                        </a:spcBef>
                        <a:buNone/>
                      </a:pPr>
                      <a:r>
                        <a:rPr lang="en" sz="1800" i="1"/>
                        <a:t>Impact Aid (replaces lost tax base - not student program)</a:t>
                      </a:r>
                    </a:p>
                  </a:txBody>
                  <a:tcPr marL="91425" marR="91425" marT="91425" marB="91425"/>
                </a:tc>
                <a:extLst>
                  <a:ext uri="{0D108BD9-81ED-4DB2-BD59-A6C34878D82A}">
                    <a16:rowId xmlns:a16="http://schemas.microsoft.com/office/drawing/2014/main" val="10006"/>
                  </a:ext>
                </a:extLst>
              </a:tr>
              <a:tr h="428150">
                <a:tc>
                  <a:txBody>
                    <a:bodyPr/>
                    <a:lstStyle/>
                    <a:p>
                      <a:pPr lvl="0" rtl="0">
                        <a:spcBef>
                          <a:spcPts val="0"/>
                        </a:spcBef>
                        <a:buNone/>
                      </a:pPr>
                      <a:r>
                        <a:rPr lang="en" sz="2000" b="1"/>
                        <a:t>IX</a:t>
                      </a:r>
                    </a:p>
                  </a:txBody>
                  <a:tcPr marL="91425" marR="91425" marT="91425" marB="91425"/>
                </a:tc>
                <a:tc>
                  <a:txBody>
                    <a:bodyPr/>
                    <a:lstStyle/>
                    <a:p>
                      <a:pPr lvl="0" rtl="0">
                        <a:spcBef>
                          <a:spcPts val="0"/>
                        </a:spcBef>
                        <a:buNone/>
                      </a:pPr>
                      <a:r>
                        <a:rPr lang="en" sz="1800" b="1"/>
                        <a:t>Homeless</a:t>
                      </a:r>
                    </a:p>
                  </a:txBody>
                  <a:tcPr marL="91425" marR="91425" marT="91425" marB="91425"/>
                </a:tc>
                <a:extLst>
                  <a:ext uri="{0D108BD9-81ED-4DB2-BD59-A6C34878D82A}">
                    <a16:rowId xmlns:a16="http://schemas.microsoft.com/office/drawing/2014/main" val="10007"/>
                  </a:ext>
                </a:extLst>
              </a:tr>
            </a:tbl>
          </a:graphicData>
        </a:graphic>
      </p:graphicFrame>
      <p:pic>
        <p:nvPicPr>
          <p:cNvPr id="107" name="Shape 107"/>
          <p:cNvPicPr preferRelativeResize="0"/>
          <p:nvPr/>
        </p:nvPicPr>
        <p:blipFill>
          <a:blip r:embed="rId3">
            <a:alphaModFix/>
          </a:blip>
          <a:stretch>
            <a:fillRect/>
          </a:stretch>
        </p:blipFill>
        <p:spPr>
          <a:xfrm>
            <a:off x="193188" y="673202"/>
            <a:ext cx="869674" cy="58487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8</a:t>
            </a:fld>
            <a:endParaRPr lang="en"/>
          </a:p>
        </p:txBody>
      </p:sp>
      <p:pic>
        <p:nvPicPr>
          <p:cNvPr id="113" name="Shape 113" title="Federal Title Program Current / Proposed Spending"/>
          <p:cNvPicPr preferRelativeResize="0"/>
          <p:nvPr/>
        </p:nvPicPr>
        <p:blipFill>
          <a:blip r:embed="rId3">
            <a:alphaModFix/>
          </a:blip>
          <a:stretch>
            <a:fillRect/>
          </a:stretch>
        </p:blipFill>
        <p:spPr>
          <a:xfrm>
            <a:off x="1652400" y="569600"/>
            <a:ext cx="6174673" cy="3816049"/>
          </a:xfrm>
          <a:prstGeom prst="rect">
            <a:avLst/>
          </a:prstGeom>
          <a:noFill/>
          <a:ln>
            <a:noFill/>
          </a:ln>
        </p:spPr>
      </p:pic>
      <p:sp>
        <p:nvSpPr>
          <p:cNvPr id="114" name="Shape 114"/>
          <p:cNvSpPr/>
          <p:nvPr/>
        </p:nvSpPr>
        <p:spPr>
          <a:xfrm>
            <a:off x="2509625" y="1093300"/>
            <a:ext cx="2037600" cy="273300"/>
          </a:xfrm>
          <a:prstGeom prst="right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p:nvPr/>
        </p:nvSpPr>
        <p:spPr>
          <a:xfrm>
            <a:off x="5190796" y="1811897"/>
            <a:ext cx="2625600" cy="2492700"/>
          </a:xfrm>
          <a:prstGeom prst="rect">
            <a:avLst/>
          </a:prstGeom>
          <a:solidFill>
            <a:srgbClr val="000000">
              <a:alpha val="9620"/>
            </a:srgbClr>
          </a:solidFill>
          <a:ln>
            <a:noFill/>
          </a:ln>
        </p:spPr>
        <p:txBody>
          <a:bodyPr wrap="square" lIns="91425" tIns="91425" rIns="91425" bIns="91425" anchor="ctr" anchorCtr="0">
            <a:noAutofit/>
          </a:bodyPr>
          <a:lstStyle/>
          <a:p>
            <a:pPr lvl="0">
              <a:spcBef>
                <a:spcPts val="0"/>
              </a:spcBef>
              <a:buNone/>
            </a:pPr>
            <a:endParaRPr/>
          </a:p>
        </p:txBody>
      </p:sp>
      <p:sp>
        <p:nvSpPr>
          <p:cNvPr id="120" name="Shape 120"/>
          <p:cNvSpPr txBox="1">
            <a:spLocks noGrp="1"/>
          </p:cNvSpPr>
          <p:nvPr>
            <p:ph type="title"/>
          </p:nvPr>
        </p:nvSpPr>
        <p:spPr>
          <a:xfrm>
            <a:off x="1556175" y="719375"/>
            <a:ext cx="6616800" cy="699900"/>
          </a:xfrm>
          <a:prstGeom prst="rect">
            <a:avLst/>
          </a:prstGeom>
        </p:spPr>
        <p:txBody>
          <a:bodyPr wrap="square" lIns="91425" tIns="91425" rIns="91425" bIns="91425" anchor="b" anchorCtr="0">
            <a:noAutofit/>
          </a:bodyPr>
          <a:lstStyle/>
          <a:p>
            <a:pPr lvl="0" rtl="0">
              <a:spcBef>
                <a:spcPts val="0"/>
              </a:spcBef>
              <a:buNone/>
            </a:pPr>
            <a:r>
              <a:rPr lang="en"/>
              <a:t>What does your slice look like? </a:t>
            </a:r>
          </a:p>
        </p:txBody>
      </p:sp>
      <p:sp>
        <p:nvSpPr>
          <p:cNvPr id="121" name="Shape 121"/>
          <p:cNvSpPr txBox="1">
            <a:spLocks noGrp="1"/>
          </p:cNvSpPr>
          <p:nvPr>
            <p:ph type="sldNum" idx="12"/>
          </p:nvPr>
        </p:nvSpPr>
        <p:spPr>
          <a:xfrm>
            <a:off x="7899350" y="409842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9</a:t>
            </a:fld>
            <a:endParaRPr lang="en"/>
          </a:p>
        </p:txBody>
      </p:sp>
      <p:pic>
        <p:nvPicPr>
          <p:cNvPr id="122" name="Shape 122" descr="File:Supreme pizza.png - Wikimedia Commons"/>
          <p:cNvPicPr preferRelativeResize="0"/>
          <p:nvPr/>
        </p:nvPicPr>
        <p:blipFill rotWithShape="1">
          <a:blip r:embed="rId3">
            <a:alphaModFix/>
          </a:blip>
          <a:srcRect l="25397" r="25392"/>
          <a:stretch/>
        </p:blipFill>
        <p:spPr>
          <a:xfrm>
            <a:off x="5294650" y="1915600"/>
            <a:ext cx="2388772" cy="2257376"/>
          </a:xfrm>
          <a:prstGeom prst="rect">
            <a:avLst/>
          </a:prstGeom>
          <a:noFill/>
          <a:ln w="114300" cap="flat" cmpd="sng">
            <a:solidFill>
              <a:srgbClr val="FFFFFF"/>
            </a:solidFill>
            <a:prstDash val="solid"/>
            <a:miter lim="8000"/>
            <a:headEnd type="none" w="med" len="med"/>
            <a:tailEnd type="none" w="med" len="med"/>
          </a:ln>
        </p:spPr>
      </p:pic>
      <p:pic>
        <p:nvPicPr>
          <p:cNvPr id="123" name="Shape 123"/>
          <p:cNvPicPr preferRelativeResize="0"/>
          <p:nvPr/>
        </p:nvPicPr>
        <p:blipFill>
          <a:blip r:embed="rId4">
            <a:alphaModFix/>
          </a:blip>
          <a:stretch>
            <a:fillRect/>
          </a:stretch>
        </p:blipFill>
        <p:spPr>
          <a:xfrm>
            <a:off x="2310405" y="1863750"/>
            <a:ext cx="2304521" cy="23889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1785</Words>
  <Application>Microsoft Office PowerPoint</Application>
  <PresentationFormat>On-screen Show (16:9)</PresentationFormat>
  <Paragraphs>277</Paragraphs>
  <Slides>51</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Tinos</vt:lpstr>
      <vt:lpstr>Oswald</vt:lpstr>
      <vt:lpstr>Shadows Into Light</vt:lpstr>
      <vt:lpstr>Quintus template</vt:lpstr>
      <vt:lpstr>EnTITLEment:  Share the Wealth</vt:lpstr>
      <vt:lpstr>Who needs this?</vt:lpstr>
      <vt:lpstr>1. The State of Funding</vt:lpstr>
      <vt:lpstr>PowerPoint Presentation</vt:lpstr>
      <vt:lpstr>ESEA = ESSA</vt:lpstr>
      <vt:lpstr>Title Programs = Slices</vt:lpstr>
      <vt:lpstr>Title Programs</vt:lpstr>
      <vt:lpstr>PowerPoint Presentation</vt:lpstr>
      <vt:lpstr>What does your slice look like? </vt:lpstr>
      <vt:lpstr>Title IX - Homeless Education</vt:lpstr>
      <vt:lpstr>2. Title Programs</vt:lpstr>
      <vt:lpstr>Title 1 = the Supreme Pizza</vt:lpstr>
      <vt:lpstr>Title 1 - Purpose</vt:lpstr>
      <vt:lpstr>Title 1 - Reservation for Homeless Students  ESEA section 1113(c)(3)(C)(ii))</vt:lpstr>
      <vt:lpstr>Title 1 - How Can It Help MV Students?</vt:lpstr>
      <vt:lpstr>Title II = the Pepperoni Pizza  </vt:lpstr>
      <vt:lpstr>Title II - Purpose SEC. 2001. [20 U.S.C. 6601]</vt:lpstr>
      <vt:lpstr>Title II - How Can It Help MV Students?</vt:lpstr>
      <vt:lpstr>Title III = the Veggie Pizza  </vt:lpstr>
      <vt:lpstr>Title III - Purpose SEC. 3102. [20 U.S.C. 6812]</vt:lpstr>
      <vt:lpstr>Title III - How Can It Help MV Students?</vt:lpstr>
      <vt:lpstr>Title IV = the Extra Toppings  </vt:lpstr>
      <vt:lpstr>Title IV - Purpose SEC. 4101. [20 U.S.C. 7111]</vt:lpstr>
      <vt:lpstr>Title IV - How Can It Help MV Students?</vt:lpstr>
      <vt:lpstr>Title V = the Local Favorite   </vt:lpstr>
      <vt:lpstr>Title V - Purpose SEC. 5202. [20 U.S.C. 7341a]</vt:lpstr>
      <vt:lpstr>Title V - How Can It Help MV Students?</vt:lpstr>
      <vt:lpstr>Title VI = the Specialty pizza   </vt:lpstr>
      <vt:lpstr>Title VI - Purpose SEC. 6102. [20 U.S.C. 7701]</vt:lpstr>
      <vt:lpstr>Title VI - How Can It Help MV Students?</vt:lpstr>
      <vt:lpstr>3. Title Speak   aka How to Order</vt:lpstr>
      <vt:lpstr>Coordination of Funds aka Braiding</vt:lpstr>
      <vt:lpstr>Funding of Last Resort</vt:lpstr>
      <vt:lpstr>Comprehensive Needs Assessment (CNA)</vt:lpstr>
      <vt:lpstr>Written Procedures</vt:lpstr>
      <vt:lpstr>Allowable Uses</vt:lpstr>
      <vt:lpstr>Line Items</vt:lpstr>
      <vt:lpstr>Timeline</vt:lpstr>
      <vt:lpstr>4. The Art of Title Negotiation</vt:lpstr>
      <vt:lpstr>PowerPoint Presentation</vt:lpstr>
      <vt:lpstr>Know the Power of Words</vt:lpstr>
      <vt:lpstr>The Educational Spin</vt:lpstr>
      <vt:lpstr>Try It: Put the Educational Spin on these Items</vt:lpstr>
      <vt:lpstr>Be the Expert - Know Your Local Resources</vt:lpstr>
      <vt:lpstr>Know Your Policies - Comparability</vt:lpstr>
      <vt:lpstr>Which is more compelling in a negotiation? Why?</vt:lpstr>
      <vt:lpstr>Sound Like a Pro</vt:lpstr>
      <vt:lpstr>We Have Mutual Interests </vt:lpstr>
      <vt:lpstr>What will help you to connect with your Title coordinator?</vt:lpstr>
      <vt:lpstr>Remember, when it comes to funding...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EnTITLEment:  Share the Wealth</dc:title>
  <dc:creator>Casey Gordon</dc:creator>
  <cp:lastModifiedBy>Casey Gordon</cp:lastModifiedBy>
  <cp:revision>1</cp:revision>
  <dcterms:modified xsi:type="dcterms:W3CDTF">2017-10-19T20:11:17Z</dcterms:modified>
</cp:coreProperties>
</file>