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1"/>
  </p:sldMasterIdLst>
  <p:notesMasterIdLst>
    <p:notesMasterId r:id="rId41"/>
  </p:notesMasterIdLst>
  <p:sldIdLst>
    <p:sldId id="256" r:id="rId2"/>
    <p:sldId id="281" r:id="rId3"/>
    <p:sldId id="257" r:id="rId4"/>
    <p:sldId id="258" r:id="rId5"/>
    <p:sldId id="259" r:id="rId6"/>
    <p:sldId id="286" r:id="rId7"/>
    <p:sldId id="294" r:id="rId8"/>
    <p:sldId id="260" r:id="rId9"/>
    <p:sldId id="261" r:id="rId10"/>
    <p:sldId id="262" r:id="rId11"/>
    <p:sldId id="284" r:id="rId12"/>
    <p:sldId id="263" r:id="rId13"/>
    <p:sldId id="264" r:id="rId14"/>
    <p:sldId id="265" r:id="rId15"/>
    <p:sldId id="266" r:id="rId16"/>
    <p:sldId id="267" r:id="rId17"/>
    <p:sldId id="268" r:id="rId18"/>
    <p:sldId id="269" r:id="rId19"/>
    <p:sldId id="270" r:id="rId20"/>
    <p:sldId id="271" r:id="rId21"/>
    <p:sldId id="272" r:id="rId22"/>
    <p:sldId id="274" r:id="rId23"/>
    <p:sldId id="276" r:id="rId24"/>
    <p:sldId id="287" r:id="rId25"/>
    <p:sldId id="277" r:id="rId26"/>
    <p:sldId id="278" r:id="rId27"/>
    <p:sldId id="288" r:id="rId28"/>
    <p:sldId id="289" r:id="rId29"/>
    <p:sldId id="279" r:id="rId30"/>
    <p:sldId id="290" r:id="rId31"/>
    <p:sldId id="291" r:id="rId32"/>
    <p:sldId id="292" r:id="rId33"/>
    <p:sldId id="280" r:id="rId34"/>
    <p:sldId id="293" r:id="rId35"/>
    <p:sldId id="275" r:id="rId36"/>
    <p:sldId id="273" r:id="rId37"/>
    <p:sldId id="285" r:id="rId38"/>
    <p:sldId id="283" r:id="rId39"/>
    <p:sldId id="28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9173" autoAdjust="0"/>
  </p:normalViewPr>
  <p:slideViewPr>
    <p:cSldViewPr snapToGrid="0">
      <p:cViewPr varScale="1">
        <p:scale>
          <a:sx n="37" d="100"/>
          <a:sy n="37" d="100"/>
        </p:scale>
        <p:origin x="9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6B59D-ED74-406A-AD63-595C5ECE5B8E}" type="doc">
      <dgm:prSet loTypeId="urn:microsoft.com/office/officeart/2005/8/layout/bProcess3" loCatId="process" qsTypeId="urn:microsoft.com/office/officeart/2005/8/quickstyle/3d1" qsCatId="3D" csTypeId="urn:microsoft.com/office/officeart/2005/8/colors/colorful1" csCatId="colorful" phldr="1"/>
      <dgm:spPr/>
    </dgm:pt>
    <dgm:pt modelId="{41FA1B84-4894-4EA7-8B77-6A7152BA0E4C}">
      <dgm:prSet phldrT="[Text]" custT="1"/>
      <dgm:spPr/>
      <dgm:t>
        <a:bodyPr/>
        <a:lstStyle/>
        <a:p>
          <a:r>
            <a:rPr lang="en-US" sz="2800" dirty="0" smtClean="0"/>
            <a:t>Less than 50% of homeless students attending school</a:t>
          </a:r>
          <a:endParaRPr lang="en-US" sz="2800" dirty="0"/>
        </a:p>
      </dgm:t>
    </dgm:pt>
    <dgm:pt modelId="{E9925373-0CC4-4854-95EB-FB27F6171762}" type="parTrans" cxnId="{7A077B80-BD2D-4FB5-AEA5-8BACF3EFBAED}">
      <dgm:prSet/>
      <dgm:spPr/>
      <dgm:t>
        <a:bodyPr/>
        <a:lstStyle/>
        <a:p>
          <a:endParaRPr lang="en-US"/>
        </a:p>
      </dgm:t>
    </dgm:pt>
    <dgm:pt modelId="{56524483-088B-49ED-8A6F-113FB5263B9E}" type="sibTrans" cxnId="{7A077B80-BD2D-4FB5-AEA5-8BACF3EFBAED}">
      <dgm:prSet/>
      <dgm:spPr/>
      <dgm:t>
        <a:bodyPr/>
        <a:lstStyle/>
        <a:p>
          <a:endParaRPr lang="en-US"/>
        </a:p>
      </dgm:t>
    </dgm:pt>
    <dgm:pt modelId="{C93F39DB-1F25-479E-BA81-236013AD1518}">
      <dgm:prSet phldrT="[Text]" custT="1"/>
      <dgm:spPr/>
      <dgm:t>
        <a:bodyPr lIns="137160" rIns="137160"/>
        <a:lstStyle/>
        <a:p>
          <a:pPr algn="ctr"/>
          <a:r>
            <a:rPr lang="en-US" sz="2800" dirty="0" smtClean="0"/>
            <a:t>Stewart B. McKinney Homeless Assistance Act 1987</a:t>
          </a:r>
          <a:endParaRPr lang="en-US" sz="2800" dirty="0"/>
        </a:p>
      </dgm:t>
    </dgm:pt>
    <dgm:pt modelId="{8823E18E-66F4-44FE-9354-378228139775}" type="parTrans" cxnId="{D3BF2204-4616-4CF2-9461-206D5A385B3E}">
      <dgm:prSet/>
      <dgm:spPr/>
      <dgm:t>
        <a:bodyPr/>
        <a:lstStyle/>
        <a:p>
          <a:endParaRPr lang="en-US"/>
        </a:p>
      </dgm:t>
    </dgm:pt>
    <dgm:pt modelId="{99BD0F3E-E90A-4156-8713-33C947A279DA}" type="sibTrans" cxnId="{D3BF2204-4616-4CF2-9461-206D5A385B3E}">
      <dgm:prSet/>
      <dgm:spPr/>
      <dgm:t>
        <a:bodyPr/>
        <a:lstStyle/>
        <a:p>
          <a:endParaRPr lang="en-US"/>
        </a:p>
      </dgm:t>
    </dgm:pt>
    <dgm:pt modelId="{3801419D-5DBD-4DDF-87A1-C0D8B707FE8B}">
      <dgm:prSet phldrT="[Text]" custT="1"/>
      <dgm:spPr/>
      <dgm:t>
        <a:bodyPr/>
        <a:lstStyle/>
        <a:p>
          <a:r>
            <a:rPr lang="en-US" sz="2800" dirty="0" smtClean="0"/>
            <a:t>Over 86% of homeless students attending school</a:t>
          </a:r>
          <a:endParaRPr lang="en-US" sz="2800" dirty="0"/>
        </a:p>
      </dgm:t>
    </dgm:pt>
    <dgm:pt modelId="{FC21F123-6DCD-4534-9947-F922F03352A2}" type="parTrans" cxnId="{F2871385-FB17-42C9-AD9C-AA4137CEA812}">
      <dgm:prSet/>
      <dgm:spPr/>
      <dgm:t>
        <a:bodyPr/>
        <a:lstStyle/>
        <a:p>
          <a:endParaRPr lang="en-US"/>
        </a:p>
      </dgm:t>
    </dgm:pt>
    <dgm:pt modelId="{DE1C4D3D-7249-4D36-A83A-8D60CC06A582}" type="sibTrans" cxnId="{F2871385-FB17-42C9-AD9C-AA4137CEA812}">
      <dgm:prSet/>
      <dgm:spPr/>
      <dgm:t>
        <a:bodyPr/>
        <a:lstStyle/>
        <a:p>
          <a:endParaRPr lang="en-US"/>
        </a:p>
      </dgm:t>
    </dgm:pt>
    <dgm:pt modelId="{1C52CDE1-9E18-45EE-B212-ABD7A2653FC9}">
      <dgm:prSet custT="1"/>
      <dgm:spPr/>
      <dgm:t>
        <a:bodyPr/>
        <a:lstStyle/>
        <a:p>
          <a:r>
            <a:rPr lang="en-US" sz="2800" dirty="0" smtClean="0"/>
            <a:t>Reauthorized in 2001 by No Child Left Behind</a:t>
          </a:r>
          <a:endParaRPr lang="en-US" sz="2800" dirty="0"/>
        </a:p>
      </dgm:t>
    </dgm:pt>
    <dgm:pt modelId="{7AFA373D-45F6-4D51-A16C-386D590FC17B}" type="parTrans" cxnId="{BC837AD3-42F3-48B3-8A01-F41CA82C7157}">
      <dgm:prSet/>
      <dgm:spPr/>
      <dgm:t>
        <a:bodyPr/>
        <a:lstStyle/>
        <a:p>
          <a:endParaRPr lang="en-US"/>
        </a:p>
      </dgm:t>
    </dgm:pt>
    <dgm:pt modelId="{778E77EB-32A1-4937-9744-5DFDDF17245D}" type="sibTrans" cxnId="{BC837AD3-42F3-48B3-8A01-F41CA82C7157}">
      <dgm:prSet/>
      <dgm:spPr/>
      <dgm:t>
        <a:bodyPr/>
        <a:lstStyle/>
        <a:p>
          <a:endParaRPr lang="en-US"/>
        </a:p>
      </dgm:t>
    </dgm:pt>
    <dgm:pt modelId="{D800437F-9AE9-4D71-AE50-1143AFB87363}">
      <dgm:prSet custT="1"/>
      <dgm:spPr/>
      <dgm:t>
        <a:bodyPr/>
        <a:lstStyle/>
        <a:p>
          <a:r>
            <a:rPr lang="en-US" sz="2800" dirty="0" smtClean="0"/>
            <a:t>Reauthorized in 2015 by Every Student Succeeds Act</a:t>
          </a:r>
          <a:endParaRPr lang="en-US" sz="2800" dirty="0"/>
        </a:p>
      </dgm:t>
    </dgm:pt>
    <dgm:pt modelId="{366D8CF1-867A-4E22-9234-B4EBDF194A40}" type="parTrans" cxnId="{9950DCCB-463B-4301-BBC4-E1D4A69017D3}">
      <dgm:prSet/>
      <dgm:spPr/>
      <dgm:t>
        <a:bodyPr/>
        <a:lstStyle/>
        <a:p>
          <a:endParaRPr lang="en-US"/>
        </a:p>
      </dgm:t>
    </dgm:pt>
    <dgm:pt modelId="{7BA9D7F6-0148-47D6-AA0E-4CA730A17229}" type="sibTrans" cxnId="{9950DCCB-463B-4301-BBC4-E1D4A69017D3}">
      <dgm:prSet/>
      <dgm:spPr/>
      <dgm:t>
        <a:bodyPr/>
        <a:lstStyle/>
        <a:p>
          <a:endParaRPr lang="en-US"/>
        </a:p>
      </dgm:t>
    </dgm:pt>
    <dgm:pt modelId="{430C281F-CB2B-4699-A928-EEF5C6F715FA}">
      <dgm:prSet custT="1"/>
      <dgm:spPr/>
      <dgm:t>
        <a:bodyPr/>
        <a:lstStyle/>
        <a:p>
          <a:r>
            <a:rPr lang="en-US" sz="2800" dirty="0" smtClean="0"/>
            <a:t>Name changed in 2000 to honor 2</a:t>
          </a:r>
          <a:r>
            <a:rPr lang="en-US" sz="2800" baseline="30000" dirty="0" smtClean="0"/>
            <a:t>nd</a:t>
          </a:r>
          <a:r>
            <a:rPr lang="en-US" sz="2800" dirty="0" smtClean="0"/>
            <a:t> Senator</a:t>
          </a:r>
          <a:endParaRPr lang="en-US" sz="2800" dirty="0"/>
        </a:p>
      </dgm:t>
    </dgm:pt>
    <dgm:pt modelId="{6E533FD0-3908-46E9-B4C8-9E2454E5C57F}" type="parTrans" cxnId="{0821108D-35B4-4913-883A-8AF8653C2A3C}">
      <dgm:prSet/>
      <dgm:spPr/>
      <dgm:t>
        <a:bodyPr/>
        <a:lstStyle/>
        <a:p>
          <a:endParaRPr lang="en-US"/>
        </a:p>
      </dgm:t>
    </dgm:pt>
    <dgm:pt modelId="{98C95417-18FC-481A-BD33-C8C165D4A89E}" type="sibTrans" cxnId="{0821108D-35B4-4913-883A-8AF8653C2A3C}">
      <dgm:prSet/>
      <dgm:spPr/>
      <dgm:t>
        <a:bodyPr/>
        <a:lstStyle/>
        <a:p>
          <a:endParaRPr lang="en-US"/>
        </a:p>
      </dgm:t>
    </dgm:pt>
    <dgm:pt modelId="{6BDC64AC-534A-4B03-BB13-1FCA98927F75}" type="pres">
      <dgm:prSet presAssocID="{16A6B59D-ED74-406A-AD63-595C5ECE5B8E}" presName="Name0" presStyleCnt="0">
        <dgm:presLayoutVars>
          <dgm:dir/>
          <dgm:resizeHandles val="exact"/>
        </dgm:presLayoutVars>
      </dgm:prSet>
      <dgm:spPr/>
    </dgm:pt>
    <dgm:pt modelId="{8F556AB4-1FAC-4983-AB14-09746E06B60C}" type="pres">
      <dgm:prSet presAssocID="{41FA1B84-4894-4EA7-8B77-6A7152BA0E4C}" presName="node" presStyleLbl="node1" presStyleIdx="0" presStyleCnt="6">
        <dgm:presLayoutVars>
          <dgm:bulletEnabled val="1"/>
        </dgm:presLayoutVars>
      </dgm:prSet>
      <dgm:spPr/>
      <dgm:t>
        <a:bodyPr/>
        <a:lstStyle/>
        <a:p>
          <a:endParaRPr lang="en-US"/>
        </a:p>
      </dgm:t>
    </dgm:pt>
    <dgm:pt modelId="{5D6189E4-347D-4EF0-8734-9C3CE7906505}" type="pres">
      <dgm:prSet presAssocID="{56524483-088B-49ED-8A6F-113FB5263B9E}" presName="sibTrans" presStyleLbl="sibTrans1D1" presStyleIdx="0" presStyleCnt="5"/>
      <dgm:spPr/>
      <dgm:t>
        <a:bodyPr/>
        <a:lstStyle/>
        <a:p>
          <a:endParaRPr lang="en-US"/>
        </a:p>
      </dgm:t>
    </dgm:pt>
    <dgm:pt modelId="{9C794AB2-0051-4F8B-88A2-15F1C7F6EAF7}" type="pres">
      <dgm:prSet presAssocID="{56524483-088B-49ED-8A6F-113FB5263B9E}" presName="connectorText" presStyleLbl="sibTrans1D1" presStyleIdx="0" presStyleCnt="5"/>
      <dgm:spPr/>
      <dgm:t>
        <a:bodyPr/>
        <a:lstStyle/>
        <a:p>
          <a:endParaRPr lang="en-US"/>
        </a:p>
      </dgm:t>
    </dgm:pt>
    <dgm:pt modelId="{568F0E89-FE43-41A1-B0D8-D469D2D1F56F}" type="pres">
      <dgm:prSet presAssocID="{C93F39DB-1F25-479E-BA81-236013AD1518}" presName="node" presStyleLbl="node1" presStyleIdx="1" presStyleCnt="6">
        <dgm:presLayoutVars>
          <dgm:bulletEnabled val="1"/>
        </dgm:presLayoutVars>
      </dgm:prSet>
      <dgm:spPr/>
      <dgm:t>
        <a:bodyPr/>
        <a:lstStyle/>
        <a:p>
          <a:endParaRPr lang="en-US"/>
        </a:p>
      </dgm:t>
    </dgm:pt>
    <dgm:pt modelId="{B40C28FB-74C8-4881-9092-A08DF1702955}" type="pres">
      <dgm:prSet presAssocID="{99BD0F3E-E90A-4156-8713-33C947A279DA}" presName="sibTrans" presStyleLbl="sibTrans1D1" presStyleIdx="1" presStyleCnt="5"/>
      <dgm:spPr/>
      <dgm:t>
        <a:bodyPr/>
        <a:lstStyle/>
        <a:p>
          <a:endParaRPr lang="en-US"/>
        </a:p>
      </dgm:t>
    </dgm:pt>
    <dgm:pt modelId="{B05A2B33-E856-499C-A2A7-83B25C8A5727}" type="pres">
      <dgm:prSet presAssocID="{99BD0F3E-E90A-4156-8713-33C947A279DA}" presName="connectorText" presStyleLbl="sibTrans1D1" presStyleIdx="1" presStyleCnt="5"/>
      <dgm:spPr/>
      <dgm:t>
        <a:bodyPr/>
        <a:lstStyle/>
        <a:p>
          <a:endParaRPr lang="en-US"/>
        </a:p>
      </dgm:t>
    </dgm:pt>
    <dgm:pt modelId="{4DBE9E4B-FEFA-4608-B687-F98EC2E3F749}" type="pres">
      <dgm:prSet presAssocID="{3801419D-5DBD-4DDF-87A1-C0D8B707FE8B}" presName="node" presStyleLbl="node1" presStyleIdx="2" presStyleCnt="6">
        <dgm:presLayoutVars>
          <dgm:bulletEnabled val="1"/>
        </dgm:presLayoutVars>
      </dgm:prSet>
      <dgm:spPr/>
      <dgm:t>
        <a:bodyPr/>
        <a:lstStyle/>
        <a:p>
          <a:endParaRPr lang="en-US"/>
        </a:p>
      </dgm:t>
    </dgm:pt>
    <dgm:pt modelId="{0A2920AB-EA46-4B26-B031-0BC284065E98}" type="pres">
      <dgm:prSet presAssocID="{DE1C4D3D-7249-4D36-A83A-8D60CC06A582}" presName="sibTrans" presStyleLbl="sibTrans1D1" presStyleIdx="2" presStyleCnt="5"/>
      <dgm:spPr/>
      <dgm:t>
        <a:bodyPr/>
        <a:lstStyle/>
        <a:p>
          <a:endParaRPr lang="en-US"/>
        </a:p>
      </dgm:t>
    </dgm:pt>
    <dgm:pt modelId="{5F9C4027-BE06-418D-BD44-CDAE3B035E1F}" type="pres">
      <dgm:prSet presAssocID="{DE1C4D3D-7249-4D36-A83A-8D60CC06A582}" presName="connectorText" presStyleLbl="sibTrans1D1" presStyleIdx="2" presStyleCnt="5"/>
      <dgm:spPr/>
      <dgm:t>
        <a:bodyPr/>
        <a:lstStyle/>
        <a:p>
          <a:endParaRPr lang="en-US"/>
        </a:p>
      </dgm:t>
    </dgm:pt>
    <dgm:pt modelId="{C00EC11B-3A85-42BE-A480-920EC891DE15}" type="pres">
      <dgm:prSet presAssocID="{430C281F-CB2B-4699-A928-EEF5C6F715FA}" presName="node" presStyleLbl="node1" presStyleIdx="3" presStyleCnt="6">
        <dgm:presLayoutVars>
          <dgm:bulletEnabled val="1"/>
        </dgm:presLayoutVars>
      </dgm:prSet>
      <dgm:spPr/>
      <dgm:t>
        <a:bodyPr/>
        <a:lstStyle/>
        <a:p>
          <a:endParaRPr lang="en-US"/>
        </a:p>
      </dgm:t>
    </dgm:pt>
    <dgm:pt modelId="{1EABB00B-FACB-4ECD-83DE-3D1886444C4F}" type="pres">
      <dgm:prSet presAssocID="{98C95417-18FC-481A-BD33-C8C165D4A89E}" presName="sibTrans" presStyleLbl="sibTrans1D1" presStyleIdx="3" presStyleCnt="5"/>
      <dgm:spPr/>
      <dgm:t>
        <a:bodyPr/>
        <a:lstStyle/>
        <a:p>
          <a:endParaRPr lang="en-US"/>
        </a:p>
      </dgm:t>
    </dgm:pt>
    <dgm:pt modelId="{2FEAF495-0692-45BE-9117-5F4601484AD5}" type="pres">
      <dgm:prSet presAssocID="{98C95417-18FC-481A-BD33-C8C165D4A89E}" presName="connectorText" presStyleLbl="sibTrans1D1" presStyleIdx="3" presStyleCnt="5"/>
      <dgm:spPr/>
      <dgm:t>
        <a:bodyPr/>
        <a:lstStyle/>
        <a:p>
          <a:endParaRPr lang="en-US"/>
        </a:p>
      </dgm:t>
    </dgm:pt>
    <dgm:pt modelId="{7A4583CA-37EA-410D-ADE0-B1EE7C230FD6}" type="pres">
      <dgm:prSet presAssocID="{1C52CDE1-9E18-45EE-B212-ABD7A2653FC9}" presName="node" presStyleLbl="node1" presStyleIdx="4" presStyleCnt="6">
        <dgm:presLayoutVars>
          <dgm:bulletEnabled val="1"/>
        </dgm:presLayoutVars>
      </dgm:prSet>
      <dgm:spPr/>
      <dgm:t>
        <a:bodyPr/>
        <a:lstStyle/>
        <a:p>
          <a:endParaRPr lang="en-US"/>
        </a:p>
      </dgm:t>
    </dgm:pt>
    <dgm:pt modelId="{B0B87A09-2376-4234-9327-8A4C9B8F0866}" type="pres">
      <dgm:prSet presAssocID="{778E77EB-32A1-4937-9744-5DFDDF17245D}" presName="sibTrans" presStyleLbl="sibTrans1D1" presStyleIdx="4" presStyleCnt="5"/>
      <dgm:spPr/>
      <dgm:t>
        <a:bodyPr/>
        <a:lstStyle/>
        <a:p>
          <a:endParaRPr lang="en-US"/>
        </a:p>
      </dgm:t>
    </dgm:pt>
    <dgm:pt modelId="{67C21B8B-55D3-4A8D-B05E-2F2AC964E4D8}" type="pres">
      <dgm:prSet presAssocID="{778E77EB-32A1-4937-9744-5DFDDF17245D}" presName="connectorText" presStyleLbl="sibTrans1D1" presStyleIdx="4" presStyleCnt="5"/>
      <dgm:spPr/>
      <dgm:t>
        <a:bodyPr/>
        <a:lstStyle/>
        <a:p>
          <a:endParaRPr lang="en-US"/>
        </a:p>
      </dgm:t>
    </dgm:pt>
    <dgm:pt modelId="{47D31915-062D-4755-A3CD-9CEC736625FC}" type="pres">
      <dgm:prSet presAssocID="{D800437F-9AE9-4D71-AE50-1143AFB87363}" presName="node" presStyleLbl="node1" presStyleIdx="5" presStyleCnt="6">
        <dgm:presLayoutVars>
          <dgm:bulletEnabled val="1"/>
        </dgm:presLayoutVars>
      </dgm:prSet>
      <dgm:spPr/>
      <dgm:t>
        <a:bodyPr/>
        <a:lstStyle/>
        <a:p>
          <a:endParaRPr lang="en-US"/>
        </a:p>
      </dgm:t>
    </dgm:pt>
  </dgm:ptLst>
  <dgm:cxnLst>
    <dgm:cxn modelId="{D3BF2204-4616-4CF2-9461-206D5A385B3E}" srcId="{16A6B59D-ED74-406A-AD63-595C5ECE5B8E}" destId="{C93F39DB-1F25-479E-BA81-236013AD1518}" srcOrd="1" destOrd="0" parTransId="{8823E18E-66F4-44FE-9354-378228139775}" sibTransId="{99BD0F3E-E90A-4156-8713-33C947A279DA}"/>
    <dgm:cxn modelId="{C6E395A0-2048-44F3-ADBF-03D5DF71DED7}" type="presOf" srcId="{C93F39DB-1F25-479E-BA81-236013AD1518}" destId="{568F0E89-FE43-41A1-B0D8-D469D2D1F56F}" srcOrd="0" destOrd="0" presId="urn:microsoft.com/office/officeart/2005/8/layout/bProcess3"/>
    <dgm:cxn modelId="{663EF0C0-EFDB-4F4C-A905-6624ED436062}" type="presOf" srcId="{DE1C4D3D-7249-4D36-A83A-8D60CC06A582}" destId="{0A2920AB-EA46-4B26-B031-0BC284065E98}" srcOrd="0" destOrd="0" presId="urn:microsoft.com/office/officeart/2005/8/layout/bProcess3"/>
    <dgm:cxn modelId="{0821108D-35B4-4913-883A-8AF8653C2A3C}" srcId="{16A6B59D-ED74-406A-AD63-595C5ECE5B8E}" destId="{430C281F-CB2B-4699-A928-EEF5C6F715FA}" srcOrd="3" destOrd="0" parTransId="{6E533FD0-3908-46E9-B4C8-9E2454E5C57F}" sibTransId="{98C95417-18FC-481A-BD33-C8C165D4A89E}"/>
    <dgm:cxn modelId="{6FAF85F8-8107-4F99-8A29-EB4D64886BD5}" type="presOf" srcId="{56524483-088B-49ED-8A6F-113FB5263B9E}" destId="{5D6189E4-347D-4EF0-8734-9C3CE7906505}" srcOrd="0" destOrd="0" presId="urn:microsoft.com/office/officeart/2005/8/layout/bProcess3"/>
    <dgm:cxn modelId="{7A077B80-BD2D-4FB5-AEA5-8BACF3EFBAED}" srcId="{16A6B59D-ED74-406A-AD63-595C5ECE5B8E}" destId="{41FA1B84-4894-4EA7-8B77-6A7152BA0E4C}" srcOrd="0" destOrd="0" parTransId="{E9925373-0CC4-4854-95EB-FB27F6171762}" sibTransId="{56524483-088B-49ED-8A6F-113FB5263B9E}"/>
    <dgm:cxn modelId="{0E7D5BEA-1C72-4D48-84E5-1DCB961FA009}" type="presOf" srcId="{99BD0F3E-E90A-4156-8713-33C947A279DA}" destId="{B40C28FB-74C8-4881-9092-A08DF1702955}" srcOrd="0" destOrd="0" presId="urn:microsoft.com/office/officeart/2005/8/layout/bProcess3"/>
    <dgm:cxn modelId="{DC866A47-9ED9-40CC-BDAB-3A4BC9A059D0}" type="presOf" srcId="{16A6B59D-ED74-406A-AD63-595C5ECE5B8E}" destId="{6BDC64AC-534A-4B03-BB13-1FCA98927F75}" srcOrd="0" destOrd="0" presId="urn:microsoft.com/office/officeart/2005/8/layout/bProcess3"/>
    <dgm:cxn modelId="{CEA8B363-6CDA-4AAB-86B8-DD50265971B9}" type="presOf" srcId="{778E77EB-32A1-4937-9744-5DFDDF17245D}" destId="{67C21B8B-55D3-4A8D-B05E-2F2AC964E4D8}" srcOrd="1" destOrd="0" presId="urn:microsoft.com/office/officeart/2005/8/layout/bProcess3"/>
    <dgm:cxn modelId="{8EB39226-783A-4C1E-ADDB-51F91C46FAE7}" type="presOf" srcId="{98C95417-18FC-481A-BD33-C8C165D4A89E}" destId="{1EABB00B-FACB-4ECD-83DE-3D1886444C4F}" srcOrd="0" destOrd="0" presId="urn:microsoft.com/office/officeart/2005/8/layout/bProcess3"/>
    <dgm:cxn modelId="{6E8E86FA-8C71-4A8C-8470-D56747DB642E}" type="presOf" srcId="{DE1C4D3D-7249-4D36-A83A-8D60CC06A582}" destId="{5F9C4027-BE06-418D-BD44-CDAE3B035E1F}" srcOrd="1" destOrd="0" presId="urn:microsoft.com/office/officeart/2005/8/layout/bProcess3"/>
    <dgm:cxn modelId="{510FB517-AC86-4D3E-924E-284E7006ADCE}" type="presOf" srcId="{98C95417-18FC-481A-BD33-C8C165D4A89E}" destId="{2FEAF495-0692-45BE-9117-5F4601484AD5}" srcOrd="1" destOrd="0" presId="urn:microsoft.com/office/officeart/2005/8/layout/bProcess3"/>
    <dgm:cxn modelId="{BC837AD3-42F3-48B3-8A01-F41CA82C7157}" srcId="{16A6B59D-ED74-406A-AD63-595C5ECE5B8E}" destId="{1C52CDE1-9E18-45EE-B212-ABD7A2653FC9}" srcOrd="4" destOrd="0" parTransId="{7AFA373D-45F6-4D51-A16C-386D590FC17B}" sibTransId="{778E77EB-32A1-4937-9744-5DFDDF17245D}"/>
    <dgm:cxn modelId="{9950DCCB-463B-4301-BBC4-E1D4A69017D3}" srcId="{16A6B59D-ED74-406A-AD63-595C5ECE5B8E}" destId="{D800437F-9AE9-4D71-AE50-1143AFB87363}" srcOrd="5" destOrd="0" parTransId="{366D8CF1-867A-4E22-9234-B4EBDF194A40}" sibTransId="{7BA9D7F6-0148-47D6-AA0E-4CA730A17229}"/>
    <dgm:cxn modelId="{78D85DB0-C658-475A-AE29-34D0EDD6F759}" type="presOf" srcId="{99BD0F3E-E90A-4156-8713-33C947A279DA}" destId="{B05A2B33-E856-499C-A2A7-83B25C8A5727}" srcOrd="1" destOrd="0" presId="urn:microsoft.com/office/officeart/2005/8/layout/bProcess3"/>
    <dgm:cxn modelId="{117950B4-DA2D-4EA3-B3FB-C1270816438E}" type="presOf" srcId="{3801419D-5DBD-4DDF-87A1-C0D8B707FE8B}" destId="{4DBE9E4B-FEFA-4608-B687-F98EC2E3F749}" srcOrd="0" destOrd="0" presId="urn:microsoft.com/office/officeart/2005/8/layout/bProcess3"/>
    <dgm:cxn modelId="{9001D431-885F-4A0D-B41F-E1D2E0F001A3}" type="presOf" srcId="{430C281F-CB2B-4699-A928-EEF5C6F715FA}" destId="{C00EC11B-3A85-42BE-A480-920EC891DE15}" srcOrd="0" destOrd="0" presId="urn:microsoft.com/office/officeart/2005/8/layout/bProcess3"/>
    <dgm:cxn modelId="{D80AA313-8798-4E96-BCD9-2E9D76E38274}" type="presOf" srcId="{1C52CDE1-9E18-45EE-B212-ABD7A2653FC9}" destId="{7A4583CA-37EA-410D-ADE0-B1EE7C230FD6}" srcOrd="0" destOrd="0" presId="urn:microsoft.com/office/officeart/2005/8/layout/bProcess3"/>
    <dgm:cxn modelId="{1FF5A130-B914-43E6-8811-6597FC3673C3}" type="presOf" srcId="{778E77EB-32A1-4937-9744-5DFDDF17245D}" destId="{B0B87A09-2376-4234-9327-8A4C9B8F0866}" srcOrd="0" destOrd="0" presId="urn:microsoft.com/office/officeart/2005/8/layout/bProcess3"/>
    <dgm:cxn modelId="{5850ABEF-56A0-45A8-9740-9F4032D58CD4}" type="presOf" srcId="{56524483-088B-49ED-8A6F-113FB5263B9E}" destId="{9C794AB2-0051-4F8B-88A2-15F1C7F6EAF7}" srcOrd="1" destOrd="0" presId="urn:microsoft.com/office/officeart/2005/8/layout/bProcess3"/>
    <dgm:cxn modelId="{F2871385-FB17-42C9-AD9C-AA4137CEA812}" srcId="{16A6B59D-ED74-406A-AD63-595C5ECE5B8E}" destId="{3801419D-5DBD-4DDF-87A1-C0D8B707FE8B}" srcOrd="2" destOrd="0" parTransId="{FC21F123-6DCD-4534-9947-F922F03352A2}" sibTransId="{DE1C4D3D-7249-4D36-A83A-8D60CC06A582}"/>
    <dgm:cxn modelId="{D134B63B-4545-4A8A-BB3C-E2985EFEFE0C}" type="presOf" srcId="{41FA1B84-4894-4EA7-8B77-6A7152BA0E4C}" destId="{8F556AB4-1FAC-4983-AB14-09746E06B60C}" srcOrd="0" destOrd="0" presId="urn:microsoft.com/office/officeart/2005/8/layout/bProcess3"/>
    <dgm:cxn modelId="{F02F2759-ED90-44C3-B34B-B61F1ECA3935}" type="presOf" srcId="{D800437F-9AE9-4D71-AE50-1143AFB87363}" destId="{47D31915-062D-4755-A3CD-9CEC736625FC}" srcOrd="0" destOrd="0" presId="urn:microsoft.com/office/officeart/2005/8/layout/bProcess3"/>
    <dgm:cxn modelId="{FD31F550-79A2-41F6-B58F-856130A41AB9}" type="presParOf" srcId="{6BDC64AC-534A-4B03-BB13-1FCA98927F75}" destId="{8F556AB4-1FAC-4983-AB14-09746E06B60C}" srcOrd="0" destOrd="0" presId="urn:microsoft.com/office/officeart/2005/8/layout/bProcess3"/>
    <dgm:cxn modelId="{35ECB274-638F-4A09-A3EE-B0D0EEB5A0B2}" type="presParOf" srcId="{6BDC64AC-534A-4B03-BB13-1FCA98927F75}" destId="{5D6189E4-347D-4EF0-8734-9C3CE7906505}" srcOrd="1" destOrd="0" presId="urn:microsoft.com/office/officeart/2005/8/layout/bProcess3"/>
    <dgm:cxn modelId="{5A0B9A80-E7D9-49B8-B016-17EEDC450932}" type="presParOf" srcId="{5D6189E4-347D-4EF0-8734-9C3CE7906505}" destId="{9C794AB2-0051-4F8B-88A2-15F1C7F6EAF7}" srcOrd="0" destOrd="0" presId="urn:microsoft.com/office/officeart/2005/8/layout/bProcess3"/>
    <dgm:cxn modelId="{135F01DD-B2C4-4A7D-B14E-2C3C9D8879A0}" type="presParOf" srcId="{6BDC64AC-534A-4B03-BB13-1FCA98927F75}" destId="{568F0E89-FE43-41A1-B0D8-D469D2D1F56F}" srcOrd="2" destOrd="0" presId="urn:microsoft.com/office/officeart/2005/8/layout/bProcess3"/>
    <dgm:cxn modelId="{3D0A6637-52F2-455F-AFAE-1D7B91E0953D}" type="presParOf" srcId="{6BDC64AC-534A-4B03-BB13-1FCA98927F75}" destId="{B40C28FB-74C8-4881-9092-A08DF1702955}" srcOrd="3" destOrd="0" presId="urn:microsoft.com/office/officeart/2005/8/layout/bProcess3"/>
    <dgm:cxn modelId="{A03D893E-100F-4981-9DAB-66C501BB99C5}" type="presParOf" srcId="{B40C28FB-74C8-4881-9092-A08DF1702955}" destId="{B05A2B33-E856-499C-A2A7-83B25C8A5727}" srcOrd="0" destOrd="0" presId="urn:microsoft.com/office/officeart/2005/8/layout/bProcess3"/>
    <dgm:cxn modelId="{CE93C7F8-B835-4EED-A031-BACCDF46AC72}" type="presParOf" srcId="{6BDC64AC-534A-4B03-BB13-1FCA98927F75}" destId="{4DBE9E4B-FEFA-4608-B687-F98EC2E3F749}" srcOrd="4" destOrd="0" presId="urn:microsoft.com/office/officeart/2005/8/layout/bProcess3"/>
    <dgm:cxn modelId="{9D7FFF50-7D95-4B6A-9B1E-873CCCA2683B}" type="presParOf" srcId="{6BDC64AC-534A-4B03-BB13-1FCA98927F75}" destId="{0A2920AB-EA46-4B26-B031-0BC284065E98}" srcOrd="5" destOrd="0" presId="urn:microsoft.com/office/officeart/2005/8/layout/bProcess3"/>
    <dgm:cxn modelId="{29BC230E-7831-4730-95E5-D138923ACE1A}" type="presParOf" srcId="{0A2920AB-EA46-4B26-B031-0BC284065E98}" destId="{5F9C4027-BE06-418D-BD44-CDAE3B035E1F}" srcOrd="0" destOrd="0" presId="urn:microsoft.com/office/officeart/2005/8/layout/bProcess3"/>
    <dgm:cxn modelId="{B0036C6D-8341-42BE-BA17-554DA2DAE16A}" type="presParOf" srcId="{6BDC64AC-534A-4B03-BB13-1FCA98927F75}" destId="{C00EC11B-3A85-42BE-A480-920EC891DE15}" srcOrd="6" destOrd="0" presId="urn:microsoft.com/office/officeart/2005/8/layout/bProcess3"/>
    <dgm:cxn modelId="{7BCC7700-D790-4497-BB21-ABA2DC6723D8}" type="presParOf" srcId="{6BDC64AC-534A-4B03-BB13-1FCA98927F75}" destId="{1EABB00B-FACB-4ECD-83DE-3D1886444C4F}" srcOrd="7" destOrd="0" presId="urn:microsoft.com/office/officeart/2005/8/layout/bProcess3"/>
    <dgm:cxn modelId="{DD597791-4179-4AF7-B970-1AB332E95416}" type="presParOf" srcId="{1EABB00B-FACB-4ECD-83DE-3D1886444C4F}" destId="{2FEAF495-0692-45BE-9117-5F4601484AD5}" srcOrd="0" destOrd="0" presId="urn:microsoft.com/office/officeart/2005/8/layout/bProcess3"/>
    <dgm:cxn modelId="{61095104-419B-468D-BE50-55E421205ED1}" type="presParOf" srcId="{6BDC64AC-534A-4B03-BB13-1FCA98927F75}" destId="{7A4583CA-37EA-410D-ADE0-B1EE7C230FD6}" srcOrd="8" destOrd="0" presId="urn:microsoft.com/office/officeart/2005/8/layout/bProcess3"/>
    <dgm:cxn modelId="{8920130D-7926-4464-9B05-AE0F894D6A88}" type="presParOf" srcId="{6BDC64AC-534A-4B03-BB13-1FCA98927F75}" destId="{B0B87A09-2376-4234-9327-8A4C9B8F0866}" srcOrd="9" destOrd="0" presId="urn:microsoft.com/office/officeart/2005/8/layout/bProcess3"/>
    <dgm:cxn modelId="{1C8DB214-E9B8-4129-B1B4-CC5BF6A95955}" type="presParOf" srcId="{B0B87A09-2376-4234-9327-8A4C9B8F0866}" destId="{67C21B8B-55D3-4A8D-B05E-2F2AC964E4D8}" srcOrd="0" destOrd="0" presId="urn:microsoft.com/office/officeart/2005/8/layout/bProcess3"/>
    <dgm:cxn modelId="{801C8938-20F9-4F3D-A1AB-B947B83E91FA}" type="presParOf" srcId="{6BDC64AC-534A-4B03-BB13-1FCA98927F75}" destId="{47D31915-062D-4755-A3CD-9CEC736625FC}"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189E4-347D-4EF0-8734-9C3CE7906505}">
      <dsp:nvSpPr>
        <dsp:cNvPr id="0" name=""/>
        <dsp:cNvSpPr/>
      </dsp:nvSpPr>
      <dsp:spPr>
        <a:xfrm>
          <a:off x="3189614" y="988737"/>
          <a:ext cx="701480" cy="91440"/>
        </a:xfrm>
        <a:custGeom>
          <a:avLst/>
          <a:gdLst/>
          <a:ahLst/>
          <a:cxnLst/>
          <a:rect l="0" t="0" r="0" b="0"/>
          <a:pathLst>
            <a:path>
              <a:moveTo>
                <a:pt x="0" y="45720"/>
              </a:moveTo>
              <a:lnTo>
                <a:pt x="701480" y="45720"/>
              </a:lnTo>
            </a:path>
          </a:pathLst>
        </a:custGeom>
        <a:noFill/>
        <a:ln w="12700" cap="rnd"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2053" y="1030797"/>
        <a:ext cx="36604" cy="7320"/>
      </dsp:txXfrm>
    </dsp:sp>
    <dsp:sp modelId="{8F556AB4-1FAC-4983-AB14-09746E06B60C}">
      <dsp:nvSpPr>
        <dsp:cNvPr id="0" name=""/>
        <dsp:cNvSpPr/>
      </dsp:nvSpPr>
      <dsp:spPr>
        <a:xfrm>
          <a:off x="8455" y="79569"/>
          <a:ext cx="3182959" cy="190977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Less than 50% of homeless students attending school</a:t>
          </a:r>
          <a:endParaRPr lang="en-US" sz="2800" kern="1200" dirty="0"/>
        </a:p>
      </dsp:txBody>
      <dsp:txXfrm>
        <a:off x="8455" y="79569"/>
        <a:ext cx="3182959" cy="1909775"/>
      </dsp:txXfrm>
    </dsp:sp>
    <dsp:sp modelId="{B40C28FB-74C8-4881-9092-A08DF1702955}">
      <dsp:nvSpPr>
        <dsp:cNvPr id="0" name=""/>
        <dsp:cNvSpPr/>
      </dsp:nvSpPr>
      <dsp:spPr>
        <a:xfrm>
          <a:off x="7104654" y="988737"/>
          <a:ext cx="701480" cy="91440"/>
        </a:xfrm>
        <a:custGeom>
          <a:avLst/>
          <a:gdLst/>
          <a:ahLst/>
          <a:cxnLst/>
          <a:rect l="0" t="0" r="0" b="0"/>
          <a:pathLst>
            <a:path>
              <a:moveTo>
                <a:pt x="0" y="45720"/>
              </a:moveTo>
              <a:lnTo>
                <a:pt x="701480" y="45720"/>
              </a:lnTo>
            </a:path>
          </a:pathLst>
        </a:custGeom>
        <a:noFill/>
        <a:ln w="12700" cap="rnd"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37092" y="1030797"/>
        <a:ext cx="36604" cy="7320"/>
      </dsp:txXfrm>
    </dsp:sp>
    <dsp:sp modelId="{568F0E89-FE43-41A1-B0D8-D469D2D1F56F}">
      <dsp:nvSpPr>
        <dsp:cNvPr id="0" name=""/>
        <dsp:cNvSpPr/>
      </dsp:nvSpPr>
      <dsp:spPr>
        <a:xfrm>
          <a:off x="3923495" y="79569"/>
          <a:ext cx="3182959" cy="1909775"/>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99136" rIns="137160" bIns="199136" numCol="1" spcCol="1270" anchor="ctr" anchorCtr="0">
          <a:noAutofit/>
        </a:bodyPr>
        <a:lstStyle/>
        <a:p>
          <a:pPr lvl="0" algn="ctr" defTabSz="1244600">
            <a:lnSpc>
              <a:spcPct val="90000"/>
            </a:lnSpc>
            <a:spcBef>
              <a:spcPct val="0"/>
            </a:spcBef>
            <a:spcAft>
              <a:spcPct val="35000"/>
            </a:spcAft>
          </a:pPr>
          <a:r>
            <a:rPr lang="en-US" sz="2800" kern="1200" dirty="0" smtClean="0"/>
            <a:t>Stewart B. McKinney Homeless Assistance Act 1987</a:t>
          </a:r>
          <a:endParaRPr lang="en-US" sz="2800" kern="1200" dirty="0"/>
        </a:p>
      </dsp:txBody>
      <dsp:txXfrm>
        <a:off x="3923495" y="79569"/>
        <a:ext cx="3182959" cy="1909775"/>
      </dsp:txXfrm>
    </dsp:sp>
    <dsp:sp modelId="{0A2920AB-EA46-4B26-B031-0BC284065E98}">
      <dsp:nvSpPr>
        <dsp:cNvPr id="0" name=""/>
        <dsp:cNvSpPr/>
      </dsp:nvSpPr>
      <dsp:spPr>
        <a:xfrm>
          <a:off x="1599935" y="1987545"/>
          <a:ext cx="7830079" cy="701480"/>
        </a:xfrm>
        <a:custGeom>
          <a:avLst/>
          <a:gdLst/>
          <a:ahLst/>
          <a:cxnLst/>
          <a:rect l="0" t="0" r="0" b="0"/>
          <a:pathLst>
            <a:path>
              <a:moveTo>
                <a:pt x="7830079" y="0"/>
              </a:moveTo>
              <a:lnTo>
                <a:pt x="7830079" y="367840"/>
              </a:lnTo>
              <a:lnTo>
                <a:pt x="0" y="367840"/>
              </a:lnTo>
              <a:lnTo>
                <a:pt x="0" y="701480"/>
              </a:lnTo>
            </a:path>
          </a:pathLst>
        </a:custGeom>
        <a:noFill/>
        <a:ln w="12700" cap="rnd"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18369" y="2334625"/>
        <a:ext cx="393211" cy="7320"/>
      </dsp:txXfrm>
    </dsp:sp>
    <dsp:sp modelId="{4DBE9E4B-FEFA-4608-B687-F98EC2E3F749}">
      <dsp:nvSpPr>
        <dsp:cNvPr id="0" name=""/>
        <dsp:cNvSpPr/>
      </dsp:nvSpPr>
      <dsp:spPr>
        <a:xfrm>
          <a:off x="7838535" y="79569"/>
          <a:ext cx="3182959" cy="1909775"/>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Over 86% of homeless students attending school</a:t>
          </a:r>
          <a:endParaRPr lang="en-US" sz="2800" kern="1200" dirty="0"/>
        </a:p>
      </dsp:txBody>
      <dsp:txXfrm>
        <a:off x="7838535" y="79569"/>
        <a:ext cx="3182959" cy="1909775"/>
      </dsp:txXfrm>
    </dsp:sp>
    <dsp:sp modelId="{1EABB00B-FACB-4ECD-83DE-3D1886444C4F}">
      <dsp:nvSpPr>
        <dsp:cNvPr id="0" name=""/>
        <dsp:cNvSpPr/>
      </dsp:nvSpPr>
      <dsp:spPr>
        <a:xfrm>
          <a:off x="3189614" y="3630593"/>
          <a:ext cx="701480" cy="91440"/>
        </a:xfrm>
        <a:custGeom>
          <a:avLst/>
          <a:gdLst/>
          <a:ahLst/>
          <a:cxnLst/>
          <a:rect l="0" t="0" r="0" b="0"/>
          <a:pathLst>
            <a:path>
              <a:moveTo>
                <a:pt x="0" y="45720"/>
              </a:moveTo>
              <a:lnTo>
                <a:pt x="701480" y="45720"/>
              </a:lnTo>
            </a:path>
          </a:pathLst>
        </a:custGeom>
        <a:noFill/>
        <a:ln w="12700" cap="rnd"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2053" y="3672653"/>
        <a:ext cx="36604" cy="7320"/>
      </dsp:txXfrm>
    </dsp:sp>
    <dsp:sp modelId="{C00EC11B-3A85-42BE-A480-920EC891DE15}">
      <dsp:nvSpPr>
        <dsp:cNvPr id="0" name=""/>
        <dsp:cNvSpPr/>
      </dsp:nvSpPr>
      <dsp:spPr>
        <a:xfrm>
          <a:off x="8455" y="2721425"/>
          <a:ext cx="3182959" cy="1909775"/>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Name changed in 2000 to honor 2</a:t>
          </a:r>
          <a:r>
            <a:rPr lang="en-US" sz="2800" kern="1200" baseline="30000" dirty="0" smtClean="0"/>
            <a:t>nd</a:t>
          </a:r>
          <a:r>
            <a:rPr lang="en-US" sz="2800" kern="1200" dirty="0" smtClean="0"/>
            <a:t> Senator</a:t>
          </a:r>
          <a:endParaRPr lang="en-US" sz="2800" kern="1200" dirty="0"/>
        </a:p>
      </dsp:txBody>
      <dsp:txXfrm>
        <a:off x="8455" y="2721425"/>
        <a:ext cx="3182959" cy="1909775"/>
      </dsp:txXfrm>
    </dsp:sp>
    <dsp:sp modelId="{B0B87A09-2376-4234-9327-8A4C9B8F0866}">
      <dsp:nvSpPr>
        <dsp:cNvPr id="0" name=""/>
        <dsp:cNvSpPr/>
      </dsp:nvSpPr>
      <dsp:spPr>
        <a:xfrm>
          <a:off x="7104654" y="3630593"/>
          <a:ext cx="701480" cy="91440"/>
        </a:xfrm>
        <a:custGeom>
          <a:avLst/>
          <a:gdLst/>
          <a:ahLst/>
          <a:cxnLst/>
          <a:rect l="0" t="0" r="0" b="0"/>
          <a:pathLst>
            <a:path>
              <a:moveTo>
                <a:pt x="0" y="45720"/>
              </a:moveTo>
              <a:lnTo>
                <a:pt x="701480" y="45720"/>
              </a:lnTo>
            </a:path>
          </a:pathLst>
        </a:custGeom>
        <a:noFill/>
        <a:ln w="12700" cap="rnd" cmpd="sng" algn="ctr">
          <a:solidFill>
            <a:schemeClr val="accent6">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37092" y="3672653"/>
        <a:ext cx="36604" cy="7320"/>
      </dsp:txXfrm>
    </dsp:sp>
    <dsp:sp modelId="{7A4583CA-37EA-410D-ADE0-B1EE7C230FD6}">
      <dsp:nvSpPr>
        <dsp:cNvPr id="0" name=""/>
        <dsp:cNvSpPr/>
      </dsp:nvSpPr>
      <dsp:spPr>
        <a:xfrm>
          <a:off x="3923495" y="2721425"/>
          <a:ext cx="3182959" cy="1909775"/>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Reauthorized in 2001 by No Child Left Behind</a:t>
          </a:r>
          <a:endParaRPr lang="en-US" sz="2800" kern="1200" dirty="0"/>
        </a:p>
      </dsp:txBody>
      <dsp:txXfrm>
        <a:off x="3923495" y="2721425"/>
        <a:ext cx="3182959" cy="1909775"/>
      </dsp:txXfrm>
    </dsp:sp>
    <dsp:sp modelId="{47D31915-062D-4755-A3CD-9CEC736625FC}">
      <dsp:nvSpPr>
        <dsp:cNvPr id="0" name=""/>
        <dsp:cNvSpPr/>
      </dsp:nvSpPr>
      <dsp:spPr>
        <a:xfrm>
          <a:off x="7838535" y="2721425"/>
          <a:ext cx="3182959" cy="190977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Reauthorized in 2015 by Every Student Succeeds Act</a:t>
          </a:r>
          <a:endParaRPr lang="en-US" sz="2800" kern="1200" dirty="0"/>
        </a:p>
      </dsp:txBody>
      <dsp:txXfrm>
        <a:off x="7838535" y="2721425"/>
        <a:ext cx="3182959" cy="190977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BD9AE-3395-4D11-AB20-A39CC1F8D440}" type="datetimeFigureOut">
              <a:rPr lang="en-US" smtClean="0"/>
              <a:t>10/28/2017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D5C77-6810-48A7-BEB5-8DC1EECC8299}" type="slidenum">
              <a:rPr lang="en-US" smtClean="0"/>
              <a:t>‹#›</a:t>
            </a:fld>
            <a:endParaRPr lang="en-US"/>
          </a:p>
        </p:txBody>
      </p:sp>
    </p:spTree>
    <p:extLst>
      <p:ext uri="{BB962C8B-B14F-4D97-AF65-F5344CB8AC3E}">
        <p14:creationId xmlns:p14="http://schemas.microsoft.com/office/powerpoint/2010/main" val="231359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a:t>
            </a:fld>
            <a:endParaRPr lang="en-US"/>
          </a:p>
        </p:txBody>
      </p:sp>
    </p:spTree>
    <p:extLst>
      <p:ext uri="{BB962C8B-B14F-4D97-AF65-F5344CB8AC3E}">
        <p14:creationId xmlns:p14="http://schemas.microsoft.com/office/powerpoint/2010/main" val="174952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everyone have adequate privacy?</a:t>
            </a:r>
          </a:p>
          <a:p>
            <a:r>
              <a:rPr lang="en-US" dirty="0" smtClean="0"/>
              <a:t>Do</a:t>
            </a:r>
            <a:r>
              <a:rPr lang="en-US" baseline="0" dirty="0" smtClean="0"/>
              <a:t> they have their own space?</a:t>
            </a:r>
          </a:p>
          <a:p>
            <a:r>
              <a:rPr lang="en-US" baseline="0" dirty="0" smtClean="0"/>
              <a:t>Is there an actual, written and binding lease?</a:t>
            </a:r>
          </a:p>
          <a:p>
            <a:endParaRPr lang="en-US" baseline="0" dirty="0" smtClean="0"/>
          </a:p>
          <a:p>
            <a:r>
              <a:rPr lang="en-US" baseline="0" dirty="0" smtClean="0"/>
              <a:t>Try not to ask if the family is homeless; many people don’t know the definition and will therefore automatically say no based on a lack of information.  Also, the word homeless has a good deal of associated stigma.  </a:t>
            </a:r>
          </a:p>
          <a:p>
            <a:endParaRPr lang="en-US" baseline="0" dirty="0" smtClean="0"/>
          </a:p>
          <a:p>
            <a:r>
              <a:rPr lang="en-US" baseline="0" dirty="0" smtClean="0"/>
              <a:t>Determining Eligibility Issue Brief: https://nche.ed.gov/downloads/briefs/conf-elig.pdf</a:t>
            </a:r>
          </a:p>
        </p:txBody>
      </p:sp>
      <p:sp>
        <p:nvSpPr>
          <p:cNvPr id="4" name="Slide Number Placeholder 3"/>
          <p:cNvSpPr>
            <a:spLocks noGrp="1"/>
          </p:cNvSpPr>
          <p:nvPr>
            <p:ph type="sldNum" sz="quarter" idx="10"/>
          </p:nvPr>
        </p:nvSpPr>
        <p:spPr/>
        <p:txBody>
          <a:bodyPr/>
          <a:lstStyle/>
          <a:p>
            <a:fld id="{534D5C77-6810-48A7-BEB5-8DC1EECC8299}" type="slidenum">
              <a:rPr lang="en-US" smtClean="0"/>
              <a:t>10</a:t>
            </a:fld>
            <a:endParaRPr lang="en-US"/>
          </a:p>
        </p:txBody>
      </p:sp>
    </p:spTree>
    <p:extLst>
      <p:ext uri="{BB962C8B-B14F-4D97-AF65-F5344CB8AC3E}">
        <p14:creationId xmlns:p14="http://schemas.microsoft.com/office/powerpoint/2010/main" val="98689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Cooperative enrollment events: with</a:t>
            </a:r>
            <a:r>
              <a:rPr lang="en-US" baseline="0" dirty="0" smtClean="0"/>
              <a:t> Head Start, similar community agencies and community fairs, Kindergarten Roundup, etc.</a:t>
            </a:r>
          </a:p>
          <a:p>
            <a:endParaRPr lang="en-US" dirty="0" smtClean="0"/>
          </a:p>
          <a:p>
            <a:r>
              <a:rPr lang="en-US" dirty="0" smtClean="0"/>
              <a:t>Sample</a:t>
            </a:r>
            <a:r>
              <a:rPr lang="en-US" baseline="0" dirty="0" smtClean="0"/>
              <a:t> h</a:t>
            </a:r>
            <a:r>
              <a:rPr lang="en-US" dirty="0" smtClean="0"/>
              <a:t>ousing questionnaire: https://nche.ed.gov/downloads/toolkit2/app-3a.doc</a:t>
            </a:r>
          </a:p>
          <a:p>
            <a:endParaRPr lang="en-US" dirty="0" smtClean="0"/>
          </a:p>
          <a:p>
            <a:r>
              <a:rPr lang="en-US" dirty="0" smtClean="0"/>
              <a:t>Identification chapter in the Liaison Toolkit:</a:t>
            </a:r>
            <a:r>
              <a:rPr lang="en-US" baseline="0" dirty="0" smtClean="0"/>
              <a:t> https://nche.ed.gov/downloads/toolkit2/3.docx</a:t>
            </a:r>
            <a:endParaRPr lang="en-US"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11</a:t>
            </a:fld>
            <a:endParaRPr lang="en-US"/>
          </a:p>
        </p:txBody>
      </p:sp>
    </p:spTree>
    <p:extLst>
      <p:ext uri="{BB962C8B-B14F-4D97-AF65-F5344CB8AC3E}">
        <p14:creationId xmlns:p14="http://schemas.microsoft.com/office/powerpoint/2010/main" val="402789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Liaisons are required under the MV Act;</a:t>
            </a:r>
            <a:r>
              <a:rPr lang="en-US" baseline="0" dirty="0" smtClean="0"/>
              <a:t> must have the capacity and training to carry out liaison responsibilities.  State coordinators must provide professional development and technical assistance to liaisons and LEAs.</a:t>
            </a:r>
            <a:r>
              <a:rPr lang="en-US" dirty="0" smtClean="0"/>
              <a:t>  </a:t>
            </a:r>
          </a:p>
          <a:p>
            <a:endParaRPr lang="en-US" dirty="0" smtClean="0"/>
          </a:p>
          <a:p>
            <a:r>
              <a:rPr lang="en-US" dirty="0" smtClean="0"/>
              <a:t>Students should be identified through</a:t>
            </a:r>
            <a:r>
              <a:rPr lang="en-US" baseline="0" dirty="0" smtClean="0"/>
              <a:t> outreach and coordinated activities with other entities and agencies.</a:t>
            </a:r>
          </a:p>
          <a:p>
            <a:endParaRPr lang="en-US" baseline="0" dirty="0" smtClean="0"/>
          </a:p>
          <a:p>
            <a:r>
              <a:rPr lang="en-US" baseline="0" dirty="0" smtClean="0"/>
              <a:t>Liaisons will also need to work with others, i.e. secretaries, registrars, principals, etc., to ensure students are enrolled immediately.</a:t>
            </a:r>
          </a:p>
          <a:p>
            <a:endParaRPr lang="en-US" baseline="0" dirty="0" smtClean="0"/>
          </a:p>
          <a:p>
            <a:r>
              <a:rPr lang="en-US" baseline="0" dirty="0" smtClean="0"/>
              <a:t>Opportunities for HCY also include things like access to preschool, Head Start programs, early intervention services under IDEA.  Information about rights must be posted in public places where homeless families and youth are likely to see them, including schools, shelters, libraries, soup kitchens, and similar places.  NCHE has a poster than can be downloaded or ordered from our website under the products and resources menu. (https://nche.ed.gov/online_order.php)</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12</a:t>
            </a:fld>
            <a:endParaRPr lang="en-US"/>
          </a:p>
        </p:txBody>
      </p:sp>
    </p:spTree>
    <p:extLst>
      <p:ext uri="{BB962C8B-B14F-4D97-AF65-F5344CB8AC3E}">
        <p14:creationId xmlns:p14="http://schemas.microsoft.com/office/powerpoint/2010/main" val="257056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in law</a:t>
            </a:r>
            <a:r>
              <a:rPr lang="en-US" baseline="0" dirty="0" smtClean="0"/>
              <a:t> actually says liaisons, state coordinators, community and school personnel must collaborate and coordinate services for students, so it gives us information about who the liaison should work with.  It also refers to education and related services, so this includes things services for housing, mental, dental, and physical health needs, and other basic needs.</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13</a:t>
            </a:fld>
            <a:endParaRPr lang="en-US"/>
          </a:p>
        </p:txBody>
      </p:sp>
    </p:spTree>
    <p:extLst>
      <p:ext uri="{BB962C8B-B14F-4D97-AF65-F5344CB8AC3E}">
        <p14:creationId xmlns:p14="http://schemas.microsoft.com/office/powerpoint/2010/main" val="1185064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Merriam Webster defines</a:t>
            </a:r>
            <a:r>
              <a:rPr lang="en-US" baseline="0" dirty="0" smtClean="0"/>
              <a:t> immediate as occurring without loss of time, instant.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must enroll students experiencing homelessness immediately and then ask their parents/caregivers or the youth about documents like school records, birth certificates, and similar. </a:t>
            </a:r>
            <a:r>
              <a:rPr lang="en-US" dirty="0" smtClean="0"/>
              <a:t>Students lacking medical info must be referred to the liaison for assistance immediately.</a:t>
            </a:r>
            <a:endParaRPr lang="en-US" baseline="0" dirty="0" smtClean="0"/>
          </a:p>
          <a:p>
            <a:endParaRPr lang="en-US" baseline="0" dirty="0" smtClean="0"/>
          </a:p>
          <a:p>
            <a:r>
              <a:rPr lang="en-US" baseline="0" dirty="0" smtClean="0"/>
              <a:t>This applied to any student living in the U.S., regardless of immigration status; this was established under the federal court case, </a:t>
            </a:r>
            <a:r>
              <a:rPr lang="en-US" baseline="0" dirty="0" err="1" smtClean="0"/>
              <a:t>Plyler</a:t>
            </a:r>
            <a:r>
              <a:rPr lang="en-US" baseline="0" dirty="0" smtClean="0"/>
              <a:t> vs. Doe.  Schools also can’t deny enrollment to students unwilling or unable to provide a social security number, or who provide birth certificates from other countries.</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14</a:t>
            </a:fld>
            <a:endParaRPr lang="en-US"/>
          </a:p>
        </p:txBody>
      </p:sp>
    </p:spTree>
    <p:extLst>
      <p:ext uri="{BB962C8B-B14F-4D97-AF65-F5344CB8AC3E}">
        <p14:creationId xmlns:p14="http://schemas.microsoft.com/office/powerpoint/2010/main" val="3684282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only options under McKinney-Vento; state law may allow additional</a:t>
            </a:r>
            <a:r>
              <a:rPr lang="en-US" baseline="0" dirty="0" smtClean="0"/>
              <a: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Local attendance area schools could actually represent more than one school.  For example, based on where the student is living, the student could attend the local traditional school, a magnet school, a charter school, or an online school.  The student must still meet the requirements for the school though.  For example, if the magnet school has a focus on technology and therefore requires prerequisites or a certain GPA in specific coursework as part of the process for enrollment there, the HCY would have to meet those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15</a:t>
            </a:fld>
            <a:endParaRPr lang="en-US"/>
          </a:p>
        </p:txBody>
      </p:sp>
    </p:spTree>
    <p:extLst>
      <p:ext uri="{BB962C8B-B14F-4D97-AF65-F5344CB8AC3E}">
        <p14:creationId xmlns:p14="http://schemas.microsoft.com/office/powerpoint/2010/main" val="269691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Decision should be based on the best interest of the child.  Should also be based on the parent’s or UHY’s wishes.  If the parents and the school don’t agree, then there will be a dispute, which we’ll cover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Case-by-case</a:t>
            </a:r>
            <a:r>
              <a:rPr lang="en-US" baseline="0" dirty="0" smtClean="0"/>
              <a:t> determinations based on individual students- for example, a family with two students experiencing homelessness may choose to have one student remain in school of origin and one attend the local school.  Best interest may also change over the course of the year.  Example: a parent thinks the student can handle an hour commute, then discovers that’s not going to work after doing it for a few weeks.</a:t>
            </a:r>
            <a:endParaRPr lang="en-US"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16</a:t>
            </a:fld>
            <a:endParaRPr lang="en-US"/>
          </a:p>
        </p:txBody>
      </p:sp>
    </p:spTree>
    <p:extLst>
      <p:ext uri="{BB962C8B-B14F-4D97-AF65-F5344CB8AC3E}">
        <p14:creationId xmlns:p14="http://schemas.microsoft.com/office/powerpoint/2010/main" val="322131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student-centered factors: the student’s age, the distance to the school, any medical needs of the student, other special needs of the student, the time remaining in the school year, the length of anticipated stay at the current nighttime residence.  Safety concerns related to domestic violence, gang or sex trafficking grooming.  (This list isn’t exhaustive.)</a:t>
            </a:r>
          </a:p>
          <a:p>
            <a:endParaRPr lang="en-US" baseline="0" dirty="0" smtClean="0"/>
          </a:p>
          <a:p>
            <a:r>
              <a:rPr lang="en-US" baseline="0" dirty="0" smtClean="0"/>
              <a:t>Checklist for helping you make best interest determinations: https://nche.ed.gov/downloads/toolkit2/app-6a.docx</a:t>
            </a:r>
          </a:p>
          <a:p>
            <a:endParaRPr lang="en-US" baseline="0" dirty="0" smtClean="0"/>
          </a:p>
        </p:txBody>
      </p:sp>
      <p:sp>
        <p:nvSpPr>
          <p:cNvPr id="4" name="Slide Number Placeholder 3"/>
          <p:cNvSpPr>
            <a:spLocks noGrp="1"/>
          </p:cNvSpPr>
          <p:nvPr>
            <p:ph type="sldNum" sz="quarter" idx="10"/>
          </p:nvPr>
        </p:nvSpPr>
        <p:spPr/>
        <p:txBody>
          <a:bodyPr/>
          <a:lstStyle/>
          <a:p>
            <a:fld id="{534D5C77-6810-48A7-BEB5-8DC1EECC8299}" type="slidenum">
              <a:rPr lang="en-US" smtClean="0"/>
              <a:t>17</a:t>
            </a:fld>
            <a:endParaRPr lang="en-US"/>
          </a:p>
        </p:txBody>
      </p:sp>
    </p:spTree>
    <p:extLst>
      <p:ext uri="{BB962C8B-B14F-4D97-AF65-F5344CB8AC3E}">
        <p14:creationId xmlns:p14="http://schemas.microsoft.com/office/powerpoint/2010/main" val="292351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written statement must be given in a manner and form understandable by the parent or UHY.  Make sure the explanation is based on the language in the law.  For example, if the student is denied enrollment because the student isn’t homeless, how is the student’s housing not fixed, regular, and adequate? </a:t>
            </a:r>
          </a:p>
          <a:p>
            <a:endParaRPr lang="en-US" dirty="0" smtClean="0"/>
          </a:p>
          <a:p>
            <a:r>
              <a:rPr lang="en-US" dirty="0" smtClean="0"/>
              <a:t>Be sure to keep</a:t>
            </a:r>
            <a:r>
              <a:rPr lang="en-US" baseline="0" dirty="0" smtClean="0"/>
              <a:t> the dispute focused on MV issues.  For example, sometimes we get helpline calls about a potential dispute, but in talking with the caller, we discover the issues aren’t related to MV but are related to special education.  </a:t>
            </a:r>
          </a:p>
          <a:p>
            <a:endParaRPr lang="en-US" dirty="0" smtClean="0"/>
          </a:p>
          <a:p>
            <a:r>
              <a:rPr lang="en-US" dirty="0" smtClean="0"/>
              <a:t>Make sure the district</a:t>
            </a:r>
            <a:r>
              <a:rPr lang="en-US" baseline="0" dirty="0" smtClean="0"/>
              <a:t> policy aligns with your state policy.  If you include timelines in your policy and procedures, make sure you indicate calendar days or business days.  Also, be sure to be flexible.  If your policy requires a meeting with the parent, but the parent can’t come to the school, be sure to make other arrangements like a phone or video interview.</a:t>
            </a:r>
          </a:p>
          <a:p>
            <a:endParaRPr lang="en-US" baseline="0" dirty="0" smtClean="0"/>
          </a:p>
          <a:p>
            <a:r>
              <a:rPr lang="en-US" baseline="0" dirty="0" smtClean="0"/>
              <a:t>Sample dispute resolutions: https://nche.ed.gov/ibt/sc_dispute.php</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18</a:t>
            </a:fld>
            <a:endParaRPr lang="en-US"/>
          </a:p>
        </p:txBody>
      </p:sp>
    </p:spTree>
    <p:extLst>
      <p:ext uri="{BB962C8B-B14F-4D97-AF65-F5344CB8AC3E}">
        <p14:creationId xmlns:p14="http://schemas.microsoft.com/office/powerpoint/2010/main" val="368403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talk about a couple of special populations, then we’ll look at other programs and</a:t>
            </a:r>
            <a:r>
              <a:rPr lang="en-US" baseline="0" dirty="0" smtClean="0"/>
              <a:t> services.</a:t>
            </a:r>
          </a:p>
          <a:p>
            <a:endParaRPr lang="en-US" baseline="0" dirty="0" smtClean="0"/>
          </a:p>
          <a:p>
            <a:r>
              <a:rPr lang="en-US" baseline="0" dirty="0" smtClean="0"/>
              <a:t>Flowchart for determining if a student is an UHY: https://nche.ed.gov/downloads/toolkit2/app-9a.doc</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19</a:t>
            </a:fld>
            <a:endParaRPr lang="en-US"/>
          </a:p>
        </p:txBody>
      </p:sp>
    </p:spTree>
    <p:extLst>
      <p:ext uri="{BB962C8B-B14F-4D97-AF65-F5344CB8AC3E}">
        <p14:creationId xmlns:p14="http://schemas.microsoft.com/office/powerpoint/2010/main" val="259862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a:t>
            </a:fld>
            <a:endParaRPr lang="en-US"/>
          </a:p>
        </p:txBody>
      </p:sp>
    </p:spTree>
    <p:extLst>
      <p:ext uri="{BB962C8B-B14F-4D97-AF65-F5344CB8AC3E}">
        <p14:creationId xmlns:p14="http://schemas.microsoft.com/office/powerpoint/2010/main" val="1890482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UHY will age out with state law on school attendance or age provisions in the Individuals with Disabilities Act (IDEA).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 student can be considered</a:t>
            </a:r>
            <a:r>
              <a:rPr lang="en-US" baseline="0" dirty="0" smtClean="0"/>
              <a:t> an UHY even if the parent says they’re willing to provide a home.  We cannot require adults to get guardianship, we cannot deny a student enrollment because they’re not with their parent if they qualify as an UHY.  Students are far safer in school and much less likely to be victims of sex trafficking if they’re in school.  Remember: the law doesn’t say why the student lost housing, it only asks if the student lacks fixed, regular, and adequate nighttime residence.</a:t>
            </a:r>
          </a:p>
          <a:p>
            <a:endParaRPr lang="en-US" baseline="0" dirty="0" smtClean="0"/>
          </a:p>
          <a:p>
            <a:r>
              <a:rPr lang="en-US" baseline="0" dirty="0" smtClean="0"/>
              <a:t>The statistics are based on a report that included a survey of youth living on the street in California.  Statistics from: </a:t>
            </a:r>
            <a:r>
              <a:rPr lang="en-US" altLang="en-US" dirty="0" smtClean="0">
                <a:latin typeface="Arial" panose="020B0604020202020204" pitchFamily="34" charset="0"/>
              </a:rPr>
              <a:t>Voices from the Street: A survey of Homeless Youth by their Peers;  https://nche.ed.gov/ibt/research.php  </a:t>
            </a:r>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20</a:t>
            </a:fld>
            <a:endParaRPr lang="en-US"/>
          </a:p>
        </p:txBody>
      </p:sp>
    </p:spTree>
    <p:extLst>
      <p:ext uri="{BB962C8B-B14F-4D97-AF65-F5344CB8AC3E}">
        <p14:creationId xmlns:p14="http://schemas.microsoft.com/office/powerpoint/2010/main" val="95548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to know state law because it may give you avenues or inform you on how to deal with certain issues for unaccompanied youth.  For example, IN has a third party custodial form that was developed by the Department of Education under a mandate from the state legislature.  All districts must accept it if the student isn’t with a parent.  Other state law may tell you what and when you can help a student obtain medical care.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21</a:t>
            </a:fld>
            <a:endParaRPr lang="en-US"/>
          </a:p>
        </p:txBody>
      </p:sp>
    </p:spTree>
    <p:extLst>
      <p:ext uri="{BB962C8B-B14F-4D97-AF65-F5344CB8AC3E}">
        <p14:creationId xmlns:p14="http://schemas.microsoft.com/office/powerpoint/2010/main" val="72496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applies to everything we’ve discussed so far-</a:t>
            </a:r>
            <a:r>
              <a:rPr lang="en-US" baseline="0" dirty="0" smtClean="0"/>
              <a:t> the circumstances of an UHY’s life, the decisions that lead to a family becoming homeless, the decisions for school placement made by a family.  </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22</a:t>
            </a:fld>
            <a:endParaRPr lang="en-US"/>
          </a:p>
        </p:txBody>
      </p:sp>
    </p:spTree>
    <p:extLst>
      <p:ext uri="{BB962C8B-B14F-4D97-AF65-F5344CB8AC3E}">
        <p14:creationId xmlns:p14="http://schemas.microsoft.com/office/powerpoint/2010/main" val="3475801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of note about this</a:t>
            </a:r>
            <a:r>
              <a:rPr lang="en-US" baseline="0" dirty="0" smtClean="0"/>
              <a:t> subpopulation: they’re more likely to live in the shelters, so identifying them may be much easier when working with the local shelters.  Health and social services, agencies that oversee child and maternal health, TANF, food stamps, food banks, etc., are also key partners.</a:t>
            </a:r>
          </a:p>
          <a:p>
            <a:endParaRPr lang="en-US" baseline="0" dirty="0" smtClean="0"/>
          </a:p>
          <a:p>
            <a:r>
              <a:rPr lang="en-US" baseline="0" dirty="0" smtClean="0"/>
              <a:t>To the extent that a district has preschool education for children, the MV Act applies.  In other words, if your district does not have any preschool services outside of early intervention services, you do not have to establish a preschool classroom just for the homeless students.  However, you do need to refer the students to programs, like Head Start, in the community that could educate the children.  If your district does have preschool classrooms, then all the provisions of McKinney-Vento apply, including the right to immediate enrollment.  </a:t>
            </a:r>
          </a:p>
          <a:p>
            <a:endParaRPr lang="en-US" baseline="0" dirty="0" smtClean="0"/>
          </a:p>
          <a:p>
            <a:r>
              <a:rPr lang="en-US" baseline="0" dirty="0" smtClean="0"/>
              <a:t>If your district has a limited number of preschool slots based on grant funding, then you can place a HCY on a waitlist for enrollment after all the slots are full.  Some schools and Head Starts keep slots open specifically for HCY and Head Start prioritizes HCY for enrollment.  </a:t>
            </a:r>
          </a:p>
        </p:txBody>
      </p:sp>
      <p:sp>
        <p:nvSpPr>
          <p:cNvPr id="4" name="Slide Number Placeholder 3"/>
          <p:cNvSpPr>
            <a:spLocks noGrp="1"/>
          </p:cNvSpPr>
          <p:nvPr>
            <p:ph type="sldNum" sz="quarter" idx="10"/>
          </p:nvPr>
        </p:nvSpPr>
        <p:spPr/>
        <p:txBody>
          <a:bodyPr/>
          <a:lstStyle/>
          <a:p>
            <a:fld id="{534D5C77-6810-48A7-BEB5-8DC1EECC8299}" type="slidenum">
              <a:rPr lang="en-US" smtClean="0"/>
              <a:t>23</a:t>
            </a:fld>
            <a:endParaRPr lang="en-US"/>
          </a:p>
        </p:txBody>
      </p:sp>
    </p:spTree>
    <p:extLst>
      <p:ext uri="{BB962C8B-B14F-4D97-AF65-F5344CB8AC3E}">
        <p14:creationId xmlns:p14="http://schemas.microsoft.com/office/powerpoint/2010/main" val="2836445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Must provide transportation</a:t>
            </a:r>
            <a:r>
              <a:rPr lang="en-US" baseline="0" dirty="0" smtClean="0"/>
              <a:t> to HCY even if you do not provide it for other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24</a:t>
            </a:fld>
            <a:endParaRPr lang="en-US"/>
          </a:p>
        </p:txBody>
      </p:sp>
    </p:spTree>
    <p:extLst>
      <p:ext uri="{BB962C8B-B14F-4D97-AF65-F5344CB8AC3E}">
        <p14:creationId xmlns:p14="http://schemas.microsoft.com/office/powerpoint/2010/main" val="353318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25</a:t>
            </a:fld>
            <a:endParaRPr lang="en-US"/>
          </a:p>
        </p:txBody>
      </p:sp>
    </p:spTree>
    <p:extLst>
      <p:ext uri="{BB962C8B-B14F-4D97-AF65-F5344CB8AC3E}">
        <p14:creationId xmlns:p14="http://schemas.microsoft.com/office/powerpoint/2010/main" val="2082978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high percentage of HCY have IEPs.  While the country as a whole has a </a:t>
            </a:r>
            <a:r>
              <a:rPr lang="en-US" dirty="0" err="1" smtClean="0"/>
              <a:t>SpEd</a:t>
            </a:r>
            <a:r>
              <a:rPr lang="en-US" dirty="0" smtClean="0"/>
              <a:t> rate of 13%, which has been stable for several years, the rate of HCY with IEPs is 17%.  That’s been increasing.</a:t>
            </a:r>
            <a:r>
              <a:rPr lang="en-US" baseline="0" dirty="0" smtClean="0"/>
              <a:t>  As a liaison, you may then want to participate in at least some of the case conference committee meetings for your students.  And if you’re a state coordinator, you’re required to participate (or have a designee participate) on the state advisory councils for special education.</a:t>
            </a:r>
            <a:endParaRPr lang="en-US" dirty="0" smtClean="0"/>
          </a:p>
          <a:p>
            <a:endParaRPr lang="en-US" dirty="0" smtClean="0"/>
          </a:p>
          <a:p>
            <a:r>
              <a:rPr lang="en-US" dirty="0" smtClean="0"/>
              <a:t>There’s an increased emphasis on making sure those HCY</a:t>
            </a:r>
            <a:r>
              <a:rPr lang="en-US" baseline="0" dirty="0" smtClean="0"/>
              <a:t> who qualify for Part C services under IDEA are identified and served.</a:t>
            </a:r>
          </a:p>
          <a:p>
            <a:endParaRPr lang="en-US" baseline="0" dirty="0" smtClean="0"/>
          </a:p>
          <a:p>
            <a:r>
              <a:rPr lang="en-US" baseline="0" dirty="0" smtClean="0"/>
              <a:t>Even if the timeline is extended for an initial evaluation, it shouldn’t be reset to another full 60 days - it should just be an extension.  (60 days is the timeline required by IDEA; individual states may have shorter timelines.) </a:t>
            </a:r>
          </a:p>
          <a:p>
            <a:endParaRPr lang="en-US" baseline="0" dirty="0" smtClean="0"/>
          </a:p>
          <a:p>
            <a:r>
              <a:rPr lang="en-US" baseline="0" dirty="0" smtClean="0"/>
              <a:t>Issue brief on MV and Special Education: https://nche.ed.gov/downloads/briefs/idea.pdf  (Please note that this brief hasn’t been updated as of 10/17, but will be soon.  The IDEA information won’t change.)</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26</a:t>
            </a:fld>
            <a:endParaRPr lang="en-US"/>
          </a:p>
        </p:txBody>
      </p:sp>
    </p:spTree>
    <p:extLst>
      <p:ext uri="{BB962C8B-B14F-4D97-AF65-F5344CB8AC3E}">
        <p14:creationId xmlns:p14="http://schemas.microsoft.com/office/powerpoint/2010/main" val="365600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only have 10 days to hold a case conference committee meeting after a student with an IEP</a:t>
            </a:r>
            <a:r>
              <a:rPr lang="en-US" baseline="0" dirty="0" smtClean="0"/>
              <a:t> enrolls, so the use of temporary surrogate parents can be very useful.  When we say “involved in the care” of the student, we mean people like shelter staff, school staff, etc.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27</a:t>
            </a:fld>
            <a:endParaRPr lang="en-US"/>
          </a:p>
        </p:txBody>
      </p:sp>
    </p:spTree>
    <p:extLst>
      <p:ext uri="{BB962C8B-B14F-4D97-AF65-F5344CB8AC3E}">
        <p14:creationId xmlns:p14="http://schemas.microsoft.com/office/powerpoint/2010/main" val="2589911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implications for many of our UHY youth, so it’s important to be aware of the definition.</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28</a:t>
            </a:fld>
            <a:endParaRPr lang="en-US"/>
          </a:p>
        </p:txBody>
      </p:sp>
    </p:spTree>
    <p:extLst>
      <p:ext uri="{BB962C8B-B14F-4D97-AF65-F5344CB8AC3E}">
        <p14:creationId xmlns:p14="http://schemas.microsoft.com/office/powerpoint/2010/main" val="343237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30</a:t>
            </a:fld>
            <a:endParaRPr lang="en-US"/>
          </a:p>
        </p:txBody>
      </p:sp>
    </p:spTree>
    <p:extLst>
      <p:ext uri="{BB962C8B-B14F-4D97-AF65-F5344CB8AC3E}">
        <p14:creationId xmlns:p14="http://schemas.microsoft.com/office/powerpoint/2010/main" val="12133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a:t>
            </a:r>
            <a:r>
              <a:rPr lang="en-US" baseline="0" dirty="0" smtClean="0"/>
              <a:t> passed as the Stewart B. McKinney Homeless Assistance Act in 1987.  The law had 15 programs originally; not all of them are still included in the law, but the Education for Homeless Children and Youth program in Subtitle VII-B has been strengthened over the years.  Changes to MV have also largely been made based on the identified problems students continue to have and feedback from professionals in the field.  It’s important to know the history of this law to help people understand why it’s so important and worthwhile.  </a:t>
            </a:r>
          </a:p>
        </p:txBody>
      </p:sp>
      <p:sp>
        <p:nvSpPr>
          <p:cNvPr id="4" name="Slide Number Placeholder 3"/>
          <p:cNvSpPr>
            <a:spLocks noGrp="1"/>
          </p:cNvSpPr>
          <p:nvPr>
            <p:ph type="sldNum" sz="quarter" idx="10"/>
          </p:nvPr>
        </p:nvSpPr>
        <p:spPr/>
        <p:txBody>
          <a:bodyPr/>
          <a:lstStyle/>
          <a:p>
            <a:fld id="{534D5C77-6810-48A7-BEB5-8DC1EECC8299}" type="slidenum">
              <a:rPr lang="en-US" smtClean="0"/>
              <a:t>3</a:t>
            </a:fld>
            <a:endParaRPr lang="en-US"/>
          </a:p>
        </p:txBody>
      </p:sp>
    </p:spTree>
    <p:extLst>
      <p:ext uri="{BB962C8B-B14F-4D97-AF65-F5344CB8AC3E}">
        <p14:creationId xmlns:p14="http://schemas.microsoft.com/office/powerpoint/2010/main" val="295415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illustration of why services have to be comparable, but not equal or exactly the same.  The student</a:t>
            </a:r>
            <a:r>
              <a:rPr lang="en-US" baseline="0" dirty="0" smtClean="0"/>
              <a:t> receiving exactly the same assistance still can’t see over the fence.  In the same way, if we give HCY the exact same services we give to other students, many of them still may not be successful in school.  This is why needs assessments are so critical.</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31</a:t>
            </a:fld>
            <a:endParaRPr lang="en-US"/>
          </a:p>
        </p:txBody>
      </p:sp>
    </p:spTree>
    <p:extLst>
      <p:ext uri="{BB962C8B-B14F-4D97-AF65-F5344CB8AC3E}">
        <p14:creationId xmlns:p14="http://schemas.microsoft.com/office/powerpoint/2010/main" val="4248678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list is not exhaustive.  </a:t>
            </a:r>
          </a:p>
          <a:p>
            <a:endParaRPr lang="en-US" dirty="0" smtClean="0"/>
          </a:p>
          <a:p>
            <a:r>
              <a:rPr lang="en-US" dirty="0" smtClean="0"/>
              <a:t>Title I funds may also cover</a:t>
            </a:r>
            <a:r>
              <a:rPr lang="en-US" baseline="0" dirty="0" smtClean="0"/>
              <a:t> the excess cost of transportation for HCY, as noted earlier.  It may also cover the salary of the district liaison.</a:t>
            </a:r>
          </a:p>
          <a:p>
            <a:endParaRPr lang="en-US" baseline="0" dirty="0" smtClean="0"/>
          </a:p>
          <a:p>
            <a:r>
              <a:rPr lang="en-US" baseline="0" dirty="0" smtClean="0"/>
              <a:t>Keep in mind that expenses must be reasonable and necessary, and that other local resources must be used before federal funds may be used.  The expenses also have to be academic in nature.  For example, we could cover the cost of a field trip to see a play that the English Literature class has been studying, but not to an amusement park.  </a:t>
            </a:r>
          </a:p>
          <a:p>
            <a:endParaRPr lang="en-US" baseline="0" dirty="0" smtClean="0"/>
          </a:p>
          <a:p>
            <a:r>
              <a:rPr lang="en-US" baseline="0" dirty="0" smtClean="0"/>
              <a:t>List source: Question M-4 of US ED McKinney-Vento Non-Regulatory Guidance (July 2016, Updated March 2017)</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32</a:t>
            </a:fld>
            <a:endParaRPr lang="en-US"/>
          </a:p>
        </p:txBody>
      </p:sp>
    </p:spTree>
    <p:extLst>
      <p:ext uri="{BB962C8B-B14F-4D97-AF65-F5344CB8AC3E}">
        <p14:creationId xmlns:p14="http://schemas.microsoft.com/office/powerpoint/2010/main" val="1950643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Eligibility</a:t>
            </a:r>
            <a:r>
              <a:rPr lang="en-US" baseline="0" dirty="0" smtClean="0"/>
              <a:t> is the same as for school or origin, transportation, and Title I- in other words, for the duration of the homelessness and until the end of the school year in which the student obtains housing.  </a:t>
            </a:r>
          </a:p>
          <a:p>
            <a:endParaRPr lang="en-US" baseline="0" dirty="0" smtClean="0"/>
          </a:p>
          <a:p>
            <a:r>
              <a:rPr lang="en-US" baseline="0" dirty="0" smtClean="0"/>
              <a:t>We’ve received questions about what to do when a student relocates to a new district because they obtain housing in the new district- that student is still eligible for free meals until the end of the year, so make sure the student’s record provides the appropriate information or work with the other district’s liaison to ensure the student can still access school meals.</a:t>
            </a:r>
          </a:p>
          <a:p>
            <a:endParaRPr lang="en-US" baseline="0" dirty="0" smtClean="0"/>
          </a:p>
          <a:p>
            <a:r>
              <a:rPr lang="en-US" baseline="0" dirty="0" smtClean="0"/>
              <a:t>USDA policy memos: https://nche.ed.gov/legis/cn_wic.php</a:t>
            </a:r>
          </a:p>
        </p:txBody>
      </p:sp>
      <p:sp>
        <p:nvSpPr>
          <p:cNvPr id="4" name="Slide Number Placeholder 3"/>
          <p:cNvSpPr>
            <a:spLocks noGrp="1"/>
          </p:cNvSpPr>
          <p:nvPr>
            <p:ph type="sldNum" sz="quarter" idx="10"/>
          </p:nvPr>
        </p:nvSpPr>
        <p:spPr/>
        <p:txBody>
          <a:bodyPr/>
          <a:lstStyle/>
          <a:p>
            <a:fld id="{534D5C77-6810-48A7-BEB5-8DC1EECC8299}" type="slidenum">
              <a:rPr lang="en-US" smtClean="0"/>
              <a:t>34</a:t>
            </a:fld>
            <a:endParaRPr lang="en-US"/>
          </a:p>
        </p:txBody>
      </p:sp>
    </p:spTree>
    <p:extLst>
      <p:ext uri="{BB962C8B-B14F-4D97-AF65-F5344CB8AC3E}">
        <p14:creationId xmlns:p14="http://schemas.microsoft.com/office/powerpoint/2010/main" val="3538903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Barriers to credit accrual can include</a:t>
            </a:r>
            <a:r>
              <a:rPr lang="en-US" baseline="0" dirty="0" smtClean="0"/>
              <a:t> seat time requirements or variances in the requirements for graduation between districts.  Classes offered in districts can vary as can the way they calculate credits.  </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35</a:t>
            </a:fld>
            <a:endParaRPr lang="en-US"/>
          </a:p>
        </p:txBody>
      </p:sp>
    </p:spTree>
    <p:extLst>
      <p:ext uri="{BB962C8B-B14F-4D97-AF65-F5344CB8AC3E}">
        <p14:creationId xmlns:p14="http://schemas.microsoft.com/office/powerpoint/2010/main" val="620638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what homeless students need specifically.  State plans for homeless education must address how the states will handle these requirements.  However, no matter if you’re a state or a district, it’s easy to fall into a trap of saying “we do that for all students.”  Typically, we do.  However, what the HCY need vs. the housed students may be very different.</a:t>
            </a:r>
          </a:p>
          <a:p>
            <a:endParaRPr lang="en-US" baseline="0" dirty="0" smtClean="0"/>
          </a:p>
          <a:p>
            <a:r>
              <a:rPr lang="en-US" baseline="0" dirty="0" smtClean="0"/>
              <a:t>Accompanied homeless youth can get consideration of their special case; you can help them by giving them </a:t>
            </a:r>
            <a:r>
              <a:rPr lang="en-US" baseline="0" smtClean="0"/>
              <a:t>a letter as well as the UHY.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36</a:t>
            </a:fld>
            <a:endParaRPr lang="en-US"/>
          </a:p>
        </p:txBody>
      </p:sp>
    </p:spTree>
    <p:extLst>
      <p:ext uri="{BB962C8B-B14F-4D97-AF65-F5344CB8AC3E}">
        <p14:creationId xmlns:p14="http://schemas.microsoft.com/office/powerpoint/2010/main" val="3117811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the student has</a:t>
            </a:r>
            <a:r>
              <a:rPr lang="en-US" baseline="0" dirty="0" smtClean="0"/>
              <a:t> too many absences, but it’s because they don’t have an alarm clock, that’s an easy fix.  Or if they have too many absences but the district wasn’t providing appropriate transportation for some reason- that’s on the district, not the student.</a:t>
            </a:r>
          </a:p>
          <a:p>
            <a:endParaRPr lang="en-US" baseline="0" dirty="0" smtClean="0"/>
          </a:p>
          <a:p>
            <a:r>
              <a:rPr lang="en-US" baseline="0" dirty="0" smtClean="0"/>
              <a:t>Also remember the high rates of special education needs among this population.  One state examined discipline data and special education data and found that students were frequently being disciplined for things that should’ve been addressed in their IEPs.   The state also found that HCY were being suspended at twice the state average and were frequently suspended repeatedly in comparison to other students.  That’s a systemic issue.</a:t>
            </a:r>
          </a:p>
          <a:p>
            <a:endParaRPr lang="en-US" baseline="0" dirty="0" smtClean="0"/>
          </a:p>
          <a:p>
            <a:r>
              <a:rPr lang="en-US" baseline="0" dirty="0" smtClean="0"/>
              <a:t>Rates of anxiety and depression are high among HCY, so trauma informed care is very important to make sure the discipline is a teachable moment (consequences) and not punishment, which tends to just reinforce trauma.  </a:t>
            </a:r>
          </a:p>
          <a:p>
            <a:endParaRPr lang="en-US" baseline="0" dirty="0" smtClean="0"/>
          </a:p>
          <a:p>
            <a:r>
              <a:rPr lang="en-US" baseline="0" dirty="0" smtClean="0"/>
              <a:t>Fees and fines as a form of discipline are inappropriate.  Out of school suspensions are frequently not appropriate given that students have nowhere to go.</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37</a:t>
            </a:fld>
            <a:endParaRPr lang="en-US"/>
          </a:p>
        </p:txBody>
      </p:sp>
    </p:spTree>
    <p:extLst>
      <p:ext uri="{BB962C8B-B14F-4D97-AF65-F5344CB8AC3E}">
        <p14:creationId xmlns:p14="http://schemas.microsoft.com/office/powerpoint/2010/main" val="1348524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have all been required for some time except for graduation rate and chronic absenteeism data.  ED does use this data to provide technical assistance and expects the states to as well.  To make sure that’s accurate, ED has a comprehensive data quality review process for data submitted.  As a result, if your district or state submits data that’s outside of expected parameters, you will likely be asked to address the problem or provide information on the reason why the data was unusual.  Please check your data often and early to avoid problems!  Be sure to cross reference your data to make sure the students are appropriately identified.  In other words, does your list of students as liaison match the list that school nutrition, transportation, and Title I have?  It’s common to find errors when cross referencing, and it can make the difference in the services that a </a:t>
            </a:r>
            <a:r>
              <a:rPr lang="en-US" baseline="0" smtClean="0"/>
              <a:t>student receives.</a:t>
            </a:r>
            <a:endParaRPr lang="en-US" dirty="0" smtClean="0"/>
          </a:p>
          <a:p>
            <a:endParaRPr lang="en-US" dirty="0" smtClean="0"/>
          </a:p>
          <a:p>
            <a:endParaRPr lang="en-US" dirty="0" smtClean="0"/>
          </a:p>
          <a:p>
            <a:r>
              <a:rPr lang="en-US" dirty="0" smtClean="0"/>
              <a:t>Can see the Federal</a:t>
            </a:r>
            <a:r>
              <a:rPr lang="en-US" baseline="0" dirty="0" smtClean="0"/>
              <a:t> Data Summary at https://nche.ed.gov/ibt/aw_statistics.php</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38</a:t>
            </a:fld>
            <a:endParaRPr lang="en-US"/>
          </a:p>
        </p:txBody>
      </p:sp>
    </p:spTree>
    <p:extLst>
      <p:ext uri="{BB962C8B-B14F-4D97-AF65-F5344CB8AC3E}">
        <p14:creationId xmlns:p14="http://schemas.microsoft.com/office/powerpoint/2010/main" val="1435798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39</a:t>
            </a:fld>
            <a:endParaRPr lang="en-US"/>
          </a:p>
        </p:txBody>
      </p:sp>
    </p:spTree>
    <p:extLst>
      <p:ext uri="{BB962C8B-B14F-4D97-AF65-F5344CB8AC3E}">
        <p14:creationId xmlns:p14="http://schemas.microsoft.com/office/powerpoint/2010/main" val="167016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MV is more clear than ever that the purpose of the law is to ensure educational stability.  We can see this in the new language</a:t>
            </a:r>
            <a:r>
              <a:rPr lang="en-US" baseline="0" dirty="0" smtClean="0"/>
              <a:t> that presumes that staying in the school of origin in is the best interest of the student, and even in the language about transitioning students to higher education.   Language about parent involvement has changed too, noting that when we consider the quality of a subgrant under MV, the parent involvement should be meaningful.  </a:t>
            </a:r>
          </a:p>
          <a:p>
            <a:endParaRPr lang="en-US" baseline="0" dirty="0" smtClean="0"/>
          </a:p>
          <a:p>
            <a:r>
              <a:rPr lang="en-US" baseline="0" dirty="0" smtClean="0"/>
              <a:t>The role of the liaison has been solidified over time; it was made mandatory in 2001 and in 2015 liaison responsibilities were expanded.  The importance of the liaison can’t be underscored enough.  When parents call the NCHE helpline, the most common reason they’re having problems is because they haven’t connected with the liaison in the district.</a:t>
            </a:r>
          </a:p>
          <a:p>
            <a:endParaRPr lang="en-US" baseline="0" dirty="0" smtClean="0"/>
          </a:p>
          <a:p>
            <a:r>
              <a:rPr lang="en-US" baseline="0" dirty="0" smtClean="0"/>
              <a:t>The collaboration piece is something that people can struggle to get their heads around, because this law requires we collaborate in ways and with agencies that education doesn’t typically connect to.  This is vital though; schools can’t do it all, and the students have basic needs that have to be met for them to learn.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4</a:t>
            </a:fld>
            <a:endParaRPr lang="en-US"/>
          </a:p>
        </p:txBody>
      </p:sp>
    </p:spTree>
    <p:extLst>
      <p:ext uri="{BB962C8B-B14F-4D97-AF65-F5344CB8AC3E}">
        <p14:creationId xmlns:p14="http://schemas.microsoft.com/office/powerpoint/2010/main" val="171755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data has been tracked by US ED, the only times we’ve had a decrease</a:t>
            </a:r>
            <a:r>
              <a:rPr lang="en-US" baseline="0" dirty="0" smtClean="0"/>
              <a:t> in the number of HCY was when people were rehoused after Katrina and when a state had major issues with data collection. With the number of natural disasters that have taken place this year, we certainly expect to see this number go up for the current school year.</a:t>
            </a:r>
          </a:p>
          <a:p>
            <a:endParaRPr lang="en-US" baseline="0" dirty="0" smtClean="0"/>
          </a:p>
          <a:p>
            <a:r>
              <a:rPr lang="en-US" dirty="0" smtClean="0"/>
              <a:t>That’s a 21% increase in the</a:t>
            </a:r>
            <a:r>
              <a:rPr lang="en-US" baseline="0" dirty="0" smtClean="0"/>
              <a:t> number of UHY over the preceding three years.  Additionally, research has shown that between 1.6 and 2.8 million youth run away in a year, so clearly, that number may be low. </a:t>
            </a:r>
            <a:r>
              <a:rPr lang="da-DK" i="1" dirty="0" smtClean="0"/>
              <a:t>(Hammer et al, 2002, Greene, 1995)</a:t>
            </a:r>
          </a:p>
          <a:p>
            <a:endParaRPr lang="da-DK" i="1" baseline="0" dirty="0" smtClean="0"/>
          </a:p>
          <a:p>
            <a:r>
              <a:rPr lang="da-DK" i="0" baseline="0" dirty="0" smtClean="0"/>
              <a:t>Suggest looking at your economically disadvantaged data.  If your schools have high numbers of economically disadvantaged students, but no or low numbers of HCY, your district is struggling with underidentification of HCY.  </a:t>
            </a:r>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5</a:t>
            </a:fld>
            <a:endParaRPr lang="en-US"/>
          </a:p>
        </p:txBody>
      </p:sp>
    </p:spTree>
    <p:extLst>
      <p:ext uri="{BB962C8B-B14F-4D97-AF65-F5344CB8AC3E}">
        <p14:creationId xmlns:p14="http://schemas.microsoft.com/office/powerpoint/2010/main" val="26345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are self-explanatory, but some deserve some conversation.</a:t>
            </a:r>
            <a:r>
              <a:rPr lang="en-US" baseline="0" dirty="0" smtClean="0"/>
              <a:t>  For example, people are much more likely to understand job loss or underemployment after the Recession.  People don’t always understand housing though.  </a:t>
            </a:r>
            <a:r>
              <a:rPr lang="en-US" dirty="0" smtClean="0"/>
              <a:t>A new report by</a:t>
            </a:r>
            <a:r>
              <a:rPr lang="en-US" baseline="0" dirty="0" smtClean="0"/>
              <a:t> Freddie Mac estimated that the housing units available to people with very low incomes dropped by roughly 60% between 2010 and 2016.  The mortgage crisis also drove up rents, so based on increasing rents and the number of available units, we’re short more than 7 million affordable homes in the U.S.  According to the National Low Income Housing Network, a minimum wage worker would have to work 117 hours a week to afford a 2 bedroom apartment at fair market median rent.  There are only 2 states with a housing wage of less than $14 an hour; when we look at the U.S. as a whole, the housing wage is more than $21 an hour.  </a:t>
            </a:r>
          </a:p>
          <a:p>
            <a:endParaRPr lang="en-US" baseline="0" dirty="0" smtClean="0"/>
          </a:p>
          <a:p>
            <a:r>
              <a:rPr lang="en-US" baseline="0" dirty="0" smtClean="0"/>
              <a:t>Illness is an area that’s often overlooked too.  As much as 62% of all personal bankruptcies are related to healthcare costs; the majority of those cases involved college educated, middle income families who owned homes.  </a:t>
            </a:r>
          </a:p>
          <a:p>
            <a:endParaRPr lang="en-US" baseline="0" dirty="0" smtClean="0"/>
          </a:p>
          <a:p>
            <a:r>
              <a:rPr lang="en-US" baseline="0" dirty="0" smtClean="0"/>
              <a:t>I know this is a little unusual to talk about, but it’s important to talk to people about this because many people can’t help their students until they can get past their biases about homelessness.  This kind of discussion about hard numbers and research is more likely to appeal to people like administrators and community leaders too; those are often the very people we most need to get buy-in from.  For example, in a training I did in New England, I talked about the housing wage in their particular communities.  When I finished, one of the participants in the back of the room, very quietly said, “Our teachers don’t make that.”  Pardon the pun, but it brings it home in a very real way and makes people understand the importance of the law and your role as a liaison, state coordinator, or partner.</a:t>
            </a:r>
          </a:p>
          <a:p>
            <a:endParaRPr lang="en-US" baseline="0" dirty="0" smtClean="0"/>
          </a:p>
          <a:p>
            <a:r>
              <a:rPr lang="en-US" dirty="0" smtClean="0"/>
              <a:t>https://www.washingtonpost.com/news/wonk/wp/2017/10/23/americas-affordable-housing-stock-dropped-by-60-percent-from-2010-to-2016/?utm_term=.6034e20bf8a9</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Himmelstein</a:t>
            </a:r>
            <a:r>
              <a:rPr lang="en-US" sz="1200" kern="1200" dirty="0" smtClean="0">
                <a:solidFill>
                  <a:schemeClr val="tx1"/>
                </a:solidFill>
                <a:effectLst/>
                <a:latin typeface="+mn-lt"/>
                <a:ea typeface="+mn-ea"/>
                <a:cs typeface="+mn-cs"/>
              </a:rPr>
              <a:t>, D.U., Thorne, D., Warren, E., &amp; </a:t>
            </a:r>
            <a:r>
              <a:rPr lang="en-US" sz="1200" kern="1200" dirty="0" err="1" smtClean="0">
                <a:solidFill>
                  <a:schemeClr val="tx1"/>
                </a:solidFill>
                <a:effectLst/>
                <a:latin typeface="+mn-lt"/>
                <a:ea typeface="+mn-ea"/>
                <a:cs typeface="+mn-cs"/>
              </a:rPr>
              <a:t>Woolhandler</a:t>
            </a:r>
            <a:r>
              <a:rPr lang="en-US" sz="1200" kern="1200" dirty="0" smtClean="0">
                <a:solidFill>
                  <a:schemeClr val="tx1"/>
                </a:solidFill>
                <a:effectLst/>
                <a:latin typeface="+mn-lt"/>
                <a:ea typeface="+mn-ea"/>
                <a:cs typeface="+mn-cs"/>
              </a:rPr>
              <a:t>, S. (2009b). Medical bankruptcy in the United States, 2007: Results of a national study. </a:t>
            </a:r>
            <a:r>
              <a:rPr lang="en-US" sz="1200" i="1" kern="1200" dirty="0" smtClean="0">
                <a:solidFill>
                  <a:schemeClr val="tx1"/>
                </a:solidFill>
                <a:effectLst/>
                <a:latin typeface="+mn-lt"/>
                <a:ea typeface="+mn-ea"/>
                <a:cs typeface="+mn-cs"/>
              </a:rPr>
              <a:t>The American Journal of Medicine, 122</a:t>
            </a:r>
            <a:r>
              <a:rPr lang="en-US" sz="1200" kern="1200" dirty="0" smtClean="0">
                <a:solidFill>
                  <a:schemeClr val="tx1"/>
                </a:solidFill>
                <a:effectLst/>
                <a:latin typeface="+mn-lt"/>
                <a:ea typeface="+mn-ea"/>
                <a:cs typeface="+mn-cs"/>
              </a:rPr>
              <a:t>, 741-746.</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6</a:t>
            </a:fld>
            <a:endParaRPr lang="en-US"/>
          </a:p>
        </p:txBody>
      </p:sp>
    </p:spTree>
    <p:extLst>
      <p:ext uri="{BB962C8B-B14F-4D97-AF65-F5344CB8AC3E}">
        <p14:creationId xmlns:p14="http://schemas.microsoft.com/office/powerpoint/2010/main" val="271530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7</a:t>
            </a:fld>
            <a:endParaRPr lang="en-US"/>
          </a:p>
        </p:txBody>
      </p:sp>
    </p:spTree>
    <p:extLst>
      <p:ext uri="{BB962C8B-B14F-4D97-AF65-F5344CB8AC3E}">
        <p14:creationId xmlns:p14="http://schemas.microsoft.com/office/powerpoint/2010/main" val="305458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overarching definition of</a:t>
            </a:r>
            <a:r>
              <a:rPr lang="en-US" baseline="0" dirty="0" smtClean="0"/>
              <a:t> a homeless student is someone who lacks fixed, regular, and adequate nighttime residence.  There are several situations listed in the law that will always qualify, but if you’re ever in doubt, make sure you make your determination based on whether the housing is fixed, regular, and adequate.</a:t>
            </a:r>
            <a:endParaRPr lang="en-US" dirty="0" smtClean="0"/>
          </a:p>
          <a:p>
            <a:endParaRPr lang="en-US" dirty="0" smtClean="0"/>
          </a:p>
          <a:p>
            <a:r>
              <a:rPr lang="en-US" dirty="0" smtClean="0"/>
              <a:t>Remember:</a:t>
            </a:r>
            <a:r>
              <a:rPr lang="en-US" baseline="0" dirty="0" smtClean="0"/>
              <a:t> the law does not indicate why the student lost housing, only that they did.  </a:t>
            </a:r>
          </a:p>
          <a:p>
            <a:endParaRPr lang="en-US" dirty="0" smtClean="0"/>
          </a:p>
          <a:p>
            <a:r>
              <a:rPr lang="en-US" dirty="0" smtClean="0"/>
              <a:t>Motels,</a:t>
            </a:r>
            <a:r>
              <a:rPr lang="en-US" baseline="0" dirty="0" smtClean="0"/>
              <a:t> hotels, trailers, campgrounds: this is due to the lack of adequate, alternative accommodations or basic inadequacy. </a:t>
            </a:r>
          </a:p>
          <a:p>
            <a:endParaRPr lang="en-US" baseline="0" dirty="0" smtClean="0"/>
          </a:p>
          <a:p>
            <a:r>
              <a:rPr lang="en-US" baseline="0" dirty="0" smtClean="0"/>
              <a:t>Transitional housing is a little different in that it looks like permanent housing and the residents usually have a lease.  However, this is a recognized type of shelter that require participants to be homeless when they enter the program.  Many are targeted for domestic violence survivors.  All require the resident to take on an increasing amount of the housing cost, so that by the end of the program, the families are self-sufficient.</a:t>
            </a:r>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8</a:t>
            </a:fld>
            <a:endParaRPr lang="en-US"/>
          </a:p>
        </p:txBody>
      </p:sp>
    </p:spTree>
    <p:extLst>
      <p:ext uri="{BB962C8B-B14F-4D97-AF65-F5344CB8AC3E}">
        <p14:creationId xmlns:p14="http://schemas.microsoft.com/office/powerpoint/2010/main" val="23570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Substandard housing: consider if the housing is safe,</a:t>
            </a:r>
            <a:r>
              <a:rPr lang="en-US" baseline="0" dirty="0" smtClean="0"/>
              <a:t> meets housing codes, has utilities, has adequate space for the number of people living there, etc.</a:t>
            </a:r>
          </a:p>
          <a:p>
            <a:endParaRPr lang="en-US" baseline="0" dirty="0" smtClean="0"/>
          </a:p>
          <a:p>
            <a:r>
              <a:rPr lang="en-US" baseline="0" dirty="0" smtClean="0"/>
              <a:t>Unaccompanied youth are ONLY homeless if they lack fixed, regular, and adequate housing.  Some unaccompanied youth will be considered housed; work with your local registrar or your local or state attendance officer to appropriately enroll students who are unaccompanied but housed.  Liaisons should however, assist unaccompanied homeless youth.  </a:t>
            </a:r>
          </a:p>
          <a:p>
            <a:endParaRPr lang="en-US" baseline="0" dirty="0" smtClean="0"/>
          </a:p>
          <a:p>
            <a:r>
              <a:rPr lang="en-US" baseline="0" dirty="0" smtClean="0"/>
              <a:t>Quick note: a handful of states will continue to include students awaiting foster care as homeless until December 10 of this year.  Most do not, but if you’re not sure if yours does, please verify this with your state coordinator.  States haven’t been required to submit this information to NCHE or ED, so the only reliable way to find out is by contacting your state coordinator.  No students awaiting foster care will be considered homeless after December 9</a:t>
            </a:r>
            <a:r>
              <a:rPr lang="en-US" baseline="30000" dirty="0" smtClean="0"/>
              <a:t>th</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4D5C77-6810-48A7-BEB5-8DC1EECC8299}" type="slidenum">
              <a:rPr lang="en-US" smtClean="0"/>
              <a:t>9</a:t>
            </a:fld>
            <a:endParaRPr lang="en-US"/>
          </a:p>
        </p:txBody>
      </p:sp>
    </p:spTree>
    <p:extLst>
      <p:ext uri="{BB962C8B-B14F-4D97-AF65-F5344CB8AC3E}">
        <p14:creationId xmlns:p14="http://schemas.microsoft.com/office/powerpoint/2010/main" val="224793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586B75A-687E-405C-8A0B-8D00578BA2C3}" type="datetimeFigureOut">
              <a:rPr lang="en-US" smtClean="0"/>
              <a:pPr/>
              <a:t>10/28/2017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496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420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586B75A-687E-405C-8A0B-8D00578BA2C3}" type="datetimeFigureOut">
              <a:rPr lang="en-US" smtClean="0"/>
              <a:pPr/>
              <a:t>10/28/2017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922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lvl1pPr>
              <a:defRPr sz="32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2052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10/28/2017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796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648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682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6B75A-687E-405C-8A0B-8D00578BA2C3}" type="datetimeFigureOut">
              <a:rPr lang="en-US" smtClean="0"/>
              <a:pPr/>
              <a:t>10/28/2017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6907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10/28/2017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370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10/28/2017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28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434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586B75A-687E-405C-8A0B-8D00578BA2C3}" type="datetimeFigureOut">
              <a:rPr lang="en-US" smtClean="0"/>
              <a:pPr/>
              <a:t>10/28/2017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512601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che.ed.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nche.ed.gov/products.php" TargetMode="External"/><Relationship Id="rId5" Type="http://schemas.openxmlformats.org/officeDocument/2006/relationships/hyperlink" Target="nche.ed.gov/listserv.php" TargetMode="External"/><Relationship Id="rId4" Type="http://schemas.openxmlformats.org/officeDocument/2006/relationships/hyperlink" Target="mailto:homeless@serve.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cendres@serve.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homeless@serve.org" TargetMode="External"/><Relationship Id="rId5" Type="http://schemas.openxmlformats.org/officeDocument/2006/relationships/hyperlink" Target="mailto:cdukes@serve.org" TargetMode="External"/><Relationship Id="rId4" Type="http://schemas.openxmlformats.org/officeDocument/2006/relationships/hyperlink" Target="mailto:jgoodwin@serv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McKinney-Vento 101</a:t>
            </a:r>
            <a:endParaRPr lang="en-US" sz="4000" dirty="0"/>
          </a:p>
        </p:txBody>
      </p:sp>
      <p:sp>
        <p:nvSpPr>
          <p:cNvPr id="3" name="Subtitle 2"/>
          <p:cNvSpPr>
            <a:spLocks noGrp="1"/>
          </p:cNvSpPr>
          <p:nvPr>
            <p:ph type="subTitle" idx="1"/>
          </p:nvPr>
        </p:nvSpPr>
        <p:spPr/>
        <p:txBody>
          <a:bodyPr>
            <a:normAutofit/>
          </a:bodyPr>
          <a:lstStyle/>
          <a:p>
            <a:r>
              <a:rPr lang="en-US" sz="2000" dirty="0" smtClean="0"/>
              <a:t>What you need to know to implement the law</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110" y="3493827"/>
            <a:ext cx="2148231" cy="2463421"/>
          </a:xfrm>
          <a:prstGeom prst="rect">
            <a:avLst/>
          </a:prstGeom>
        </p:spPr>
      </p:pic>
    </p:spTree>
    <p:extLst>
      <p:ext uri="{BB962C8B-B14F-4D97-AF65-F5344CB8AC3E}">
        <p14:creationId xmlns:p14="http://schemas.microsoft.com/office/powerpoint/2010/main" val="2561142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Doubled-up considerations</a:t>
            </a:r>
            <a:endParaRPr lang="en-US" dirty="0"/>
          </a:p>
        </p:txBody>
      </p:sp>
      <p:sp>
        <p:nvSpPr>
          <p:cNvPr id="3" name="Content Placeholder 2"/>
          <p:cNvSpPr>
            <a:spLocks noGrp="1"/>
          </p:cNvSpPr>
          <p:nvPr>
            <p:ph idx="1"/>
          </p:nvPr>
        </p:nvSpPr>
        <p:spPr>
          <a:xfrm>
            <a:off x="581192" y="2180496"/>
            <a:ext cx="11029615" cy="4315838"/>
          </a:xfrm>
        </p:spPr>
        <p:txBody>
          <a:bodyPr/>
          <a:lstStyle/>
          <a:p>
            <a:r>
              <a:rPr lang="en-US" dirty="0" smtClean="0"/>
              <a:t>Why is the family living together? Crisis or mutual benefit?</a:t>
            </a:r>
          </a:p>
          <a:p>
            <a:r>
              <a:rPr lang="en-US" dirty="0" smtClean="0"/>
              <a:t>How permanent is the housing meant to be?</a:t>
            </a:r>
          </a:p>
          <a:p>
            <a:r>
              <a:rPr lang="en-US" dirty="0" smtClean="0"/>
              <a:t>Where would the student be if not doubled-up?</a:t>
            </a:r>
          </a:p>
          <a:p>
            <a:r>
              <a:rPr lang="en-US" dirty="0" smtClean="0"/>
              <a:t>Is the living arrangement fixed, regular, &amp; adequate?</a:t>
            </a:r>
          </a:p>
          <a:p>
            <a:r>
              <a:rPr lang="en-US" dirty="0" smtClean="0"/>
              <a:t>Can the student come &amp; go as needed?</a:t>
            </a:r>
            <a:endParaRPr lang="en-US" dirty="0"/>
          </a:p>
        </p:txBody>
      </p:sp>
    </p:spTree>
    <p:extLst>
      <p:ext uri="{BB962C8B-B14F-4D97-AF65-F5344CB8AC3E}">
        <p14:creationId xmlns:p14="http://schemas.microsoft.com/office/powerpoint/2010/main" val="2695901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Tips &amp; Tricks</a:t>
            </a:r>
            <a:endParaRPr lang="en-US" dirty="0"/>
          </a:p>
        </p:txBody>
      </p:sp>
      <p:sp>
        <p:nvSpPr>
          <p:cNvPr id="3" name="Content Placeholder 2"/>
          <p:cNvSpPr>
            <a:spLocks noGrp="1"/>
          </p:cNvSpPr>
          <p:nvPr>
            <p:ph idx="1"/>
          </p:nvPr>
        </p:nvSpPr>
        <p:spPr>
          <a:xfrm>
            <a:off x="581192" y="2060811"/>
            <a:ext cx="11029615" cy="4612943"/>
          </a:xfrm>
        </p:spPr>
        <p:txBody>
          <a:bodyPr>
            <a:normAutofit fontScale="92500" lnSpcReduction="10000"/>
          </a:bodyPr>
          <a:lstStyle/>
          <a:p>
            <a:r>
              <a:rPr lang="en-US" dirty="0" smtClean="0"/>
              <a:t>Housing questionnaires </a:t>
            </a:r>
          </a:p>
          <a:p>
            <a:r>
              <a:rPr lang="en-US" dirty="0" smtClean="0"/>
              <a:t>Keep a list of shelters &amp; low cost hotels near the registration desk to discretely check when students enroll</a:t>
            </a:r>
          </a:p>
          <a:p>
            <a:r>
              <a:rPr lang="en-US" dirty="0" smtClean="0"/>
              <a:t>Host cooperative enrollment events </a:t>
            </a:r>
          </a:p>
          <a:p>
            <a:r>
              <a:rPr lang="en-US" dirty="0" smtClean="0"/>
              <a:t>Provide training on identifying HCY</a:t>
            </a:r>
          </a:p>
          <a:p>
            <a:r>
              <a:rPr lang="en-US" dirty="0" smtClean="0"/>
              <a:t>Assist with attendance reviews</a:t>
            </a:r>
          </a:p>
          <a:p>
            <a:r>
              <a:rPr lang="en-US" dirty="0" smtClean="0"/>
              <a:t>Review transportation logs</a:t>
            </a:r>
          </a:p>
          <a:p>
            <a:r>
              <a:rPr lang="en-US" dirty="0" smtClean="0"/>
              <a:t>Use the district website &amp; social media</a:t>
            </a:r>
            <a:endParaRPr lang="en-US" dirty="0"/>
          </a:p>
        </p:txBody>
      </p:sp>
    </p:spTree>
    <p:extLst>
      <p:ext uri="{BB962C8B-B14F-4D97-AF65-F5344CB8AC3E}">
        <p14:creationId xmlns:p14="http://schemas.microsoft.com/office/powerpoint/2010/main" val="29439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liaison duties</a:t>
            </a:r>
            <a:endParaRPr lang="en-US" dirty="0"/>
          </a:p>
        </p:txBody>
      </p:sp>
      <p:sp>
        <p:nvSpPr>
          <p:cNvPr id="3" name="Content Placeholder 2"/>
          <p:cNvSpPr>
            <a:spLocks noGrp="1"/>
          </p:cNvSpPr>
          <p:nvPr>
            <p:ph idx="1"/>
          </p:nvPr>
        </p:nvSpPr>
        <p:spPr>
          <a:xfrm>
            <a:off x="581192" y="1937982"/>
            <a:ext cx="11029615" cy="4790364"/>
          </a:xfrm>
        </p:spPr>
        <p:txBody>
          <a:bodyPr>
            <a:normAutofit fontScale="92500"/>
          </a:bodyPr>
          <a:lstStyle/>
          <a:p>
            <a:r>
              <a:rPr lang="en-US" dirty="0" smtClean="0"/>
              <a:t>Ensure HCY are identified in coordination with others</a:t>
            </a:r>
          </a:p>
          <a:p>
            <a:r>
              <a:rPr lang="en-US" dirty="0" smtClean="0"/>
              <a:t>Ensure immediate enrollment &amp; access to services</a:t>
            </a:r>
          </a:p>
          <a:p>
            <a:r>
              <a:rPr lang="en-US" dirty="0" smtClean="0"/>
              <a:t>Provide information about rights &amp; opportunities</a:t>
            </a:r>
          </a:p>
          <a:p>
            <a:pPr lvl="1"/>
            <a:r>
              <a:rPr lang="en-US" dirty="0" smtClean="0"/>
              <a:t>Includes meaningful opportunities for parents to participate in their children’s education</a:t>
            </a:r>
          </a:p>
          <a:p>
            <a:pPr lvl="1"/>
            <a:r>
              <a:rPr lang="en-US" dirty="0" smtClean="0"/>
              <a:t>Includes transportation, school meals, &amp; other programs</a:t>
            </a:r>
          </a:p>
          <a:p>
            <a:r>
              <a:rPr lang="en-US" dirty="0"/>
              <a:t>Ensure disputes are </a:t>
            </a:r>
            <a:r>
              <a:rPr lang="en-US" dirty="0" smtClean="0"/>
              <a:t>mediated</a:t>
            </a:r>
          </a:p>
          <a:p>
            <a:r>
              <a:rPr lang="en-US" dirty="0"/>
              <a:t>May affirm for HUD program that </a:t>
            </a:r>
            <a:r>
              <a:rPr lang="en-US" dirty="0" smtClean="0"/>
              <a:t>HCY meet MV eligibility </a:t>
            </a:r>
            <a:r>
              <a:rPr lang="en-US" dirty="0"/>
              <a:t>criteria </a:t>
            </a:r>
          </a:p>
        </p:txBody>
      </p:sp>
    </p:spTree>
    <p:extLst>
      <p:ext uri="{BB962C8B-B14F-4D97-AF65-F5344CB8AC3E}">
        <p14:creationId xmlns:p14="http://schemas.microsoft.com/office/powerpoint/2010/main" val="2379739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Liaison duties</a:t>
            </a:r>
            <a:endParaRPr lang="en-US" dirty="0"/>
          </a:p>
        </p:txBody>
      </p:sp>
      <p:sp>
        <p:nvSpPr>
          <p:cNvPr id="3" name="Content Placeholder 2"/>
          <p:cNvSpPr>
            <a:spLocks noGrp="1"/>
          </p:cNvSpPr>
          <p:nvPr>
            <p:ph idx="1"/>
          </p:nvPr>
        </p:nvSpPr>
        <p:spPr>
          <a:xfrm>
            <a:off x="581192" y="1897039"/>
            <a:ext cx="11029615" cy="4790363"/>
          </a:xfrm>
        </p:spPr>
        <p:txBody>
          <a:bodyPr>
            <a:normAutofit/>
          </a:bodyPr>
          <a:lstStyle/>
          <a:p>
            <a:r>
              <a:rPr lang="en-US" dirty="0"/>
              <a:t>Support UHY in school selection &amp; dispute </a:t>
            </a:r>
            <a:r>
              <a:rPr lang="en-US" dirty="0" smtClean="0"/>
              <a:t>resolution</a:t>
            </a:r>
          </a:p>
          <a:p>
            <a:r>
              <a:rPr lang="en-US" dirty="0" smtClean="0"/>
              <a:t>Ensure UHY are provided verification of their status for FAFSA purposes</a:t>
            </a:r>
            <a:endParaRPr lang="en-US" dirty="0"/>
          </a:p>
          <a:p>
            <a:r>
              <a:rPr lang="en-US" dirty="0" smtClean="0"/>
              <a:t>Provide </a:t>
            </a:r>
            <a:r>
              <a:rPr lang="en-US" dirty="0"/>
              <a:t>training </a:t>
            </a:r>
            <a:r>
              <a:rPr lang="en-US" dirty="0" smtClean="0"/>
              <a:t>&amp; other support for </a:t>
            </a:r>
            <a:r>
              <a:rPr lang="en-US" dirty="0"/>
              <a:t>school </a:t>
            </a:r>
            <a:r>
              <a:rPr lang="en-US" dirty="0" smtClean="0"/>
              <a:t>personnel</a:t>
            </a:r>
            <a:endParaRPr lang="en-US" dirty="0"/>
          </a:p>
          <a:p>
            <a:r>
              <a:rPr lang="en-US" dirty="0"/>
              <a:t>Provide referrals to services in the </a:t>
            </a:r>
            <a:r>
              <a:rPr lang="en-US" dirty="0" smtClean="0"/>
              <a:t>community</a:t>
            </a:r>
          </a:p>
          <a:p>
            <a:r>
              <a:rPr lang="en-US" dirty="0" smtClean="0"/>
              <a:t>Collaborate </a:t>
            </a:r>
            <a:r>
              <a:rPr lang="en-US" dirty="0"/>
              <a:t>&amp; coordinate services</a:t>
            </a:r>
          </a:p>
          <a:p>
            <a:pPr lvl="1"/>
            <a:r>
              <a:rPr lang="en-US" dirty="0"/>
              <a:t>Includes collecting &amp; reporting </a:t>
            </a:r>
            <a:r>
              <a:rPr lang="en-US" dirty="0" smtClean="0"/>
              <a:t>data</a:t>
            </a:r>
            <a:endParaRPr lang="en-US" dirty="0"/>
          </a:p>
        </p:txBody>
      </p:sp>
    </p:spTree>
    <p:extLst>
      <p:ext uri="{BB962C8B-B14F-4D97-AF65-F5344CB8AC3E}">
        <p14:creationId xmlns:p14="http://schemas.microsoft.com/office/powerpoint/2010/main" val="1039343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 Now, Ask Later</a:t>
            </a:r>
            <a:endParaRPr lang="en-US" dirty="0"/>
          </a:p>
        </p:txBody>
      </p:sp>
      <p:sp>
        <p:nvSpPr>
          <p:cNvPr id="3" name="Content Placeholder 2"/>
          <p:cNvSpPr>
            <a:spLocks noGrp="1"/>
          </p:cNvSpPr>
          <p:nvPr>
            <p:ph idx="1"/>
          </p:nvPr>
        </p:nvSpPr>
        <p:spPr>
          <a:xfrm>
            <a:off x="581192" y="1992574"/>
            <a:ext cx="11029615" cy="4708478"/>
          </a:xfrm>
        </p:spPr>
        <p:txBody>
          <a:bodyPr>
            <a:normAutofit/>
          </a:bodyPr>
          <a:lstStyle/>
          <a:p>
            <a:r>
              <a:rPr lang="en-US" dirty="0" smtClean="0"/>
              <a:t>Means “attending classes &amp; participating fully in school activities”</a:t>
            </a:r>
          </a:p>
          <a:p>
            <a:r>
              <a:rPr lang="en-US" dirty="0" smtClean="0"/>
              <a:t>Must be immediate</a:t>
            </a:r>
          </a:p>
          <a:p>
            <a:pPr lvl="1"/>
            <a:r>
              <a:rPr lang="en-US" dirty="0" smtClean="0"/>
              <a:t>Even if students lack school, medical, or other records normally required</a:t>
            </a:r>
          </a:p>
          <a:p>
            <a:pPr lvl="1"/>
            <a:r>
              <a:rPr lang="en-US" dirty="0" smtClean="0"/>
              <a:t>Even if enrollment or application deadlines were missed while homeless</a:t>
            </a:r>
          </a:p>
          <a:p>
            <a:pPr lvl="1"/>
            <a:r>
              <a:rPr lang="en-US" dirty="0" smtClean="0"/>
              <a:t>Even if the student has history of absences or outstanding fines/fees</a:t>
            </a:r>
          </a:p>
        </p:txBody>
      </p:sp>
    </p:spTree>
    <p:extLst>
      <p:ext uri="{BB962C8B-B14F-4D97-AF65-F5344CB8AC3E}">
        <p14:creationId xmlns:p14="http://schemas.microsoft.com/office/powerpoint/2010/main" val="53999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Placement</a:t>
            </a:r>
            <a:endParaRPr lang="en-US" dirty="0"/>
          </a:p>
        </p:txBody>
      </p:sp>
      <p:sp>
        <p:nvSpPr>
          <p:cNvPr id="3" name="Content Placeholder 2"/>
          <p:cNvSpPr>
            <a:spLocks noGrp="1"/>
          </p:cNvSpPr>
          <p:nvPr>
            <p:ph idx="1"/>
          </p:nvPr>
        </p:nvSpPr>
        <p:spPr>
          <a:xfrm>
            <a:off x="581192" y="2180496"/>
            <a:ext cx="11029615" cy="4452316"/>
          </a:xfrm>
        </p:spPr>
        <p:txBody>
          <a:bodyPr>
            <a:normAutofit/>
          </a:bodyPr>
          <a:lstStyle/>
          <a:p>
            <a:pPr marL="514350" indent="-514350">
              <a:buFont typeface="+mj-lt"/>
              <a:buAutoNum type="arabicParenR"/>
            </a:pPr>
            <a:r>
              <a:rPr lang="en-US" dirty="0" smtClean="0"/>
              <a:t>School of origin</a:t>
            </a:r>
          </a:p>
          <a:p>
            <a:pPr marL="838350" lvl="1" indent="-514350">
              <a:buFont typeface="+mj-lt"/>
              <a:buAutoNum type="alphaUcPeriod"/>
            </a:pPr>
            <a:r>
              <a:rPr lang="en-US" dirty="0" smtClean="0"/>
              <a:t>School attended when permanently housed OR</a:t>
            </a:r>
          </a:p>
          <a:p>
            <a:pPr marL="838350" lvl="1" indent="-514350">
              <a:buFont typeface="+mj-lt"/>
              <a:buAutoNum type="alphaUcPeriod"/>
            </a:pPr>
            <a:r>
              <a:rPr lang="en-US" dirty="0" smtClean="0"/>
              <a:t>School in which the student last attended</a:t>
            </a:r>
          </a:p>
          <a:p>
            <a:pPr marL="838350" lvl="1" indent="-514350">
              <a:buFont typeface="+mj-lt"/>
              <a:buAutoNum type="alphaUcPeriod"/>
            </a:pPr>
            <a:r>
              <a:rPr lang="en-US" dirty="0" smtClean="0"/>
              <a:t>Includes preschool &amp; receiving schools</a:t>
            </a:r>
          </a:p>
          <a:p>
            <a:pPr marL="514350" indent="-514350">
              <a:buFont typeface="+mj-lt"/>
              <a:buAutoNum type="arabicParenR"/>
            </a:pPr>
            <a:r>
              <a:rPr lang="en-US" dirty="0" smtClean="0"/>
              <a:t>Local Attendance Area School</a:t>
            </a:r>
          </a:p>
          <a:p>
            <a:pPr marL="838350" lvl="1" indent="-514350">
              <a:buFont typeface="+mj-lt"/>
              <a:buAutoNum type="alphaUcPeriod"/>
            </a:pPr>
            <a:r>
              <a:rPr lang="en-US" dirty="0" smtClean="0"/>
              <a:t>School that </a:t>
            </a:r>
            <a:r>
              <a:rPr lang="en-US" dirty="0" err="1" smtClean="0"/>
              <a:t>nonhomeless</a:t>
            </a:r>
            <a:r>
              <a:rPr lang="en-US" dirty="0" smtClean="0"/>
              <a:t> students living in the area are eligible to attend</a:t>
            </a:r>
            <a:endParaRPr lang="en-US" dirty="0"/>
          </a:p>
        </p:txBody>
      </p:sp>
    </p:spTree>
    <p:extLst>
      <p:ext uri="{BB962C8B-B14F-4D97-AF65-F5344CB8AC3E}">
        <p14:creationId xmlns:p14="http://schemas.microsoft.com/office/powerpoint/2010/main" val="2565474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Placement</a:t>
            </a:r>
            <a:endParaRPr lang="en-US" dirty="0"/>
          </a:p>
        </p:txBody>
      </p:sp>
      <p:sp>
        <p:nvSpPr>
          <p:cNvPr id="3" name="Content Placeholder 2"/>
          <p:cNvSpPr>
            <a:spLocks noGrp="1"/>
          </p:cNvSpPr>
          <p:nvPr>
            <p:ph idx="1"/>
          </p:nvPr>
        </p:nvSpPr>
        <p:spPr>
          <a:xfrm>
            <a:off x="581192" y="2180496"/>
            <a:ext cx="11029615" cy="4479611"/>
          </a:xfrm>
        </p:spPr>
        <p:txBody>
          <a:bodyPr/>
          <a:lstStyle/>
          <a:p>
            <a:r>
              <a:rPr lang="en-US" dirty="0" smtClean="0"/>
              <a:t>Can remain in school of origin </a:t>
            </a:r>
          </a:p>
          <a:p>
            <a:pPr lvl="1"/>
            <a:r>
              <a:rPr lang="en-US" dirty="0" smtClean="0"/>
              <a:t>For the duration of the homelessness</a:t>
            </a:r>
          </a:p>
          <a:p>
            <a:pPr lvl="1"/>
            <a:r>
              <a:rPr lang="en-US" dirty="0" smtClean="0"/>
              <a:t>Until the end of the school year in which the student obtains housing</a:t>
            </a:r>
          </a:p>
          <a:p>
            <a:pPr lvl="1"/>
            <a:r>
              <a:rPr lang="en-US" dirty="0" smtClean="0"/>
              <a:t>If student becomes homeless over the summer &amp; is still homeless at start of school year</a:t>
            </a:r>
          </a:p>
          <a:p>
            <a:r>
              <a:rPr lang="en-US" dirty="0" smtClean="0"/>
              <a:t>Decisions are based on the individual student’s best interest</a:t>
            </a:r>
          </a:p>
          <a:p>
            <a:pPr lvl="1"/>
            <a:endParaRPr lang="en-US" dirty="0"/>
          </a:p>
        </p:txBody>
      </p:sp>
    </p:spTree>
    <p:extLst>
      <p:ext uri="{BB962C8B-B14F-4D97-AF65-F5344CB8AC3E}">
        <p14:creationId xmlns:p14="http://schemas.microsoft.com/office/powerpoint/2010/main" val="3299982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Interest</a:t>
            </a:r>
            <a:endParaRPr lang="en-US" dirty="0"/>
          </a:p>
        </p:txBody>
      </p:sp>
      <p:sp>
        <p:nvSpPr>
          <p:cNvPr id="3" name="Content Placeholder 2"/>
          <p:cNvSpPr>
            <a:spLocks noGrp="1"/>
          </p:cNvSpPr>
          <p:nvPr>
            <p:ph idx="1"/>
          </p:nvPr>
        </p:nvSpPr>
        <p:spPr>
          <a:xfrm>
            <a:off x="581192" y="2320119"/>
            <a:ext cx="11029615" cy="4107977"/>
          </a:xfrm>
        </p:spPr>
        <p:txBody>
          <a:bodyPr>
            <a:normAutofit/>
          </a:bodyPr>
          <a:lstStyle/>
          <a:p>
            <a:r>
              <a:rPr lang="en-US" dirty="0" smtClean="0"/>
              <a:t>School of origin is presumed to be in student’s best interest</a:t>
            </a:r>
          </a:p>
          <a:p>
            <a:pPr lvl="1"/>
            <a:r>
              <a:rPr lang="en-US" dirty="0" smtClean="0"/>
              <a:t>Unless this is contrary to parent or UHY’s wishes</a:t>
            </a:r>
          </a:p>
          <a:p>
            <a:r>
              <a:rPr lang="en-US" dirty="0" smtClean="0"/>
              <a:t>Should also consider student-centered factors</a:t>
            </a:r>
          </a:p>
          <a:p>
            <a:pPr lvl="1"/>
            <a:r>
              <a:rPr lang="en-US" dirty="0" smtClean="0"/>
              <a:t>Impact of mobility on achievement, education, health, &amp; safety</a:t>
            </a:r>
          </a:p>
          <a:p>
            <a:pPr lvl="1"/>
            <a:r>
              <a:rPr lang="en-US" dirty="0" smtClean="0"/>
              <a:t> US ED encourages consideration of sibling school placement</a:t>
            </a:r>
          </a:p>
        </p:txBody>
      </p:sp>
    </p:spTree>
    <p:extLst>
      <p:ext uri="{BB962C8B-B14F-4D97-AF65-F5344CB8AC3E}">
        <p14:creationId xmlns:p14="http://schemas.microsoft.com/office/powerpoint/2010/main" val="1572779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Dispute resolution</a:t>
            </a:r>
            <a:endParaRPr lang="en-US" dirty="0"/>
          </a:p>
        </p:txBody>
      </p:sp>
      <p:sp>
        <p:nvSpPr>
          <p:cNvPr id="3" name="Content Placeholder 2"/>
          <p:cNvSpPr>
            <a:spLocks noGrp="1"/>
          </p:cNvSpPr>
          <p:nvPr>
            <p:ph idx="1"/>
          </p:nvPr>
        </p:nvSpPr>
        <p:spPr>
          <a:xfrm>
            <a:off x="581192" y="2180496"/>
            <a:ext cx="11029615" cy="4384077"/>
          </a:xfrm>
        </p:spPr>
        <p:txBody>
          <a:bodyPr/>
          <a:lstStyle/>
          <a:p>
            <a:r>
              <a:rPr lang="en-US" dirty="0"/>
              <a:t>Disputes may be over: eligibility, school selection, or enrollment</a:t>
            </a:r>
          </a:p>
          <a:p>
            <a:r>
              <a:rPr lang="en-US" dirty="0" smtClean="0"/>
              <a:t>If </a:t>
            </a:r>
            <a:r>
              <a:rPr lang="en-US" dirty="0"/>
              <a:t>enrollment is denied, a written statement must be given explaining the reason &amp; appeal </a:t>
            </a:r>
            <a:r>
              <a:rPr lang="en-US" dirty="0" smtClean="0"/>
              <a:t>process</a:t>
            </a:r>
          </a:p>
          <a:p>
            <a:r>
              <a:rPr lang="en-US" dirty="0" smtClean="0"/>
              <a:t>The parent/student must be immediately referred to the liaison</a:t>
            </a:r>
            <a:endParaRPr lang="en-US" dirty="0"/>
          </a:p>
          <a:p>
            <a:r>
              <a:rPr lang="en-US" dirty="0"/>
              <a:t>Students must be enrolled &amp; receive services while a dispute is </a:t>
            </a:r>
            <a:r>
              <a:rPr lang="en-US" dirty="0" smtClean="0"/>
              <a:t>mediated</a:t>
            </a:r>
          </a:p>
          <a:p>
            <a:endParaRPr lang="en-US" dirty="0"/>
          </a:p>
        </p:txBody>
      </p:sp>
    </p:spTree>
    <p:extLst>
      <p:ext uri="{BB962C8B-B14F-4D97-AF65-F5344CB8AC3E}">
        <p14:creationId xmlns:p14="http://schemas.microsoft.com/office/powerpoint/2010/main" val="4023991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UHY</a:t>
            </a:r>
            <a:endParaRPr lang="en-US" dirty="0"/>
          </a:p>
        </p:txBody>
      </p:sp>
      <p:sp>
        <p:nvSpPr>
          <p:cNvPr id="3" name="Content Placeholder 2"/>
          <p:cNvSpPr>
            <a:spLocks noGrp="1"/>
          </p:cNvSpPr>
          <p:nvPr>
            <p:ph idx="1"/>
          </p:nvPr>
        </p:nvSpPr>
        <p:spPr>
          <a:xfrm>
            <a:off x="581192" y="2180496"/>
            <a:ext cx="11029615" cy="4384077"/>
          </a:xfrm>
        </p:spPr>
        <p:txBody>
          <a:bodyPr>
            <a:normAutofit/>
          </a:bodyPr>
          <a:lstStyle/>
          <a:p>
            <a:r>
              <a:rPr lang="en-US" dirty="0" smtClean="0"/>
              <a:t>Defined as youth not in the </a:t>
            </a:r>
            <a:r>
              <a:rPr lang="en-US" i="1" dirty="0" smtClean="0"/>
              <a:t>physical</a:t>
            </a:r>
            <a:r>
              <a:rPr lang="en-US" dirty="0" smtClean="0"/>
              <a:t> custody of a parent or guardian</a:t>
            </a:r>
          </a:p>
          <a:p>
            <a:r>
              <a:rPr lang="en-US" dirty="0" smtClean="0"/>
              <a:t>Liaisons must assist UHY with enrollment, school selection, &amp; dispute resolution</a:t>
            </a:r>
          </a:p>
          <a:p>
            <a:r>
              <a:rPr lang="en-US" dirty="0" smtClean="0"/>
              <a:t>UHY have the same right to immediate enrollment &amp; educational services as other students</a:t>
            </a:r>
          </a:p>
          <a:p>
            <a:endParaRPr lang="en-US" dirty="0"/>
          </a:p>
        </p:txBody>
      </p:sp>
    </p:spTree>
    <p:extLst>
      <p:ext uri="{BB962C8B-B14F-4D97-AF65-F5344CB8AC3E}">
        <p14:creationId xmlns:p14="http://schemas.microsoft.com/office/powerpoint/2010/main" val="3301370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Center for Homeless Education</a:t>
            </a:r>
            <a:endParaRPr lang="en-US" dirty="0"/>
          </a:p>
        </p:txBody>
      </p:sp>
      <p:sp>
        <p:nvSpPr>
          <p:cNvPr id="3" name="Content Placeholder 2"/>
          <p:cNvSpPr>
            <a:spLocks noGrp="1"/>
          </p:cNvSpPr>
          <p:nvPr>
            <p:ph idx="1"/>
          </p:nvPr>
        </p:nvSpPr>
        <p:spPr>
          <a:xfrm>
            <a:off x="581192" y="2180496"/>
            <a:ext cx="11029615" cy="4547850"/>
          </a:xfrm>
        </p:spPr>
        <p:txBody>
          <a:bodyPr>
            <a:normAutofit/>
          </a:bodyPr>
          <a:lstStyle/>
          <a:p>
            <a:pPr marL="0" indent="0">
              <a:spcAft>
                <a:spcPts val="1200"/>
              </a:spcAft>
              <a:buNone/>
            </a:pPr>
            <a:r>
              <a:rPr lang="en-US" dirty="0"/>
              <a:t>Operates U.S. Department of Education’s technical assistance center </a:t>
            </a:r>
          </a:p>
          <a:p>
            <a:pPr marL="568325">
              <a:spcAft>
                <a:spcPts val="1200"/>
              </a:spcAft>
            </a:pPr>
            <a:r>
              <a:rPr lang="en-US" dirty="0"/>
              <a:t>Comprehensive website: </a:t>
            </a:r>
            <a:r>
              <a:rPr lang="en-US" dirty="0">
                <a:hlinkClick r:id="rId3"/>
              </a:rPr>
              <a:t>nche.ed.gov</a:t>
            </a:r>
            <a:r>
              <a:rPr lang="en-US" dirty="0"/>
              <a:t>   </a:t>
            </a:r>
          </a:p>
          <a:p>
            <a:pPr marL="568325">
              <a:spcAft>
                <a:spcPts val="1200"/>
              </a:spcAft>
            </a:pPr>
            <a:r>
              <a:rPr lang="en-US" dirty="0"/>
              <a:t>Helpline: 800-308-2145 or </a:t>
            </a:r>
            <a:r>
              <a:rPr lang="en-US" dirty="0">
                <a:hlinkClick r:id="rId4"/>
              </a:rPr>
              <a:t>homeless@serve.org</a:t>
            </a:r>
            <a:r>
              <a:rPr lang="en-US" dirty="0"/>
              <a:t> </a:t>
            </a:r>
          </a:p>
          <a:p>
            <a:pPr marL="568325">
              <a:spcAft>
                <a:spcPts val="1200"/>
              </a:spcAft>
            </a:pPr>
            <a:r>
              <a:rPr lang="en-US" dirty="0"/>
              <a:t>Listserv: Visit </a:t>
            </a:r>
            <a:r>
              <a:rPr lang="en-US" dirty="0">
                <a:hlinkClick r:id="rId5"/>
              </a:rPr>
              <a:t>nche.ed.gov/</a:t>
            </a:r>
            <a:r>
              <a:rPr lang="en-US" dirty="0" err="1">
                <a:hlinkClick r:id="rId5"/>
              </a:rPr>
              <a:t>listserv.php</a:t>
            </a:r>
            <a:r>
              <a:rPr lang="en-US" dirty="0"/>
              <a:t> for subscription instructions</a:t>
            </a:r>
          </a:p>
          <a:p>
            <a:pPr marL="568325"/>
            <a:r>
              <a:rPr lang="en-US" dirty="0"/>
              <a:t>Free resources: Visit </a:t>
            </a:r>
            <a:r>
              <a:rPr lang="en-US" dirty="0">
                <a:hlinkClick r:id="rId6"/>
              </a:rPr>
              <a:t>nche.ed.gov/</a:t>
            </a:r>
            <a:r>
              <a:rPr lang="en-US" dirty="0" err="1">
                <a:hlinkClick r:id="rId6"/>
              </a:rPr>
              <a:t>products.php</a:t>
            </a:r>
            <a:r>
              <a:rPr lang="en-US" dirty="0">
                <a:hlinkClick r:id="rId6"/>
              </a:rPr>
              <a:t> </a:t>
            </a:r>
            <a:endParaRPr lang="en-US" dirty="0"/>
          </a:p>
        </p:txBody>
      </p:sp>
    </p:spTree>
    <p:extLst>
      <p:ext uri="{BB962C8B-B14F-4D97-AF65-F5344CB8AC3E}">
        <p14:creationId xmlns:p14="http://schemas.microsoft.com/office/powerpoint/2010/main" val="3587060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UHY</a:t>
            </a:r>
            <a:endParaRPr lang="en-US" dirty="0"/>
          </a:p>
        </p:txBody>
      </p:sp>
      <p:sp>
        <p:nvSpPr>
          <p:cNvPr id="3" name="Content Placeholder 2"/>
          <p:cNvSpPr>
            <a:spLocks noGrp="1"/>
          </p:cNvSpPr>
          <p:nvPr>
            <p:ph idx="1"/>
          </p:nvPr>
        </p:nvSpPr>
        <p:spPr>
          <a:xfrm>
            <a:off x="581192" y="1856096"/>
            <a:ext cx="11029615" cy="4735773"/>
          </a:xfrm>
        </p:spPr>
        <p:txBody>
          <a:bodyPr>
            <a:normAutofit/>
          </a:bodyPr>
          <a:lstStyle/>
          <a:p>
            <a:r>
              <a:rPr lang="en-US" dirty="0" smtClean="0"/>
              <a:t>There are no age limits in MV</a:t>
            </a:r>
          </a:p>
          <a:p>
            <a:r>
              <a:rPr lang="en-US" dirty="0" smtClean="0"/>
              <a:t>Eligibility is based on the student’s housing</a:t>
            </a:r>
          </a:p>
          <a:p>
            <a:r>
              <a:rPr lang="en-US" dirty="0" smtClean="0"/>
              <a:t>In a report on youth living on the street:</a:t>
            </a:r>
          </a:p>
          <a:p>
            <a:pPr lvl="1"/>
            <a:r>
              <a:rPr lang="en-US" dirty="0" smtClean="0"/>
              <a:t>38% of youth said they felt safer leaving home</a:t>
            </a:r>
          </a:p>
          <a:p>
            <a:pPr lvl="1"/>
            <a:r>
              <a:rPr lang="en-US" dirty="0" smtClean="0"/>
              <a:t>13% of youth said they felt the same</a:t>
            </a:r>
          </a:p>
          <a:p>
            <a:pPr lvl="1"/>
            <a:r>
              <a:rPr lang="en-US" dirty="0" smtClean="0"/>
              <a:t>40-60% of youth said left because of abuse</a:t>
            </a:r>
          </a:p>
          <a:p>
            <a:pPr lvl="1"/>
            <a:r>
              <a:rPr lang="en-US" dirty="0" smtClean="0"/>
              <a:t>28% of youth said they were forced out</a:t>
            </a:r>
            <a:endParaRPr lang="en-US" dirty="0"/>
          </a:p>
        </p:txBody>
      </p:sp>
    </p:spTree>
    <p:extLst>
      <p:ext uri="{BB962C8B-B14F-4D97-AF65-F5344CB8AC3E}">
        <p14:creationId xmlns:p14="http://schemas.microsoft.com/office/powerpoint/2010/main" val="339358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UHY</a:t>
            </a:r>
            <a:endParaRPr lang="en-US" dirty="0"/>
          </a:p>
        </p:txBody>
      </p:sp>
      <p:sp>
        <p:nvSpPr>
          <p:cNvPr id="3" name="Content Placeholder 2"/>
          <p:cNvSpPr>
            <a:spLocks noGrp="1"/>
          </p:cNvSpPr>
          <p:nvPr>
            <p:ph idx="1"/>
          </p:nvPr>
        </p:nvSpPr>
        <p:spPr>
          <a:xfrm>
            <a:off x="581192" y="1992573"/>
            <a:ext cx="11029615" cy="4735773"/>
          </a:xfrm>
        </p:spPr>
        <p:txBody>
          <a:bodyPr/>
          <a:lstStyle/>
          <a:p>
            <a:r>
              <a:rPr lang="en-US" dirty="0" smtClean="0"/>
              <a:t>Need to have policies in place for</a:t>
            </a:r>
          </a:p>
          <a:p>
            <a:pPr lvl="1"/>
            <a:r>
              <a:rPr lang="en-US" dirty="0" smtClean="0"/>
              <a:t>UHY enrolling without a caregiver</a:t>
            </a:r>
          </a:p>
          <a:p>
            <a:pPr lvl="1"/>
            <a:r>
              <a:rPr lang="en-US" dirty="0" smtClean="0"/>
              <a:t>UHY who need to leave school for the day, come in late, etc.</a:t>
            </a:r>
          </a:p>
          <a:p>
            <a:pPr lvl="1"/>
            <a:r>
              <a:rPr lang="en-US" dirty="0" smtClean="0"/>
              <a:t>Medication administration for UHY</a:t>
            </a:r>
          </a:p>
          <a:p>
            <a:pPr lvl="1"/>
            <a:r>
              <a:rPr lang="en-US" dirty="0" smtClean="0"/>
              <a:t>What to do for permission slips, class schedules, other signatory items</a:t>
            </a:r>
          </a:p>
          <a:p>
            <a:r>
              <a:rPr lang="en-US" dirty="0" smtClean="0"/>
              <a:t>Become familiar with state law</a:t>
            </a:r>
          </a:p>
          <a:p>
            <a:r>
              <a:rPr lang="en-US" dirty="0" smtClean="0"/>
              <a:t>UHY must be assisted with verifications for FAFSA</a:t>
            </a:r>
            <a:endParaRPr lang="en-US" dirty="0"/>
          </a:p>
        </p:txBody>
      </p:sp>
    </p:spTree>
    <p:extLst>
      <p:ext uri="{BB962C8B-B14F-4D97-AF65-F5344CB8AC3E}">
        <p14:creationId xmlns:p14="http://schemas.microsoft.com/office/powerpoint/2010/main" val="2198486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a:xfrm>
            <a:off x="581192" y="2180496"/>
            <a:ext cx="11029615" cy="4384077"/>
          </a:xfrm>
        </p:spPr>
        <p:txBody>
          <a:bodyPr/>
          <a:lstStyle/>
          <a:p>
            <a:r>
              <a:rPr lang="en-US" dirty="0" smtClean="0"/>
              <a:t>Schools are, first &amp; foremost, educational entities</a:t>
            </a:r>
          </a:p>
          <a:p>
            <a:r>
              <a:rPr lang="en-US" dirty="0" smtClean="0"/>
              <a:t>Our primary responsibility &amp; goal is to enroll &amp; educate</a:t>
            </a:r>
          </a:p>
          <a:p>
            <a:r>
              <a:rPr lang="en-US" dirty="0" smtClean="0"/>
              <a:t>Federal law always supersedes state &amp; local law or policy</a:t>
            </a:r>
          </a:p>
          <a:p>
            <a:pPr lvl="1"/>
            <a:r>
              <a:rPr lang="en-US" dirty="0" smtClean="0"/>
              <a:t>States &amp; districts are obligated to review &amp; revise policy to remove barriers to education for HCY</a:t>
            </a:r>
          </a:p>
          <a:p>
            <a:r>
              <a:rPr lang="en-US" dirty="0" smtClean="0"/>
              <a:t>We can educate without understanding or agreeing with aspects of a student’s home life</a:t>
            </a:r>
            <a:endParaRPr lang="en-US" dirty="0"/>
          </a:p>
        </p:txBody>
      </p:sp>
    </p:spTree>
    <p:extLst>
      <p:ext uri="{BB962C8B-B14F-4D97-AF65-F5344CB8AC3E}">
        <p14:creationId xmlns:p14="http://schemas.microsoft.com/office/powerpoint/2010/main" val="2347031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homeless children</a:t>
            </a:r>
            <a:endParaRPr lang="en-US" dirty="0"/>
          </a:p>
        </p:txBody>
      </p:sp>
      <p:sp>
        <p:nvSpPr>
          <p:cNvPr id="3" name="Content Placeholder 2"/>
          <p:cNvSpPr>
            <a:spLocks noGrp="1"/>
          </p:cNvSpPr>
          <p:nvPr>
            <p:ph idx="1"/>
          </p:nvPr>
        </p:nvSpPr>
        <p:spPr>
          <a:xfrm>
            <a:off x="581192" y="2180496"/>
            <a:ext cx="11029615" cy="4384077"/>
          </a:xfrm>
        </p:spPr>
        <p:txBody>
          <a:bodyPr>
            <a:normAutofit lnSpcReduction="10000"/>
          </a:bodyPr>
          <a:lstStyle/>
          <a:p>
            <a:r>
              <a:rPr lang="en-US" dirty="0" smtClean="0"/>
              <a:t>Required to ensure access to Head Start, Early Head Start, early intervention programs</a:t>
            </a:r>
          </a:p>
          <a:p>
            <a:r>
              <a:rPr lang="en-US" dirty="0" smtClean="0"/>
              <a:t>Preschool is a part of the school of origin definition &amp; therefore preschool students are eligible for transportation</a:t>
            </a:r>
          </a:p>
          <a:p>
            <a:r>
              <a:rPr lang="en-US" dirty="0" smtClean="0"/>
              <a:t>HCY are categorically eligible for Head Start, Title I</a:t>
            </a:r>
          </a:p>
          <a:p>
            <a:r>
              <a:rPr lang="en-US" dirty="0" smtClean="0"/>
              <a:t>Child Care &amp; Development Block Grant requires tracking of data on HCY, </a:t>
            </a:r>
            <a:r>
              <a:rPr lang="en-US" dirty="0"/>
              <a:t>a grace period for gathering documents &amp; </a:t>
            </a:r>
            <a:r>
              <a:rPr lang="en-US" dirty="0" smtClean="0"/>
              <a:t>allows training/outreach related to homelessness</a:t>
            </a:r>
            <a:endParaRPr lang="en-US" dirty="0"/>
          </a:p>
        </p:txBody>
      </p:sp>
    </p:spTree>
    <p:extLst>
      <p:ext uri="{BB962C8B-B14F-4D97-AF65-F5344CB8AC3E}">
        <p14:creationId xmlns:p14="http://schemas.microsoft.com/office/powerpoint/2010/main" val="2007912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a:xfrm>
            <a:off x="581192" y="2115404"/>
            <a:ext cx="11029615" cy="4462818"/>
          </a:xfrm>
        </p:spPr>
        <p:txBody>
          <a:bodyPr>
            <a:normAutofit/>
          </a:bodyPr>
          <a:lstStyle/>
          <a:p>
            <a:r>
              <a:rPr lang="en-US" dirty="0" smtClean="0"/>
              <a:t>HCY are eligible for transportation</a:t>
            </a:r>
          </a:p>
          <a:p>
            <a:pPr lvl="1"/>
            <a:r>
              <a:rPr lang="en-US" dirty="0" smtClean="0"/>
              <a:t>For the duration of the homelessness or</a:t>
            </a:r>
          </a:p>
          <a:p>
            <a:pPr lvl="1"/>
            <a:r>
              <a:rPr lang="en-US" dirty="0" smtClean="0"/>
              <a:t>Until the end of the school year in which they obtain housing</a:t>
            </a:r>
          </a:p>
          <a:p>
            <a:pPr lvl="1"/>
            <a:r>
              <a:rPr lang="en-US" dirty="0" smtClean="0"/>
              <a:t>This is a change; make sure your transportation directors are aware</a:t>
            </a:r>
          </a:p>
          <a:p>
            <a:r>
              <a:rPr lang="en-US" dirty="0"/>
              <a:t>Can use </a:t>
            </a:r>
            <a:r>
              <a:rPr lang="en-US" i="1" dirty="0"/>
              <a:t>safe</a:t>
            </a:r>
            <a:r>
              <a:rPr lang="en-US" dirty="0"/>
              <a:t> options other than school </a:t>
            </a:r>
            <a:r>
              <a:rPr lang="en-US" dirty="0" smtClean="0"/>
              <a:t>buses</a:t>
            </a:r>
          </a:p>
          <a:p>
            <a:r>
              <a:rPr lang="en-US" dirty="0" smtClean="0"/>
              <a:t>Transportation </a:t>
            </a:r>
            <a:r>
              <a:rPr lang="en-US" dirty="0"/>
              <a:t>should be comparable to what others receive</a:t>
            </a:r>
          </a:p>
          <a:p>
            <a:r>
              <a:rPr lang="en-US" dirty="0"/>
              <a:t>Avoid </a:t>
            </a:r>
            <a:r>
              <a:rPr lang="en-US" dirty="0" smtClean="0"/>
              <a:t>stigma</a:t>
            </a:r>
            <a:endParaRPr lang="en-US" dirty="0"/>
          </a:p>
        </p:txBody>
      </p:sp>
    </p:spTree>
    <p:extLst>
      <p:ext uri="{BB962C8B-B14F-4D97-AF65-F5344CB8AC3E}">
        <p14:creationId xmlns:p14="http://schemas.microsoft.com/office/powerpoint/2010/main" val="137242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Transportation</a:t>
            </a:r>
            <a:endParaRPr lang="en-US" dirty="0"/>
          </a:p>
        </p:txBody>
      </p:sp>
      <p:sp>
        <p:nvSpPr>
          <p:cNvPr id="3" name="Content Placeholder 2"/>
          <p:cNvSpPr>
            <a:spLocks noGrp="1"/>
          </p:cNvSpPr>
          <p:nvPr>
            <p:ph idx="1"/>
          </p:nvPr>
        </p:nvSpPr>
        <p:spPr>
          <a:xfrm>
            <a:off x="581192" y="2180496"/>
            <a:ext cx="11029615" cy="4001940"/>
          </a:xfrm>
        </p:spPr>
        <p:txBody>
          <a:bodyPr/>
          <a:lstStyle/>
          <a:p>
            <a:r>
              <a:rPr lang="en-US" dirty="0" smtClean="0"/>
              <a:t>Districts can split the cost &amp; responsibility</a:t>
            </a:r>
          </a:p>
          <a:p>
            <a:pPr lvl="1"/>
            <a:r>
              <a:rPr lang="en-US" dirty="0" smtClean="0"/>
              <a:t>Can use a common agreement</a:t>
            </a:r>
          </a:p>
          <a:p>
            <a:pPr lvl="1"/>
            <a:r>
              <a:rPr lang="en-US" dirty="0" smtClean="0"/>
              <a:t>If can’t come to agreement, then the split is 50-50</a:t>
            </a:r>
          </a:p>
          <a:p>
            <a:r>
              <a:rPr lang="en-US" dirty="0" smtClean="0"/>
              <a:t>Can use MV or Title I, Part A funds to cover </a:t>
            </a:r>
            <a:r>
              <a:rPr lang="en-US" i="1" dirty="0" smtClean="0"/>
              <a:t>excess</a:t>
            </a:r>
            <a:r>
              <a:rPr lang="en-US" dirty="0" smtClean="0"/>
              <a:t> cost</a:t>
            </a:r>
          </a:p>
          <a:p>
            <a:pPr lvl="1"/>
            <a:r>
              <a:rPr lang="en-US" dirty="0" smtClean="0"/>
              <a:t>Some states limit the amount of the grant that can be used</a:t>
            </a:r>
          </a:p>
        </p:txBody>
      </p:sp>
    </p:spTree>
    <p:extLst>
      <p:ext uri="{BB962C8B-B14F-4D97-AF65-F5344CB8AC3E}">
        <p14:creationId xmlns:p14="http://schemas.microsoft.com/office/powerpoint/2010/main" val="4210650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endParaRPr lang="en-US" dirty="0"/>
          </a:p>
        </p:txBody>
      </p:sp>
      <p:sp>
        <p:nvSpPr>
          <p:cNvPr id="3" name="Content Placeholder 2"/>
          <p:cNvSpPr>
            <a:spLocks noGrp="1"/>
          </p:cNvSpPr>
          <p:nvPr>
            <p:ph idx="1"/>
          </p:nvPr>
        </p:nvSpPr>
        <p:spPr/>
        <p:txBody>
          <a:bodyPr/>
          <a:lstStyle/>
          <a:p>
            <a:r>
              <a:rPr lang="en-US" dirty="0" smtClean="0"/>
              <a:t>Both MV and IDEA require identification of students</a:t>
            </a:r>
          </a:p>
          <a:p>
            <a:r>
              <a:rPr lang="en-US" dirty="0" smtClean="0"/>
              <a:t>Can expedite evaluations for HCY</a:t>
            </a:r>
          </a:p>
          <a:p>
            <a:r>
              <a:rPr lang="en-US" dirty="0" smtClean="0"/>
              <a:t>Timelines keep running when students change districts</a:t>
            </a:r>
          </a:p>
          <a:p>
            <a:pPr lvl="1"/>
            <a:r>
              <a:rPr lang="en-US" dirty="0" smtClean="0"/>
              <a:t>Exception: if sufficient progress is being made &amp; the parent agrees to the new timeline</a:t>
            </a:r>
            <a:endParaRPr lang="en-US" dirty="0"/>
          </a:p>
        </p:txBody>
      </p:sp>
    </p:spTree>
    <p:extLst>
      <p:ext uri="{BB962C8B-B14F-4D97-AF65-F5344CB8AC3E}">
        <p14:creationId xmlns:p14="http://schemas.microsoft.com/office/powerpoint/2010/main" val="4247175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endParaRPr lang="en-US" dirty="0"/>
          </a:p>
        </p:txBody>
      </p:sp>
      <p:sp>
        <p:nvSpPr>
          <p:cNvPr id="3" name="Content Placeholder 2"/>
          <p:cNvSpPr>
            <a:spLocks noGrp="1"/>
          </p:cNvSpPr>
          <p:nvPr>
            <p:ph idx="1"/>
          </p:nvPr>
        </p:nvSpPr>
        <p:spPr>
          <a:xfrm>
            <a:off x="581192" y="2180496"/>
            <a:ext cx="11029615" cy="4506907"/>
          </a:xfrm>
        </p:spPr>
        <p:txBody>
          <a:bodyPr/>
          <a:lstStyle/>
          <a:p>
            <a:r>
              <a:rPr lang="en-US" dirty="0" smtClean="0"/>
              <a:t>Temporary surrogate parents</a:t>
            </a:r>
          </a:p>
          <a:p>
            <a:pPr lvl="1"/>
            <a:r>
              <a:rPr lang="en-US" dirty="0" smtClean="0"/>
              <a:t>Must be assigned for UHY</a:t>
            </a:r>
          </a:p>
          <a:p>
            <a:pPr lvl="1"/>
            <a:r>
              <a:rPr lang="en-US" dirty="0" smtClean="0"/>
              <a:t>May be someone involved in the care of the student</a:t>
            </a:r>
          </a:p>
          <a:p>
            <a:pPr lvl="1"/>
            <a:r>
              <a:rPr lang="en-US" dirty="0" smtClean="0"/>
              <a:t>Shouldn’t be assigned for more than 30 days</a:t>
            </a:r>
          </a:p>
          <a:p>
            <a:r>
              <a:rPr lang="en-US" dirty="0" smtClean="0"/>
              <a:t>Surrogate parents</a:t>
            </a:r>
          </a:p>
          <a:p>
            <a:pPr lvl="1"/>
            <a:r>
              <a:rPr lang="en-US" dirty="0" smtClean="0"/>
              <a:t>May not be someone involved in the care of the student</a:t>
            </a:r>
            <a:endParaRPr lang="en-US" dirty="0"/>
          </a:p>
        </p:txBody>
      </p:sp>
    </p:spTree>
    <p:extLst>
      <p:ext uri="{BB962C8B-B14F-4D97-AF65-F5344CB8AC3E}">
        <p14:creationId xmlns:p14="http://schemas.microsoft.com/office/powerpoint/2010/main" val="3449226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endParaRPr lang="en-US" dirty="0"/>
          </a:p>
        </p:txBody>
      </p:sp>
      <p:sp>
        <p:nvSpPr>
          <p:cNvPr id="3" name="Content Placeholder 2"/>
          <p:cNvSpPr>
            <a:spLocks noGrp="1"/>
          </p:cNvSpPr>
          <p:nvPr>
            <p:ph idx="1"/>
          </p:nvPr>
        </p:nvSpPr>
        <p:spPr/>
        <p:txBody>
          <a:bodyPr/>
          <a:lstStyle/>
          <a:p>
            <a:r>
              <a:rPr lang="en-US" dirty="0" smtClean="0"/>
              <a:t>The definition of parent includes:</a:t>
            </a:r>
          </a:p>
          <a:p>
            <a:pPr lvl="1"/>
            <a:r>
              <a:rPr lang="en-US" dirty="0" smtClean="0"/>
              <a:t>An </a:t>
            </a:r>
            <a:r>
              <a:rPr lang="en-US" dirty="0"/>
              <a:t>individual acting in the place of a biological or adoptive parent (including a grandparent, stepparent, or other relative) with whom the child lives, or an individual who is legally responsible for the child’s welfare</a:t>
            </a:r>
            <a:endParaRPr lang="en-US" dirty="0" smtClean="0"/>
          </a:p>
          <a:p>
            <a:pPr marL="324000" lvl="1" indent="0">
              <a:buNone/>
            </a:pPr>
            <a:endParaRPr lang="en-US" dirty="0"/>
          </a:p>
        </p:txBody>
      </p:sp>
    </p:spTree>
    <p:extLst>
      <p:ext uri="{BB962C8B-B14F-4D97-AF65-F5344CB8AC3E}">
        <p14:creationId xmlns:p14="http://schemas.microsoft.com/office/powerpoint/2010/main" val="1230195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IA &amp; MV Basics</a:t>
            </a:r>
            <a:endParaRPr lang="en-US" dirty="0"/>
          </a:p>
        </p:txBody>
      </p:sp>
      <p:sp>
        <p:nvSpPr>
          <p:cNvPr id="3" name="Content Placeholder 2"/>
          <p:cNvSpPr>
            <a:spLocks noGrp="1"/>
          </p:cNvSpPr>
          <p:nvPr>
            <p:ph idx="1"/>
          </p:nvPr>
        </p:nvSpPr>
        <p:spPr/>
        <p:txBody>
          <a:bodyPr/>
          <a:lstStyle/>
          <a:p>
            <a:r>
              <a:rPr lang="en-US" dirty="0" smtClean="0"/>
              <a:t>Homeless students are categorically eligible for services under Title I, Part A</a:t>
            </a:r>
          </a:p>
          <a:p>
            <a:pPr lvl="1"/>
            <a:r>
              <a:rPr lang="en-US" dirty="0" smtClean="0"/>
              <a:t>Eligibility standards normally required are waived for HCY</a:t>
            </a:r>
          </a:p>
          <a:p>
            <a:pPr lvl="1"/>
            <a:r>
              <a:rPr lang="en-US" dirty="0" smtClean="0"/>
              <a:t>Eligible for Title IA services for duration of homelessness or until end of year in which the student obtains housing</a:t>
            </a:r>
            <a:endParaRPr lang="en-US" dirty="0"/>
          </a:p>
        </p:txBody>
      </p:sp>
    </p:spTree>
    <p:extLst>
      <p:ext uri="{BB962C8B-B14F-4D97-AF65-F5344CB8AC3E}">
        <p14:creationId xmlns:p14="http://schemas.microsoft.com/office/powerpoint/2010/main" val="2933460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McKinney-Vento: A brief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6757756"/>
              </p:ext>
            </p:extLst>
          </p:nvPr>
        </p:nvGraphicFramePr>
        <p:xfrm>
          <a:off x="581025" y="1935126"/>
          <a:ext cx="11029950" cy="471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5508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IA Set-Aside</a:t>
            </a:r>
            <a:endParaRPr lang="en-US" dirty="0"/>
          </a:p>
        </p:txBody>
      </p:sp>
      <p:sp>
        <p:nvSpPr>
          <p:cNvPr id="3" name="Content Placeholder 2"/>
          <p:cNvSpPr>
            <a:spLocks noGrp="1"/>
          </p:cNvSpPr>
          <p:nvPr>
            <p:ph idx="1"/>
          </p:nvPr>
        </p:nvSpPr>
        <p:spPr>
          <a:xfrm>
            <a:off x="581192" y="2180496"/>
            <a:ext cx="11029615" cy="3851814"/>
          </a:xfrm>
        </p:spPr>
        <p:txBody>
          <a:bodyPr/>
          <a:lstStyle/>
          <a:p>
            <a:r>
              <a:rPr lang="en-US" dirty="0" smtClean="0"/>
              <a:t>Every LEA must have a set-aside for HCY</a:t>
            </a:r>
          </a:p>
          <a:p>
            <a:pPr lvl="1"/>
            <a:r>
              <a:rPr lang="en-US" dirty="0" smtClean="0"/>
              <a:t>Must be based on the total LEA Title IA allocation</a:t>
            </a:r>
          </a:p>
          <a:p>
            <a:pPr lvl="1"/>
            <a:r>
              <a:rPr lang="en-US" dirty="0" smtClean="0"/>
              <a:t>Must be taken prior to any allowable LEA expenditure or transfer</a:t>
            </a:r>
          </a:p>
          <a:p>
            <a:r>
              <a:rPr lang="en-US" dirty="0" smtClean="0"/>
              <a:t>LEAs are encouraged to use a needs assessment to determine the amount for HCY</a:t>
            </a:r>
          </a:p>
          <a:p>
            <a:r>
              <a:rPr lang="en-US" dirty="0" smtClean="0"/>
              <a:t>Services must be comparable to what other students receive</a:t>
            </a:r>
            <a:endParaRPr lang="en-US" dirty="0"/>
          </a:p>
        </p:txBody>
      </p:sp>
    </p:spTree>
    <p:extLst>
      <p:ext uri="{BB962C8B-B14F-4D97-AF65-F5344CB8AC3E}">
        <p14:creationId xmlns:p14="http://schemas.microsoft.com/office/powerpoint/2010/main" val="2731478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 Comparable Services</a:t>
            </a:r>
            <a:endParaRPr lang="en-US" dirty="0"/>
          </a:p>
        </p:txBody>
      </p:sp>
      <p:pic>
        <p:nvPicPr>
          <p:cNvPr id="4" name="Content Placeholder 3"/>
          <p:cNvPicPr>
            <a:picLocks noGrp="1" noChangeAspect="1"/>
          </p:cNvPicPr>
          <p:nvPr>
            <p:ph idx="1"/>
          </p:nvPr>
        </p:nvPicPr>
        <p:blipFill rotWithShape="1">
          <a:blip r:embed="rId3"/>
          <a:srcRect t="17504"/>
          <a:stretch/>
        </p:blipFill>
        <p:spPr>
          <a:xfrm>
            <a:off x="2677403" y="2825086"/>
            <a:ext cx="6837194" cy="3466531"/>
          </a:xfrm>
          <a:prstGeom prst="rect">
            <a:avLst/>
          </a:prstGeom>
        </p:spPr>
      </p:pic>
      <p:sp>
        <p:nvSpPr>
          <p:cNvPr id="5" name="TextBox 4"/>
          <p:cNvSpPr txBox="1"/>
          <p:nvPr/>
        </p:nvSpPr>
        <p:spPr>
          <a:xfrm>
            <a:off x="2825087" y="2129051"/>
            <a:ext cx="3084394" cy="584775"/>
          </a:xfrm>
          <a:prstGeom prst="rect">
            <a:avLst/>
          </a:prstGeom>
          <a:noFill/>
        </p:spPr>
        <p:txBody>
          <a:bodyPr wrap="square" rtlCol="0">
            <a:spAutoFit/>
          </a:bodyPr>
          <a:lstStyle/>
          <a:p>
            <a:pPr algn="ctr"/>
            <a:r>
              <a:rPr lang="en-US" sz="3200" dirty="0" smtClean="0"/>
              <a:t>Equal</a:t>
            </a:r>
            <a:endParaRPr lang="en-US" sz="3200" dirty="0"/>
          </a:p>
        </p:txBody>
      </p:sp>
      <p:sp>
        <p:nvSpPr>
          <p:cNvPr id="6" name="TextBox 5"/>
          <p:cNvSpPr txBox="1"/>
          <p:nvPr/>
        </p:nvSpPr>
        <p:spPr>
          <a:xfrm>
            <a:off x="6095998" y="2129051"/>
            <a:ext cx="3184479" cy="584775"/>
          </a:xfrm>
          <a:prstGeom prst="rect">
            <a:avLst/>
          </a:prstGeom>
          <a:noFill/>
        </p:spPr>
        <p:txBody>
          <a:bodyPr wrap="square" rtlCol="0">
            <a:spAutoFit/>
          </a:bodyPr>
          <a:lstStyle/>
          <a:p>
            <a:pPr algn="ctr"/>
            <a:r>
              <a:rPr lang="en-US" sz="3200" dirty="0" smtClean="0"/>
              <a:t>Comparable</a:t>
            </a:r>
            <a:endParaRPr lang="en-US" sz="3200" dirty="0"/>
          </a:p>
        </p:txBody>
      </p:sp>
    </p:spTree>
    <p:extLst>
      <p:ext uri="{BB962C8B-B14F-4D97-AF65-F5344CB8AC3E}">
        <p14:creationId xmlns:p14="http://schemas.microsoft.com/office/powerpoint/2010/main" val="2654715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 Allowable Expenses</a:t>
            </a:r>
            <a:endParaRPr lang="en-US" dirty="0"/>
          </a:p>
        </p:txBody>
      </p:sp>
      <p:sp>
        <p:nvSpPr>
          <p:cNvPr id="3" name="Content Placeholder 2"/>
          <p:cNvSpPr>
            <a:spLocks noGrp="1"/>
          </p:cNvSpPr>
          <p:nvPr>
            <p:ph idx="1"/>
          </p:nvPr>
        </p:nvSpPr>
        <p:spPr>
          <a:xfrm>
            <a:off x="581192" y="1978925"/>
            <a:ext cx="11029615" cy="4776717"/>
          </a:xfrm>
        </p:spPr>
        <p:txBody>
          <a:bodyPr>
            <a:normAutofit fontScale="85000" lnSpcReduction="10000"/>
          </a:bodyPr>
          <a:lstStyle/>
          <a:p>
            <a:r>
              <a:rPr lang="en-US" dirty="0"/>
              <a:t>Items of clothing, particularly if necessary to meet a school’s dress or uniform requirement </a:t>
            </a:r>
          </a:p>
          <a:p>
            <a:r>
              <a:rPr lang="en-US" dirty="0"/>
              <a:t>Clothing &amp; shoes necessary to participate in physical education classes </a:t>
            </a:r>
          </a:p>
          <a:p>
            <a:r>
              <a:rPr lang="en-US" dirty="0"/>
              <a:t>Student fees necessary to participate in the general education program</a:t>
            </a:r>
          </a:p>
          <a:p>
            <a:r>
              <a:rPr lang="en-US" dirty="0"/>
              <a:t>Personal school supplies such as backpacks &amp; notebooks </a:t>
            </a:r>
          </a:p>
          <a:p>
            <a:r>
              <a:rPr lang="en-US" dirty="0"/>
              <a:t>Birth certificates  </a:t>
            </a:r>
          </a:p>
          <a:p>
            <a:r>
              <a:rPr lang="en-US" dirty="0"/>
              <a:t>Immunizations </a:t>
            </a:r>
          </a:p>
          <a:p>
            <a:r>
              <a:rPr lang="en-US" dirty="0"/>
              <a:t>Food</a:t>
            </a:r>
          </a:p>
          <a:p>
            <a:r>
              <a:rPr lang="en-US" dirty="0"/>
              <a:t>Medical &amp; dental services </a:t>
            </a:r>
          </a:p>
        </p:txBody>
      </p:sp>
    </p:spTree>
    <p:extLst>
      <p:ext uri="{BB962C8B-B14F-4D97-AF65-F5344CB8AC3E}">
        <p14:creationId xmlns:p14="http://schemas.microsoft.com/office/powerpoint/2010/main" val="2943527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 Allowable Expenses</a:t>
            </a:r>
          </a:p>
        </p:txBody>
      </p:sp>
      <p:sp>
        <p:nvSpPr>
          <p:cNvPr id="3" name="Content Placeholder 2"/>
          <p:cNvSpPr>
            <a:spLocks noGrp="1"/>
          </p:cNvSpPr>
          <p:nvPr>
            <p:ph idx="1"/>
          </p:nvPr>
        </p:nvSpPr>
        <p:spPr>
          <a:xfrm>
            <a:off x="581192" y="2019870"/>
            <a:ext cx="11029615" cy="4667534"/>
          </a:xfrm>
        </p:spPr>
        <p:txBody>
          <a:bodyPr>
            <a:normAutofit fontScale="85000" lnSpcReduction="20000"/>
          </a:bodyPr>
          <a:lstStyle/>
          <a:p>
            <a:r>
              <a:rPr lang="en-US" dirty="0"/>
              <a:t>Eyeglasses &amp; hearing aids </a:t>
            </a:r>
          </a:p>
          <a:p>
            <a:r>
              <a:rPr lang="en-US" dirty="0"/>
              <a:t>Counseling services to address anxiety impeding learning</a:t>
            </a:r>
          </a:p>
          <a:p>
            <a:r>
              <a:rPr lang="en-US" dirty="0"/>
              <a:t>Outreach services to students living in temporary residences</a:t>
            </a:r>
          </a:p>
          <a:p>
            <a:r>
              <a:rPr lang="en-US" dirty="0"/>
              <a:t>Extended learning time</a:t>
            </a:r>
          </a:p>
          <a:p>
            <a:r>
              <a:rPr lang="en-US" dirty="0"/>
              <a:t>Tutoring services, especially in shelters or other locations where homeless students live</a:t>
            </a:r>
          </a:p>
          <a:p>
            <a:r>
              <a:rPr lang="en-US" dirty="0"/>
              <a:t>Parental involvement</a:t>
            </a:r>
          </a:p>
          <a:p>
            <a:r>
              <a:rPr lang="en-US" dirty="0"/>
              <a:t>Fees for AP &amp; IB testing </a:t>
            </a:r>
          </a:p>
          <a:p>
            <a:r>
              <a:rPr lang="en-US" dirty="0"/>
              <a:t>Fees for college entrance exams such as SAT or ACT</a:t>
            </a:r>
          </a:p>
          <a:p>
            <a:r>
              <a:rPr lang="en-US" dirty="0"/>
              <a:t>GED testing for school-age students </a:t>
            </a:r>
          </a:p>
        </p:txBody>
      </p:sp>
    </p:spTree>
    <p:extLst>
      <p:ext uri="{BB962C8B-B14F-4D97-AF65-F5344CB8AC3E}">
        <p14:creationId xmlns:p14="http://schemas.microsoft.com/office/powerpoint/2010/main" val="2542234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Meals</a:t>
            </a:r>
          </a:p>
        </p:txBody>
      </p:sp>
      <p:sp>
        <p:nvSpPr>
          <p:cNvPr id="3" name="Content Placeholder 2"/>
          <p:cNvSpPr>
            <a:spLocks noGrp="1"/>
          </p:cNvSpPr>
          <p:nvPr>
            <p:ph idx="1"/>
          </p:nvPr>
        </p:nvSpPr>
        <p:spPr>
          <a:xfrm>
            <a:off x="581192" y="2180496"/>
            <a:ext cx="11029615" cy="4479611"/>
          </a:xfrm>
        </p:spPr>
        <p:txBody>
          <a:bodyPr/>
          <a:lstStyle/>
          <a:p>
            <a:r>
              <a:rPr lang="en-US" dirty="0" smtClean="0"/>
              <a:t>HCY are categorically eligible for free meals</a:t>
            </a:r>
          </a:p>
          <a:p>
            <a:r>
              <a:rPr lang="en-US" dirty="0" smtClean="0"/>
              <a:t>USDA policy allows liaisons &amp; shelter directors to qualify HCY</a:t>
            </a:r>
          </a:p>
          <a:p>
            <a:r>
              <a:rPr lang="en-US" dirty="0" smtClean="0"/>
              <a:t>Provide the school nutrition director a list with </a:t>
            </a:r>
          </a:p>
          <a:p>
            <a:pPr lvl="1"/>
            <a:r>
              <a:rPr lang="en-US" dirty="0" smtClean="0"/>
              <a:t>The student’s name</a:t>
            </a:r>
          </a:p>
          <a:p>
            <a:pPr lvl="1"/>
            <a:r>
              <a:rPr lang="en-US" dirty="0" smtClean="0"/>
              <a:t>The effective date of eligibility</a:t>
            </a:r>
          </a:p>
          <a:p>
            <a:pPr lvl="1"/>
            <a:r>
              <a:rPr lang="en-US" dirty="0" smtClean="0"/>
              <a:t>The liaison or shelter director’s signature</a:t>
            </a:r>
          </a:p>
        </p:txBody>
      </p:sp>
    </p:spTree>
    <p:extLst>
      <p:ext uri="{BB962C8B-B14F-4D97-AF65-F5344CB8AC3E}">
        <p14:creationId xmlns:p14="http://schemas.microsoft.com/office/powerpoint/2010/main" val="3243788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accrual</a:t>
            </a:r>
            <a:endParaRPr lang="en-US" dirty="0"/>
          </a:p>
        </p:txBody>
      </p:sp>
      <p:sp>
        <p:nvSpPr>
          <p:cNvPr id="3" name="Content Placeholder 2"/>
          <p:cNvSpPr>
            <a:spLocks noGrp="1"/>
          </p:cNvSpPr>
          <p:nvPr>
            <p:ph idx="1"/>
          </p:nvPr>
        </p:nvSpPr>
        <p:spPr>
          <a:xfrm>
            <a:off x="581192" y="2180496"/>
            <a:ext cx="11029615" cy="4370429"/>
          </a:xfrm>
        </p:spPr>
        <p:txBody>
          <a:bodyPr/>
          <a:lstStyle/>
          <a:p>
            <a:r>
              <a:rPr lang="en-US" dirty="0" smtClean="0"/>
              <a:t>Districts must have clear procedures in place to award full or partial credit for work completed in a previous district</a:t>
            </a:r>
          </a:p>
          <a:p>
            <a:r>
              <a:rPr lang="en-US" dirty="0" smtClean="0"/>
              <a:t>Examples: </a:t>
            </a:r>
          </a:p>
          <a:p>
            <a:pPr lvl="1"/>
            <a:r>
              <a:rPr lang="en-US" dirty="0" smtClean="0"/>
              <a:t>Consult with the prior school to evaluate the work completed</a:t>
            </a:r>
          </a:p>
          <a:p>
            <a:pPr lvl="1"/>
            <a:r>
              <a:rPr lang="en-US" dirty="0" smtClean="0"/>
              <a:t>Evaluate the student’s mastery of courses &amp; award credits accordingly</a:t>
            </a:r>
          </a:p>
          <a:p>
            <a:pPr lvl="1"/>
            <a:r>
              <a:rPr lang="en-US" dirty="0" smtClean="0"/>
              <a:t>Offer credit recovery or mastery based courses</a:t>
            </a:r>
          </a:p>
          <a:p>
            <a:pPr lvl="1"/>
            <a:r>
              <a:rPr lang="en-US" dirty="0" smtClean="0"/>
              <a:t>Offer distance learning</a:t>
            </a:r>
            <a:endParaRPr lang="en-US" dirty="0"/>
          </a:p>
        </p:txBody>
      </p:sp>
    </p:spTree>
    <p:extLst>
      <p:ext uri="{BB962C8B-B14F-4D97-AF65-F5344CB8AC3E}">
        <p14:creationId xmlns:p14="http://schemas.microsoft.com/office/powerpoint/2010/main" val="3426931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Postsecondary education</a:t>
            </a:r>
            <a:endParaRPr lang="en-US" dirty="0"/>
          </a:p>
        </p:txBody>
      </p:sp>
      <p:sp>
        <p:nvSpPr>
          <p:cNvPr id="3" name="Content Placeholder 2"/>
          <p:cNvSpPr>
            <a:spLocks noGrp="1"/>
          </p:cNvSpPr>
          <p:nvPr>
            <p:ph idx="1"/>
          </p:nvPr>
        </p:nvSpPr>
        <p:spPr/>
        <p:txBody>
          <a:bodyPr/>
          <a:lstStyle/>
          <a:p>
            <a:r>
              <a:rPr lang="en-US" dirty="0" smtClean="0"/>
              <a:t>As noted earlier, UHY must be assisted with FAFSA verifications</a:t>
            </a:r>
          </a:p>
          <a:p>
            <a:pPr lvl="1"/>
            <a:r>
              <a:rPr lang="en-US" dirty="0" smtClean="0"/>
              <a:t>Allowed to provide subsequent year verifications</a:t>
            </a:r>
          </a:p>
          <a:p>
            <a:r>
              <a:rPr lang="en-US" dirty="0" smtClean="0"/>
              <a:t>All HCY should receive information &amp; individualized counseling regarding college readiness, college selection, applying for school, financial aid, &amp; on-campus supports</a:t>
            </a:r>
            <a:endParaRPr lang="en-US" dirty="0"/>
          </a:p>
        </p:txBody>
      </p:sp>
    </p:spTree>
    <p:extLst>
      <p:ext uri="{BB962C8B-B14F-4D97-AF65-F5344CB8AC3E}">
        <p14:creationId xmlns:p14="http://schemas.microsoft.com/office/powerpoint/2010/main" val="4171694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a:t>
            </a:r>
            <a:endParaRPr lang="en-US" dirty="0"/>
          </a:p>
        </p:txBody>
      </p:sp>
      <p:sp>
        <p:nvSpPr>
          <p:cNvPr id="3" name="Content Placeholder 2"/>
          <p:cNvSpPr>
            <a:spLocks noGrp="1"/>
          </p:cNvSpPr>
          <p:nvPr>
            <p:ph idx="1"/>
          </p:nvPr>
        </p:nvSpPr>
        <p:spPr>
          <a:xfrm>
            <a:off x="581192" y="2180496"/>
            <a:ext cx="11029615" cy="4425020"/>
          </a:xfrm>
        </p:spPr>
        <p:txBody>
          <a:bodyPr>
            <a:normAutofit lnSpcReduction="10000"/>
          </a:bodyPr>
          <a:lstStyle/>
          <a:p>
            <a:r>
              <a:rPr lang="en-US" dirty="0" smtClean="0"/>
              <a:t>HCY aren’t automatically protected from discipline based on homeless status but homeless status should be considered</a:t>
            </a:r>
          </a:p>
          <a:p>
            <a:r>
              <a:rPr lang="en-US" dirty="0" smtClean="0"/>
              <a:t>Consider: </a:t>
            </a:r>
          </a:p>
          <a:p>
            <a:pPr lvl="1"/>
            <a:r>
              <a:rPr lang="en-US" dirty="0" smtClean="0"/>
              <a:t>Could the behavior be a result of the student’s homelessness?</a:t>
            </a:r>
          </a:p>
          <a:p>
            <a:pPr lvl="1"/>
            <a:r>
              <a:rPr lang="en-US" dirty="0" smtClean="0"/>
              <a:t>Could the behavior be related to the student’s special education need?</a:t>
            </a:r>
          </a:p>
          <a:p>
            <a:pPr lvl="1"/>
            <a:r>
              <a:rPr lang="en-US" dirty="0" smtClean="0"/>
              <a:t>Is the school’s reaction trauma informed?</a:t>
            </a:r>
          </a:p>
          <a:p>
            <a:pPr lvl="1"/>
            <a:r>
              <a:rPr lang="en-US" dirty="0" smtClean="0"/>
              <a:t>Is the school’s reaction appropriate, given that the student is homeless?</a:t>
            </a:r>
            <a:endParaRPr lang="en-US" dirty="0"/>
          </a:p>
        </p:txBody>
      </p:sp>
    </p:spTree>
    <p:extLst>
      <p:ext uri="{BB962C8B-B14F-4D97-AF65-F5344CB8AC3E}">
        <p14:creationId xmlns:p14="http://schemas.microsoft.com/office/powerpoint/2010/main" val="333357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581192" y="1951630"/>
            <a:ext cx="11029615" cy="4558352"/>
          </a:xfrm>
        </p:spPr>
        <p:txBody>
          <a:bodyPr>
            <a:normAutofit fontScale="92500" lnSpcReduction="10000"/>
          </a:bodyPr>
          <a:lstStyle/>
          <a:p>
            <a:r>
              <a:rPr lang="en-US" dirty="0" smtClean="0"/>
              <a:t>Liaisons &amp; state coordinators must collect &amp; report valid, comprehensive, &amp; reliable data</a:t>
            </a:r>
          </a:p>
          <a:p>
            <a:pPr lvl="1"/>
            <a:r>
              <a:rPr lang="en-US" dirty="0" smtClean="0"/>
              <a:t>Number of HCY</a:t>
            </a:r>
          </a:p>
          <a:p>
            <a:pPr lvl="1"/>
            <a:r>
              <a:rPr lang="en-US" dirty="0" smtClean="0"/>
              <a:t>Type of primary nighttime residence</a:t>
            </a:r>
          </a:p>
          <a:p>
            <a:pPr lvl="1"/>
            <a:r>
              <a:rPr lang="en-US" dirty="0" smtClean="0"/>
              <a:t>Number of HCY in subgroups</a:t>
            </a:r>
          </a:p>
          <a:p>
            <a:pPr lvl="1"/>
            <a:r>
              <a:rPr lang="en-US" dirty="0" smtClean="0"/>
              <a:t>Academic performance</a:t>
            </a:r>
          </a:p>
          <a:p>
            <a:pPr lvl="1"/>
            <a:r>
              <a:rPr lang="en-US" dirty="0" smtClean="0"/>
              <a:t>Title I services received</a:t>
            </a:r>
          </a:p>
          <a:p>
            <a:pPr lvl="1"/>
            <a:r>
              <a:rPr lang="en-US" dirty="0" smtClean="0"/>
              <a:t>Graduation rate</a:t>
            </a:r>
          </a:p>
          <a:p>
            <a:pPr lvl="1"/>
            <a:r>
              <a:rPr lang="en-US" dirty="0" smtClean="0"/>
              <a:t>Chronic absenteeism</a:t>
            </a:r>
          </a:p>
        </p:txBody>
      </p:sp>
    </p:spTree>
    <p:extLst>
      <p:ext uri="{BB962C8B-B14F-4D97-AF65-F5344CB8AC3E}">
        <p14:creationId xmlns:p14="http://schemas.microsoft.com/office/powerpoint/2010/main" val="714188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NCHE</a:t>
            </a:r>
            <a:endParaRPr lang="en-US" dirty="0"/>
          </a:p>
        </p:txBody>
      </p:sp>
      <p:sp>
        <p:nvSpPr>
          <p:cNvPr id="3" name="Content Placeholder 2"/>
          <p:cNvSpPr>
            <a:spLocks noGrp="1"/>
          </p:cNvSpPr>
          <p:nvPr>
            <p:ph idx="1"/>
          </p:nvPr>
        </p:nvSpPr>
        <p:spPr>
          <a:xfrm>
            <a:off x="581192" y="2180496"/>
            <a:ext cx="11029615" cy="4315838"/>
          </a:xfrm>
        </p:spPr>
        <p:txBody>
          <a:bodyPr/>
          <a:lstStyle/>
          <a:p>
            <a:r>
              <a:rPr lang="en-US" dirty="0" smtClean="0"/>
              <a:t>Today’s presenters</a:t>
            </a:r>
          </a:p>
          <a:p>
            <a:pPr lvl="1"/>
            <a:r>
              <a:rPr lang="en-US" dirty="0" smtClean="0"/>
              <a:t>Christina Endres, </a:t>
            </a:r>
            <a:r>
              <a:rPr lang="en-US" dirty="0" smtClean="0">
                <a:hlinkClick r:id="rId3"/>
              </a:rPr>
              <a:t>cendres@serve.org</a:t>
            </a:r>
            <a:r>
              <a:rPr lang="en-US" dirty="0" smtClean="0"/>
              <a:t> or 336-315-7438</a:t>
            </a:r>
          </a:p>
          <a:p>
            <a:pPr lvl="1"/>
            <a:r>
              <a:rPr lang="en-US" dirty="0" err="1" smtClean="0"/>
              <a:t>Jacinda</a:t>
            </a:r>
            <a:r>
              <a:rPr lang="en-US" dirty="0" smtClean="0"/>
              <a:t> Goodwin, </a:t>
            </a:r>
            <a:r>
              <a:rPr lang="en-US" dirty="0" smtClean="0">
                <a:hlinkClick r:id="rId4"/>
              </a:rPr>
              <a:t>jgoodwin@serve.org</a:t>
            </a:r>
            <a:r>
              <a:rPr lang="en-US" dirty="0" smtClean="0"/>
              <a:t> or 336-315-7174</a:t>
            </a:r>
          </a:p>
          <a:p>
            <a:pPr lvl="1"/>
            <a:r>
              <a:rPr lang="en-US" dirty="0" smtClean="0"/>
              <a:t>Christina Dukes, </a:t>
            </a:r>
            <a:r>
              <a:rPr lang="en-US" dirty="0" smtClean="0">
                <a:hlinkClick r:id="rId5"/>
              </a:rPr>
              <a:t>cdukes@serve.org</a:t>
            </a:r>
            <a:r>
              <a:rPr lang="en-US" dirty="0" smtClean="0"/>
              <a:t> or 336-574-8729</a:t>
            </a:r>
          </a:p>
          <a:p>
            <a:r>
              <a:rPr lang="en-US" dirty="0" smtClean="0"/>
              <a:t>NCHE Helpline</a:t>
            </a:r>
          </a:p>
          <a:p>
            <a:pPr lvl="1"/>
            <a:r>
              <a:rPr lang="en-US" dirty="0" smtClean="0">
                <a:hlinkClick r:id="rId6"/>
              </a:rPr>
              <a:t>homeless@serve.org</a:t>
            </a:r>
            <a:r>
              <a:rPr lang="en-US" dirty="0" smtClean="0"/>
              <a:t> or 800-308-2145</a:t>
            </a:r>
            <a:endParaRPr lang="en-US" dirty="0"/>
          </a:p>
        </p:txBody>
      </p:sp>
    </p:spTree>
    <p:extLst>
      <p:ext uri="{BB962C8B-B14F-4D97-AF65-F5344CB8AC3E}">
        <p14:creationId xmlns:p14="http://schemas.microsoft.com/office/powerpoint/2010/main" val="3338576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Themes	</a:t>
            </a:r>
            <a:endParaRPr lang="en-US" dirty="0"/>
          </a:p>
        </p:txBody>
      </p:sp>
      <p:sp>
        <p:nvSpPr>
          <p:cNvPr id="3" name="Content Placeholder 2"/>
          <p:cNvSpPr>
            <a:spLocks noGrp="1"/>
          </p:cNvSpPr>
          <p:nvPr>
            <p:ph idx="1"/>
          </p:nvPr>
        </p:nvSpPr>
        <p:spPr>
          <a:xfrm>
            <a:off x="581192" y="2180496"/>
            <a:ext cx="11029615" cy="4050183"/>
          </a:xfrm>
        </p:spPr>
        <p:txBody>
          <a:bodyPr>
            <a:normAutofit/>
          </a:bodyPr>
          <a:lstStyle/>
          <a:p>
            <a:r>
              <a:rPr lang="en-US" sz="3200" dirty="0" smtClean="0"/>
              <a:t>Access, stability, &amp; success</a:t>
            </a:r>
          </a:p>
          <a:p>
            <a:r>
              <a:rPr lang="en-US" sz="3200" dirty="0" smtClean="0"/>
              <a:t>Child centered, best interest decision-making</a:t>
            </a:r>
          </a:p>
          <a:p>
            <a:r>
              <a:rPr lang="en-US" sz="3200" dirty="0" smtClean="0"/>
              <a:t>Parent role in education</a:t>
            </a:r>
          </a:p>
          <a:p>
            <a:r>
              <a:rPr lang="en-US" sz="3200" dirty="0" smtClean="0"/>
              <a:t>Critical role of the liaison</a:t>
            </a:r>
          </a:p>
          <a:p>
            <a:r>
              <a:rPr lang="en-US" sz="3200" dirty="0" smtClean="0"/>
              <a:t>Collaboration with other people, programs &amp; agencies</a:t>
            </a:r>
            <a:endParaRPr lang="en-US" sz="3200" dirty="0"/>
          </a:p>
        </p:txBody>
      </p:sp>
    </p:spTree>
    <p:extLst>
      <p:ext uri="{BB962C8B-B14F-4D97-AF65-F5344CB8AC3E}">
        <p14:creationId xmlns:p14="http://schemas.microsoft.com/office/powerpoint/2010/main" val="198317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a:xfrm>
            <a:off x="581192" y="2180496"/>
            <a:ext cx="11029615" cy="4398724"/>
          </a:xfrm>
        </p:spPr>
        <p:txBody>
          <a:bodyPr/>
          <a:lstStyle/>
          <a:p>
            <a:r>
              <a:rPr lang="en-US" dirty="0" smtClean="0"/>
              <a:t>1,263,323 students identified as homeless children &amp; youth (HCY) during 2014-15</a:t>
            </a:r>
          </a:p>
          <a:p>
            <a:r>
              <a:rPr lang="en-US" dirty="0" smtClean="0"/>
              <a:t>95,032 students identified as unaccompanied homeless youth (UHY) during 2014-15</a:t>
            </a:r>
          </a:p>
          <a:p>
            <a:endParaRPr lang="en-US" dirty="0" smtClean="0"/>
          </a:p>
          <a:p>
            <a:endParaRPr lang="en-US" dirty="0"/>
          </a:p>
          <a:p>
            <a:endParaRPr lang="en-US" dirty="0"/>
          </a:p>
        </p:txBody>
      </p:sp>
      <p:pic>
        <p:nvPicPr>
          <p:cNvPr id="7" name="Picture 6"/>
          <p:cNvPicPr>
            <a:picLocks noChangeAspect="1"/>
          </p:cNvPicPr>
          <p:nvPr/>
        </p:nvPicPr>
        <p:blipFill>
          <a:blip r:embed="rId3"/>
          <a:stretch>
            <a:fillRect/>
          </a:stretch>
        </p:blipFill>
        <p:spPr>
          <a:xfrm>
            <a:off x="8838544" y="4476466"/>
            <a:ext cx="2216110" cy="2102754"/>
          </a:xfrm>
          <a:prstGeom prst="rect">
            <a:avLst/>
          </a:prstGeom>
        </p:spPr>
      </p:pic>
      <p:sp>
        <p:nvSpPr>
          <p:cNvPr id="10" name="Right Arrow 9"/>
          <p:cNvSpPr/>
          <p:nvPr/>
        </p:nvSpPr>
        <p:spPr>
          <a:xfrm rot="19005558">
            <a:off x="8016442" y="5102953"/>
            <a:ext cx="2750142" cy="31356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278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581192" y="2006221"/>
            <a:ext cx="11029615" cy="4612943"/>
          </a:xfrm>
        </p:spPr>
        <p:txBody>
          <a:bodyPr/>
          <a:lstStyle/>
          <a:p>
            <a:r>
              <a:rPr lang="en-US" dirty="0" smtClean="0"/>
              <a:t>Housing shortage</a:t>
            </a:r>
          </a:p>
          <a:p>
            <a:r>
              <a:rPr lang="en-US" dirty="0" smtClean="0"/>
              <a:t>Job loss</a:t>
            </a:r>
          </a:p>
          <a:p>
            <a:r>
              <a:rPr lang="en-US" dirty="0" smtClean="0"/>
              <a:t>Illness</a:t>
            </a:r>
          </a:p>
          <a:p>
            <a:r>
              <a:rPr lang="en-US" dirty="0" smtClean="0"/>
              <a:t>Increasing cost of living &amp; frozen wages</a:t>
            </a:r>
          </a:p>
          <a:p>
            <a:r>
              <a:rPr lang="en-US" dirty="0" smtClean="0"/>
              <a:t>Natural disasters</a:t>
            </a:r>
          </a:p>
          <a:p>
            <a:r>
              <a:rPr lang="en-US" dirty="0" smtClean="0"/>
              <a:t>Family discord</a:t>
            </a:r>
            <a:endParaRPr lang="en-US" dirty="0"/>
          </a:p>
        </p:txBody>
      </p:sp>
    </p:spTree>
    <p:extLst>
      <p:ext uri="{BB962C8B-B14F-4D97-AF65-F5344CB8AC3E}">
        <p14:creationId xmlns:p14="http://schemas.microsoft.com/office/powerpoint/2010/main" val="898597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Students</a:t>
            </a:r>
            <a:endParaRPr lang="en-US" dirty="0"/>
          </a:p>
        </p:txBody>
      </p:sp>
      <p:sp>
        <p:nvSpPr>
          <p:cNvPr id="3" name="Content Placeholder 2"/>
          <p:cNvSpPr>
            <a:spLocks noGrp="1"/>
          </p:cNvSpPr>
          <p:nvPr>
            <p:ph idx="1"/>
          </p:nvPr>
        </p:nvSpPr>
        <p:spPr>
          <a:xfrm>
            <a:off x="581192" y="2180496"/>
            <a:ext cx="11029615" cy="4425020"/>
          </a:xfrm>
        </p:spPr>
        <p:txBody>
          <a:bodyPr>
            <a:normAutofit lnSpcReduction="10000"/>
          </a:bodyPr>
          <a:lstStyle/>
          <a:p>
            <a:r>
              <a:rPr lang="en-US" dirty="0" smtClean="0"/>
              <a:t>Higher than average rates of </a:t>
            </a:r>
          </a:p>
          <a:p>
            <a:pPr lvl="1"/>
            <a:r>
              <a:rPr lang="en-US" dirty="0" smtClean="0"/>
              <a:t>Emotional, behavioral, &amp; health issues</a:t>
            </a:r>
            <a:endParaRPr lang="en-US" dirty="0"/>
          </a:p>
          <a:p>
            <a:pPr lvl="1"/>
            <a:r>
              <a:rPr lang="en-US" dirty="0" smtClean="0"/>
              <a:t>Developmental delays</a:t>
            </a:r>
          </a:p>
          <a:p>
            <a:pPr lvl="1"/>
            <a:r>
              <a:rPr lang="en-US" dirty="0" smtClean="0"/>
              <a:t>Grade retention &amp; lower rates of academic success</a:t>
            </a:r>
          </a:p>
          <a:p>
            <a:pPr lvl="1"/>
            <a:r>
              <a:rPr lang="en-US" dirty="0" smtClean="0"/>
              <a:t>Hunger &amp; food insecurity</a:t>
            </a:r>
          </a:p>
          <a:p>
            <a:pPr lvl="1"/>
            <a:r>
              <a:rPr lang="en-US" dirty="0" smtClean="0"/>
              <a:t>Exposure to domestic violence</a:t>
            </a:r>
          </a:p>
          <a:p>
            <a:r>
              <a:rPr lang="en-US" dirty="0" smtClean="0"/>
              <a:t>Correlation between adverse childhood experiences &amp; adult homelessness</a:t>
            </a:r>
            <a:endParaRPr lang="en-US" dirty="0"/>
          </a:p>
        </p:txBody>
      </p:sp>
    </p:spTree>
    <p:extLst>
      <p:ext uri="{BB962C8B-B14F-4D97-AF65-F5344CB8AC3E}">
        <p14:creationId xmlns:p14="http://schemas.microsoft.com/office/powerpoint/2010/main" val="34734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Homelessness Defined</a:t>
            </a:r>
            <a:endParaRPr lang="en-US" dirty="0"/>
          </a:p>
        </p:txBody>
      </p:sp>
      <p:sp>
        <p:nvSpPr>
          <p:cNvPr id="3" name="Content Placeholder 2"/>
          <p:cNvSpPr>
            <a:spLocks noGrp="1"/>
          </p:cNvSpPr>
          <p:nvPr>
            <p:ph idx="1"/>
          </p:nvPr>
        </p:nvSpPr>
        <p:spPr>
          <a:xfrm>
            <a:off x="581192" y="2180496"/>
            <a:ext cx="11029615" cy="4465964"/>
          </a:xfrm>
        </p:spPr>
        <p:txBody>
          <a:bodyPr/>
          <a:lstStyle/>
          <a:p>
            <a:pPr marL="0" indent="0" algn="ctr">
              <a:buNone/>
            </a:pPr>
            <a:r>
              <a:rPr lang="en-US" dirty="0" smtClean="0"/>
              <a:t>Those who lack fixed, regular, &amp; adequate nighttime residence, including:</a:t>
            </a:r>
          </a:p>
          <a:p>
            <a:pPr lvl="1"/>
            <a:r>
              <a:rPr lang="en-US" dirty="0" smtClean="0"/>
              <a:t>Sharing housing due to loss of housing, economic hardship, or a similar reason</a:t>
            </a:r>
          </a:p>
          <a:p>
            <a:pPr lvl="1"/>
            <a:r>
              <a:rPr lang="en-US" dirty="0" smtClean="0"/>
              <a:t>Motels, hotels, trailer parks, camping grounds</a:t>
            </a:r>
          </a:p>
          <a:p>
            <a:pPr lvl="1"/>
            <a:r>
              <a:rPr lang="en-US" dirty="0" smtClean="0"/>
              <a:t>Emergency &amp; transitional shelters</a:t>
            </a:r>
          </a:p>
          <a:p>
            <a:pPr lvl="1"/>
            <a:r>
              <a:rPr lang="en-US" dirty="0" smtClean="0"/>
              <a:t>Abandoned in hospitals</a:t>
            </a:r>
          </a:p>
        </p:txBody>
      </p:sp>
    </p:spTree>
    <p:extLst>
      <p:ext uri="{BB962C8B-B14F-4D97-AF65-F5344CB8AC3E}">
        <p14:creationId xmlns:p14="http://schemas.microsoft.com/office/powerpoint/2010/main" val="3060162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Homelessness defined</a:t>
            </a:r>
            <a:endParaRPr lang="en-US" dirty="0"/>
          </a:p>
        </p:txBody>
      </p:sp>
      <p:sp>
        <p:nvSpPr>
          <p:cNvPr id="3" name="Content Placeholder 2"/>
          <p:cNvSpPr>
            <a:spLocks noGrp="1"/>
          </p:cNvSpPr>
          <p:nvPr>
            <p:ph idx="1"/>
          </p:nvPr>
        </p:nvSpPr>
        <p:spPr/>
        <p:txBody>
          <a:bodyPr/>
          <a:lstStyle/>
          <a:p>
            <a:r>
              <a:rPr lang="en-US" dirty="0" smtClean="0"/>
              <a:t>Public or private places not designed for humans to live</a:t>
            </a:r>
          </a:p>
          <a:p>
            <a:r>
              <a:rPr lang="en-US" dirty="0" smtClean="0"/>
              <a:t>Cars, parks, bus or train stations,</a:t>
            </a:r>
          </a:p>
          <a:p>
            <a:r>
              <a:rPr lang="en-US" dirty="0" smtClean="0"/>
              <a:t>Abandoned buildings, substandard housing</a:t>
            </a:r>
          </a:p>
          <a:p>
            <a:r>
              <a:rPr lang="en-US" dirty="0" smtClean="0"/>
              <a:t>Migratory children living in the above situations</a:t>
            </a:r>
          </a:p>
          <a:p>
            <a:r>
              <a:rPr lang="en-US" dirty="0" smtClean="0"/>
              <a:t>Unaccompanied youth living in the above situations</a:t>
            </a:r>
            <a:endParaRPr lang="en-US" dirty="0"/>
          </a:p>
        </p:txBody>
      </p:sp>
    </p:spTree>
    <p:extLst>
      <p:ext uri="{BB962C8B-B14F-4D97-AF65-F5344CB8AC3E}">
        <p14:creationId xmlns:p14="http://schemas.microsoft.com/office/powerpoint/2010/main" val="993828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1101</TotalTime>
  <Words>5574</Words>
  <Application>Microsoft Office PowerPoint</Application>
  <PresentationFormat>Widescreen</PresentationFormat>
  <Paragraphs>411</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Gill Sans MT</vt:lpstr>
      <vt:lpstr>Wingdings 2</vt:lpstr>
      <vt:lpstr>Dividend</vt:lpstr>
      <vt:lpstr>McKinney-Vento 101</vt:lpstr>
      <vt:lpstr>National Center for Homeless Education</vt:lpstr>
      <vt:lpstr>McKinney-Vento: A brief History</vt:lpstr>
      <vt:lpstr>Major Themes </vt:lpstr>
      <vt:lpstr>The Big picture</vt:lpstr>
      <vt:lpstr>Causes</vt:lpstr>
      <vt:lpstr>Impact on Students</vt:lpstr>
      <vt:lpstr>Homelessness Defined</vt:lpstr>
      <vt:lpstr>Homelessness defined</vt:lpstr>
      <vt:lpstr>Doubled-up considerations</vt:lpstr>
      <vt:lpstr>Identification Tips &amp; Tricks</vt:lpstr>
      <vt:lpstr>Local liaison duties</vt:lpstr>
      <vt:lpstr>Liaison duties</vt:lpstr>
      <vt:lpstr>Enroll Now, Ask Later</vt:lpstr>
      <vt:lpstr>School Placement</vt:lpstr>
      <vt:lpstr>School Placement</vt:lpstr>
      <vt:lpstr>Best Interest</vt:lpstr>
      <vt:lpstr>Dispute resolution</vt:lpstr>
      <vt:lpstr>UHY</vt:lpstr>
      <vt:lpstr>UHY</vt:lpstr>
      <vt:lpstr>UHY</vt:lpstr>
      <vt:lpstr>Things to remember</vt:lpstr>
      <vt:lpstr>Young homeless children</vt:lpstr>
      <vt:lpstr>Transportation</vt:lpstr>
      <vt:lpstr>Transportation</vt:lpstr>
      <vt:lpstr>IDEA</vt:lpstr>
      <vt:lpstr>IDEA</vt:lpstr>
      <vt:lpstr>IDEA</vt:lpstr>
      <vt:lpstr>Title IA &amp; MV Basics</vt:lpstr>
      <vt:lpstr>Title IA Set-Aside</vt:lpstr>
      <vt:lpstr>Title I Comparable Services</vt:lpstr>
      <vt:lpstr>Title I Allowable Expenses</vt:lpstr>
      <vt:lpstr>Title I Allowable Expenses</vt:lpstr>
      <vt:lpstr>School Meals</vt:lpstr>
      <vt:lpstr>Credit accrual</vt:lpstr>
      <vt:lpstr>Postsecondary education</vt:lpstr>
      <vt:lpstr>Discipline</vt:lpstr>
      <vt:lpstr>Data</vt:lpstr>
      <vt:lpstr>Contact NCHE</vt:lpstr>
    </vt:vector>
  </TitlesOfParts>
  <Company>UNC Greensboro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101</dc:title>
  <dc:creator>Christina Endres</dc:creator>
  <cp:lastModifiedBy>Christina Endres</cp:lastModifiedBy>
  <cp:revision>82</cp:revision>
  <dcterms:created xsi:type="dcterms:W3CDTF">2017-10-24T13:24:43Z</dcterms:created>
  <dcterms:modified xsi:type="dcterms:W3CDTF">2017-10-28T17:11:27Z</dcterms:modified>
</cp:coreProperties>
</file>