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8" r:id="rId3"/>
    <p:sldId id="259" r:id="rId4"/>
    <p:sldId id="274" r:id="rId5"/>
    <p:sldId id="275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60" r:id="rId17"/>
    <p:sldId id="261" r:id="rId18"/>
    <p:sldId id="262" r:id="rId19"/>
    <p:sldId id="277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/>
    <p:restoredTop sz="94674"/>
  </p:normalViewPr>
  <p:slideViewPr>
    <p:cSldViewPr>
      <p:cViewPr varScale="1">
        <p:scale>
          <a:sx n="124" d="100"/>
          <a:sy n="124" d="100"/>
        </p:scale>
        <p:origin x="61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416C4-0130-C247-95AF-DF4AD6C90922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92427-8C58-8648-B0BD-A0D1945B7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0232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1C5E26-E72F-4F13-A96A-20A0C4208FE6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AFE57E-2393-4295-9ADB-8763A2F58A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FE57E-2393-4295-9ADB-8763A2F58A54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3B21DB6-3121-4EE5-9AA3-88E8800AA777}" type="datetimeFigureOut">
              <a:rPr lang="en-US" smtClean="0"/>
              <a:pPr/>
              <a:t>10/23/17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EC3488-3587-4751-BEC9-7342D57173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B21DB6-3121-4EE5-9AA3-88E8800AA777}" type="datetimeFigureOut">
              <a:rPr lang="en-US" smtClean="0"/>
              <a:pPr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EC3488-3587-4751-BEC9-7342D57173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B21DB6-3121-4EE5-9AA3-88E8800AA777}" type="datetimeFigureOut">
              <a:rPr lang="en-US" smtClean="0"/>
              <a:pPr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EC3488-3587-4751-BEC9-7342D57173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B21DB6-3121-4EE5-9AA3-88E8800AA777}" type="datetimeFigureOut">
              <a:rPr lang="en-US" smtClean="0"/>
              <a:pPr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EC3488-3587-4751-BEC9-7342D57173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B21DB6-3121-4EE5-9AA3-88E8800AA777}" type="datetimeFigureOut">
              <a:rPr lang="en-US" smtClean="0"/>
              <a:pPr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EC3488-3587-4751-BEC9-7342D57173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B21DB6-3121-4EE5-9AA3-88E8800AA777}" type="datetimeFigureOut">
              <a:rPr lang="en-US" smtClean="0"/>
              <a:pPr/>
              <a:t>10/23/17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EC3488-3587-4751-BEC9-7342D57173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B21DB6-3121-4EE5-9AA3-88E8800AA777}" type="datetimeFigureOut">
              <a:rPr lang="en-US" smtClean="0"/>
              <a:pPr/>
              <a:t>10/23/17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EC3488-3587-4751-BEC9-7342D57173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B21DB6-3121-4EE5-9AA3-88E8800AA777}" type="datetimeFigureOut">
              <a:rPr lang="en-US" smtClean="0"/>
              <a:pPr/>
              <a:t>10/23/17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EC3488-3587-4751-BEC9-7342D57173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B21DB6-3121-4EE5-9AA3-88E8800AA777}" type="datetimeFigureOut">
              <a:rPr lang="en-US" smtClean="0"/>
              <a:pPr/>
              <a:t>10/23/17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EC3488-3587-4751-BEC9-7342D57173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3B21DB6-3121-4EE5-9AA3-88E8800AA777}" type="datetimeFigureOut">
              <a:rPr lang="en-US" smtClean="0"/>
              <a:pPr/>
              <a:t>10/23/17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EC3488-3587-4751-BEC9-7342D57173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B21DB6-3121-4EE5-9AA3-88E8800AA777}" type="datetimeFigureOut">
              <a:rPr lang="en-US" smtClean="0"/>
              <a:pPr/>
              <a:t>10/23/17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EC3488-3587-4751-BEC9-7342D57173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3B21DB6-3121-4EE5-9AA3-88E8800AA777}" type="datetimeFigureOut">
              <a:rPr lang="en-US" smtClean="0"/>
              <a:pPr/>
              <a:t>10/23/17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CEC3488-3587-4751-BEC9-7342D57173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g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1"/>
            <a:ext cx="7696200" cy="1371599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Immigration Update-How to Support Our Students</a:t>
            </a:r>
            <a:br>
              <a:rPr lang="en-US" sz="2800" b="1" dirty="0" smtClean="0">
                <a:solidFill>
                  <a:srgbClr val="0070C0"/>
                </a:solidFill>
              </a:rPr>
            </a:br>
            <a:r>
              <a:rPr lang="en-US" sz="2800" b="1" dirty="0" smtClean="0">
                <a:solidFill>
                  <a:srgbClr val="0070C0"/>
                </a:solidFill>
              </a:rPr>
              <a:t>During Challenging Times 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828800"/>
            <a:ext cx="8382000" cy="5029200"/>
          </a:xfrm>
        </p:spPr>
        <p:txBody>
          <a:bodyPr>
            <a:normAutofit/>
          </a:bodyPr>
          <a:lstStyle/>
          <a:p>
            <a:pPr algn="ctr"/>
            <a:r>
              <a:rPr lang="en-US" sz="1600" b="1" dirty="0" smtClean="0"/>
              <a:t>Presented </a:t>
            </a:r>
          </a:p>
          <a:p>
            <a:pPr algn="ctr"/>
            <a:r>
              <a:rPr lang="en-US" sz="1600" b="1" dirty="0" smtClean="0"/>
              <a:t>By</a:t>
            </a:r>
          </a:p>
          <a:p>
            <a:pPr algn="l"/>
            <a:r>
              <a:rPr lang="en-US" sz="2000" b="1" dirty="0" smtClean="0"/>
              <a:t>          </a:t>
            </a:r>
            <a:r>
              <a:rPr lang="en-US" sz="2000" b="1" dirty="0" smtClean="0"/>
              <a:t>Dave </a:t>
            </a:r>
            <a:r>
              <a:rPr lang="en-US" sz="2000" b="1" dirty="0" err="1" smtClean="0"/>
              <a:t>Schrandt</a:t>
            </a:r>
            <a:r>
              <a:rPr lang="en-US" sz="2000" b="1" dirty="0"/>
              <a:t> </a:t>
            </a:r>
            <a:r>
              <a:rPr lang="en-US" sz="2000" b="1" dirty="0" smtClean="0"/>
              <a:t>- </a:t>
            </a:r>
            <a:r>
              <a:rPr lang="en-US" sz="2000" b="1" dirty="0" smtClean="0"/>
              <a:t>NAEHCY </a:t>
            </a:r>
            <a:r>
              <a:rPr lang="en-US" sz="2000" b="1" dirty="0" smtClean="0"/>
              <a:t>Vice President/Conference</a:t>
            </a:r>
          </a:p>
          <a:p>
            <a:pPr algn="l"/>
            <a:r>
              <a:rPr lang="en-US" sz="2000" b="1" dirty="0" smtClean="0"/>
              <a:t>               Co-Chairperson</a:t>
            </a:r>
          </a:p>
          <a:p>
            <a:endParaRPr lang="en-US" sz="2000" b="1" dirty="0" smtClean="0"/>
          </a:p>
          <a:p>
            <a:pPr algn="l"/>
            <a:r>
              <a:rPr lang="en-US" sz="2000" b="1" dirty="0" smtClean="0"/>
              <a:t>          Rebecca Paz-Ford </a:t>
            </a:r>
            <a:r>
              <a:rPr lang="en-US" sz="2000" b="1" dirty="0" err="1" smtClean="0"/>
              <a:t>Ph.D</a:t>
            </a:r>
            <a:r>
              <a:rPr lang="en-US" sz="2000" b="1" dirty="0"/>
              <a:t> </a:t>
            </a:r>
            <a:r>
              <a:rPr lang="en-US" sz="2000" b="1" dirty="0" smtClean="0"/>
              <a:t>- </a:t>
            </a:r>
            <a:r>
              <a:rPr lang="en-US" sz="2000" b="1" dirty="0" smtClean="0"/>
              <a:t>Lurie </a:t>
            </a:r>
            <a:r>
              <a:rPr lang="en-US" sz="2000" b="1" dirty="0" smtClean="0"/>
              <a:t>Children’s for Childhood      </a:t>
            </a:r>
          </a:p>
          <a:p>
            <a:pPr algn="l"/>
            <a:r>
              <a:rPr lang="en-US" sz="2000" b="1" dirty="0" smtClean="0"/>
              <a:t>                Resilience</a:t>
            </a:r>
          </a:p>
          <a:p>
            <a:pPr algn="l"/>
            <a:endParaRPr lang="en-US" sz="2000" b="1" dirty="0" smtClean="0"/>
          </a:p>
          <a:p>
            <a:pPr algn="l"/>
            <a:r>
              <a:rPr lang="en-US" sz="2000" b="1" dirty="0" smtClean="0"/>
              <a:t>          </a:t>
            </a:r>
            <a:r>
              <a:rPr lang="en-US" sz="2000" b="1" dirty="0" err="1" smtClean="0"/>
              <a:t>Dagmara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Avelar</a:t>
            </a:r>
            <a:r>
              <a:rPr lang="en-US" sz="2000" b="1" dirty="0" smtClean="0"/>
              <a:t> - Illinois </a:t>
            </a:r>
            <a:r>
              <a:rPr lang="en-US" sz="2000" b="1" dirty="0" smtClean="0"/>
              <a:t>Coalition for Immigrant and</a:t>
            </a:r>
          </a:p>
          <a:p>
            <a:pPr algn="l"/>
            <a:r>
              <a:rPr lang="en-US" sz="2000" b="1" dirty="0" smtClean="0"/>
              <a:t>                 Refugee Rights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referrals to </a:t>
            </a:r>
            <a:r>
              <a:rPr lang="en-US" dirty="0" smtClean="0"/>
              <a:t>health care</a:t>
            </a:r>
            <a:r>
              <a:rPr lang="en-US" dirty="0" smtClean="0"/>
              <a:t>, dental, mental health, and other service providers</a:t>
            </a:r>
          </a:p>
          <a:p>
            <a:r>
              <a:rPr lang="en-US" dirty="0" smtClean="0"/>
              <a:t>Arrange transportation for parents and ensure that interpreters are available for parent meetings</a:t>
            </a:r>
          </a:p>
          <a:p>
            <a:r>
              <a:rPr lang="en-US" dirty="0" smtClean="0"/>
              <a:t>Have materials translated into immigrants’ native languages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Strategies </a:t>
            </a:r>
            <a:r>
              <a:rPr lang="en-US" dirty="0" smtClean="0">
                <a:solidFill>
                  <a:srgbClr val="0070C0"/>
                </a:solidFill>
              </a:rPr>
              <a:t>Continued</a:t>
            </a:r>
            <a:r>
              <a:rPr lang="is-IS" dirty="0" smtClean="0">
                <a:solidFill>
                  <a:srgbClr val="0070C0"/>
                </a:solidFill>
              </a:rPr>
              <a:t>…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0254" name="Picture 14" descr="C:\Users\Dave Schrandt\AppData\Local\Microsoft\Windows\Temporary Internet Files\Content.IE5\3TICVD02\1272971394071gK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267200"/>
            <a:ext cx="4452990" cy="23495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Immigrant children placed with family members often have never met, or cannot remember the adults with whom they are placed. </a:t>
            </a:r>
          </a:p>
          <a:p>
            <a:r>
              <a:rPr lang="en-US" dirty="0" smtClean="0"/>
              <a:t>Essentially, these adults are foster parents, without financial or service coordination support.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Points to Consider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2292" name="Picture 4" descr="C:\Users\Dave Schrandt\AppData\Local\Microsoft\Windows\Temporary Internet Files\Content.IE5\6L5O5H32\a3e23fd83a55df07fd058015804e474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4114800"/>
            <a:ext cx="2971800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Children placed with family friends or acquaintances (27% of unaccompanied immigrant children) commonly have no relationship with that adult and are at a particularly high risk of labor and sex trafficking. The children are afraid to inform authorities that they do not know these supposed acquaintances.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Points Continued</a:t>
            </a:r>
            <a:r>
              <a:rPr lang="en-US" dirty="0" smtClean="0">
                <a:solidFill>
                  <a:srgbClr val="0070C0"/>
                </a:solidFill>
              </a:rPr>
              <a:t>…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3314" name="Picture 2" descr="C:\Users\Dave Schrandt\AppData\Local\Microsoft\Windows\Temporary Internet Files\Content.IE5\9SZ30O75\ch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4419600"/>
            <a:ext cx="2276475" cy="2219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According to child advocates and McKinney-Vento liaisons, many unaccompanied immigrant children are forced out of their sponsor’s home or leave after experiencing abuse or exploitation.</a:t>
            </a:r>
          </a:p>
          <a:p>
            <a:r>
              <a:rPr lang="en-US" dirty="0" smtClean="0"/>
              <a:t>Sponsors sign an agreement stating they will care for the child placed with them.  However, there is little, if any, monitoring of compliance with this agreement.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Points Continued</a:t>
            </a:r>
            <a:r>
              <a:rPr lang="en-US" dirty="0" smtClean="0">
                <a:solidFill>
                  <a:srgbClr val="0070C0"/>
                </a:solidFill>
              </a:rPr>
              <a:t>…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1267" name="Picture 3" descr="C:\Users\Dave Schrandt\AppData\Local\Microsoft\Windows\Temporary Internet Files\Content.IE5\6L5O5H32\your_guide_to_advocacy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4572000"/>
            <a:ext cx="2190750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awareness of McKinney-Vento by providing posters, conducting workshops for staff, </a:t>
            </a:r>
            <a:r>
              <a:rPr lang="en-US" dirty="0" smtClean="0"/>
              <a:t>etc.</a:t>
            </a:r>
            <a:endParaRPr lang="en-US" dirty="0" smtClean="0"/>
          </a:p>
          <a:p>
            <a:r>
              <a:rPr lang="en-US" dirty="0" smtClean="0"/>
              <a:t>Find out what services are available in the community and discuss ways to coordinate community and school </a:t>
            </a:r>
            <a:r>
              <a:rPr lang="en-US" dirty="0" smtClean="0"/>
              <a:t>services.</a:t>
            </a:r>
            <a:endParaRPr lang="en-US" dirty="0" smtClean="0"/>
          </a:p>
          <a:p>
            <a:r>
              <a:rPr lang="en-US" dirty="0" smtClean="0"/>
              <a:t>Acquire more information on local laws/policies related to immigrant </a:t>
            </a:r>
            <a:r>
              <a:rPr lang="en-US" dirty="0" smtClean="0"/>
              <a:t>families.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Contact Community Services 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4338" name="Picture 2" descr="C:\Users\Dave Schrandt\AppData\Local\Microsoft\Windows\Temporary Internet Files\Content.IE5\HH987ZP7\CommunityService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5105400"/>
            <a:ext cx="35623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assistance with translating materials and provide transportation at meetings for </a:t>
            </a:r>
            <a:r>
              <a:rPr lang="en-US" dirty="0" smtClean="0"/>
              <a:t>parents.</a:t>
            </a:r>
            <a:endParaRPr lang="en-US" dirty="0" smtClean="0"/>
          </a:p>
          <a:p>
            <a:r>
              <a:rPr lang="en-US" dirty="0" smtClean="0"/>
              <a:t>Help develop procedures by which agencies will refer children and families who may be eligible for McKinney-Vento services to the local </a:t>
            </a:r>
            <a:r>
              <a:rPr lang="en-US" dirty="0" smtClean="0"/>
              <a:t>liaison.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Services Continued</a:t>
            </a:r>
            <a:r>
              <a:rPr lang="en-US" dirty="0" smtClean="0">
                <a:solidFill>
                  <a:srgbClr val="0070C0"/>
                </a:solidFill>
              </a:rPr>
              <a:t>…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5362" name="Picture 2" descr="C:\Users\Dave Schrandt\AppData\Local\Microsoft\Windows\Temporary Internet Files\Content.IE5\7GBGW06A\Translation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4114800"/>
            <a:ext cx="470535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Eligibility hinges upon the CHILD’S living situation.</a:t>
            </a:r>
          </a:p>
          <a:p>
            <a:r>
              <a:rPr lang="en-US" dirty="0" smtClean="0"/>
              <a:t>Is the living situation fixed, regular, and adequate for the child?</a:t>
            </a:r>
          </a:p>
          <a:p>
            <a:r>
              <a:rPr lang="en-US" dirty="0" smtClean="0"/>
              <a:t>The sponsor’s housing status is not relevant, unless the sponsor is homeless (in which case the child living with the sponsor also would be homeless).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McKinney-Vento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3077" name="Picture 5" descr="C:\Users\Dave Schrandt\AppData\Local\Microsoft\Windows\Temporary Internet Files\Content.IE5\7GBGW06A\approved-160121_64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4495800"/>
            <a:ext cx="6096000" cy="2209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Enroll in school immediately, even without documents typically required for enrollment.</a:t>
            </a:r>
          </a:p>
          <a:p>
            <a:r>
              <a:rPr lang="en-US" dirty="0" smtClean="0"/>
              <a:t>Remain in the school of origin, if feasible (in the student’s best interest) even if they move to another district.</a:t>
            </a:r>
          </a:p>
          <a:p>
            <a:r>
              <a:rPr lang="en-US" dirty="0" smtClean="0"/>
              <a:t>Receive transportation to and from their school of origin.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Homeless Liaison will Help Eligible Students to: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100" name="Picture 4" descr="C:\Users\Dave Schrandt\AppData\Local\Microsoft\Windows\Temporary Internet Files\Content.IE5\1HX3CRAF\checklist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4953000"/>
            <a:ext cx="5486400" cy="15278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 support; tutoring, free meals, medical, dental, and mental health services, etc.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Obtain clothes, school supplies, etc.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Liaison Checklist Continued… 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5122" name="Picture 2" descr="C:\Users\Dave Schrandt\AppData\Local\Microsoft\Windows\Temporary Internet Files\Content.IE5\1HX3CRAF\school-supplies%202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733800"/>
            <a:ext cx="2971800" cy="1743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Services Available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Title 1 Part A </a:t>
            </a:r>
          </a:p>
          <a:p>
            <a:r>
              <a:rPr lang="en-US" dirty="0" smtClean="0"/>
              <a:t>IDEA (Special Education)</a:t>
            </a:r>
          </a:p>
          <a:p>
            <a:r>
              <a:rPr lang="en-US" dirty="0" smtClean="0"/>
              <a:t>Title III (ELL)</a:t>
            </a:r>
          </a:p>
          <a:p>
            <a:r>
              <a:rPr lang="en-US" dirty="0" smtClean="0"/>
              <a:t>McKinney-Vento</a:t>
            </a:r>
          </a:p>
          <a:p>
            <a:r>
              <a:rPr lang="en-US" dirty="0" smtClean="0"/>
              <a:t>Migrant Education Programs (MEP)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Are age 3 through 21</a:t>
            </a:r>
          </a:p>
          <a:p>
            <a:r>
              <a:rPr lang="en-US" dirty="0" smtClean="0"/>
              <a:t>Were not born in any state </a:t>
            </a:r>
          </a:p>
          <a:p>
            <a:r>
              <a:rPr lang="en-US" dirty="0" smtClean="0"/>
              <a:t>Have not been attending one or more schools in any one or more states for more than 3 full academic years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Definition of Immigrant Children and Youth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Dave Schrandt\AppData\Local\Microsoft\Windows\Temporary Internet Files\Content.IE5\B7DP1UX6\group_diverse_kids_holding_hands_around_an_australian_globe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3962400"/>
            <a:ext cx="3200399" cy="27651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Liaison Challenges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5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person who has fled his or her country of origin because of past persecution or a fear of future persecution based upon race, religion, nationality, political opinion or membership in a particular local </a:t>
            </a:r>
            <a:r>
              <a:rPr lang="en-US" dirty="0" smtClean="0"/>
              <a:t>group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Definition of Refugee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2051" name="Picture 3" descr="C:\Users\Dave Schrandt\AppData\Local\Microsoft\Windows\Temporary Internet Files\Content.IE5\9SZ30O75\refugees-welcome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657600"/>
            <a:ext cx="6429914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smtClean="0"/>
              <a:t>DHHS through ICE takes custody of children as they cross the border or when discovered in the United States.</a:t>
            </a:r>
          </a:p>
          <a:p>
            <a:r>
              <a:rPr lang="en-US" dirty="0" smtClean="0"/>
              <a:t>Within 72 hours (could be longer) children are transferred to the custody to DHHS.</a:t>
            </a:r>
          </a:p>
          <a:p>
            <a:r>
              <a:rPr lang="en-US" dirty="0" smtClean="0"/>
              <a:t>DHHS through ORR provides immediate shelter (often on military bases) and basic services including </a:t>
            </a:r>
            <a:r>
              <a:rPr lang="en-US" dirty="0" smtClean="0"/>
              <a:t>education.   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Unaccompanied Immigrant Youth Process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6386" name="Picture 2" descr="C:\Users\Dave Schrandt\AppData\Local\Microsoft\Windows\Temporary Internet Files\Content.IE5\QTVNOJNA\Wikidata-shelter.svg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4495800"/>
            <a:ext cx="2865313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ORR seeks appropriate longer-term placements including: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Other Sponsor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Group Home or Shelter  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Foster </a:t>
            </a:r>
            <a:r>
              <a:rPr lang="en-US" dirty="0" smtClean="0"/>
              <a:t>Family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Detention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Process Continued</a:t>
            </a:r>
            <a:r>
              <a:rPr lang="en-US" dirty="0" smtClean="0">
                <a:solidFill>
                  <a:srgbClr val="0070C0"/>
                </a:solidFill>
              </a:rPr>
              <a:t>…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7410" name="Picture 2" descr="C:\Users\Dave Schrandt\AppData\Local\Microsoft\Windows\Temporary Internet Files\Content.IE5\B7DP1UX6\diverse_group_of_kid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362200"/>
            <a:ext cx="3429000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Deficits in previous education from large gaps in schooling or from never having been in school</a:t>
            </a:r>
          </a:p>
          <a:p>
            <a:r>
              <a:rPr lang="en-US" dirty="0" smtClean="0"/>
              <a:t>Post-Traumatic Stress Disorder, anxiety, grief, and other emotional issues</a:t>
            </a:r>
          </a:p>
          <a:p>
            <a:r>
              <a:rPr lang="en-US" dirty="0" smtClean="0"/>
              <a:t>Perceived lack of academic support from parents</a:t>
            </a:r>
          </a:p>
          <a:p>
            <a:r>
              <a:rPr lang="en-US" dirty="0" smtClean="0"/>
              <a:t>Language barriers       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Immigrant Students’ Educational Barrier to Success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6146" name="Picture 2" descr="C:\Users\Dave Schrandt\AppData\Local\Microsoft\Windows\Temporary Internet Files\Content.IE5\ZL48A8MQ\care-43938_960_72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5105400"/>
            <a:ext cx="708660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culture and learning styles</a:t>
            </a:r>
          </a:p>
          <a:p>
            <a:r>
              <a:rPr lang="en-US" dirty="0" smtClean="0"/>
              <a:t>Difficulty tracking students due to high mobility and language barriers</a:t>
            </a:r>
          </a:p>
          <a:p>
            <a:r>
              <a:rPr lang="en-US" dirty="0" smtClean="0"/>
              <a:t>Varied definitions and classification systems of ELL</a:t>
            </a:r>
          </a:p>
          <a:p>
            <a:r>
              <a:rPr lang="en-US" dirty="0" smtClean="0"/>
              <a:t>Lack of quality staff development programs for administrative, instructional, diagnostic and support staff in school districts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Barriers Continued</a:t>
            </a:r>
            <a:r>
              <a:rPr lang="en-US" dirty="0" smtClean="0">
                <a:solidFill>
                  <a:srgbClr val="0070C0"/>
                </a:solidFill>
              </a:rPr>
              <a:t>…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7170" name="Picture 2" descr="C:\Users\Dave Schrandt\AppData\Local\Microsoft\Windows\Temporary Internet Files\Content.IE5\UZUP78YJ\Fragile_Freight_Labels-Keep_Upright_Label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5003432"/>
            <a:ext cx="3048000" cy="18168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parental materials in native languages</a:t>
            </a:r>
          </a:p>
          <a:p>
            <a:r>
              <a:rPr lang="en-US" dirty="0" smtClean="0"/>
              <a:t>Discrimination/rejection – often from lack of accurate information and cultural misunderstandings</a:t>
            </a:r>
          </a:p>
          <a:p>
            <a:r>
              <a:rPr lang="en-US" dirty="0" smtClean="0"/>
              <a:t>Few classes for students who must work full-time to help their families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Barriers Continued</a:t>
            </a:r>
            <a:r>
              <a:rPr lang="en-US" dirty="0" smtClean="0">
                <a:solidFill>
                  <a:srgbClr val="0070C0"/>
                </a:solidFill>
              </a:rPr>
              <a:t>…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8194" name="Picture 2" descr="C:\Users\Dave Schrandt\AppData\Local\Microsoft\Windows\Temporary Internet Files\Content.IE5\HH987ZP7\hola%20logo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4038600"/>
            <a:ext cx="4038600" cy="26400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Connect with the local immigrant leadership groups, churches, mosques, parent advisory councils, etc to become more familiar with immigrant cultural and barrier issues</a:t>
            </a:r>
          </a:p>
          <a:p>
            <a:r>
              <a:rPr lang="en-US" dirty="0" smtClean="0"/>
              <a:t>Work closely with refugee resettlement agencies in order to determine McKinney-Vento eligibility on a case-by-case basis</a:t>
            </a:r>
          </a:p>
          <a:p>
            <a:r>
              <a:rPr lang="en-US" dirty="0" smtClean="0"/>
              <a:t>Arrange for immunization or retrieve immunization records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Strategies to Reduce Barriers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9218" name="Picture 2" descr="C:\Users\Dave Schrandt\AppData\Local\Microsoft\Windows\Temporary Internet Files\Content.IE5\V5LOR9RN\vacunacion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4876800"/>
            <a:ext cx="3211056" cy="18621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843</TotalTime>
  <Words>815</Words>
  <Application>Microsoft Macintosh PowerPoint</Application>
  <PresentationFormat>On-screen Show (4:3)</PresentationFormat>
  <Paragraphs>87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Immigration Update-How to Support Our Students During Challenging Times </vt:lpstr>
      <vt:lpstr>Definition of Immigrant Children and Youth</vt:lpstr>
      <vt:lpstr>Definition of Refugee</vt:lpstr>
      <vt:lpstr>Unaccompanied Immigrant Youth Process</vt:lpstr>
      <vt:lpstr>Process Continued…</vt:lpstr>
      <vt:lpstr>Immigrant Students’ Educational Barrier to Success</vt:lpstr>
      <vt:lpstr>Barriers Continued…</vt:lpstr>
      <vt:lpstr>Barriers Continued…</vt:lpstr>
      <vt:lpstr>Strategies to Reduce Barriers</vt:lpstr>
      <vt:lpstr>Strategies Continued…</vt:lpstr>
      <vt:lpstr>Points to Consider</vt:lpstr>
      <vt:lpstr>Points Continued…</vt:lpstr>
      <vt:lpstr>Points Continued…</vt:lpstr>
      <vt:lpstr>Contact Community Services </vt:lpstr>
      <vt:lpstr>Services Continued…</vt:lpstr>
      <vt:lpstr>McKinney-Vento</vt:lpstr>
      <vt:lpstr>Homeless Liaison will Help Eligible Students to:</vt:lpstr>
      <vt:lpstr>Liaison Checklist Continued… </vt:lpstr>
      <vt:lpstr>Services Available</vt:lpstr>
      <vt:lpstr>Liaison Challenges</vt:lpstr>
    </vt:vector>
  </TitlesOfParts>
  <Company>Microsoft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Dave Schrandt</dc:creator>
  <cp:lastModifiedBy>Microsoft Office User</cp:lastModifiedBy>
  <cp:revision>45</cp:revision>
  <cp:lastPrinted>2017-10-24T01:04:28Z</cp:lastPrinted>
  <dcterms:created xsi:type="dcterms:W3CDTF">2017-10-21T02:32:03Z</dcterms:created>
  <dcterms:modified xsi:type="dcterms:W3CDTF">2017-10-24T01:30:06Z</dcterms:modified>
</cp:coreProperties>
</file>