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0" r:id="rId3"/>
    <p:sldId id="257" r:id="rId4"/>
    <p:sldId id="258" r:id="rId5"/>
    <p:sldId id="259"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3B1D1E-8F49-437A-BF4D-ADDDD8FD69BB}" type="datetimeFigureOut">
              <a:rPr lang="en-US" smtClean="0"/>
              <a:t>10/30/2017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E95A9-5F7E-41E7-B088-EE3AD919EF9B}" type="slidenum">
              <a:rPr lang="en-US" smtClean="0"/>
              <a:t>‹#›</a:t>
            </a:fld>
            <a:endParaRPr lang="en-US"/>
          </a:p>
        </p:txBody>
      </p:sp>
    </p:spTree>
    <p:extLst>
      <p:ext uri="{BB962C8B-B14F-4D97-AF65-F5344CB8AC3E}">
        <p14:creationId xmlns:p14="http://schemas.microsoft.com/office/powerpoint/2010/main" val="2443198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ftr" sz="quarter" idx="4"/>
          </p:nvPr>
        </p:nvSpPr>
        <p:spPr>
          <a:noFill/>
        </p:spPr>
        <p:txBody>
          <a:bodyPr/>
          <a:lstStyle/>
          <a:p>
            <a:r>
              <a:rPr lang="en-US" altLang="en-US"/>
              <a:t>Popp, 2017</a:t>
            </a:r>
          </a:p>
        </p:txBody>
      </p:sp>
      <p:sp>
        <p:nvSpPr>
          <p:cNvPr id="66563" name="Rectangle 7"/>
          <p:cNvSpPr>
            <a:spLocks noGrp="1" noChangeArrowheads="1"/>
          </p:cNvSpPr>
          <p:nvPr>
            <p:ph type="sldNum" sz="quarter" idx="5"/>
          </p:nvPr>
        </p:nvSpPr>
        <p:spPr>
          <a:noFill/>
        </p:spPr>
        <p:txBody>
          <a:bodyPr/>
          <a:lstStyle/>
          <a:p>
            <a:fld id="{5F3E148C-C8F4-4811-9F9A-1968E529C007}" type="slidenum">
              <a:rPr lang="en-US" altLang="en-US"/>
              <a:pPr/>
              <a:t>5</a:t>
            </a:fld>
            <a:endParaRPr lang="en-US" altLang="en-US"/>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p:spPr>
        <p:txBody>
          <a:bodyPr/>
          <a:lstStyle/>
          <a:p>
            <a:r>
              <a:rPr lang="en-US" altLang="en-US" dirty="0" smtClean="0">
                <a:latin typeface="Times" pitchFamily="18" charset="0"/>
              </a:rPr>
              <a:t>My usual access slide from training – always mention gifted but …..</a:t>
            </a:r>
          </a:p>
          <a:p>
            <a:r>
              <a:rPr lang="en-US" altLang="en-US" dirty="0" smtClean="0">
                <a:latin typeface="Times" pitchFamily="18" charset="0"/>
              </a:rPr>
              <a:t>GA lit search last year – nothing came up</a:t>
            </a:r>
            <a:endParaRPr lang="en-US" altLang="en-US" dirty="0">
              <a:latin typeface="Times" pitchFamily="18" charset="0"/>
            </a:endParaRPr>
          </a:p>
          <a:p>
            <a:endParaRPr lang="en-US" altLang="en-US" dirty="0">
              <a:latin typeface="Times" pitchFamily="18" charset="0"/>
            </a:endParaRPr>
          </a:p>
          <a:p>
            <a:r>
              <a:rPr lang="en-US" altLang="en-US" dirty="0">
                <a:latin typeface="Times" pitchFamily="18" charset="0"/>
              </a:rPr>
              <a:t>Programs that require screenings/evaluations may need to have the process expedited especially if the child has had the process started in another school, but it was never completed due to moving.</a:t>
            </a:r>
          </a:p>
          <a:p>
            <a:endParaRPr lang="en-US" altLang="en-US" dirty="0">
              <a:latin typeface="Times" pitchFamily="18" charset="0"/>
            </a:endParaRPr>
          </a:p>
          <a:p>
            <a:r>
              <a:rPr lang="en-US" altLang="en-US" dirty="0">
                <a:latin typeface="Times" pitchFamily="18" charset="0"/>
              </a:rPr>
              <a:t>See the National Association of Directors of Special Education (NASDSE) policy forum proceedings document, </a:t>
            </a:r>
            <a:r>
              <a:rPr lang="en-US" altLang="en-US" i="1" dirty="0">
                <a:latin typeface="Times" pitchFamily="18" charset="0"/>
              </a:rPr>
              <a:t>Educating Children with Disabilities Who Are Homeless, </a:t>
            </a:r>
            <a:r>
              <a:rPr lang="en-US" altLang="en-US" dirty="0">
                <a:latin typeface="Times" pitchFamily="18" charset="0"/>
              </a:rPr>
              <a:t>convened December, 1999.</a:t>
            </a:r>
          </a:p>
          <a:p>
            <a:endParaRPr lang="en-US" altLang="en-US" dirty="0">
              <a:latin typeface="Times" pitchFamily="18" charset="0"/>
            </a:endParaRPr>
          </a:p>
          <a:p>
            <a:r>
              <a:rPr lang="en-US" altLang="en-US" dirty="0">
                <a:latin typeface="Times" pitchFamily="18" charset="0"/>
              </a:rPr>
              <a:t>Head Start and Even Start may reserve slots for homeless children since these children may not be in the area during the enrollment time and waiting lists are common. This will require collaboration to negotiate an acceptable process. Note the references to Head Start guidance found in Chapter 2 of the </a:t>
            </a:r>
            <a:r>
              <a:rPr lang="en-US" altLang="en-US" i="1" dirty="0">
                <a:latin typeface="Times" pitchFamily="18" charset="0"/>
              </a:rPr>
              <a:t>Toolkit.</a:t>
            </a:r>
          </a:p>
        </p:txBody>
      </p:sp>
    </p:spTree>
    <p:extLst>
      <p:ext uri="{BB962C8B-B14F-4D97-AF65-F5344CB8AC3E}">
        <p14:creationId xmlns:p14="http://schemas.microsoft.com/office/powerpoint/2010/main" val="3748419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10/30/2017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10/30/2017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10/30/2017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10/30/2017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10/30/2017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10/30/2017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10/30/2017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tlcross@wm.edu" TargetMode="External"/><Relationship Id="rId2" Type="http://schemas.openxmlformats.org/officeDocument/2006/relationships/hyperlink" Target="mailto:pxpopp@wm.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01441"/>
            <a:ext cx="9448800" cy="1825096"/>
          </a:xfrm>
        </p:spPr>
        <p:txBody>
          <a:bodyPr>
            <a:noAutofit/>
          </a:bodyPr>
          <a:lstStyle/>
          <a:p>
            <a:pPr algn="ctr"/>
            <a:r>
              <a:rPr lang="en-US" sz="3600" dirty="0" smtClean="0"/>
              <a:t>Opening a new door:  </a:t>
            </a:r>
            <a:br>
              <a:rPr lang="en-US" sz="3600" dirty="0" smtClean="0"/>
            </a:br>
            <a:r>
              <a:rPr lang="en-US" sz="3600" dirty="0" smtClean="0"/>
              <a:t>beginning the </a:t>
            </a:r>
            <a:r>
              <a:rPr lang="en-US" sz="3600" dirty="0" err="1" smtClean="0"/>
              <a:t>mckinney-vento</a:t>
            </a:r>
            <a:r>
              <a:rPr lang="en-US" sz="3600" dirty="0" smtClean="0"/>
              <a:t> conversation with our gifted education colleagues</a:t>
            </a:r>
            <a:endParaRPr lang="en-US" sz="3600" dirty="0"/>
          </a:p>
        </p:txBody>
      </p:sp>
      <p:sp>
        <p:nvSpPr>
          <p:cNvPr id="3" name="Subtitle 2"/>
          <p:cNvSpPr>
            <a:spLocks noGrp="1"/>
          </p:cNvSpPr>
          <p:nvPr>
            <p:ph type="subTitle" idx="1"/>
          </p:nvPr>
        </p:nvSpPr>
        <p:spPr>
          <a:xfrm>
            <a:off x="1371600" y="3168073"/>
            <a:ext cx="9448800" cy="2309091"/>
          </a:xfrm>
        </p:spPr>
        <p:txBody>
          <a:bodyPr>
            <a:noAutofit/>
          </a:bodyPr>
          <a:lstStyle/>
          <a:p>
            <a:pPr algn="ctr"/>
            <a:r>
              <a:rPr lang="en-US" dirty="0" smtClean="0"/>
              <a:t>Patricia Ann Popp, Ph.D.</a:t>
            </a:r>
          </a:p>
          <a:p>
            <a:pPr algn="ctr"/>
            <a:r>
              <a:rPr lang="en-US" dirty="0" smtClean="0"/>
              <a:t>Virginia State Coordinator</a:t>
            </a:r>
          </a:p>
          <a:p>
            <a:pPr algn="ctr"/>
            <a:endParaRPr lang="en-US" sz="800" dirty="0" smtClean="0"/>
          </a:p>
          <a:p>
            <a:pPr algn="ctr"/>
            <a:r>
              <a:rPr lang="en-US" dirty="0" smtClean="0"/>
              <a:t>Tracy L. Cross</a:t>
            </a:r>
          </a:p>
          <a:p>
            <a:pPr algn="ctr"/>
            <a:r>
              <a:rPr lang="en-US" dirty="0" smtClean="0"/>
              <a:t>Jody and Layton Smith Professor of Psychology and Gifted Education</a:t>
            </a:r>
          </a:p>
          <a:p>
            <a:pPr algn="ctr"/>
            <a:r>
              <a:rPr lang="en-US" dirty="0" smtClean="0"/>
              <a:t>School of Education</a:t>
            </a:r>
          </a:p>
          <a:p>
            <a:pPr algn="ctr"/>
            <a:endParaRPr lang="en-US" dirty="0" smtClean="0"/>
          </a:p>
          <a:p>
            <a:pPr algn="ctr"/>
            <a:r>
              <a:rPr lang="en-US" dirty="0" smtClean="0"/>
              <a:t>The College of William and Mary</a:t>
            </a:r>
            <a:endParaRPr lang="en-US" dirty="0"/>
          </a:p>
        </p:txBody>
      </p:sp>
    </p:spTree>
    <p:extLst>
      <p:ext uri="{BB962C8B-B14F-4D97-AF65-F5344CB8AC3E}">
        <p14:creationId xmlns:p14="http://schemas.microsoft.com/office/powerpoint/2010/main" val="2463178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research questions</a:t>
            </a:r>
            <a:endParaRPr lang="en-US" dirty="0"/>
          </a:p>
        </p:txBody>
      </p:sp>
      <p:sp>
        <p:nvSpPr>
          <p:cNvPr id="3" name="Content Placeholder 2"/>
          <p:cNvSpPr>
            <a:spLocks noGrp="1"/>
          </p:cNvSpPr>
          <p:nvPr>
            <p:ph idx="1"/>
          </p:nvPr>
        </p:nvSpPr>
        <p:spPr/>
        <p:txBody>
          <a:bodyPr/>
          <a:lstStyle/>
          <a:p>
            <a:r>
              <a:rPr lang="en-US" dirty="0" smtClean="0"/>
              <a:t>How to support parents experiencing homelessness who have children who are gifted</a:t>
            </a:r>
          </a:p>
          <a:p>
            <a:r>
              <a:rPr lang="en-US" dirty="0" smtClean="0"/>
              <a:t>Latest and greatest on identifying gifted among under-represented populations – Tracy will share some resources  (non-verbal assessments for example and non test </a:t>
            </a:r>
            <a:r>
              <a:rPr lang="en-US" dirty="0" err="1" smtClean="0"/>
              <a:t>identificatons</a:t>
            </a:r>
            <a:r>
              <a:rPr lang="en-US" dirty="0" smtClean="0"/>
              <a:t>)</a:t>
            </a:r>
            <a:endParaRPr lang="en-US" dirty="0"/>
          </a:p>
        </p:txBody>
      </p:sp>
    </p:spTree>
    <p:extLst>
      <p:ext uri="{BB962C8B-B14F-4D97-AF65-F5344CB8AC3E}">
        <p14:creationId xmlns:p14="http://schemas.microsoft.com/office/powerpoint/2010/main" val="28848638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joining our conversation</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Patricia Popp</a:t>
            </a:r>
          </a:p>
          <a:p>
            <a:pPr marL="0" indent="0" algn="ctr">
              <a:buNone/>
            </a:pPr>
            <a:r>
              <a:rPr lang="en-US" sz="4800" dirty="0" smtClean="0">
                <a:hlinkClick r:id="rId2"/>
              </a:rPr>
              <a:t>pxpopp@wm.edu</a:t>
            </a:r>
            <a:r>
              <a:rPr lang="en-US" sz="4800" dirty="0" smtClean="0"/>
              <a:t> </a:t>
            </a:r>
          </a:p>
          <a:p>
            <a:pPr marL="0" indent="0" algn="ctr">
              <a:buNone/>
            </a:pPr>
            <a:endParaRPr lang="en-US" sz="4800" dirty="0"/>
          </a:p>
          <a:p>
            <a:pPr marL="0" indent="0" algn="ctr">
              <a:buNone/>
            </a:pPr>
            <a:r>
              <a:rPr lang="en-US" sz="4800" dirty="0" smtClean="0"/>
              <a:t>Tracy Cross</a:t>
            </a:r>
          </a:p>
          <a:p>
            <a:pPr marL="0" indent="0" algn="ctr">
              <a:buNone/>
            </a:pPr>
            <a:r>
              <a:rPr lang="en-US" sz="4800" dirty="0" smtClean="0">
                <a:hlinkClick r:id="rId3"/>
              </a:rPr>
              <a:t>tlcross@wm.edu</a:t>
            </a:r>
            <a:r>
              <a:rPr lang="en-US" sz="4800" dirty="0" smtClean="0"/>
              <a:t> </a:t>
            </a:r>
            <a:endParaRPr lang="en-US" sz="4800" dirty="0"/>
          </a:p>
        </p:txBody>
      </p:sp>
    </p:spTree>
    <p:extLst>
      <p:ext uri="{BB962C8B-B14F-4D97-AF65-F5344CB8AC3E}">
        <p14:creationId xmlns:p14="http://schemas.microsoft.com/office/powerpoint/2010/main" val="1211547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98902"/>
            <a:ext cx="8610600" cy="739962"/>
          </a:xfrm>
        </p:spPr>
        <p:txBody>
          <a:bodyPr/>
          <a:lstStyle/>
          <a:p>
            <a:r>
              <a:rPr lang="en-US" dirty="0" smtClean="0"/>
              <a:t>agenda</a:t>
            </a:r>
            <a:endParaRPr lang="en-US" dirty="0"/>
          </a:p>
        </p:txBody>
      </p:sp>
      <p:sp>
        <p:nvSpPr>
          <p:cNvPr id="3" name="Content Placeholder 2"/>
          <p:cNvSpPr>
            <a:spLocks noGrp="1"/>
          </p:cNvSpPr>
          <p:nvPr>
            <p:ph idx="1"/>
          </p:nvPr>
        </p:nvSpPr>
        <p:spPr>
          <a:xfrm>
            <a:off x="685800" y="1671483"/>
            <a:ext cx="10820400" cy="5014451"/>
          </a:xfrm>
        </p:spPr>
        <p:txBody>
          <a:bodyPr/>
          <a:lstStyle/>
          <a:p>
            <a:r>
              <a:rPr lang="en-US" dirty="0" smtClean="0"/>
              <a:t>Welcome and introductions</a:t>
            </a:r>
          </a:p>
          <a:p>
            <a:r>
              <a:rPr lang="en-US" dirty="0" smtClean="0"/>
              <a:t>Setting the stage</a:t>
            </a:r>
          </a:p>
          <a:p>
            <a:pPr lvl="1"/>
            <a:r>
              <a:rPr lang="en-US" dirty="0" smtClean="0"/>
              <a:t>McKinney-Vento side</a:t>
            </a:r>
          </a:p>
          <a:p>
            <a:r>
              <a:rPr lang="en-US" dirty="0" smtClean="0"/>
              <a:t>Tracy’s interest</a:t>
            </a:r>
          </a:p>
          <a:p>
            <a:pPr lvl="1"/>
            <a:r>
              <a:rPr lang="en-US" dirty="0" smtClean="0"/>
              <a:t>Gifted 101 for background</a:t>
            </a:r>
          </a:p>
          <a:p>
            <a:r>
              <a:rPr lang="en-US" dirty="0" smtClean="0"/>
              <a:t>What can/should we do to move this forward?</a:t>
            </a:r>
          </a:p>
          <a:p>
            <a:pPr lvl="1"/>
            <a:r>
              <a:rPr lang="en-US" dirty="0" smtClean="0"/>
              <a:t>National </a:t>
            </a:r>
          </a:p>
          <a:p>
            <a:pPr lvl="1"/>
            <a:r>
              <a:rPr lang="en-US" dirty="0" smtClean="0"/>
              <a:t>State </a:t>
            </a:r>
          </a:p>
          <a:p>
            <a:pPr lvl="1"/>
            <a:r>
              <a:rPr lang="en-US" dirty="0" smtClean="0"/>
              <a:t>Local</a:t>
            </a:r>
          </a:p>
          <a:p>
            <a:pPr lvl="1"/>
            <a:r>
              <a:rPr lang="en-US" dirty="0" smtClean="0"/>
              <a:t>Research questions</a:t>
            </a:r>
          </a:p>
          <a:p>
            <a:r>
              <a:rPr lang="en-US" dirty="0" smtClean="0"/>
              <a:t>Wrap up and next steps</a:t>
            </a:r>
          </a:p>
          <a:p>
            <a:pPr lvl="1"/>
            <a:endParaRPr lang="en-US" dirty="0"/>
          </a:p>
        </p:txBody>
      </p:sp>
    </p:spTree>
    <p:extLst>
      <p:ext uri="{BB962C8B-B14F-4D97-AF65-F5344CB8AC3E}">
        <p14:creationId xmlns:p14="http://schemas.microsoft.com/office/powerpoint/2010/main" val="1946878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2473" y="361249"/>
            <a:ext cx="8610600" cy="1572427"/>
          </a:xfrm>
        </p:spPr>
        <p:txBody>
          <a:bodyPr>
            <a:normAutofit/>
          </a:bodyPr>
          <a:lstStyle/>
          <a:p>
            <a:r>
              <a:rPr lang="en-US" dirty="0" smtClean="0"/>
              <a:t>Welcome!</a:t>
            </a:r>
            <a:br>
              <a:rPr lang="en-US" dirty="0" smtClean="0"/>
            </a:br>
            <a:r>
              <a:rPr lang="en-US" sz="1300" dirty="0" smtClean="0"/>
              <a:t/>
            </a:r>
            <a:br>
              <a:rPr lang="en-US" sz="1300" dirty="0" smtClean="0"/>
            </a:br>
            <a:r>
              <a:rPr lang="en-US" sz="3100" dirty="0" smtClean="0"/>
              <a:t>From the college of William and </a:t>
            </a:r>
            <a:r>
              <a:rPr lang="en-US" sz="3100" dirty="0" err="1" smtClean="0"/>
              <a:t>mary</a:t>
            </a:r>
            <a:endParaRPr lang="en-US" sz="3100" dirty="0"/>
          </a:p>
        </p:txBody>
      </p:sp>
      <p:sp>
        <p:nvSpPr>
          <p:cNvPr id="3" name="Content Placeholder 2"/>
          <p:cNvSpPr>
            <a:spLocks noGrp="1"/>
          </p:cNvSpPr>
          <p:nvPr>
            <p:ph idx="1"/>
          </p:nvPr>
        </p:nvSpPr>
        <p:spPr>
          <a:xfrm>
            <a:off x="602673" y="2453178"/>
            <a:ext cx="10820400" cy="4024125"/>
          </a:xfrm>
        </p:spPr>
        <p:txBody>
          <a:bodyPr>
            <a:normAutofit lnSpcReduction="10000"/>
          </a:bodyPr>
          <a:lstStyle/>
          <a:p>
            <a:r>
              <a:rPr lang="en-US" dirty="0" smtClean="0"/>
              <a:t>Patricia Popp</a:t>
            </a:r>
          </a:p>
          <a:p>
            <a:r>
              <a:rPr lang="en-US" dirty="0" smtClean="0"/>
              <a:t>EHCY State Coordinator  </a:t>
            </a:r>
          </a:p>
          <a:p>
            <a:r>
              <a:rPr lang="en-US" dirty="0" smtClean="0"/>
              <a:t>Project HOPE-Virginia</a:t>
            </a:r>
          </a:p>
          <a:p>
            <a:r>
              <a:rPr lang="en-US" dirty="0" smtClean="0"/>
              <a:t>Clinical Associate Professor</a:t>
            </a:r>
          </a:p>
          <a:p>
            <a:endParaRPr lang="en-US" dirty="0" smtClean="0"/>
          </a:p>
          <a:p>
            <a:endParaRPr lang="en-US" dirty="0"/>
          </a:p>
          <a:p>
            <a:r>
              <a:rPr lang="en-US" dirty="0" smtClean="0"/>
              <a:t>Tracy Cross</a:t>
            </a:r>
          </a:p>
          <a:p>
            <a:r>
              <a:rPr lang="en-US" dirty="0" smtClean="0"/>
              <a:t>Jody </a:t>
            </a:r>
            <a:r>
              <a:rPr lang="en-US" dirty="0"/>
              <a:t>and Layton Smith Professor of Psychology and Gifted Education</a:t>
            </a:r>
          </a:p>
          <a:p>
            <a:r>
              <a:rPr lang="en-US" dirty="0" smtClean="0"/>
              <a:t>Executive Director, Center for Gifted Education and Institute for Research </a:t>
            </a:r>
            <a:r>
              <a:rPr lang="en-US" dirty="0" smtClean="0"/>
              <a:t>on </a:t>
            </a:r>
            <a:r>
              <a:rPr lang="en-US" dirty="0" smtClean="0"/>
              <a:t>the Suicide of Gifted Children</a:t>
            </a:r>
            <a:endParaRPr lang="en-US" dirty="0"/>
          </a:p>
        </p:txBody>
      </p:sp>
      <p:pic>
        <p:nvPicPr>
          <p:cNvPr id="4"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0873" y="2189316"/>
            <a:ext cx="2136900" cy="1991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04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422787"/>
            <a:ext cx="8610600" cy="1005349"/>
          </a:xfrm>
        </p:spPr>
        <p:txBody>
          <a:bodyPr/>
          <a:lstStyle/>
          <a:p>
            <a:r>
              <a:rPr lang="en-US" dirty="0" smtClean="0"/>
              <a:t>Setting the stage</a:t>
            </a:r>
            <a:endParaRPr lang="en-US" dirty="0"/>
          </a:p>
        </p:txBody>
      </p:sp>
      <p:sp>
        <p:nvSpPr>
          <p:cNvPr id="3" name="Content Placeholder 2"/>
          <p:cNvSpPr>
            <a:spLocks noGrp="1"/>
          </p:cNvSpPr>
          <p:nvPr>
            <p:ph idx="1"/>
          </p:nvPr>
        </p:nvSpPr>
        <p:spPr>
          <a:xfrm>
            <a:off x="685800" y="1524001"/>
            <a:ext cx="10820400" cy="5201264"/>
          </a:xfrm>
        </p:spPr>
        <p:txBody>
          <a:bodyPr>
            <a:normAutofit lnSpcReduction="10000"/>
          </a:bodyPr>
          <a:lstStyle/>
          <a:p>
            <a:pPr marL="0" indent="0">
              <a:buNone/>
            </a:pPr>
            <a:r>
              <a:rPr lang="en-US" dirty="0" smtClean="0"/>
              <a:t>Mandate??</a:t>
            </a:r>
          </a:p>
          <a:p>
            <a:pPr marL="0" indent="0">
              <a:buNone/>
            </a:pPr>
            <a:r>
              <a:rPr lang="en-US" dirty="0" smtClean="0"/>
              <a:t>MV Section 722(g)(4)</a:t>
            </a:r>
            <a:endParaRPr lang="en-US" dirty="0"/>
          </a:p>
          <a:p>
            <a:pPr marL="0" indent="0">
              <a:buNone/>
            </a:pPr>
            <a:r>
              <a:rPr lang="en-US" dirty="0" smtClean="0"/>
              <a:t>(</a:t>
            </a:r>
            <a:r>
              <a:rPr lang="en-US" dirty="0"/>
              <a:t>4) COMPARABLE SERVICES- Each homeless child or youth to be assisted under this subtitle shall be provided services comparable to services offered to other students in the school selected under paragraph (3), including the following: </a:t>
            </a:r>
            <a:r>
              <a:rPr lang="en-US" dirty="0" smtClean="0"/>
              <a:t>`</a:t>
            </a:r>
          </a:p>
          <a:p>
            <a:pPr marL="457200" lvl="1" indent="0">
              <a:buNone/>
            </a:pPr>
            <a:r>
              <a:rPr lang="en-US" dirty="0" smtClean="0"/>
              <a:t>(A) Transportation services. </a:t>
            </a:r>
          </a:p>
          <a:p>
            <a:pPr marL="457200" lvl="1" indent="0">
              <a:buNone/>
            </a:pPr>
            <a:r>
              <a:rPr lang="en-US" dirty="0" smtClean="0"/>
              <a:t>(B) Educational services for which the child or youth meets the eligibility criteria, such as services provided under title I of the Elementary and Secondary Education Act of 1965 (20 U.S.C. 6301 et seq.) or similar State or local programs, educational programs for children with disabilities, and educational programs for English learners. </a:t>
            </a:r>
          </a:p>
          <a:p>
            <a:pPr marL="457200" lvl="1" indent="0">
              <a:buNone/>
            </a:pPr>
            <a:r>
              <a:rPr lang="en-US" dirty="0" smtClean="0"/>
              <a:t>(</a:t>
            </a:r>
            <a:r>
              <a:rPr lang="en-US" dirty="0"/>
              <a:t>C) Programs in career and technical education. </a:t>
            </a:r>
            <a:endParaRPr lang="en-US" dirty="0" smtClean="0"/>
          </a:p>
          <a:p>
            <a:pPr marL="457200" lvl="1" indent="0">
              <a:buNone/>
            </a:pPr>
            <a:r>
              <a:rPr lang="en-US" dirty="0" smtClean="0">
                <a:solidFill>
                  <a:srgbClr val="92D050"/>
                </a:solidFill>
              </a:rPr>
              <a:t>(</a:t>
            </a:r>
            <a:r>
              <a:rPr lang="en-US" dirty="0">
                <a:solidFill>
                  <a:srgbClr val="92D050"/>
                </a:solidFill>
              </a:rPr>
              <a:t>D) Programs for gifted and talented students. </a:t>
            </a:r>
            <a:endParaRPr lang="en-US" dirty="0" smtClean="0">
              <a:solidFill>
                <a:srgbClr val="92D050"/>
              </a:solidFill>
            </a:endParaRPr>
          </a:p>
          <a:p>
            <a:pPr marL="457200" lvl="1" indent="0">
              <a:buNone/>
            </a:pPr>
            <a:r>
              <a:rPr lang="en-US" dirty="0" smtClean="0"/>
              <a:t>(</a:t>
            </a:r>
            <a:r>
              <a:rPr lang="en-US" dirty="0"/>
              <a:t>E) School nutrition programs</a:t>
            </a:r>
            <a:r>
              <a:rPr lang="en-US" dirty="0" smtClean="0"/>
              <a:t>.</a:t>
            </a:r>
            <a:endParaRPr lang="en-US" dirty="0"/>
          </a:p>
          <a:p>
            <a:pPr marL="457200" lvl="1" indent="0">
              <a:buNone/>
            </a:pPr>
            <a:endParaRPr lang="en-US" dirty="0" smtClean="0"/>
          </a:p>
          <a:p>
            <a:pPr marL="457200" lvl="1" indent="0">
              <a:buNone/>
            </a:pPr>
            <a:r>
              <a:rPr lang="en-US" dirty="0" smtClean="0"/>
              <a:t>Also: MV Section 723(d)(2) </a:t>
            </a:r>
            <a:r>
              <a:rPr lang="en-US" dirty="0" err="1" smtClean="0"/>
              <a:t>subgrant</a:t>
            </a:r>
            <a:r>
              <a:rPr lang="en-US" dirty="0" smtClean="0"/>
              <a:t> authorized activities: expedited evaluations on needs and eligibility</a:t>
            </a:r>
            <a:endParaRPr lang="en-US" dirty="0"/>
          </a:p>
        </p:txBody>
      </p:sp>
    </p:spTree>
    <p:extLst>
      <p:ext uri="{BB962C8B-B14F-4D97-AF65-F5344CB8AC3E}">
        <p14:creationId xmlns:p14="http://schemas.microsoft.com/office/powerpoint/2010/main" val="259222117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768213" y="540774"/>
            <a:ext cx="8229600" cy="1219200"/>
          </a:xfrm>
        </p:spPr>
        <p:txBody>
          <a:bodyPr>
            <a:noAutofit/>
          </a:bodyPr>
          <a:lstStyle/>
          <a:p>
            <a:pPr algn="ctr"/>
            <a:r>
              <a:rPr lang="en-US" altLang="en-US" sz="4400" dirty="0">
                <a:latin typeface="Arial" pitchFamily="34" charset="0"/>
                <a:cs typeface="Arial" pitchFamily="34" charset="0"/>
              </a:rPr>
              <a:t>Ensuring Access to </a:t>
            </a:r>
            <a:br>
              <a:rPr lang="en-US" altLang="en-US" sz="4400" dirty="0">
                <a:latin typeface="Arial" pitchFamily="34" charset="0"/>
                <a:cs typeface="Arial" pitchFamily="34" charset="0"/>
              </a:rPr>
            </a:br>
            <a:r>
              <a:rPr lang="en-US" altLang="en-US" sz="4400" dirty="0">
                <a:latin typeface="Arial" pitchFamily="34" charset="0"/>
                <a:cs typeface="Arial" pitchFamily="34" charset="0"/>
              </a:rPr>
              <a:t>Educational Services</a:t>
            </a:r>
          </a:p>
        </p:txBody>
      </p:sp>
      <p:sp>
        <p:nvSpPr>
          <p:cNvPr id="28675" name="Rectangle 3"/>
          <p:cNvSpPr>
            <a:spLocks noGrp="1" noChangeArrowheads="1"/>
          </p:cNvSpPr>
          <p:nvPr>
            <p:ph sz="half" idx="1"/>
          </p:nvPr>
        </p:nvSpPr>
        <p:spPr>
          <a:xfrm>
            <a:off x="474405" y="1828800"/>
            <a:ext cx="4736691" cy="4953000"/>
          </a:xfrm>
        </p:spPr>
        <p:txBody>
          <a:bodyPr>
            <a:noAutofit/>
          </a:bodyPr>
          <a:lstStyle/>
          <a:p>
            <a:r>
              <a:rPr lang="en-US" altLang="en-US" sz="3600" dirty="0">
                <a:latin typeface="Arial" pitchFamily="34" charset="0"/>
                <a:cs typeface="Arial" pitchFamily="34" charset="0"/>
              </a:rPr>
              <a:t>Free and reduced price breakfast &amp; lunch programs</a:t>
            </a:r>
          </a:p>
          <a:p>
            <a:r>
              <a:rPr lang="en-US" altLang="en-US" sz="3600" dirty="0">
                <a:latin typeface="Arial" pitchFamily="34" charset="0"/>
                <a:cs typeface="Arial" pitchFamily="34" charset="0"/>
              </a:rPr>
              <a:t>Title I</a:t>
            </a:r>
          </a:p>
          <a:p>
            <a:r>
              <a:rPr lang="en-US" altLang="en-US" sz="3600" dirty="0">
                <a:latin typeface="Arial" pitchFamily="34" charset="0"/>
                <a:cs typeface="Arial" pitchFamily="34" charset="0"/>
              </a:rPr>
              <a:t>Special education</a:t>
            </a:r>
          </a:p>
          <a:p>
            <a:r>
              <a:rPr lang="en-US" altLang="en-US" sz="3600" dirty="0">
                <a:latin typeface="Arial" pitchFamily="34" charset="0"/>
                <a:cs typeface="Arial" pitchFamily="34" charset="0"/>
              </a:rPr>
              <a:t>Gifted programs	</a:t>
            </a:r>
          </a:p>
        </p:txBody>
      </p:sp>
      <p:sp>
        <p:nvSpPr>
          <p:cNvPr id="28676" name="Rectangle 4"/>
          <p:cNvSpPr>
            <a:spLocks noGrp="1" noChangeArrowheads="1"/>
          </p:cNvSpPr>
          <p:nvPr>
            <p:ph sz="half" idx="2"/>
          </p:nvPr>
        </p:nvSpPr>
        <p:spPr>
          <a:xfrm>
            <a:off x="7356987" y="2057400"/>
            <a:ext cx="3886200" cy="4724400"/>
          </a:xfrm>
        </p:spPr>
        <p:txBody>
          <a:bodyPr>
            <a:normAutofit/>
          </a:bodyPr>
          <a:lstStyle/>
          <a:p>
            <a:r>
              <a:rPr lang="en-US" altLang="en-US" sz="3600" dirty="0">
                <a:latin typeface="Arial" pitchFamily="34" charset="0"/>
                <a:cs typeface="Arial" pitchFamily="34" charset="0"/>
              </a:rPr>
              <a:t>Transportation</a:t>
            </a:r>
          </a:p>
          <a:p>
            <a:r>
              <a:rPr lang="en-US" altLang="en-US" sz="3600" dirty="0">
                <a:latin typeface="Arial" pitchFamily="34" charset="0"/>
                <a:cs typeface="Arial" pitchFamily="34" charset="0"/>
              </a:rPr>
              <a:t>After school and summer programs</a:t>
            </a:r>
          </a:p>
          <a:p>
            <a:r>
              <a:rPr lang="en-US" altLang="en-US" sz="3600" dirty="0">
                <a:latin typeface="Arial" pitchFamily="34" charset="0"/>
                <a:cs typeface="Arial" pitchFamily="34" charset="0"/>
              </a:rPr>
              <a:t>Head Start, VPI, ECSE, EI</a:t>
            </a:r>
          </a:p>
        </p:txBody>
      </p:sp>
    </p:spTree>
    <p:extLst>
      <p:ext uri="{BB962C8B-B14F-4D97-AF65-F5344CB8AC3E}">
        <p14:creationId xmlns:p14="http://schemas.microsoft.com/office/powerpoint/2010/main" val="4085934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Tracy’s story</a:t>
            </a:r>
            <a:endParaRPr lang="en-US" dirty="0"/>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607274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national</a:t>
            </a:r>
            <a:endParaRPr lang="en-US" dirty="0"/>
          </a:p>
        </p:txBody>
      </p:sp>
      <p:sp>
        <p:nvSpPr>
          <p:cNvPr id="5" name="Content Placeholder 4"/>
          <p:cNvSpPr>
            <a:spLocks noGrp="1"/>
          </p:cNvSpPr>
          <p:nvPr>
            <p:ph idx="1"/>
          </p:nvPr>
        </p:nvSpPr>
        <p:spPr/>
        <p:txBody>
          <a:bodyPr/>
          <a:lstStyle/>
          <a:p>
            <a:r>
              <a:rPr lang="en-US" dirty="0" smtClean="0"/>
              <a:t>Look at needs of the whole child</a:t>
            </a:r>
          </a:p>
          <a:p>
            <a:r>
              <a:rPr lang="en-US" dirty="0" smtClean="0"/>
              <a:t>Importance of support from school counselors</a:t>
            </a:r>
            <a:endParaRPr lang="en-US" dirty="0" smtClean="0"/>
          </a:p>
          <a:p>
            <a:r>
              <a:rPr lang="en-US" dirty="0" smtClean="0"/>
              <a:t>Can have flexible instruction (ex. 5</a:t>
            </a:r>
            <a:r>
              <a:rPr lang="en-US" baseline="30000" dirty="0" smtClean="0"/>
              <a:t>th</a:t>
            </a:r>
            <a:r>
              <a:rPr lang="en-US" dirty="0" smtClean="0"/>
              <a:t> grade reading in K)</a:t>
            </a:r>
          </a:p>
          <a:p>
            <a:r>
              <a:rPr lang="en-US" dirty="0" smtClean="0"/>
              <a:t>“Gifted kids are ready for school; schools are not ready for gifted kids”</a:t>
            </a:r>
          </a:p>
          <a:p>
            <a:r>
              <a:rPr lang="en-US" dirty="0" smtClean="0"/>
              <a:t>Importance of mental health in pursuing passions (connected to resiliency)</a:t>
            </a:r>
          </a:p>
          <a:p>
            <a:r>
              <a:rPr lang="en-US" dirty="0" smtClean="0"/>
              <a:t>High ability v gifted</a:t>
            </a:r>
            <a:endParaRPr lang="en-US" dirty="0"/>
          </a:p>
        </p:txBody>
      </p:sp>
    </p:spTree>
    <p:extLst>
      <p:ext uri="{BB962C8B-B14F-4D97-AF65-F5344CB8AC3E}">
        <p14:creationId xmlns:p14="http://schemas.microsoft.com/office/powerpoint/2010/main" val="1457851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a:t>
            </a:r>
            <a:endParaRPr lang="en-US" dirty="0"/>
          </a:p>
        </p:txBody>
      </p:sp>
      <p:sp>
        <p:nvSpPr>
          <p:cNvPr id="3" name="Content Placeholder 2"/>
          <p:cNvSpPr>
            <a:spLocks noGrp="1"/>
          </p:cNvSpPr>
          <p:nvPr>
            <p:ph idx="1"/>
          </p:nvPr>
        </p:nvSpPr>
        <p:spPr/>
        <p:txBody>
          <a:bodyPr/>
          <a:lstStyle/>
          <a:p>
            <a:r>
              <a:rPr lang="en-US" dirty="0" smtClean="0"/>
              <a:t>Ask liaisons about participation in gifted programs during </a:t>
            </a:r>
            <a:r>
              <a:rPr lang="en-US" dirty="0" smtClean="0"/>
              <a:t>monitoring</a:t>
            </a:r>
          </a:p>
          <a:p>
            <a:r>
              <a:rPr lang="en-US" dirty="0" smtClean="0"/>
              <a:t>Work with gifted contact at state </a:t>
            </a:r>
            <a:r>
              <a:rPr lang="en-US" dirty="0" err="1" smtClean="0"/>
              <a:t>dept</a:t>
            </a:r>
            <a:r>
              <a:rPr lang="en-US" dirty="0" smtClean="0"/>
              <a:t>, if one exists</a:t>
            </a:r>
          </a:p>
          <a:p>
            <a:r>
              <a:rPr lang="en-US" dirty="0" smtClean="0"/>
              <a:t>Do we ask about giftedness/talents on enrollment </a:t>
            </a:r>
            <a:r>
              <a:rPr lang="en-US" dirty="0" err="1" smtClean="0"/>
              <a:t>fors</a:t>
            </a:r>
            <a:r>
              <a:rPr lang="en-US" dirty="0" smtClean="0"/>
              <a:t> and MV forms?</a:t>
            </a:r>
          </a:p>
          <a:p>
            <a:r>
              <a:rPr lang="en-US" dirty="0" smtClean="0"/>
              <a:t>5-25% of students are likely to be high ability</a:t>
            </a:r>
            <a:endParaRPr lang="en-US" dirty="0"/>
          </a:p>
        </p:txBody>
      </p:sp>
    </p:spTree>
    <p:extLst>
      <p:ext uri="{BB962C8B-B14F-4D97-AF65-F5344CB8AC3E}">
        <p14:creationId xmlns:p14="http://schemas.microsoft.com/office/powerpoint/2010/main" val="679576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a:t>
            </a:r>
            <a:endParaRPr lang="en-US" dirty="0"/>
          </a:p>
        </p:txBody>
      </p:sp>
      <p:sp>
        <p:nvSpPr>
          <p:cNvPr id="3" name="Content Placeholder 2"/>
          <p:cNvSpPr>
            <a:spLocks noGrp="1"/>
          </p:cNvSpPr>
          <p:nvPr>
            <p:ph idx="1"/>
          </p:nvPr>
        </p:nvSpPr>
        <p:spPr/>
        <p:txBody>
          <a:bodyPr/>
          <a:lstStyle/>
          <a:p>
            <a:r>
              <a:rPr lang="en-US" dirty="0" smtClean="0"/>
              <a:t>Building awareness of homelessness among school counselors</a:t>
            </a:r>
            <a:endParaRPr lang="en-US" dirty="0"/>
          </a:p>
        </p:txBody>
      </p:sp>
    </p:spTree>
    <p:extLst>
      <p:ext uri="{BB962C8B-B14F-4D97-AF65-F5344CB8AC3E}">
        <p14:creationId xmlns:p14="http://schemas.microsoft.com/office/powerpoint/2010/main" val="575223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223</TotalTime>
  <Words>614</Words>
  <Application>Microsoft Office PowerPoint</Application>
  <PresentationFormat>Widescreen</PresentationFormat>
  <Paragraphs>84</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Times</vt:lpstr>
      <vt:lpstr>Vapor Trail</vt:lpstr>
      <vt:lpstr>Opening a new door:   beginning the mckinney-vento conversation with our gifted education colleagues</vt:lpstr>
      <vt:lpstr>agenda</vt:lpstr>
      <vt:lpstr>Welcome!  From the college of William and mary</vt:lpstr>
      <vt:lpstr>Setting the stage</vt:lpstr>
      <vt:lpstr>Ensuring Access to  Educational Services</vt:lpstr>
      <vt:lpstr>Tracy’s story</vt:lpstr>
      <vt:lpstr>national</vt:lpstr>
      <vt:lpstr>state</vt:lpstr>
      <vt:lpstr>local</vt:lpstr>
      <vt:lpstr>Potential research questions</vt:lpstr>
      <vt:lpstr>Thank you for joining our conversation</vt:lpstr>
    </vt:vector>
  </TitlesOfParts>
  <Company>College of William and Mary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a new door:   beginning the mckinney-vento conversation with our gifted education colleagues</dc:title>
  <dc:creator>Popp, Patricia A</dc:creator>
  <cp:lastModifiedBy>Popp, Patricia A</cp:lastModifiedBy>
  <cp:revision>14</cp:revision>
  <dcterms:created xsi:type="dcterms:W3CDTF">2017-10-29T17:46:43Z</dcterms:created>
  <dcterms:modified xsi:type="dcterms:W3CDTF">2017-10-30T16:40:57Z</dcterms:modified>
</cp:coreProperties>
</file>