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5" r:id="rId3"/>
    <p:sldId id="285" r:id="rId4"/>
    <p:sldId id="296" r:id="rId5"/>
    <p:sldId id="287" r:id="rId6"/>
    <p:sldId id="290" r:id="rId7"/>
    <p:sldId id="291" r:id="rId8"/>
    <p:sldId id="292" r:id="rId9"/>
    <p:sldId id="293" r:id="rId10"/>
    <p:sldId id="294" r:id="rId11"/>
    <p:sldId id="288" r:id="rId12"/>
    <p:sldId id="266" r:id="rId13"/>
    <p:sldId id="262" r:id="rId14"/>
    <p:sldId id="263" r:id="rId15"/>
    <p:sldId id="258" r:id="rId16"/>
    <p:sldId id="257" r:id="rId17"/>
    <p:sldId id="259" r:id="rId18"/>
    <p:sldId id="260" r:id="rId19"/>
    <p:sldId id="261"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9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F9351-B28B-435A-A6AA-4015DB082153}" type="doc">
      <dgm:prSet loTypeId="urn:microsoft.com/office/officeart/2005/8/layout/cycle7" loCatId="cycle" qsTypeId="urn:microsoft.com/office/officeart/2005/8/quickstyle/simple1" qsCatId="simple" csTypeId="urn:microsoft.com/office/officeart/2005/8/colors/accent6_5" csCatId="accent6" phldr="1"/>
      <dgm:spPr/>
      <dgm:t>
        <a:bodyPr/>
        <a:lstStyle/>
        <a:p>
          <a:endParaRPr lang="en-US"/>
        </a:p>
      </dgm:t>
    </dgm:pt>
    <dgm:pt modelId="{CB6189B0-32D5-485E-8F2B-B25C6885D094}">
      <dgm:prSet phldrT="[Text]"/>
      <dgm:spPr/>
      <dgm:t>
        <a:bodyPr/>
        <a:lstStyle/>
        <a:p>
          <a:r>
            <a:rPr lang="en-US" dirty="0"/>
            <a:t>State ID</a:t>
          </a:r>
        </a:p>
      </dgm:t>
    </dgm:pt>
    <dgm:pt modelId="{1E21A3C0-B073-484C-B3EC-E56867FDE385}" type="parTrans" cxnId="{949B1BF0-3283-402B-A0C3-70DE96297EF7}">
      <dgm:prSet/>
      <dgm:spPr/>
      <dgm:t>
        <a:bodyPr/>
        <a:lstStyle/>
        <a:p>
          <a:endParaRPr lang="en-US"/>
        </a:p>
      </dgm:t>
    </dgm:pt>
    <dgm:pt modelId="{EC077DDD-3C59-44CC-887D-7BF75CD2F063}" type="sibTrans" cxnId="{949B1BF0-3283-402B-A0C3-70DE96297EF7}">
      <dgm:prSet/>
      <dgm:spPr/>
      <dgm:t>
        <a:bodyPr/>
        <a:lstStyle/>
        <a:p>
          <a:endParaRPr lang="en-US"/>
        </a:p>
      </dgm:t>
    </dgm:pt>
    <dgm:pt modelId="{A0784FF6-4ED6-421D-9063-9677DB7E9AED}">
      <dgm:prSet phldrT="[Text]"/>
      <dgm:spPr/>
      <dgm:t>
        <a:bodyPr/>
        <a:lstStyle/>
        <a:p>
          <a:r>
            <a:rPr lang="en-US" dirty="0"/>
            <a:t>Birth Certificate</a:t>
          </a:r>
        </a:p>
      </dgm:t>
    </dgm:pt>
    <dgm:pt modelId="{88CBDE7A-2034-47FB-BF8D-B975ECB18909}" type="parTrans" cxnId="{519F6FAA-A3F7-4390-9E0E-625E15B6B1AC}">
      <dgm:prSet/>
      <dgm:spPr/>
      <dgm:t>
        <a:bodyPr/>
        <a:lstStyle/>
        <a:p>
          <a:endParaRPr lang="en-US"/>
        </a:p>
      </dgm:t>
    </dgm:pt>
    <dgm:pt modelId="{EC5A63AB-9172-4156-B3B9-5F0E61154224}" type="sibTrans" cxnId="{519F6FAA-A3F7-4390-9E0E-625E15B6B1AC}">
      <dgm:prSet/>
      <dgm:spPr/>
      <dgm:t>
        <a:bodyPr/>
        <a:lstStyle/>
        <a:p>
          <a:endParaRPr lang="en-US"/>
        </a:p>
      </dgm:t>
    </dgm:pt>
    <dgm:pt modelId="{161F8210-0B83-486A-B586-48EEFABA6E3A}">
      <dgm:prSet phldrT="[Text]"/>
      <dgm:spPr/>
      <dgm:t>
        <a:bodyPr/>
        <a:lstStyle/>
        <a:p>
          <a:r>
            <a:rPr lang="en-US" dirty="0"/>
            <a:t>Social Security Card</a:t>
          </a:r>
        </a:p>
      </dgm:t>
    </dgm:pt>
    <dgm:pt modelId="{D2AB17E7-5E6C-47E4-9AA6-90BC50D7DE7B}" type="sibTrans" cxnId="{318FD935-3414-4F97-99F4-C5B2D36E4352}">
      <dgm:prSet/>
      <dgm:spPr/>
      <dgm:t>
        <a:bodyPr/>
        <a:lstStyle/>
        <a:p>
          <a:endParaRPr lang="en-US"/>
        </a:p>
      </dgm:t>
    </dgm:pt>
    <dgm:pt modelId="{79B41E8F-D81A-44E0-BFDD-49AB5DDAD731}" type="parTrans" cxnId="{318FD935-3414-4F97-99F4-C5B2D36E4352}">
      <dgm:prSet/>
      <dgm:spPr/>
      <dgm:t>
        <a:bodyPr/>
        <a:lstStyle/>
        <a:p>
          <a:endParaRPr lang="en-US"/>
        </a:p>
      </dgm:t>
    </dgm:pt>
    <dgm:pt modelId="{7126EF92-E4B9-4985-A38D-5D1D4BC03E16}">
      <dgm:prSet phldrT="[Text]"/>
      <dgm:spPr/>
      <dgm:t>
        <a:bodyPr/>
        <a:lstStyle/>
        <a:p>
          <a:r>
            <a:rPr lang="en-US" dirty="0"/>
            <a:t>Need BC, SS, &amp; Proof of residency</a:t>
          </a:r>
        </a:p>
      </dgm:t>
    </dgm:pt>
    <dgm:pt modelId="{47682D9C-AC04-4912-A58F-79A15054E2C9}" type="parTrans" cxnId="{B768E3C7-4F44-49BA-B174-46771D5973E5}">
      <dgm:prSet/>
      <dgm:spPr/>
      <dgm:t>
        <a:bodyPr/>
        <a:lstStyle/>
        <a:p>
          <a:endParaRPr lang="en-US"/>
        </a:p>
      </dgm:t>
    </dgm:pt>
    <dgm:pt modelId="{1F67E531-F208-4880-B9CB-FB6D804D7DAA}" type="sibTrans" cxnId="{B768E3C7-4F44-49BA-B174-46771D5973E5}">
      <dgm:prSet/>
      <dgm:spPr/>
      <dgm:t>
        <a:bodyPr/>
        <a:lstStyle/>
        <a:p>
          <a:endParaRPr lang="en-US"/>
        </a:p>
      </dgm:t>
    </dgm:pt>
    <dgm:pt modelId="{27DD3BA5-EE22-490B-9565-A99DBBA6DFDE}">
      <dgm:prSet phldrT="[Text]"/>
      <dgm:spPr/>
      <dgm:t>
        <a:bodyPr/>
        <a:lstStyle/>
        <a:p>
          <a:r>
            <a:rPr lang="en-US" dirty="0"/>
            <a:t>Need ID</a:t>
          </a:r>
        </a:p>
      </dgm:t>
    </dgm:pt>
    <dgm:pt modelId="{8E5CDE68-331C-450B-8C25-21CF0A45C7B3}" type="parTrans" cxnId="{AB091FDB-940E-421B-A77E-7249DD551BFF}">
      <dgm:prSet/>
      <dgm:spPr/>
      <dgm:t>
        <a:bodyPr/>
        <a:lstStyle/>
        <a:p>
          <a:endParaRPr lang="en-US"/>
        </a:p>
      </dgm:t>
    </dgm:pt>
    <dgm:pt modelId="{642D6DE4-B94B-4AD8-8863-49A784289D57}" type="sibTrans" cxnId="{AB091FDB-940E-421B-A77E-7249DD551BFF}">
      <dgm:prSet/>
      <dgm:spPr/>
      <dgm:t>
        <a:bodyPr/>
        <a:lstStyle/>
        <a:p>
          <a:endParaRPr lang="en-US"/>
        </a:p>
      </dgm:t>
    </dgm:pt>
    <dgm:pt modelId="{10762F5C-3ED9-40B9-9E71-3169C7257A3A}">
      <dgm:prSet phldrT="[Text]"/>
      <dgm:spPr/>
      <dgm:t>
        <a:bodyPr/>
        <a:lstStyle/>
        <a:p>
          <a:r>
            <a:rPr lang="en-US" dirty="0"/>
            <a:t>Need BC and ID</a:t>
          </a:r>
        </a:p>
      </dgm:t>
    </dgm:pt>
    <dgm:pt modelId="{EE15C51D-7F5C-4358-AC1A-DE4C2B974016}" type="parTrans" cxnId="{C491DB29-499F-48D1-ADCA-EFF565CDC6E2}">
      <dgm:prSet/>
      <dgm:spPr/>
      <dgm:t>
        <a:bodyPr/>
        <a:lstStyle/>
        <a:p>
          <a:endParaRPr lang="en-US"/>
        </a:p>
      </dgm:t>
    </dgm:pt>
    <dgm:pt modelId="{E36FB0AC-46BD-4CC1-AEA9-17CE15D17F70}" type="sibTrans" cxnId="{C491DB29-499F-48D1-ADCA-EFF565CDC6E2}">
      <dgm:prSet/>
      <dgm:spPr/>
      <dgm:t>
        <a:bodyPr/>
        <a:lstStyle/>
        <a:p>
          <a:endParaRPr lang="en-US"/>
        </a:p>
      </dgm:t>
    </dgm:pt>
    <dgm:pt modelId="{14293FB4-A89C-4F6D-B397-20883C1EDB45}" type="pres">
      <dgm:prSet presAssocID="{B42F9351-B28B-435A-A6AA-4015DB082153}" presName="Name0" presStyleCnt="0">
        <dgm:presLayoutVars>
          <dgm:dir/>
          <dgm:resizeHandles val="exact"/>
        </dgm:presLayoutVars>
      </dgm:prSet>
      <dgm:spPr/>
      <dgm:t>
        <a:bodyPr/>
        <a:lstStyle/>
        <a:p>
          <a:endParaRPr lang="en-US"/>
        </a:p>
      </dgm:t>
    </dgm:pt>
    <dgm:pt modelId="{D8807213-D99A-4EEC-BD97-4C7F3563FE85}" type="pres">
      <dgm:prSet presAssocID="{CB6189B0-32D5-485E-8F2B-B25C6885D094}" presName="node" presStyleLbl="node1" presStyleIdx="0" presStyleCnt="3">
        <dgm:presLayoutVars>
          <dgm:bulletEnabled val="1"/>
        </dgm:presLayoutVars>
      </dgm:prSet>
      <dgm:spPr/>
      <dgm:t>
        <a:bodyPr/>
        <a:lstStyle/>
        <a:p>
          <a:endParaRPr lang="en-US"/>
        </a:p>
      </dgm:t>
    </dgm:pt>
    <dgm:pt modelId="{4846E850-244B-4D5A-9D87-14987FFC1AAB}" type="pres">
      <dgm:prSet presAssocID="{EC077DDD-3C59-44CC-887D-7BF75CD2F063}" presName="sibTrans" presStyleLbl="sibTrans2D1" presStyleIdx="0" presStyleCnt="3"/>
      <dgm:spPr/>
      <dgm:t>
        <a:bodyPr/>
        <a:lstStyle/>
        <a:p>
          <a:endParaRPr lang="en-US"/>
        </a:p>
      </dgm:t>
    </dgm:pt>
    <dgm:pt modelId="{BB0B289B-98FF-44E0-BE67-6B00AB273849}" type="pres">
      <dgm:prSet presAssocID="{EC077DDD-3C59-44CC-887D-7BF75CD2F063}" presName="connectorText" presStyleLbl="sibTrans2D1" presStyleIdx="0" presStyleCnt="3"/>
      <dgm:spPr/>
      <dgm:t>
        <a:bodyPr/>
        <a:lstStyle/>
        <a:p>
          <a:endParaRPr lang="en-US"/>
        </a:p>
      </dgm:t>
    </dgm:pt>
    <dgm:pt modelId="{792A2EB9-F11F-4C8B-B901-BB816EF67738}" type="pres">
      <dgm:prSet presAssocID="{A0784FF6-4ED6-421D-9063-9677DB7E9AED}" presName="node" presStyleLbl="node1" presStyleIdx="1" presStyleCnt="3">
        <dgm:presLayoutVars>
          <dgm:bulletEnabled val="1"/>
        </dgm:presLayoutVars>
      </dgm:prSet>
      <dgm:spPr/>
      <dgm:t>
        <a:bodyPr/>
        <a:lstStyle/>
        <a:p>
          <a:endParaRPr lang="en-US"/>
        </a:p>
      </dgm:t>
    </dgm:pt>
    <dgm:pt modelId="{50C1D0F4-A85D-42F0-BC84-2BCEFDAFD343}" type="pres">
      <dgm:prSet presAssocID="{EC5A63AB-9172-4156-B3B9-5F0E61154224}" presName="sibTrans" presStyleLbl="sibTrans2D1" presStyleIdx="1" presStyleCnt="3"/>
      <dgm:spPr/>
      <dgm:t>
        <a:bodyPr/>
        <a:lstStyle/>
        <a:p>
          <a:endParaRPr lang="en-US"/>
        </a:p>
      </dgm:t>
    </dgm:pt>
    <dgm:pt modelId="{04D11154-91F0-49B4-812D-F2927091BFC7}" type="pres">
      <dgm:prSet presAssocID="{EC5A63AB-9172-4156-B3B9-5F0E61154224}" presName="connectorText" presStyleLbl="sibTrans2D1" presStyleIdx="1" presStyleCnt="3"/>
      <dgm:spPr/>
      <dgm:t>
        <a:bodyPr/>
        <a:lstStyle/>
        <a:p>
          <a:endParaRPr lang="en-US"/>
        </a:p>
      </dgm:t>
    </dgm:pt>
    <dgm:pt modelId="{534EFF12-9F49-43C7-B990-0303A2D6E347}" type="pres">
      <dgm:prSet presAssocID="{161F8210-0B83-486A-B586-48EEFABA6E3A}" presName="node" presStyleLbl="node1" presStyleIdx="2" presStyleCnt="3">
        <dgm:presLayoutVars>
          <dgm:bulletEnabled val="1"/>
        </dgm:presLayoutVars>
      </dgm:prSet>
      <dgm:spPr/>
      <dgm:t>
        <a:bodyPr/>
        <a:lstStyle/>
        <a:p>
          <a:endParaRPr lang="en-US"/>
        </a:p>
      </dgm:t>
    </dgm:pt>
    <dgm:pt modelId="{03FF02A3-4ABC-4B30-8593-F81335B10633}" type="pres">
      <dgm:prSet presAssocID="{D2AB17E7-5E6C-47E4-9AA6-90BC50D7DE7B}" presName="sibTrans" presStyleLbl="sibTrans2D1" presStyleIdx="2" presStyleCnt="3"/>
      <dgm:spPr/>
      <dgm:t>
        <a:bodyPr/>
        <a:lstStyle/>
        <a:p>
          <a:endParaRPr lang="en-US"/>
        </a:p>
      </dgm:t>
    </dgm:pt>
    <dgm:pt modelId="{02054F10-FCB1-45FF-AF39-D28EB6051FD9}" type="pres">
      <dgm:prSet presAssocID="{D2AB17E7-5E6C-47E4-9AA6-90BC50D7DE7B}" presName="connectorText" presStyleLbl="sibTrans2D1" presStyleIdx="2" presStyleCnt="3"/>
      <dgm:spPr/>
      <dgm:t>
        <a:bodyPr/>
        <a:lstStyle/>
        <a:p>
          <a:endParaRPr lang="en-US"/>
        </a:p>
      </dgm:t>
    </dgm:pt>
  </dgm:ptLst>
  <dgm:cxnLst>
    <dgm:cxn modelId="{22B76D95-8F26-4623-B637-79295D959DF6}" type="presOf" srcId="{10762F5C-3ED9-40B9-9E71-3169C7257A3A}" destId="{534EFF12-9F49-43C7-B990-0303A2D6E347}" srcOrd="0" destOrd="1" presId="urn:microsoft.com/office/officeart/2005/8/layout/cycle7"/>
    <dgm:cxn modelId="{F403C20F-F84A-4497-8EEC-ECAA9B4A4E63}" type="presOf" srcId="{EC5A63AB-9172-4156-B3B9-5F0E61154224}" destId="{50C1D0F4-A85D-42F0-BC84-2BCEFDAFD343}" srcOrd="0" destOrd="0" presId="urn:microsoft.com/office/officeart/2005/8/layout/cycle7"/>
    <dgm:cxn modelId="{949B1BF0-3283-402B-A0C3-70DE96297EF7}" srcId="{B42F9351-B28B-435A-A6AA-4015DB082153}" destId="{CB6189B0-32D5-485E-8F2B-B25C6885D094}" srcOrd="0" destOrd="0" parTransId="{1E21A3C0-B073-484C-B3EC-E56867FDE385}" sibTransId="{EC077DDD-3C59-44CC-887D-7BF75CD2F063}"/>
    <dgm:cxn modelId="{54343367-770B-4DF1-A726-073D5FDB29EC}" type="presOf" srcId="{27DD3BA5-EE22-490B-9565-A99DBBA6DFDE}" destId="{792A2EB9-F11F-4C8B-B901-BB816EF67738}" srcOrd="0" destOrd="1" presId="urn:microsoft.com/office/officeart/2005/8/layout/cycle7"/>
    <dgm:cxn modelId="{EC810971-5C01-45AA-91A5-C048326E11B2}" type="presOf" srcId="{161F8210-0B83-486A-B586-48EEFABA6E3A}" destId="{534EFF12-9F49-43C7-B990-0303A2D6E347}" srcOrd="0" destOrd="0" presId="urn:microsoft.com/office/officeart/2005/8/layout/cycle7"/>
    <dgm:cxn modelId="{318FD935-3414-4F97-99F4-C5B2D36E4352}" srcId="{B42F9351-B28B-435A-A6AA-4015DB082153}" destId="{161F8210-0B83-486A-B586-48EEFABA6E3A}" srcOrd="2" destOrd="0" parTransId="{79B41E8F-D81A-44E0-BFDD-49AB5DDAD731}" sibTransId="{D2AB17E7-5E6C-47E4-9AA6-90BC50D7DE7B}"/>
    <dgm:cxn modelId="{8BCC1E46-DF53-40B7-AD4B-715616BC2F43}" type="presOf" srcId="{B42F9351-B28B-435A-A6AA-4015DB082153}" destId="{14293FB4-A89C-4F6D-B397-20883C1EDB45}" srcOrd="0" destOrd="0" presId="urn:microsoft.com/office/officeart/2005/8/layout/cycle7"/>
    <dgm:cxn modelId="{5DE06269-1AAD-4B78-A56E-212E9AC3FF80}" type="presOf" srcId="{CB6189B0-32D5-485E-8F2B-B25C6885D094}" destId="{D8807213-D99A-4EEC-BD97-4C7F3563FE85}" srcOrd="0" destOrd="0" presId="urn:microsoft.com/office/officeart/2005/8/layout/cycle7"/>
    <dgm:cxn modelId="{519F6FAA-A3F7-4390-9E0E-625E15B6B1AC}" srcId="{B42F9351-B28B-435A-A6AA-4015DB082153}" destId="{A0784FF6-4ED6-421D-9063-9677DB7E9AED}" srcOrd="1" destOrd="0" parTransId="{88CBDE7A-2034-47FB-BF8D-B975ECB18909}" sibTransId="{EC5A63AB-9172-4156-B3B9-5F0E61154224}"/>
    <dgm:cxn modelId="{DB23A87A-87D9-483D-BCB6-67A3D338577D}" type="presOf" srcId="{A0784FF6-4ED6-421D-9063-9677DB7E9AED}" destId="{792A2EB9-F11F-4C8B-B901-BB816EF67738}" srcOrd="0" destOrd="0" presId="urn:microsoft.com/office/officeart/2005/8/layout/cycle7"/>
    <dgm:cxn modelId="{84FD05FC-FA77-4743-9001-6FF54638E796}" type="presOf" srcId="{EC077DDD-3C59-44CC-887D-7BF75CD2F063}" destId="{BB0B289B-98FF-44E0-BE67-6B00AB273849}" srcOrd="1" destOrd="0" presId="urn:microsoft.com/office/officeart/2005/8/layout/cycle7"/>
    <dgm:cxn modelId="{B3BBB0A0-2189-4428-8E92-DE141BFF955D}" type="presOf" srcId="{EC077DDD-3C59-44CC-887D-7BF75CD2F063}" destId="{4846E850-244B-4D5A-9D87-14987FFC1AAB}" srcOrd="0" destOrd="0" presId="urn:microsoft.com/office/officeart/2005/8/layout/cycle7"/>
    <dgm:cxn modelId="{AB091FDB-940E-421B-A77E-7249DD551BFF}" srcId="{A0784FF6-4ED6-421D-9063-9677DB7E9AED}" destId="{27DD3BA5-EE22-490B-9565-A99DBBA6DFDE}" srcOrd="0" destOrd="0" parTransId="{8E5CDE68-331C-450B-8C25-21CF0A45C7B3}" sibTransId="{642D6DE4-B94B-4AD8-8863-49A784289D57}"/>
    <dgm:cxn modelId="{B768E3C7-4F44-49BA-B174-46771D5973E5}" srcId="{CB6189B0-32D5-485E-8F2B-B25C6885D094}" destId="{7126EF92-E4B9-4985-A38D-5D1D4BC03E16}" srcOrd="0" destOrd="0" parTransId="{47682D9C-AC04-4912-A58F-79A15054E2C9}" sibTransId="{1F67E531-F208-4880-B9CB-FB6D804D7DAA}"/>
    <dgm:cxn modelId="{4DB000F6-0824-42A1-BDB3-FEF4E958EA2A}" type="presOf" srcId="{EC5A63AB-9172-4156-B3B9-5F0E61154224}" destId="{04D11154-91F0-49B4-812D-F2927091BFC7}" srcOrd="1" destOrd="0" presId="urn:microsoft.com/office/officeart/2005/8/layout/cycle7"/>
    <dgm:cxn modelId="{C491DB29-499F-48D1-ADCA-EFF565CDC6E2}" srcId="{161F8210-0B83-486A-B586-48EEFABA6E3A}" destId="{10762F5C-3ED9-40B9-9E71-3169C7257A3A}" srcOrd="0" destOrd="0" parTransId="{EE15C51D-7F5C-4358-AC1A-DE4C2B974016}" sibTransId="{E36FB0AC-46BD-4CC1-AEA9-17CE15D17F70}"/>
    <dgm:cxn modelId="{607D3166-0678-4595-A8E1-A05EA07E851F}" type="presOf" srcId="{D2AB17E7-5E6C-47E4-9AA6-90BC50D7DE7B}" destId="{03FF02A3-4ABC-4B30-8593-F81335B10633}" srcOrd="0" destOrd="0" presId="urn:microsoft.com/office/officeart/2005/8/layout/cycle7"/>
    <dgm:cxn modelId="{3560F32F-CD49-4BC7-9604-8C7FEB0F02DC}" type="presOf" srcId="{D2AB17E7-5E6C-47E4-9AA6-90BC50D7DE7B}" destId="{02054F10-FCB1-45FF-AF39-D28EB6051FD9}" srcOrd="1" destOrd="0" presId="urn:microsoft.com/office/officeart/2005/8/layout/cycle7"/>
    <dgm:cxn modelId="{EFBF5876-4864-4292-BAD9-CE2AFB820344}" type="presOf" srcId="{7126EF92-E4B9-4985-A38D-5D1D4BC03E16}" destId="{D8807213-D99A-4EEC-BD97-4C7F3563FE85}" srcOrd="0" destOrd="1" presId="urn:microsoft.com/office/officeart/2005/8/layout/cycle7"/>
    <dgm:cxn modelId="{06D057C7-271E-4D9B-87DE-A64150F3B9E1}" type="presParOf" srcId="{14293FB4-A89C-4F6D-B397-20883C1EDB45}" destId="{D8807213-D99A-4EEC-BD97-4C7F3563FE85}" srcOrd="0" destOrd="0" presId="urn:microsoft.com/office/officeart/2005/8/layout/cycle7"/>
    <dgm:cxn modelId="{E2EB0C54-0305-4F42-AF3A-223C4FD8C417}" type="presParOf" srcId="{14293FB4-A89C-4F6D-B397-20883C1EDB45}" destId="{4846E850-244B-4D5A-9D87-14987FFC1AAB}" srcOrd="1" destOrd="0" presId="urn:microsoft.com/office/officeart/2005/8/layout/cycle7"/>
    <dgm:cxn modelId="{EADDF16F-BDD3-4155-9EF1-42A0466F2095}" type="presParOf" srcId="{4846E850-244B-4D5A-9D87-14987FFC1AAB}" destId="{BB0B289B-98FF-44E0-BE67-6B00AB273849}" srcOrd="0" destOrd="0" presId="urn:microsoft.com/office/officeart/2005/8/layout/cycle7"/>
    <dgm:cxn modelId="{297A048D-C3D4-4D4C-AF3E-DE95FF7F51AD}" type="presParOf" srcId="{14293FB4-A89C-4F6D-B397-20883C1EDB45}" destId="{792A2EB9-F11F-4C8B-B901-BB816EF67738}" srcOrd="2" destOrd="0" presId="urn:microsoft.com/office/officeart/2005/8/layout/cycle7"/>
    <dgm:cxn modelId="{11A2553F-A3B6-4238-8200-511BAC2A3FA5}" type="presParOf" srcId="{14293FB4-A89C-4F6D-B397-20883C1EDB45}" destId="{50C1D0F4-A85D-42F0-BC84-2BCEFDAFD343}" srcOrd="3" destOrd="0" presId="urn:microsoft.com/office/officeart/2005/8/layout/cycle7"/>
    <dgm:cxn modelId="{EFFCFE53-5429-43EA-9252-7804920470C8}" type="presParOf" srcId="{50C1D0F4-A85D-42F0-BC84-2BCEFDAFD343}" destId="{04D11154-91F0-49B4-812D-F2927091BFC7}" srcOrd="0" destOrd="0" presId="urn:microsoft.com/office/officeart/2005/8/layout/cycle7"/>
    <dgm:cxn modelId="{244253BB-1D40-4EDA-BB1D-F9D8B330239C}" type="presParOf" srcId="{14293FB4-A89C-4F6D-B397-20883C1EDB45}" destId="{534EFF12-9F49-43C7-B990-0303A2D6E347}" srcOrd="4" destOrd="0" presId="urn:microsoft.com/office/officeart/2005/8/layout/cycle7"/>
    <dgm:cxn modelId="{F41A8E12-4E58-4494-B66A-D925E02800EE}" type="presParOf" srcId="{14293FB4-A89C-4F6D-B397-20883C1EDB45}" destId="{03FF02A3-4ABC-4B30-8593-F81335B10633}" srcOrd="5" destOrd="0" presId="urn:microsoft.com/office/officeart/2005/8/layout/cycle7"/>
    <dgm:cxn modelId="{95487C2A-BB21-4923-8112-07C4AE16F938}" type="presParOf" srcId="{03FF02A3-4ABC-4B30-8593-F81335B10633}" destId="{02054F10-FCB1-45FF-AF39-D28EB6051FD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07213-D99A-4EEC-BD97-4C7F3563FE85}">
      <dsp:nvSpPr>
        <dsp:cNvPr id="0" name=""/>
        <dsp:cNvSpPr/>
      </dsp:nvSpPr>
      <dsp:spPr>
        <a:xfrm>
          <a:off x="2827768" y="1530"/>
          <a:ext cx="2294044" cy="1147022"/>
        </a:xfrm>
        <a:prstGeom prst="roundRect">
          <a:avLst>
            <a:gd name="adj" fmla="val 1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State ID</a:t>
          </a:r>
        </a:p>
        <a:p>
          <a:pPr marL="171450" lvl="1" indent="-171450" algn="l" defTabSz="711200">
            <a:lnSpc>
              <a:spcPct val="90000"/>
            </a:lnSpc>
            <a:spcBef>
              <a:spcPct val="0"/>
            </a:spcBef>
            <a:spcAft>
              <a:spcPct val="15000"/>
            </a:spcAft>
            <a:buChar char="••"/>
          </a:pPr>
          <a:r>
            <a:rPr lang="en-US" sz="1600" kern="1200" dirty="0"/>
            <a:t>Need BC, SS, &amp; Proof of residency</a:t>
          </a:r>
        </a:p>
      </dsp:txBody>
      <dsp:txXfrm>
        <a:off x="2861363" y="35125"/>
        <a:ext cx="2226854" cy="1079832"/>
      </dsp:txXfrm>
    </dsp:sp>
    <dsp:sp modelId="{4846E850-244B-4D5A-9D87-14987FFC1AAB}">
      <dsp:nvSpPr>
        <dsp:cNvPr id="0" name=""/>
        <dsp:cNvSpPr/>
      </dsp:nvSpPr>
      <dsp:spPr>
        <a:xfrm rot="3600000">
          <a:off x="4323901" y="2015451"/>
          <a:ext cx="1196801" cy="401457"/>
        </a:xfrm>
        <a:prstGeom prst="lef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44338" y="2095742"/>
        <a:ext cx="955927" cy="240875"/>
      </dsp:txXfrm>
    </dsp:sp>
    <dsp:sp modelId="{792A2EB9-F11F-4C8B-B901-BB816EF67738}">
      <dsp:nvSpPr>
        <dsp:cNvPr id="0" name=""/>
        <dsp:cNvSpPr/>
      </dsp:nvSpPr>
      <dsp:spPr>
        <a:xfrm>
          <a:off x="4722791" y="3283807"/>
          <a:ext cx="2294044" cy="1147022"/>
        </a:xfrm>
        <a:prstGeom prst="roundRect">
          <a:avLst>
            <a:gd name="adj" fmla="val 10000"/>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Birth Certificate</a:t>
          </a:r>
        </a:p>
        <a:p>
          <a:pPr marL="171450" lvl="1" indent="-171450" algn="l" defTabSz="711200">
            <a:lnSpc>
              <a:spcPct val="90000"/>
            </a:lnSpc>
            <a:spcBef>
              <a:spcPct val="0"/>
            </a:spcBef>
            <a:spcAft>
              <a:spcPct val="15000"/>
            </a:spcAft>
            <a:buChar char="••"/>
          </a:pPr>
          <a:r>
            <a:rPr lang="en-US" sz="1600" kern="1200" dirty="0"/>
            <a:t>Need ID</a:t>
          </a:r>
        </a:p>
      </dsp:txBody>
      <dsp:txXfrm>
        <a:off x="4756386" y="3317402"/>
        <a:ext cx="2226854" cy="1079832"/>
      </dsp:txXfrm>
    </dsp:sp>
    <dsp:sp modelId="{50C1D0F4-A85D-42F0-BC84-2BCEFDAFD343}">
      <dsp:nvSpPr>
        <dsp:cNvPr id="0" name=""/>
        <dsp:cNvSpPr/>
      </dsp:nvSpPr>
      <dsp:spPr>
        <a:xfrm rot="10800000">
          <a:off x="3376389" y="3656589"/>
          <a:ext cx="1196801" cy="401457"/>
        </a:xfrm>
        <a:prstGeom prst="leftRightArrow">
          <a:avLst>
            <a:gd name="adj1" fmla="val 60000"/>
            <a:gd name="adj2" fmla="val 50000"/>
          </a:avLst>
        </a:prstGeom>
        <a:solidFill>
          <a:schemeClr val="accent6">
            <a:shade val="90000"/>
            <a:hueOff val="126551"/>
            <a:satOff val="-9428"/>
            <a:lumOff val="195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496826" y="3736880"/>
        <a:ext cx="955927" cy="240875"/>
      </dsp:txXfrm>
    </dsp:sp>
    <dsp:sp modelId="{534EFF12-9F49-43C7-B990-0303A2D6E347}">
      <dsp:nvSpPr>
        <dsp:cNvPr id="0" name=""/>
        <dsp:cNvSpPr/>
      </dsp:nvSpPr>
      <dsp:spPr>
        <a:xfrm>
          <a:off x="932745" y="3283807"/>
          <a:ext cx="2294044" cy="1147022"/>
        </a:xfrm>
        <a:prstGeom prst="roundRect">
          <a:avLst>
            <a:gd name="adj" fmla="val 100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Social Security Card</a:t>
          </a:r>
        </a:p>
        <a:p>
          <a:pPr marL="171450" lvl="1" indent="-171450" algn="l" defTabSz="711200">
            <a:lnSpc>
              <a:spcPct val="90000"/>
            </a:lnSpc>
            <a:spcBef>
              <a:spcPct val="0"/>
            </a:spcBef>
            <a:spcAft>
              <a:spcPct val="15000"/>
            </a:spcAft>
            <a:buChar char="••"/>
          </a:pPr>
          <a:r>
            <a:rPr lang="en-US" sz="1600" kern="1200" dirty="0"/>
            <a:t>Need BC and ID</a:t>
          </a:r>
        </a:p>
      </dsp:txBody>
      <dsp:txXfrm>
        <a:off x="966340" y="3317402"/>
        <a:ext cx="2226854" cy="1079832"/>
      </dsp:txXfrm>
    </dsp:sp>
    <dsp:sp modelId="{03FF02A3-4ABC-4B30-8593-F81335B10633}">
      <dsp:nvSpPr>
        <dsp:cNvPr id="0" name=""/>
        <dsp:cNvSpPr/>
      </dsp:nvSpPr>
      <dsp:spPr>
        <a:xfrm rot="18000000">
          <a:off x="2428878" y="2015451"/>
          <a:ext cx="1196801" cy="401457"/>
        </a:xfrm>
        <a:prstGeom prst="leftRightArrow">
          <a:avLst>
            <a:gd name="adj1" fmla="val 60000"/>
            <a:gd name="adj2" fmla="val 50000"/>
          </a:avLst>
        </a:prstGeom>
        <a:solidFill>
          <a:schemeClr val="accent6">
            <a:shade val="90000"/>
            <a:hueOff val="253101"/>
            <a:satOff val="-18856"/>
            <a:lumOff val="390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549315" y="2095742"/>
        <a:ext cx="955927" cy="24087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39204C-8913-47B6-821F-8605C3B45203}" type="datetimeFigureOut">
              <a:rPr lang="en-US" smtClean="0"/>
              <a:t>10/31/2017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860A142-7730-4E7D-BCBC-DA9A208E1E15}"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39204C-8913-47B6-821F-8605C3B4520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0A142-7730-4E7D-BCBC-DA9A208E1E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39204C-8913-47B6-821F-8605C3B4520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0A142-7730-4E7D-BCBC-DA9A208E1E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39204C-8913-47B6-821F-8605C3B4520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0A142-7730-4E7D-BCBC-DA9A208E1E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39204C-8913-47B6-821F-8605C3B4520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0A142-7730-4E7D-BCBC-DA9A208E1E15}"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39204C-8913-47B6-821F-8605C3B45203}"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0A142-7730-4E7D-BCBC-DA9A208E1E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39204C-8913-47B6-821F-8605C3B45203}"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0A142-7730-4E7D-BCBC-DA9A208E1E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39204C-8913-47B6-821F-8605C3B45203}"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0A142-7730-4E7D-BCBC-DA9A208E1E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DF39204C-8913-47B6-821F-8605C3B45203}"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0A142-7730-4E7D-BCBC-DA9A208E1E15}"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39204C-8913-47B6-821F-8605C3B45203}"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0A142-7730-4E7D-BCBC-DA9A208E1E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39204C-8913-47B6-821F-8605C3B45203}"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0A142-7730-4E7D-BCBC-DA9A208E1E15}"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39204C-8913-47B6-821F-8605C3B45203}" type="datetimeFigureOut">
              <a:rPr lang="en-US" smtClean="0"/>
              <a:t>10/31/2017</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860A142-7730-4E7D-BCBC-DA9A208E1E15}"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bphc.hrsa.gov/archive/policiesregulations/policies/pal200110.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sbe.net/homeless/pdf/83-04T-MKV-cert-minor-health-form.pdf"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be.illinois.gov/"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okcountyclerk.com/vitalrecords/birthcertificates/Documents/Birth%20Record%20Request%20Form%20-%20Form%20A3.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hicagohomeless.org/cch-releases-new-findings-doubled-homeless-families-city-pledges-new-housing-resource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yberdriveillinois.com/publications/pdf_publications/dsd_a230.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facebook.com/ChicagoHomele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hicagohomeless.org/cch-advocates-three-legislative-measures-assist-homeless-risk-youth/"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horzBrick">
          <a:fgClr>
            <a:schemeClr val="bg2"/>
          </a:fgClr>
          <a:bgClr>
            <a:schemeClr val="accent3">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5F49D-9333-41E7-A559-9C041057E4D2}"/>
              </a:ext>
            </a:extLst>
          </p:cNvPr>
          <p:cNvSpPr>
            <a:spLocks noGrp="1"/>
          </p:cNvSpPr>
          <p:nvPr>
            <p:ph type="ctrTitle"/>
          </p:nvPr>
        </p:nvSpPr>
        <p:spPr/>
        <p:txBody>
          <a:bodyPr/>
          <a:lstStyle/>
          <a:p>
            <a:r>
              <a:rPr lang="en-US" dirty="0"/>
              <a:t>Red Tape &amp; Brick Walls</a:t>
            </a:r>
          </a:p>
        </p:txBody>
      </p:sp>
      <p:sp>
        <p:nvSpPr>
          <p:cNvPr id="3" name="Subtitle 2">
            <a:extLst>
              <a:ext uri="{FF2B5EF4-FFF2-40B4-BE49-F238E27FC236}">
                <a16:creationId xmlns:a16="http://schemas.microsoft.com/office/drawing/2014/main" xmlns="" id="{95D83E29-D1A0-4205-8A45-4D6C7D2DDBAA}"/>
              </a:ext>
            </a:extLst>
          </p:cNvPr>
          <p:cNvSpPr>
            <a:spLocks noGrp="1"/>
          </p:cNvSpPr>
          <p:nvPr>
            <p:ph type="subTitle" idx="1"/>
          </p:nvPr>
        </p:nvSpPr>
        <p:spPr/>
        <p:txBody>
          <a:bodyPr>
            <a:noAutofit/>
          </a:bodyPr>
          <a:lstStyle/>
          <a:p>
            <a:r>
              <a:rPr lang="en-US" sz="2800" dirty="0"/>
              <a:t>Barriers to Services for Homeless Youth in Illinois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6977" y="3339142"/>
            <a:ext cx="1399709" cy="2364773"/>
          </a:xfrm>
          <a:prstGeom prst="rect">
            <a:avLst/>
          </a:prstGeom>
        </p:spPr>
      </p:pic>
      <p:sp>
        <p:nvSpPr>
          <p:cNvPr id="5" name="TextBox 4"/>
          <p:cNvSpPr txBox="1"/>
          <p:nvPr/>
        </p:nvSpPr>
        <p:spPr>
          <a:xfrm>
            <a:off x="2057399" y="2967258"/>
            <a:ext cx="5983727" cy="3108543"/>
          </a:xfrm>
          <a:prstGeom prst="rect">
            <a:avLst/>
          </a:prstGeom>
          <a:noFill/>
        </p:spPr>
        <p:txBody>
          <a:bodyPr wrap="square" rtlCol="0">
            <a:spAutoFit/>
          </a:bodyPr>
          <a:lstStyle/>
          <a:p>
            <a:r>
              <a:rPr lang="en-US" sz="2800" dirty="0">
                <a:solidFill>
                  <a:schemeClr val="accent6">
                    <a:lumMod val="75000"/>
                  </a:schemeClr>
                </a:solidFill>
              </a:rPr>
              <a:t>Beth Malik – Associate Director of the Law Project</a:t>
            </a:r>
          </a:p>
          <a:p>
            <a:endParaRPr lang="en-US" sz="2800" dirty="0">
              <a:solidFill>
                <a:schemeClr val="accent6">
                  <a:lumMod val="75000"/>
                </a:schemeClr>
              </a:solidFill>
            </a:endParaRPr>
          </a:p>
          <a:p>
            <a:r>
              <a:rPr lang="en-US" sz="2800" dirty="0">
                <a:solidFill>
                  <a:schemeClr val="accent6">
                    <a:lumMod val="75000"/>
                  </a:schemeClr>
                </a:solidFill>
              </a:rPr>
              <a:t>Tanya </a:t>
            </a:r>
            <a:r>
              <a:rPr lang="en-US" sz="2800" dirty="0" err="1">
                <a:solidFill>
                  <a:schemeClr val="accent6">
                    <a:lumMod val="75000"/>
                  </a:schemeClr>
                </a:solidFill>
              </a:rPr>
              <a:t>Gassenheimer</a:t>
            </a:r>
            <a:r>
              <a:rPr lang="en-US" sz="2800" dirty="0">
                <a:solidFill>
                  <a:schemeClr val="accent6">
                    <a:lumMod val="75000"/>
                  </a:schemeClr>
                </a:solidFill>
              </a:rPr>
              <a:t> – Youth Futures Health Attorney</a:t>
            </a:r>
          </a:p>
          <a:p>
            <a:endParaRPr lang="en-US" sz="2800" dirty="0">
              <a:solidFill>
                <a:schemeClr val="accent6">
                  <a:lumMod val="75000"/>
                </a:schemeClr>
              </a:solidFill>
            </a:endParaRPr>
          </a:p>
          <a:p>
            <a:r>
              <a:rPr lang="en-US" sz="2800" dirty="0">
                <a:solidFill>
                  <a:schemeClr val="accent6">
                    <a:lumMod val="75000"/>
                  </a:schemeClr>
                </a:solidFill>
              </a:rPr>
              <a:t>Diane O’Connell – Staff Attorney</a:t>
            </a:r>
          </a:p>
        </p:txBody>
      </p:sp>
    </p:spTree>
    <p:extLst>
      <p:ext uri="{BB962C8B-B14F-4D97-AF65-F5344CB8AC3E}">
        <p14:creationId xmlns:p14="http://schemas.microsoft.com/office/powerpoint/2010/main" val="2500349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tx1">
              <a:lumMod val="75000"/>
              <a:lumOff val="2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Solution #4: Youth Vulnerability Index/Prioritization ​</a:t>
            </a:r>
            <a:endParaRPr lang="en-US" dirty="0"/>
          </a:p>
        </p:txBody>
      </p:sp>
      <p:sp>
        <p:nvSpPr>
          <p:cNvPr id="3" name="Content Placeholder 2"/>
          <p:cNvSpPr>
            <a:spLocks noGrp="1"/>
          </p:cNvSpPr>
          <p:nvPr>
            <p:ph idx="1"/>
          </p:nvPr>
        </p:nvSpPr>
        <p:spPr/>
        <p:txBody>
          <a:bodyPr/>
          <a:lstStyle/>
          <a:p>
            <a:pPr fontAlgn="base"/>
            <a:r>
              <a:rPr lang="en-US" dirty="0"/>
              <a:t>HUD requires priority given to chronically homeless ​</a:t>
            </a:r>
          </a:p>
          <a:p>
            <a:pPr fontAlgn="base"/>
            <a:r>
              <a:rPr lang="en-US" dirty="0"/>
              <a:t>Coordinated Entry system prioritizes based on vulnerability ​</a:t>
            </a:r>
          </a:p>
          <a:p>
            <a:pPr fontAlgn="base"/>
            <a:r>
              <a:rPr lang="en-US" dirty="0"/>
              <a:t>Advocated for the adoption of a youth vulnerability index, making it easier for youth to access Permanent Supportive Housing ​</a:t>
            </a:r>
          </a:p>
          <a:p>
            <a:pPr fontAlgn="base"/>
            <a:r>
              <a:rPr lang="en-US" dirty="0"/>
              <a:t>Chicago Coordinated Entry system also prioritizes homeless youth in all housing categories, with the goal of ending chronic youth homelessness by the end of 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291343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horzBrick">
          <a:fgClr>
            <a:schemeClr val="accent6">
              <a:lumMod val="20000"/>
              <a:lumOff val="80000"/>
            </a:schemeClr>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health care</a:t>
            </a:r>
          </a:p>
        </p:txBody>
      </p:sp>
      <p:sp>
        <p:nvSpPr>
          <p:cNvPr id="3" name="Text Placeholder 2"/>
          <p:cNvSpPr>
            <a:spLocks noGrp="1"/>
          </p:cNvSpPr>
          <p:nvPr>
            <p:ph type="body" idx="1"/>
          </p:nvPr>
        </p:nvSpPr>
        <p:spPr>
          <a:xfrm>
            <a:off x="3399756" y="3408848"/>
            <a:ext cx="8534400" cy="1509712"/>
          </a:xfrm>
        </p:spPr>
        <p:txBody>
          <a:bodyPr>
            <a:normAutofit/>
          </a:bodyPr>
          <a:lstStyle/>
          <a:p>
            <a:r>
              <a:rPr lang="en-US" sz="3600" dirty="0">
                <a:solidFill>
                  <a:schemeClr val="accent6">
                    <a:lumMod val="75000"/>
                  </a:schemeClr>
                </a:solidFill>
              </a:rPr>
              <a:t>Tanya </a:t>
            </a:r>
            <a:r>
              <a:rPr lang="en-US" sz="3600" dirty="0" err="1">
                <a:solidFill>
                  <a:schemeClr val="accent6">
                    <a:lumMod val="75000"/>
                  </a:schemeClr>
                </a:solidFill>
              </a:rPr>
              <a:t>Gassenheimer</a:t>
            </a:r>
            <a:endParaRPr lang="en-US" sz="3600" dirty="0">
              <a:solidFill>
                <a:schemeClr val="accent6">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16379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E2531-DE2F-4C30-A4D7-3D77633E63A1}"/>
              </a:ext>
            </a:extLst>
          </p:cNvPr>
          <p:cNvSpPr>
            <a:spLocks noGrp="1"/>
          </p:cNvSpPr>
          <p:nvPr>
            <p:ph type="title"/>
          </p:nvPr>
        </p:nvSpPr>
        <p:spPr>
          <a:xfrm>
            <a:off x="1062229" y="0"/>
            <a:ext cx="9720072" cy="1307379"/>
          </a:xfrm>
        </p:spPr>
        <p:txBody>
          <a:bodyPr>
            <a:normAutofit/>
          </a:bodyPr>
          <a:lstStyle/>
          <a:p>
            <a:pPr algn="ctr"/>
            <a:r>
              <a:rPr lang="en-US" sz="3600" dirty="0">
                <a:solidFill>
                  <a:schemeClr val="accent4">
                    <a:lumMod val="50000"/>
                  </a:schemeClr>
                </a:solidFill>
              </a:rPr>
              <a:t>Minor consent to healthcare</a:t>
            </a:r>
          </a:p>
        </p:txBody>
      </p:sp>
      <p:sp>
        <p:nvSpPr>
          <p:cNvPr id="3" name="Content Placeholder 2">
            <a:extLst>
              <a:ext uri="{FF2B5EF4-FFF2-40B4-BE49-F238E27FC236}">
                <a16:creationId xmlns:a16="http://schemas.microsoft.com/office/drawing/2014/main" xmlns="" id="{95BE1E33-792B-414B-8727-1E59938CBD3D}"/>
              </a:ext>
            </a:extLst>
          </p:cNvPr>
          <p:cNvSpPr>
            <a:spLocks noGrp="1"/>
          </p:cNvSpPr>
          <p:nvPr>
            <p:ph idx="1"/>
          </p:nvPr>
        </p:nvSpPr>
        <p:spPr>
          <a:xfrm>
            <a:off x="1601530" y="1297137"/>
            <a:ext cx="9466520" cy="4288323"/>
          </a:xfrm>
        </p:spPr>
        <p:txBody>
          <a:bodyPr>
            <a:noAutofit/>
          </a:bodyPr>
          <a:lstStyle/>
          <a:p>
            <a:pPr marL="0" lvl="0" indent="0">
              <a:lnSpc>
                <a:spcPct val="80000"/>
              </a:lnSpc>
              <a:spcBef>
                <a:spcPts val="1000"/>
              </a:spcBef>
              <a:spcAft>
                <a:spcPts val="0"/>
              </a:spcAft>
              <a:buClr>
                <a:srgbClr val="86D1D8"/>
              </a:buClr>
              <a:buSzPct val="80888"/>
              <a:buNone/>
            </a:pPr>
            <a:r>
              <a:rPr lang="en-US" sz="2000" b="1" dirty="0">
                <a:ea typeface="Questrial"/>
                <a:cs typeface="Questrial"/>
                <a:sym typeface="Questrial"/>
              </a:rPr>
              <a:t>Health Risks: </a:t>
            </a:r>
          </a:p>
          <a:p>
            <a:pPr lvl="0">
              <a:lnSpc>
                <a:spcPct val="80000"/>
              </a:lnSpc>
              <a:spcBef>
                <a:spcPts val="1000"/>
              </a:spcBef>
              <a:spcAft>
                <a:spcPts val="0"/>
              </a:spcAft>
              <a:buClr>
                <a:srgbClr val="86D1D8"/>
              </a:buClr>
              <a:buSzPct val="80888"/>
              <a:buFont typeface="Wingdings" panose="05000000000000000000" pitchFamily="2" charset="2"/>
              <a:buChar char="q"/>
            </a:pPr>
            <a:r>
              <a:rPr lang="en-US" sz="2000" dirty="0">
                <a:ea typeface="Questrial"/>
                <a:cs typeface="Questrial"/>
                <a:sym typeface="Questrial"/>
              </a:rPr>
              <a:t>19-50% of homeless youth suffer from serious mental illness, mostly major depression</a:t>
            </a:r>
          </a:p>
          <a:p>
            <a:pPr lvl="0">
              <a:lnSpc>
                <a:spcPct val="80000"/>
              </a:lnSpc>
              <a:spcBef>
                <a:spcPts val="1000"/>
              </a:spcBef>
              <a:spcAft>
                <a:spcPts val="0"/>
              </a:spcAft>
              <a:buClr>
                <a:srgbClr val="86D1D8"/>
              </a:buClr>
              <a:buSzPct val="80888"/>
              <a:buFont typeface="Wingdings" panose="05000000000000000000" pitchFamily="2" charset="2"/>
              <a:buChar char="q"/>
            </a:pPr>
            <a:r>
              <a:rPr lang="en-US" sz="2000" dirty="0">
                <a:ea typeface="Questrial"/>
                <a:cs typeface="Questrial"/>
                <a:sym typeface="Questrial"/>
              </a:rPr>
              <a:t>High prevalence of domestic violence and sexual abuse</a:t>
            </a:r>
          </a:p>
          <a:p>
            <a:pPr lvl="0">
              <a:lnSpc>
                <a:spcPct val="80000"/>
              </a:lnSpc>
              <a:spcBef>
                <a:spcPts val="1000"/>
              </a:spcBef>
              <a:spcAft>
                <a:spcPts val="0"/>
              </a:spcAft>
              <a:buClr>
                <a:srgbClr val="86D1D8"/>
              </a:buClr>
              <a:buSzPct val="80888"/>
              <a:buFont typeface="Wingdings" panose="05000000000000000000" pitchFamily="2" charset="2"/>
              <a:buChar char="q"/>
            </a:pPr>
            <a:r>
              <a:rPr lang="en-US" sz="2000" dirty="0">
                <a:ea typeface="Questrial"/>
                <a:cs typeface="Questrial"/>
                <a:sym typeface="Questrial"/>
              </a:rPr>
              <a:t>27-44% of homeless adolescent girls report having been pregnant. </a:t>
            </a:r>
          </a:p>
          <a:p>
            <a:pPr lvl="0">
              <a:lnSpc>
                <a:spcPct val="80000"/>
              </a:lnSpc>
              <a:spcBef>
                <a:spcPts val="1000"/>
              </a:spcBef>
              <a:spcAft>
                <a:spcPts val="0"/>
              </a:spcAft>
              <a:buClr>
                <a:srgbClr val="86D1D8"/>
              </a:buClr>
              <a:buSzPct val="80888"/>
              <a:buFont typeface="Wingdings" panose="05000000000000000000" pitchFamily="2" charset="2"/>
              <a:buChar char="q"/>
            </a:pPr>
            <a:r>
              <a:rPr lang="en-US" sz="2000" dirty="0">
                <a:ea typeface="Questrial"/>
                <a:cs typeface="Questrial"/>
                <a:sym typeface="Questrial"/>
              </a:rPr>
              <a:t>Increased frequency of STI/STDs</a:t>
            </a:r>
            <a:endParaRPr lang="en-US" sz="2000" b="1" dirty="0">
              <a:ea typeface="Questrial"/>
              <a:cs typeface="Questrial"/>
              <a:sym typeface="Questrial"/>
            </a:endParaRPr>
          </a:p>
          <a:p>
            <a:pPr marL="0" lvl="0" indent="0">
              <a:lnSpc>
                <a:spcPct val="200000"/>
              </a:lnSpc>
              <a:spcBef>
                <a:spcPts val="1000"/>
              </a:spcBef>
              <a:spcAft>
                <a:spcPts val="0"/>
              </a:spcAft>
              <a:buClr>
                <a:srgbClr val="86D1D8"/>
              </a:buClr>
              <a:buSzPct val="80888"/>
              <a:buNone/>
            </a:pPr>
            <a:r>
              <a:rPr lang="en-US" sz="2000" b="1" dirty="0">
                <a:ea typeface="Questrial"/>
                <a:cs typeface="Questrial"/>
                <a:sym typeface="Questrial"/>
              </a:rPr>
              <a:t>Barriers:</a:t>
            </a:r>
          </a:p>
          <a:p>
            <a:pPr lvl="0">
              <a:lnSpc>
                <a:spcPct val="80000"/>
              </a:lnSpc>
              <a:spcBef>
                <a:spcPts val="1000"/>
              </a:spcBef>
              <a:spcAft>
                <a:spcPts val="0"/>
              </a:spcAft>
              <a:buClr>
                <a:srgbClr val="86D1D8"/>
              </a:buClr>
              <a:buSzPct val="80888"/>
              <a:buFont typeface="Wingdings" panose="05000000000000000000" pitchFamily="2" charset="2"/>
              <a:buChar char="q"/>
            </a:pPr>
            <a:r>
              <a:rPr lang="en-US" sz="2000" dirty="0">
                <a:ea typeface="Questrial"/>
                <a:cs typeface="Questrial"/>
                <a:sym typeface="Questrial"/>
              </a:rPr>
              <a:t>Lack of insurance</a:t>
            </a:r>
          </a:p>
          <a:p>
            <a:pPr lvl="0">
              <a:lnSpc>
                <a:spcPct val="80000"/>
              </a:lnSpc>
              <a:spcBef>
                <a:spcPts val="1000"/>
              </a:spcBef>
              <a:spcAft>
                <a:spcPts val="0"/>
              </a:spcAft>
              <a:buClr>
                <a:srgbClr val="86D1D8"/>
              </a:buClr>
              <a:buSzPct val="80888"/>
              <a:buFont typeface="Wingdings" panose="05000000000000000000" pitchFamily="2" charset="2"/>
              <a:buChar char="q"/>
            </a:pPr>
            <a:r>
              <a:rPr lang="en-US" sz="2000" dirty="0">
                <a:ea typeface="Questrial"/>
                <a:cs typeface="Questrial"/>
                <a:sym typeface="Questrial"/>
              </a:rPr>
              <a:t>Inability to consent</a:t>
            </a:r>
          </a:p>
          <a:p>
            <a:pPr lvl="0">
              <a:lnSpc>
                <a:spcPct val="80000"/>
              </a:lnSpc>
              <a:spcBef>
                <a:spcPts val="1000"/>
              </a:spcBef>
              <a:spcAft>
                <a:spcPts val="0"/>
              </a:spcAft>
              <a:buClr>
                <a:srgbClr val="86D1D8"/>
              </a:buClr>
              <a:buSzPct val="80888"/>
              <a:buFont typeface="Wingdings" panose="05000000000000000000" pitchFamily="2" charset="2"/>
              <a:buChar char="q"/>
            </a:pPr>
            <a:r>
              <a:rPr lang="en-US" sz="2000" dirty="0">
                <a:ea typeface="Questrial"/>
                <a:cs typeface="Questrial"/>
                <a:sym typeface="Questrial"/>
              </a:rPr>
              <a:t>Logistical barriers: lack of transportation, lack of address to receive cards and documents, comprehension, maturity, priorities</a:t>
            </a:r>
            <a:endParaRPr lang="en-US" sz="2000" u="sng" dirty="0">
              <a:ea typeface="Questrial"/>
              <a:cs typeface="Questrial"/>
              <a:sym typeface="Questrial"/>
            </a:endParaRPr>
          </a:p>
          <a:p>
            <a:pPr marL="0" indent="0">
              <a:lnSpc>
                <a:spcPct val="200000"/>
              </a:lnSpc>
              <a:spcBef>
                <a:spcPts val="0"/>
              </a:spcBef>
              <a:spcAft>
                <a:spcPts val="0"/>
              </a:spcAft>
              <a:buNone/>
            </a:pPr>
            <a:r>
              <a:rPr lang="en-US" sz="1600" u="sng" dirty="0">
                <a:ea typeface="Questrial"/>
                <a:cs typeface="Questrial"/>
                <a:sym typeface="Questrial"/>
              </a:rPr>
              <a:t>Sources:</a:t>
            </a:r>
          </a:p>
          <a:p>
            <a:pPr marL="0" indent="0">
              <a:lnSpc>
                <a:spcPct val="120000"/>
              </a:lnSpc>
              <a:spcBef>
                <a:spcPts val="0"/>
              </a:spcBef>
              <a:spcAft>
                <a:spcPts val="0"/>
              </a:spcAft>
              <a:buNone/>
            </a:pPr>
            <a:r>
              <a:rPr lang="en-US" sz="1600" dirty="0">
                <a:ea typeface="Questrial"/>
                <a:cs typeface="Questrial"/>
                <a:sym typeface="Questrial"/>
              </a:rPr>
              <a:t>-</a:t>
            </a:r>
            <a:r>
              <a:rPr lang="en-US" sz="1600" dirty="0">
                <a:ea typeface="Questrial"/>
                <a:cs typeface="Questrial"/>
                <a:sym typeface="Questrial"/>
                <a:hlinkClick r:id="rId2"/>
              </a:rPr>
              <a:t>http://bphc.hrsa.gov/archive/policiesregulations/policies/pal200110.html</a:t>
            </a:r>
            <a:r>
              <a:rPr lang="en-US" sz="1600" dirty="0">
                <a:ea typeface="Questrial"/>
                <a:cs typeface="Questrial"/>
                <a:sym typeface="Questrial"/>
              </a:rPr>
              <a:t>  </a:t>
            </a:r>
          </a:p>
          <a:p>
            <a:pPr marL="0" indent="0">
              <a:lnSpc>
                <a:spcPct val="120000"/>
              </a:lnSpc>
              <a:spcBef>
                <a:spcPts val="0"/>
              </a:spcBef>
              <a:spcAft>
                <a:spcPts val="0"/>
              </a:spcAft>
              <a:buNone/>
            </a:pPr>
            <a:r>
              <a:rPr lang="en-US" sz="1600" dirty="0">
                <a:ea typeface="Questrial"/>
                <a:cs typeface="Questrial"/>
                <a:sym typeface="Questrial"/>
              </a:rPr>
              <a:t>-U.S Department of Health and Human Services Survey (2001)</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1684018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1FA79-9793-4D5C-8B74-CCDCF825D442}"/>
              </a:ext>
            </a:extLst>
          </p:cNvPr>
          <p:cNvSpPr>
            <a:spLocks noGrp="1"/>
          </p:cNvSpPr>
          <p:nvPr>
            <p:ph type="title"/>
          </p:nvPr>
        </p:nvSpPr>
        <p:spPr>
          <a:xfrm>
            <a:off x="1866643" y="298388"/>
            <a:ext cx="9997440" cy="1143000"/>
          </a:xfrm>
        </p:spPr>
        <p:txBody>
          <a:bodyPr>
            <a:normAutofit/>
          </a:bodyPr>
          <a:lstStyle/>
          <a:p>
            <a:pPr algn="ctr"/>
            <a:r>
              <a:rPr lang="en-US" dirty="0">
                <a:solidFill>
                  <a:schemeClr val="accent4">
                    <a:lumMod val="50000"/>
                  </a:schemeClr>
                </a:solidFill>
              </a:rPr>
              <a:t>Minor consent to healthcare</a:t>
            </a:r>
          </a:p>
        </p:txBody>
      </p:sp>
      <p:sp>
        <p:nvSpPr>
          <p:cNvPr id="3" name="Content Placeholder 2">
            <a:extLst>
              <a:ext uri="{FF2B5EF4-FFF2-40B4-BE49-F238E27FC236}">
                <a16:creationId xmlns:a16="http://schemas.microsoft.com/office/drawing/2014/main" xmlns="" id="{ED71702E-B868-4859-B2EB-2B4976A5446B}"/>
              </a:ext>
            </a:extLst>
          </p:cNvPr>
          <p:cNvSpPr>
            <a:spLocks noGrp="1"/>
          </p:cNvSpPr>
          <p:nvPr>
            <p:ph idx="1"/>
          </p:nvPr>
        </p:nvSpPr>
        <p:spPr>
          <a:xfrm>
            <a:off x="1490353" y="1335974"/>
            <a:ext cx="9648702" cy="4023360"/>
          </a:xfrm>
        </p:spPr>
        <p:txBody>
          <a:bodyPr>
            <a:noAutofit/>
          </a:bodyPr>
          <a:lstStyle/>
          <a:p>
            <a:pPr marL="0" indent="0">
              <a:buNone/>
            </a:pPr>
            <a:r>
              <a:rPr lang="en-US" sz="2000" dirty="0"/>
              <a:t>A minor under the age of 18 cannot consent to his or her own medical treatment</a:t>
            </a:r>
          </a:p>
          <a:p>
            <a:pPr marL="0" indent="0">
              <a:buNone/>
            </a:pPr>
            <a:r>
              <a:rPr lang="en-US" sz="2000" dirty="0"/>
              <a:t>Exceptions Include: </a:t>
            </a:r>
          </a:p>
          <a:p>
            <a:pPr>
              <a:buFont typeface="Wingdings" panose="05000000000000000000" pitchFamily="2" charset="2"/>
              <a:buChar char="q"/>
            </a:pPr>
            <a:r>
              <a:rPr lang="en-US" sz="2000" b="1" i="1" u="sng" dirty="0"/>
              <a:t>Unaccompanied Homeless Youth</a:t>
            </a:r>
          </a:p>
          <a:p>
            <a:pPr>
              <a:buFont typeface="Wingdings" panose="05000000000000000000" pitchFamily="2" charset="2"/>
              <a:buChar char="q"/>
            </a:pPr>
            <a:r>
              <a:rPr lang="en-US" sz="2000" dirty="0"/>
              <a:t>Emancipated minors</a:t>
            </a:r>
          </a:p>
          <a:p>
            <a:pPr>
              <a:buFont typeface="Wingdings" panose="05000000000000000000" pitchFamily="2" charset="2"/>
              <a:buChar char="q"/>
            </a:pPr>
            <a:r>
              <a:rPr lang="en-US" sz="2000" dirty="0"/>
              <a:t>Pregnant, parenting, married minors</a:t>
            </a:r>
          </a:p>
          <a:p>
            <a:pPr>
              <a:buFont typeface="Wingdings" panose="05000000000000000000" pitchFamily="2" charset="2"/>
              <a:buChar char="q"/>
            </a:pPr>
            <a:r>
              <a:rPr lang="en-US" sz="2000" b="1" i="1" u="sng" dirty="0"/>
              <a:t>Mental Healthcare</a:t>
            </a:r>
          </a:p>
          <a:p>
            <a:pPr>
              <a:buFont typeface="Wingdings" panose="05000000000000000000" pitchFamily="2" charset="2"/>
              <a:buChar char="q"/>
            </a:pPr>
            <a:r>
              <a:rPr lang="en-US" sz="2000" dirty="0"/>
              <a:t>Certain types of treatment (e.g., emergency, sexual abuse)</a:t>
            </a:r>
          </a:p>
          <a:p>
            <a:pPr lvl="1">
              <a:buFont typeface="Wingdings" panose="05000000000000000000" pitchFamily="2" charset="2"/>
              <a:buChar char="q"/>
            </a:pPr>
            <a:r>
              <a:rPr lang="en-US" sz="2000" dirty="0">
                <a:ea typeface="Questrial"/>
                <a:cs typeface="Questrial"/>
                <a:sym typeface="Questrial"/>
              </a:rPr>
              <a:t>Consent by Minors to Medical Procedures Act (410 ILCS 210)</a:t>
            </a:r>
          </a:p>
          <a:p>
            <a:pPr lvl="1">
              <a:buFont typeface="Wingdings" panose="05000000000000000000" pitchFamily="2" charset="2"/>
              <a:buChar char="q"/>
            </a:pPr>
            <a:r>
              <a:rPr lang="en-US" sz="2000" dirty="0">
                <a:ea typeface="Questrial"/>
                <a:cs typeface="Questrial"/>
                <a:sym typeface="Questrial"/>
              </a:rPr>
              <a:t>Birth Control Services to Minors Act (325 ILCS 10)—with </a:t>
            </a:r>
            <a:r>
              <a:rPr lang="en-US" sz="2000" dirty="0">
                <a:ea typeface="Microsoft JhengHei" panose="020B0604030504040204" pitchFamily="34" charset="-120"/>
                <a:cs typeface="Questrial"/>
                <a:sym typeface="Questrial"/>
              </a:rPr>
              <a:t>referral (</a:t>
            </a:r>
            <a:r>
              <a:rPr lang="en-US" sz="2000" dirty="0">
                <a:ea typeface="Microsoft JhengHei" panose="020B0604030504040204" pitchFamily="34" charset="-120"/>
              </a:rPr>
              <a:t>physician, clergyperson, planned parenthood agency) or if necessary to prevent serious health issue</a:t>
            </a:r>
          </a:p>
          <a:p>
            <a:pPr lvl="1">
              <a:buFont typeface="Wingdings" panose="05000000000000000000" pitchFamily="2" charset="2"/>
              <a:buChar char="q"/>
            </a:pPr>
            <a:r>
              <a:rPr lang="en-US" sz="2000" dirty="0">
                <a:ea typeface="Questrial"/>
                <a:cs typeface="Questrial"/>
                <a:sym typeface="Questrial"/>
              </a:rPr>
              <a:t>Parental Notice of Abortion Act (750 ILCS 70/1)—</a:t>
            </a:r>
            <a:r>
              <a:rPr lang="en-US" sz="2000" dirty="0">
                <a:ea typeface="Microsoft JhengHei" panose="020B0604030504040204" pitchFamily="34" charset="-120"/>
              </a:rPr>
              <a:t>minor can consent to abortion but parental notification required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1223881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8C7FF-469C-4433-A93A-025AA676E4A4}"/>
              </a:ext>
            </a:extLst>
          </p:cNvPr>
          <p:cNvSpPr>
            <a:spLocks noGrp="1"/>
          </p:cNvSpPr>
          <p:nvPr>
            <p:ph type="title"/>
          </p:nvPr>
        </p:nvSpPr>
        <p:spPr/>
        <p:txBody>
          <a:bodyPr>
            <a:normAutofit/>
          </a:bodyPr>
          <a:lstStyle/>
          <a:p>
            <a:pPr algn="ctr"/>
            <a:r>
              <a:rPr lang="en-US" sz="2800" dirty="0">
                <a:solidFill>
                  <a:schemeClr val="accent4">
                    <a:lumMod val="50000"/>
                  </a:schemeClr>
                </a:solidFill>
              </a:rPr>
              <a:t>Minor consent to healthcare—Unaccompanied homeless youth</a:t>
            </a:r>
          </a:p>
        </p:txBody>
      </p:sp>
      <p:sp>
        <p:nvSpPr>
          <p:cNvPr id="3" name="Content Placeholder 2">
            <a:extLst>
              <a:ext uri="{FF2B5EF4-FFF2-40B4-BE49-F238E27FC236}">
                <a16:creationId xmlns:a16="http://schemas.microsoft.com/office/drawing/2014/main" xmlns="" id="{83EC483D-DEA1-4ED1-BCB7-BEE5FA6E3AC9}"/>
              </a:ext>
            </a:extLst>
          </p:cNvPr>
          <p:cNvSpPr>
            <a:spLocks noGrp="1"/>
          </p:cNvSpPr>
          <p:nvPr>
            <p:ph sz="half" idx="1"/>
          </p:nvPr>
        </p:nvSpPr>
        <p:spPr/>
        <p:txBody>
          <a:bodyPr>
            <a:normAutofit fontScale="92500" lnSpcReduction="20000"/>
          </a:bodyPr>
          <a:lstStyle/>
          <a:p>
            <a:pPr>
              <a:buFont typeface="Wingdings" panose="05000000000000000000" pitchFamily="2" charset="2"/>
              <a:buChar char="q"/>
            </a:pPr>
            <a:r>
              <a:rPr lang="en-US" dirty="0">
                <a:ea typeface="Microsoft JhengHei" panose="020B0604030504040204" pitchFamily="34" charset="-120"/>
              </a:rPr>
              <a:t>Can consent to non-invasive outpatient services</a:t>
            </a:r>
          </a:p>
          <a:p>
            <a:pPr>
              <a:buFont typeface="Wingdings" panose="05000000000000000000" pitchFamily="2" charset="2"/>
              <a:buChar char="q"/>
            </a:pPr>
            <a:r>
              <a:rPr lang="en-US" dirty="0">
                <a:ea typeface="Microsoft JhengHei" panose="020B0604030504040204" pitchFamily="34" charset="-120"/>
              </a:rPr>
              <a:t>Must be 14+, not living with adult guardian, and managing own affairs</a:t>
            </a:r>
          </a:p>
          <a:p>
            <a:pPr>
              <a:buFont typeface="Wingdings" panose="05000000000000000000" pitchFamily="2" charset="2"/>
              <a:buChar char="q"/>
            </a:pPr>
            <a:r>
              <a:rPr lang="en-US" dirty="0">
                <a:ea typeface="Microsoft JhengHei" panose="020B0604030504040204" pitchFamily="34" charset="-120"/>
              </a:rPr>
              <a:t>Must have written verification confirming the above from</a:t>
            </a:r>
          </a:p>
          <a:p>
            <a:pPr lvl="1"/>
            <a:r>
              <a:rPr lang="en-US" sz="2200" dirty="0">
                <a:ea typeface="Microsoft JhengHei" panose="020B0604030504040204" pitchFamily="34" charset="-120"/>
              </a:rPr>
              <a:t>An adult relative;</a:t>
            </a:r>
          </a:p>
          <a:p>
            <a:pPr lvl="1"/>
            <a:r>
              <a:rPr lang="en-US" sz="2200" dirty="0">
                <a:ea typeface="Microsoft JhengHei" panose="020B0604030504040204" pitchFamily="34" charset="-120"/>
              </a:rPr>
              <a:t>A social service provider;</a:t>
            </a:r>
          </a:p>
          <a:p>
            <a:pPr lvl="1"/>
            <a:r>
              <a:rPr lang="en-US" sz="2200" dirty="0">
                <a:ea typeface="Microsoft JhengHei" panose="020B0604030504040204" pitchFamily="34" charset="-120"/>
              </a:rPr>
              <a:t>An attorney;</a:t>
            </a:r>
          </a:p>
          <a:p>
            <a:pPr lvl="1"/>
            <a:r>
              <a:rPr lang="en-US" sz="2200" dirty="0">
                <a:ea typeface="Microsoft JhengHei" panose="020B0604030504040204" pitchFamily="34" charset="-120"/>
              </a:rPr>
              <a:t>A school liaison or social worker; or</a:t>
            </a:r>
          </a:p>
          <a:p>
            <a:pPr lvl="1"/>
            <a:r>
              <a:rPr lang="en-US" sz="2200" dirty="0">
                <a:ea typeface="Microsoft JhengHei" panose="020B0604030504040204" pitchFamily="34" charset="-120"/>
              </a:rPr>
              <a:t>A representative of a religious institution</a:t>
            </a:r>
          </a:p>
        </p:txBody>
      </p:sp>
      <p:sp>
        <p:nvSpPr>
          <p:cNvPr id="6" name="Content Placeholder 5">
            <a:extLst>
              <a:ext uri="{FF2B5EF4-FFF2-40B4-BE49-F238E27FC236}">
                <a16:creationId xmlns:a16="http://schemas.microsoft.com/office/drawing/2014/main" xmlns="" id="{753E0D5D-D1AC-4263-8B16-B25C436B16E1}"/>
              </a:ext>
            </a:extLst>
          </p:cNvPr>
          <p:cNvSpPr>
            <a:spLocks noGrp="1"/>
          </p:cNvSpPr>
          <p:nvPr>
            <p:ph sz="half" idx="2"/>
          </p:nvPr>
        </p:nvSpPr>
        <p:spPr>
          <a:xfrm>
            <a:off x="7022909" y="5256826"/>
            <a:ext cx="4876800" cy="1306682"/>
          </a:xfrm>
        </p:spPr>
        <p:txBody>
          <a:bodyPr>
            <a:normAutofit fontScale="92500" lnSpcReduction="20000"/>
          </a:bodyPr>
          <a:lstStyle/>
          <a:p>
            <a:endParaRPr lang="en-US" sz="1600" dirty="0">
              <a:ea typeface="Microsoft JhengHei" panose="020B0604030504040204" pitchFamily="34" charset="-120"/>
            </a:endParaRPr>
          </a:p>
          <a:p>
            <a:r>
              <a:rPr lang="en-US" sz="1600" dirty="0">
                <a:ea typeface="Microsoft JhengHei" panose="020B0604030504040204" pitchFamily="34" charset="-120"/>
              </a:rPr>
              <a:t>IL State Board of Education’s Homeless Certification of Minor Unaccompanied Youth Status for Health Care: </a:t>
            </a:r>
            <a:r>
              <a:rPr lang="en-US" sz="1600" dirty="0">
                <a:ea typeface="Microsoft JhengHei" panose="020B0604030504040204" pitchFamily="34" charset="-120"/>
                <a:hlinkClick r:id="rId2"/>
              </a:rPr>
              <a:t>http://www.isbe.net/homeless/pdf/83-04T-MKV-cert-minor-health-form.pdf</a:t>
            </a:r>
            <a:endParaRPr lang="en-US" sz="1600" dirty="0">
              <a:ea typeface="Microsoft JhengHei" panose="020B0604030504040204" pitchFamily="34" charset="-120"/>
            </a:endParaRPr>
          </a:p>
          <a:p>
            <a:endParaRPr lang="en-US" sz="1600" dirty="0"/>
          </a:p>
        </p:txBody>
      </p:sp>
      <p:pic>
        <p:nvPicPr>
          <p:cNvPr id="8" name="Shape 459">
            <a:extLst>
              <a:ext uri="{FF2B5EF4-FFF2-40B4-BE49-F238E27FC236}">
                <a16:creationId xmlns:a16="http://schemas.microsoft.com/office/drawing/2014/main" xmlns="" id="{DCBD857A-8396-4324-B600-BF7725EABB95}"/>
              </a:ext>
            </a:extLst>
          </p:cNvPr>
          <p:cNvPicPr preferRelativeResize="0">
            <a:picLocks/>
          </p:cNvPicPr>
          <p:nvPr/>
        </p:nvPicPr>
        <p:blipFill rotWithShape="1">
          <a:blip r:embed="rId3">
            <a:alphaModFix/>
          </a:blip>
          <a:srcRect/>
          <a:stretch/>
        </p:blipFill>
        <p:spPr>
          <a:xfrm>
            <a:off x="7812597" y="1388480"/>
            <a:ext cx="3109916" cy="4022725"/>
          </a:xfrm>
          <a:prstGeom prst="rect">
            <a:avLst/>
          </a:prstGeom>
          <a:solidFill>
            <a:schemeClr val="lt1"/>
          </a:solidFill>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1018859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ED612-588E-4547-A08A-E81A9B1E9354}"/>
              </a:ext>
            </a:extLst>
          </p:cNvPr>
          <p:cNvSpPr>
            <a:spLocks noGrp="1"/>
          </p:cNvSpPr>
          <p:nvPr>
            <p:ph type="title"/>
          </p:nvPr>
        </p:nvSpPr>
        <p:spPr/>
        <p:txBody>
          <a:bodyPr>
            <a:normAutofit/>
          </a:bodyPr>
          <a:lstStyle/>
          <a:p>
            <a:pPr algn="ctr"/>
            <a:r>
              <a:rPr lang="en-US" sz="2800" dirty="0">
                <a:solidFill>
                  <a:schemeClr val="accent4">
                    <a:lumMod val="50000"/>
                  </a:schemeClr>
                </a:solidFill>
              </a:rPr>
              <a:t>Minor consent to healthcare—mental health</a:t>
            </a:r>
            <a:br>
              <a:rPr lang="en-US" sz="2800" dirty="0">
                <a:solidFill>
                  <a:schemeClr val="accent4">
                    <a:lumMod val="50000"/>
                  </a:schemeClr>
                </a:solidFill>
              </a:rPr>
            </a:br>
            <a:r>
              <a:rPr lang="en-US" sz="2800" dirty="0">
                <a:solidFill>
                  <a:schemeClr val="accent4">
                    <a:lumMod val="50000"/>
                  </a:schemeClr>
                </a:solidFill>
              </a:rPr>
              <a:t>HB3709, Increasing Access to Counseling Services</a:t>
            </a:r>
          </a:p>
        </p:txBody>
      </p:sp>
      <p:sp>
        <p:nvSpPr>
          <p:cNvPr id="3" name="Content Placeholder 2">
            <a:extLst>
              <a:ext uri="{FF2B5EF4-FFF2-40B4-BE49-F238E27FC236}">
                <a16:creationId xmlns:a16="http://schemas.microsoft.com/office/drawing/2014/main" xmlns="" id="{D7EF3D30-365E-4975-9849-8BE8C4CAC2DC}"/>
              </a:ext>
            </a:extLst>
          </p:cNvPr>
          <p:cNvSpPr>
            <a:spLocks noGrp="1"/>
          </p:cNvSpPr>
          <p:nvPr>
            <p:ph idx="1"/>
          </p:nvPr>
        </p:nvSpPr>
        <p:spPr>
          <a:xfrm>
            <a:off x="1368512" y="1690992"/>
            <a:ext cx="10212573" cy="4231758"/>
          </a:xfrm>
        </p:spPr>
        <p:txBody>
          <a:bodyPr>
            <a:normAutofit fontScale="85000" lnSpcReduction="10000"/>
          </a:bodyPr>
          <a:lstStyle/>
          <a:p>
            <a:pPr marL="0" indent="0" algn="ctr">
              <a:buNone/>
            </a:pPr>
            <a:r>
              <a:rPr lang="en-US" dirty="0"/>
              <a:t>What does it do?</a:t>
            </a:r>
          </a:p>
          <a:p>
            <a:pPr lvl="0">
              <a:lnSpc>
                <a:spcPct val="200000"/>
              </a:lnSpc>
              <a:spcBef>
                <a:spcPts val="1000"/>
              </a:spcBef>
              <a:spcAft>
                <a:spcPts val="0"/>
              </a:spcAft>
              <a:buClr>
                <a:srgbClr val="86D1D8"/>
              </a:buClr>
              <a:buSzPct val="78933"/>
              <a:buFont typeface="Wingdings" panose="05000000000000000000" pitchFamily="2" charset="2"/>
              <a:buChar char="q"/>
            </a:pPr>
            <a:r>
              <a:rPr lang="en-US" sz="2400" dirty="0"/>
              <a:t>Amends Mental Health and Developmental Disabilities Code </a:t>
            </a:r>
            <a:r>
              <a:rPr lang="en-US" sz="2400" dirty="0">
                <a:ea typeface="Questrial"/>
                <a:cs typeface="Questrial"/>
                <a:sym typeface="Questrial"/>
              </a:rPr>
              <a:t>(405 ILCS 5-3/500)</a:t>
            </a:r>
          </a:p>
          <a:p>
            <a:pPr lvl="0">
              <a:lnSpc>
                <a:spcPct val="80000"/>
              </a:lnSpc>
              <a:spcBef>
                <a:spcPts val="1000"/>
              </a:spcBef>
              <a:spcAft>
                <a:spcPts val="0"/>
              </a:spcAft>
              <a:buClr>
                <a:srgbClr val="86D1D8"/>
              </a:buClr>
              <a:buSzPct val="78933"/>
              <a:buFont typeface="Wingdings" panose="05000000000000000000" pitchFamily="2" charset="2"/>
              <a:buChar char="q"/>
            </a:pPr>
            <a:r>
              <a:rPr lang="en-US" sz="2400" dirty="0"/>
              <a:t>Five, 45-minute sessions </a:t>
            </a:r>
            <a:r>
              <a:rPr lang="en-US" sz="2400" dirty="0">
                <a:sym typeface="Wingdings" panose="05000000000000000000" pitchFamily="2" charset="2"/>
              </a:rPr>
              <a:t> Eight, 90-minute sessions </a:t>
            </a:r>
          </a:p>
          <a:p>
            <a:pPr lvl="0">
              <a:lnSpc>
                <a:spcPct val="80000"/>
              </a:lnSpc>
              <a:spcBef>
                <a:spcPts val="1000"/>
              </a:spcBef>
              <a:spcAft>
                <a:spcPts val="0"/>
              </a:spcAft>
              <a:buClr>
                <a:srgbClr val="86D1D8"/>
              </a:buClr>
              <a:buSzPct val="78933"/>
              <a:buFont typeface="Wingdings" panose="05000000000000000000" pitchFamily="2" charset="2"/>
              <a:buChar char="q"/>
            </a:pPr>
            <a:r>
              <a:rPr lang="en-US" sz="2400" dirty="0"/>
              <a:t>Continued counselling without adult consent if adult consent </a:t>
            </a:r>
            <a:r>
              <a:rPr lang="en-US" sz="2400" u="sng" dirty="0"/>
              <a:t>detrimental to minor’s well-being</a:t>
            </a:r>
          </a:p>
          <a:p>
            <a:pPr marL="653796" lvl="2" indent="-342900">
              <a:buClrTx/>
              <a:buFont typeface="+mj-lt"/>
              <a:buAutoNum type="arabicParenR"/>
            </a:pPr>
            <a:r>
              <a:rPr lang="en-US" dirty="0"/>
              <a:t>Requiring the consent or notification would cause minor to reject the services;</a:t>
            </a:r>
          </a:p>
          <a:p>
            <a:pPr marL="653796" lvl="2" indent="-342900">
              <a:buClrTx/>
              <a:buFont typeface="+mj-lt"/>
              <a:buAutoNum type="arabicParenR"/>
            </a:pPr>
            <a:r>
              <a:rPr lang="en-US" dirty="0"/>
              <a:t>Failure to provide the services would be detrimental to minor’s well-being; </a:t>
            </a:r>
          </a:p>
          <a:p>
            <a:pPr marL="653796" lvl="2" indent="-342900">
              <a:buClrTx/>
              <a:buFont typeface="+mj-lt"/>
              <a:buAutoNum type="arabicParenR"/>
            </a:pPr>
            <a:r>
              <a:rPr lang="en-US" dirty="0"/>
              <a:t>Minor knowingly/voluntarily sought the services; and </a:t>
            </a:r>
          </a:p>
          <a:p>
            <a:pPr marL="653796" lvl="2" indent="-342900">
              <a:buClrTx/>
              <a:buFont typeface="+mj-lt"/>
              <a:buAutoNum type="arabicParenR"/>
            </a:pPr>
            <a:r>
              <a:rPr lang="en-US" dirty="0"/>
              <a:t>Service provider believes the minor to be mature enough to participate in services productively. </a:t>
            </a:r>
          </a:p>
          <a:p>
            <a:pPr>
              <a:buFont typeface="Wingdings" panose="05000000000000000000" pitchFamily="2" charset="2"/>
              <a:buChar char="q"/>
            </a:pPr>
            <a:r>
              <a:rPr lang="en-US" sz="2400" dirty="0"/>
              <a:t>Presumption of detriment if counselling related to neglect or sexual, mental, or physical abuse by the adult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199692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8B8D6-851F-48EC-8E36-6B08F774BCC1}"/>
              </a:ext>
            </a:extLst>
          </p:cNvPr>
          <p:cNvSpPr>
            <a:spLocks noGrp="1"/>
          </p:cNvSpPr>
          <p:nvPr>
            <p:ph type="title"/>
          </p:nvPr>
        </p:nvSpPr>
        <p:spPr/>
        <p:txBody>
          <a:bodyPr>
            <a:normAutofit/>
          </a:bodyPr>
          <a:lstStyle/>
          <a:p>
            <a:pPr algn="ctr"/>
            <a:r>
              <a:rPr lang="en-US" sz="2800" dirty="0">
                <a:solidFill>
                  <a:schemeClr val="accent4">
                    <a:lumMod val="50000"/>
                  </a:schemeClr>
                </a:solidFill>
              </a:rPr>
              <a:t>Minor consent to healthcare—mental health</a:t>
            </a:r>
            <a:br>
              <a:rPr lang="en-US" sz="2800" dirty="0">
                <a:solidFill>
                  <a:schemeClr val="accent4">
                    <a:lumMod val="50000"/>
                  </a:schemeClr>
                </a:solidFill>
              </a:rPr>
            </a:br>
            <a:r>
              <a:rPr lang="en-US" sz="2800" dirty="0">
                <a:solidFill>
                  <a:schemeClr val="accent4">
                    <a:lumMod val="50000"/>
                  </a:schemeClr>
                </a:solidFill>
              </a:rPr>
              <a:t>HB3709, Increasing Access to Counseling Services</a:t>
            </a:r>
            <a:endParaRPr lang="en-US" dirty="0">
              <a:solidFill>
                <a:schemeClr val="accent4">
                  <a:lumMod val="50000"/>
                </a:schemeClr>
              </a:solidFill>
            </a:endParaRPr>
          </a:p>
        </p:txBody>
      </p:sp>
      <p:sp>
        <p:nvSpPr>
          <p:cNvPr id="3" name="Content Placeholder 2">
            <a:extLst>
              <a:ext uri="{FF2B5EF4-FFF2-40B4-BE49-F238E27FC236}">
                <a16:creationId xmlns:a16="http://schemas.microsoft.com/office/drawing/2014/main" xmlns="" id="{11CFC4F8-CCFB-485D-B079-C070BEBE55B8}"/>
              </a:ext>
            </a:extLst>
          </p:cNvPr>
          <p:cNvSpPr>
            <a:spLocks noGrp="1"/>
          </p:cNvSpPr>
          <p:nvPr>
            <p:ph sz="half" idx="1"/>
          </p:nvPr>
        </p:nvSpPr>
        <p:spPr>
          <a:xfrm>
            <a:off x="1727446" y="1588324"/>
            <a:ext cx="9397754" cy="4023360"/>
          </a:xfrm>
        </p:spPr>
        <p:txBody>
          <a:bodyPr numCol="2">
            <a:noAutofit/>
          </a:bodyPr>
          <a:lstStyle/>
          <a:p>
            <a:pPr>
              <a:buFont typeface="Wingdings" panose="05000000000000000000" pitchFamily="2" charset="2"/>
              <a:buChar char="q"/>
            </a:pPr>
            <a:r>
              <a:rPr lang="en-US" sz="2400" dirty="0"/>
              <a:t>Who was involved? </a:t>
            </a:r>
          </a:p>
          <a:p>
            <a:pPr>
              <a:buFont typeface="Wingdings" panose="05000000000000000000" pitchFamily="2" charset="2"/>
              <a:buChar char="q"/>
            </a:pPr>
            <a:endParaRPr lang="en-US" sz="2400" dirty="0"/>
          </a:p>
          <a:p>
            <a:pPr lvl="1">
              <a:buFont typeface="Wingdings" panose="05000000000000000000" pitchFamily="2" charset="2"/>
              <a:buChar char="q"/>
            </a:pPr>
            <a:r>
              <a:rPr lang="en-US" dirty="0"/>
              <a:t>Advocates: legal, social, and medical service providers across Illinois that work with youth</a:t>
            </a:r>
          </a:p>
          <a:p>
            <a:pPr lvl="1">
              <a:buFont typeface="Wingdings" panose="05000000000000000000" pitchFamily="2" charset="2"/>
              <a:buChar char="q"/>
            </a:pPr>
            <a:r>
              <a:rPr lang="en-US" dirty="0"/>
              <a:t>Sponsors: Rep. Wallace (D-Rockford), Sen. </a:t>
            </a:r>
            <a:r>
              <a:rPr lang="en-US" dirty="0" err="1"/>
              <a:t>Lightford</a:t>
            </a:r>
            <a:r>
              <a:rPr lang="en-US" dirty="0"/>
              <a:t> (D-Westchester).</a:t>
            </a:r>
          </a:p>
          <a:p>
            <a:pPr lvl="1">
              <a:buFont typeface="Wingdings" panose="05000000000000000000" pitchFamily="2" charset="2"/>
              <a:buChar char="q"/>
            </a:pPr>
            <a:r>
              <a:rPr lang="en-US" dirty="0"/>
              <a:t>Signed by Governor </a:t>
            </a:r>
            <a:r>
              <a:rPr lang="en-US" dirty="0" err="1"/>
              <a:t>Rauner</a:t>
            </a:r>
            <a:r>
              <a:rPr lang="en-US" dirty="0"/>
              <a:t> 8/18/17</a:t>
            </a:r>
          </a:p>
          <a:p>
            <a:pPr lvl="1">
              <a:buFont typeface="Wingdings" panose="05000000000000000000" pitchFamily="2" charset="2"/>
              <a:buChar char="q"/>
            </a:pPr>
            <a:r>
              <a:rPr lang="en-US" dirty="0"/>
              <a:t>Effective 1/1/18</a:t>
            </a:r>
          </a:p>
          <a:p>
            <a:pPr>
              <a:buFont typeface="Wingdings" panose="05000000000000000000" pitchFamily="2" charset="2"/>
              <a:buChar char="q"/>
            </a:pPr>
            <a:r>
              <a:rPr lang="en-US" sz="2400" dirty="0"/>
              <a:t>Who Benefits?</a:t>
            </a:r>
          </a:p>
          <a:p>
            <a:pPr>
              <a:buFont typeface="Wingdings" panose="05000000000000000000" pitchFamily="2" charset="2"/>
              <a:buChar char="q"/>
            </a:pPr>
            <a:endParaRPr lang="en-US" sz="2400" dirty="0"/>
          </a:p>
          <a:p>
            <a:pPr lvl="1">
              <a:buFont typeface="Wingdings" panose="05000000000000000000" pitchFamily="2" charset="2"/>
              <a:buChar char="q"/>
            </a:pPr>
            <a:r>
              <a:rPr lang="en-US" dirty="0"/>
              <a:t>Unaccompanied homeless minors</a:t>
            </a:r>
          </a:p>
          <a:p>
            <a:pPr lvl="1">
              <a:buFont typeface="Wingdings" panose="05000000000000000000" pitchFamily="2" charset="2"/>
              <a:buChar char="q"/>
            </a:pPr>
            <a:r>
              <a:rPr lang="en-US" dirty="0"/>
              <a:t>LGBTQ youth</a:t>
            </a:r>
          </a:p>
          <a:p>
            <a:pPr lvl="1">
              <a:buFont typeface="Wingdings" panose="05000000000000000000" pitchFamily="2" charset="2"/>
              <a:buChar char="q"/>
            </a:pPr>
            <a:r>
              <a:rPr lang="en-US" dirty="0"/>
              <a:t>Minors in need of early intervention for mental health crisis</a:t>
            </a:r>
          </a:p>
          <a:p>
            <a:pPr lvl="1">
              <a:buFont typeface="Wingdings" panose="05000000000000000000" pitchFamily="2" charset="2"/>
              <a:buChar char="q"/>
            </a:pPr>
            <a:r>
              <a:rPr lang="en-US" dirty="0"/>
              <a:t>Minors in conflict with their family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829531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153D7-21CD-4AAF-B70E-5C8420E95725}"/>
              </a:ext>
            </a:extLst>
          </p:cNvPr>
          <p:cNvSpPr>
            <a:spLocks noGrp="1"/>
          </p:cNvSpPr>
          <p:nvPr>
            <p:ph type="title"/>
          </p:nvPr>
        </p:nvSpPr>
        <p:spPr/>
        <p:txBody>
          <a:bodyPr>
            <a:normAutofit/>
          </a:bodyPr>
          <a:lstStyle/>
          <a:p>
            <a:pPr algn="ctr"/>
            <a:r>
              <a:rPr lang="en-US" sz="2800" dirty="0">
                <a:solidFill>
                  <a:schemeClr val="accent4">
                    <a:lumMod val="50000"/>
                  </a:schemeClr>
                </a:solidFill>
              </a:rPr>
              <a:t>Minor consent to healthcare—mental health</a:t>
            </a:r>
            <a:br>
              <a:rPr lang="en-US" sz="2800" dirty="0">
                <a:solidFill>
                  <a:schemeClr val="accent4">
                    <a:lumMod val="50000"/>
                  </a:schemeClr>
                </a:solidFill>
              </a:rPr>
            </a:br>
            <a:r>
              <a:rPr lang="en-US" sz="2800" dirty="0">
                <a:solidFill>
                  <a:schemeClr val="accent4">
                    <a:lumMod val="50000"/>
                  </a:schemeClr>
                </a:solidFill>
              </a:rPr>
              <a:t>HB3709, Increasing Access to Counseling Services</a:t>
            </a:r>
            <a:endParaRPr lang="en-US" dirty="0">
              <a:solidFill>
                <a:schemeClr val="accent4">
                  <a:lumMod val="50000"/>
                </a:schemeClr>
              </a:solidFill>
            </a:endParaRPr>
          </a:p>
        </p:txBody>
      </p:sp>
      <p:sp>
        <p:nvSpPr>
          <p:cNvPr id="3" name="Content Placeholder 2">
            <a:extLst>
              <a:ext uri="{FF2B5EF4-FFF2-40B4-BE49-F238E27FC236}">
                <a16:creationId xmlns:a16="http://schemas.microsoft.com/office/drawing/2014/main" xmlns="" id="{C9474525-E105-47AD-BC61-10B62BCC0EC3}"/>
              </a:ext>
            </a:extLst>
          </p:cNvPr>
          <p:cNvSpPr>
            <a:spLocks noGrp="1"/>
          </p:cNvSpPr>
          <p:nvPr>
            <p:ph idx="1"/>
          </p:nvPr>
        </p:nvSpPr>
        <p:spPr>
          <a:xfrm>
            <a:off x="1978958" y="1574195"/>
            <a:ext cx="7900818" cy="3078183"/>
          </a:xfrm>
        </p:spPr>
        <p:txBody>
          <a:bodyPr>
            <a:normAutofit fontScale="70000" lnSpcReduction="20000"/>
          </a:bodyPr>
          <a:lstStyle/>
          <a:p>
            <a:pPr marL="82296" indent="0" algn="ctr">
              <a:buNone/>
            </a:pPr>
            <a:r>
              <a:rPr lang="en-US" dirty="0"/>
              <a:t>Why is the expansion so important?</a:t>
            </a:r>
          </a:p>
          <a:p>
            <a:pPr>
              <a:lnSpc>
                <a:spcPct val="220000"/>
              </a:lnSpc>
              <a:buFont typeface="Wingdings" panose="05000000000000000000" pitchFamily="2" charset="2"/>
              <a:buChar char="q"/>
            </a:pPr>
            <a:r>
              <a:rPr lang="en-US" dirty="0"/>
              <a:t>Improves quality of services</a:t>
            </a:r>
          </a:p>
          <a:p>
            <a:pPr>
              <a:buFont typeface="Wingdings" panose="05000000000000000000" pitchFamily="2" charset="2"/>
              <a:buChar char="q"/>
            </a:pPr>
            <a:r>
              <a:rPr lang="en-US" dirty="0"/>
              <a:t>Builds trust between service providers and minors</a:t>
            </a:r>
          </a:p>
          <a:p>
            <a:pPr>
              <a:buFont typeface="Wingdings" panose="05000000000000000000" pitchFamily="2" charset="2"/>
              <a:buChar char="q"/>
            </a:pPr>
            <a:r>
              <a:rPr lang="en-US" dirty="0"/>
              <a:t>Reduces harm by providing minors more tools to make good and safe decisions</a:t>
            </a:r>
          </a:p>
          <a:p>
            <a:pPr>
              <a:buFont typeface="Wingdings" panose="05000000000000000000" pitchFamily="2" charset="2"/>
              <a:buChar char="q"/>
            </a:pPr>
            <a:r>
              <a:rPr lang="en-US" dirty="0"/>
              <a:t>Strengthens families by giving minors the courage and capacity to talk to their caregivers productively in a way that can strengthen their bond</a:t>
            </a:r>
          </a:p>
          <a:p>
            <a:pPr>
              <a:buFont typeface="Wingdings" panose="05000000000000000000" pitchFamily="2" charset="2"/>
              <a:buChar char="q"/>
            </a:pPr>
            <a:endParaRPr lang="en-US" dirty="0"/>
          </a:p>
        </p:txBody>
      </p:sp>
      <p:sp>
        <p:nvSpPr>
          <p:cNvPr id="5" name="TextBox 4">
            <a:extLst>
              <a:ext uri="{FF2B5EF4-FFF2-40B4-BE49-F238E27FC236}">
                <a16:creationId xmlns:a16="http://schemas.microsoft.com/office/drawing/2014/main" xmlns="" id="{DB2ED174-D51A-42CC-A1F7-F51289C138C8}"/>
              </a:ext>
            </a:extLst>
          </p:cNvPr>
          <p:cNvSpPr txBox="1"/>
          <p:nvPr/>
        </p:nvSpPr>
        <p:spPr>
          <a:xfrm>
            <a:off x="2125681" y="5190346"/>
            <a:ext cx="9689713" cy="1338828"/>
          </a:xfrm>
          <a:prstGeom prst="rect">
            <a:avLst/>
          </a:prstGeom>
          <a:noFill/>
        </p:spPr>
        <p:txBody>
          <a:bodyPr wrap="square" rtlCol="0">
            <a:spAutoFit/>
          </a:bodyPr>
          <a:lstStyle/>
          <a:p>
            <a:pPr algn="ctr"/>
            <a:r>
              <a:rPr lang="en-US" i="1" dirty="0"/>
              <a:t>“Providers are in a good position to help heal families by working with youth who are running away, homeless or otherwise estranged. This legislation expands the possibility for youth to seek help from licensed providers, get short-term support, and it often leads to reunification with their families.”</a:t>
            </a:r>
          </a:p>
          <a:p>
            <a:pPr algn="ctr">
              <a:lnSpc>
                <a:spcPct val="150000"/>
              </a:lnSpc>
            </a:pPr>
            <a:r>
              <a:rPr lang="en-US" dirty="0"/>
              <a:t>-Dr. Niranjan S. </a:t>
            </a:r>
            <a:r>
              <a:rPr lang="en-US" dirty="0" err="1"/>
              <a:t>Karnik</a:t>
            </a:r>
            <a:r>
              <a:rPr lang="en-US" dirty="0"/>
              <a:t>, Rush University Medical Center psychiatrist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462110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F77E7-21F7-4773-A90E-1518C6D9D266}"/>
              </a:ext>
            </a:extLst>
          </p:cNvPr>
          <p:cNvSpPr>
            <a:spLocks noGrp="1"/>
          </p:cNvSpPr>
          <p:nvPr>
            <p:ph type="title"/>
          </p:nvPr>
        </p:nvSpPr>
        <p:spPr/>
        <p:txBody>
          <a:bodyPr/>
          <a:lstStyle/>
          <a:p>
            <a:pPr algn="ctr"/>
            <a:r>
              <a:rPr lang="en-US" dirty="0">
                <a:solidFill>
                  <a:schemeClr val="accent4">
                    <a:lumMod val="50000"/>
                  </a:schemeClr>
                </a:solidFill>
              </a:rPr>
              <a:t>Public benefits—SNAP </a:t>
            </a:r>
          </a:p>
        </p:txBody>
      </p:sp>
      <p:sp>
        <p:nvSpPr>
          <p:cNvPr id="3" name="Content Placeholder 2">
            <a:extLst>
              <a:ext uri="{FF2B5EF4-FFF2-40B4-BE49-F238E27FC236}">
                <a16:creationId xmlns:a16="http://schemas.microsoft.com/office/drawing/2014/main" xmlns="" id="{9260EB1D-AEB8-4A15-A5D2-3DD266D8489B}"/>
              </a:ext>
            </a:extLst>
          </p:cNvPr>
          <p:cNvSpPr>
            <a:spLocks noGrp="1"/>
          </p:cNvSpPr>
          <p:nvPr>
            <p:ph idx="1"/>
          </p:nvPr>
        </p:nvSpPr>
        <p:spPr>
          <a:xfrm>
            <a:off x="1816925" y="1447800"/>
            <a:ext cx="10094659" cy="4800600"/>
          </a:xfrm>
        </p:spPr>
        <p:txBody>
          <a:bodyPr>
            <a:noAutofit/>
          </a:bodyPr>
          <a:lstStyle/>
          <a:p>
            <a:pPr>
              <a:buFont typeface="Wingdings" panose="05000000000000000000" pitchFamily="2" charset="2"/>
              <a:buChar char="q"/>
            </a:pPr>
            <a:r>
              <a:rPr lang="en-US" sz="2000" dirty="0"/>
              <a:t>“Unaccompanied minors may sign their own application for SNAP, cash and medical benefits. For SNAP, a youth who meets the definition of homeless should not be required to apply for benefits as a part of the adult's household with whom they are temporarily living if they have not been there for longer than 90 days.” </a:t>
            </a:r>
          </a:p>
          <a:p>
            <a:pPr marL="0" indent="0">
              <a:buNone/>
            </a:pPr>
            <a:r>
              <a:rPr lang="en-US" sz="2000" dirty="0"/>
              <a:t>	DHS/HFS Unaccompanied Minors (11/24/15) Information Memo</a:t>
            </a:r>
          </a:p>
          <a:p>
            <a:pPr>
              <a:lnSpc>
                <a:spcPct val="150000"/>
              </a:lnSpc>
              <a:buFont typeface="Wingdings" panose="05000000000000000000" pitchFamily="2" charset="2"/>
              <a:buChar char="q"/>
            </a:pPr>
            <a:r>
              <a:rPr lang="en-US" sz="2000" dirty="0"/>
              <a:t>Eligibility based on income and who the youth prepares and eats meals with (no age minimum or limit), no guardian required</a:t>
            </a:r>
          </a:p>
          <a:p>
            <a:pPr>
              <a:lnSpc>
                <a:spcPct val="150000"/>
              </a:lnSpc>
              <a:buFont typeface="Wingdings" panose="05000000000000000000" pitchFamily="2" charset="2"/>
              <a:buChar char="q"/>
            </a:pPr>
            <a:r>
              <a:rPr lang="en-US" sz="2000" dirty="0"/>
              <a:t>US citizens and limited number of non-citizens (crime victims, refugees) </a:t>
            </a:r>
          </a:p>
          <a:p>
            <a:pPr>
              <a:lnSpc>
                <a:spcPct val="150000"/>
              </a:lnSpc>
              <a:buFont typeface="Wingdings" panose="05000000000000000000" pitchFamily="2" charset="2"/>
              <a:buChar char="q"/>
            </a:pPr>
            <a:r>
              <a:rPr lang="en-US" sz="2000" dirty="0"/>
              <a:t>Minors </a:t>
            </a:r>
            <a:r>
              <a:rPr lang="en-US" sz="2000" u="sng" dirty="0"/>
              <a:t>&lt;</a:t>
            </a:r>
            <a:r>
              <a:rPr lang="en-US" sz="2000" dirty="0"/>
              <a:t>18 under “parental control” of </a:t>
            </a:r>
            <a:r>
              <a:rPr lang="en-US" sz="2000" u="sng" dirty="0"/>
              <a:t>any</a:t>
            </a:r>
            <a:r>
              <a:rPr lang="en-US" sz="2000" dirty="0"/>
              <a:t> adult must be on that adult’s account. At 18, no longer required to be on adult’s account unless living with parents/guardians. </a:t>
            </a:r>
          </a:p>
          <a:p>
            <a:pPr>
              <a:lnSpc>
                <a:spcPct val="150000"/>
              </a:lnSpc>
              <a:buFont typeface="Wingdings" panose="05000000000000000000" pitchFamily="2" charset="2"/>
              <a:buChar char="q"/>
            </a:pPr>
            <a:r>
              <a:rPr lang="en-US" sz="2000" dirty="0"/>
              <a:t>Must be on parent’s SNAP account until age 22 if living with parent regardless of purchasing/preparing meals together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276970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accent4">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C5BD2-E0F4-4D18-9943-A22D883BFBC6}"/>
              </a:ext>
            </a:extLst>
          </p:cNvPr>
          <p:cNvSpPr>
            <a:spLocks noGrp="1"/>
          </p:cNvSpPr>
          <p:nvPr>
            <p:ph type="title"/>
          </p:nvPr>
        </p:nvSpPr>
        <p:spPr/>
        <p:txBody>
          <a:bodyPr/>
          <a:lstStyle/>
          <a:p>
            <a:pPr algn="ctr"/>
            <a:r>
              <a:rPr lang="en-US" dirty="0">
                <a:solidFill>
                  <a:schemeClr val="accent4">
                    <a:lumMod val="50000"/>
                  </a:schemeClr>
                </a:solidFill>
              </a:rPr>
              <a:t>Public benefits—Medicaid </a:t>
            </a:r>
          </a:p>
        </p:txBody>
      </p:sp>
      <p:sp>
        <p:nvSpPr>
          <p:cNvPr id="3" name="Content Placeholder 2">
            <a:extLst>
              <a:ext uri="{FF2B5EF4-FFF2-40B4-BE49-F238E27FC236}">
                <a16:creationId xmlns:a16="http://schemas.microsoft.com/office/drawing/2014/main" xmlns="" id="{ED5A5432-E8A2-4DB2-BCD4-D9EACF0B67F4}"/>
              </a:ext>
            </a:extLst>
          </p:cNvPr>
          <p:cNvSpPr>
            <a:spLocks noGrp="1"/>
          </p:cNvSpPr>
          <p:nvPr>
            <p:ph idx="1"/>
          </p:nvPr>
        </p:nvSpPr>
        <p:spPr>
          <a:xfrm>
            <a:off x="1914144" y="1447800"/>
            <a:ext cx="5032921" cy="4800600"/>
          </a:xfrm>
        </p:spPr>
        <p:txBody>
          <a:bodyPr>
            <a:normAutofit fontScale="92500" lnSpcReduction="10000"/>
          </a:bodyPr>
          <a:lstStyle/>
          <a:p>
            <a:pPr>
              <a:buFont typeface="Wingdings" panose="05000000000000000000" pitchFamily="2" charset="2"/>
              <a:buChar char="q"/>
            </a:pPr>
            <a:r>
              <a:rPr lang="en-US" sz="2400" dirty="0">
                <a:ea typeface="Microsoft JhengHei" panose="020B0604030504040204" pitchFamily="34" charset="-120"/>
              </a:rPr>
              <a:t>Eligibility for IL youth: live in IL, US citizen or legal resident; and low-income</a:t>
            </a:r>
          </a:p>
          <a:p>
            <a:pPr>
              <a:buFont typeface="Wingdings" panose="05000000000000000000" pitchFamily="2" charset="2"/>
              <a:buChar char="q"/>
            </a:pPr>
            <a:r>
              <a:rPr lang="en-US" sz="2400" dirty="0">
                <a:ea typeface="Microsoft JhengHei" panose="020B0604030504040204" pitchFamily="34" charset="-120"/>
              </a:rPr>
              <a:t>Minors can get their own medical card if &lt;19 and not living with a parent </a:t>
            </a:r>
          </a:p>
          <a:p>
            <a:pPr>
              <a:buFont typeface="Wingdings" panose="05000000000000000000" pitchFamily="2" charset="2"/>
              <a:buChar char="q"/>
            </a:pPr>
            <a:r>
              <a:rPr lang="en-US" sz="2400" dirty="0">
                <a:ea typeface="Microsoft JhengHei" panose="020B0604030504040204" pitchFamily="34" charset="-120"/>
              </a:rPr>
              <a:t>Minors considered living on their own after 90 days</a:t>
            </a:r>
          </a:p>
          <a:p>
            <a:pPr>
              <a:buFont typeface="Wingdings" panose="05000000000000000000" pitchFamily="2" charset="2"/>
              <a:buChar char="q"/>
            </a:pPr>
            <a:r>
              <a:rPr lang="en-US" sz="2400" dirty="0">
                <a:ea typeface="Microsoft JhengHei" panose="020B0604030504040204" pitchFamily="34" charset="-120"/>
              </a:rPr>
              <a:t>Medicaid will pay any medical bills three months prior to application date</a:t>
            </a:r>
          </a:p>
          <a:p>
            <a:endParaRPr lang="en-US" sz="2400" dirty="0">
              <a:ea typeface="Microsoft JhengHei" panose="020B0604030504040204" pitchFamily="34" charset="-120"/>
            </a:endParaRPr>
          </a:p>
          <a:p>
            <a:pPr algn="ctr"/>
            <a:r>
              <a:rPr lang="en-US" sz="2400" dirty="0"/>
              <a:t>Can apply online for SNAP, Medicaid, and cash benefits at </a:t>
            </a:r>
            <a:r>
              <a:rPr lang="en-US" sz="2400" dirty="0">
                <a:hlinkClick r:id="rId2"/>
              </a:rPr>
              <a:t>www.abe.illinois.gov</a:t>
            </a:r>
            <a:r>
              <a:rPr lang="en-US" sz="2400" dirty="0"/>
              <a:t>, by phone (800-843-6154), in person, or by fax</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13314" name="Picture 2" descr="Image result for medicaid card illino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195" y="2483820"/>
            <a:ext cx="4379029" cy="243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61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iagBrick">
          <a:fgClr>
            <a:schemeClr val="accent6">
              <a:lumMod val="20000"/>
              <a:lumOff val="80000"/>
            </a:schemeClr>
          </a:fgClr>
          <a:bgClr>
            <a:schemeClr val="accent2"/>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Chicago Coalition for the Homeless</a:t>
            </a:r>
          </a:p>
        </p:txBody>
      </p:sp>
      <p:sp>
        <p:nvSpPr>
          <p:cNvPr id="3" name="Content Placeholder 2"/>
          <p:cNvSpPr>
            <a:spLocks noGrp="1"/>
          </p:cNvSpPr>
          <p:nvPr>
            <p:ph idx="1"/>
          </p:nvPr>
        </p:nvSpPr>
        <p:spPr>
          <a:xfrm>
            <a:off x="1914144" y="1447799"/>
            <a:ext cx="6556087" cy="4977062"/>
          </a:xfrm>
        </p:spPr>
        <p:txBody>
          <a:bodyPr>
            <a:normAutofit fontScale="85000" lnSpcReduction="10000"/>
          </a:bodyPr>
          <a:lstStyle/>
          <a:p>
            <a:pPr fontAlgn="base"/>
            <a:r>
              <a:rPr lang="en-US" dirty="0"/>
              <a:t>Advocacy organization founded in 1980 ​</a:t>
            </a:r>
          </a:p>
          <a:p>
            <a:pPr fontAlgn="base"/>
            <a:r>
              <a:rPr lang="en-US" dirty="0"/>
              <a:t>Law Project founded in 1997​</a:t>
            </a:r>
          </a:p>
          <a:p>
            <a:pPr fontAlgn="base"/>
            <a:r>
              <a:rPr lang="en-US" dirty="0"/>
              <a:t>Youth Futures Mobile Legal Clinic launched in 2004 ​</a:t>
            </a:r>
          </a:p>
          <a:p>
            <a:pPr lvl="1" fontAlgn="base"/>
            <a:r>
              <a:rPr lang="en-US" dirty="0"/>
              <a:t>Provides civil legal services to unaccompanied homeless youth through outreach ​</a:t>
            </a:r>
          </a:p>
          <a:p>
            <a:pPr lvl="1" fontAlgn="base"/>
            <a:r>
              <a:rPr lang="en-US" dirty="0"/>
              <a:t>Three attorneys ​</a:t>
            </a:r>
          </a:p>
          <a:p>
            <a:pPr lvl="1" fontAlgn="base"/>
            <a:r>
              <a:rPr lang="en-US" dirty="0"/>
              <a:t>1,977 cases/clients served ​</a:t>
            </a:r>
          </a:p>
          <a:p>
            <a:pPr lvl="1" fontAlgn="base"/>
            <a:r>
              <a:rPr lang="en-US" dirty="0"/>
              <a:t>435 Cases/349 Clients in FY 2017​</a:t>
            </a:r>
          </a:p>
          <a:p>
            <a:pPr lvl="1" fontAlgn="base"/>
            <a:r>
              <a:rPr lang="en-US" dirty="0"/>
              <a:t>Education, public benefits, identification documents, employment, civil rights, domestic relations, housing, etc.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231" y="3737110"/>
            <a:ext cx="3497177" cy="2622883"/>
          </a:xfrm>
          <a:prstGeom prst="rect">
            <a:avLst/>
          </a:prstGeom>
        </p:spPr>
      </p:pic>
      <p:pic>
        <p:nvPicPr>
          <p:cNvPr id="3074" name="Picture 2" descr="Image result for chicago coalition for the homel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863" y="1209256"/>
            <a:ext cx="3256545" cy="243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00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horzBrick">
          <a:fgClr>
            <a:schemeClr val="accent5">
              <a:lumMod val="20000"/>
              <a:lumOff val="80000"/>
            </a:schemeClr>
          </a:fgClr>
          <a:bgClr>
            <a:schemeClr val="accent2">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7F062-6F3F-4595-9EE4-B505B6DA4BA0}"/>
              </a:ext>
            </a:extLst>
          </p:cNvPr>
          <p:cNvSpPr>
            <a:spLocks noGrp="1"/>
          </p:cNvSpPr>
          <p:nvPr>
            <p:ph type="title"/>
          </p:nvPr>
        </p:nvSpPr>
        <p:spPr/>
        <p:txBody>
          <a:bodyPr>
            <a:normAutofit/>
          </a:bodyPr>
          <a:lstStyle/>
          <a:p>
            <a:r>
              <a:rPr lang="en-US" dirty="0">
                <a:solidFill>
                  <a:schemeClr val="accent2">
                    <a:lumMod val="50000"/>
                  </a:schemeClr>
                </a:solidFill>
                <a:latin typeface="Times New Roman" panose="02020603050405020304" pitchFamily="18" charset="0"/>
                <a:cs typeface="Times New Roman" panose="02020603050405020304" pitchFamily="18" charset="0"/>
              </a:rPr>
              <a:t>Overcoming Barriers to Identification</a:t>
            </a:r>
          </a:p>
        </p:txBody>
      </p:sp>
      <p:sp>
        <p:nvSpPr>
          <p:cNvPr id="4" name="Text Placeholder 3"/>
          <p:cNvSpPr>
            <a:spLocks noGrp="1"/>
          </p:cNvSpPr>
          <p:nvPr>
            <p:ph type="body" idx="1"/>
          </p:nvPr>
        </p:nvSpPr>
        <p:spPr>
          <a:xfrm>
            <a:off x="3266406" y="3943350"/>
            <a:ext cx="8534400" cy="1509712"/>
          </a:xfrm>
        </p:spPr>
        <p:txBody>
          <a:bodyPr>
            <a:normAutofit/>
          </a:bodyPr>
          <a:lstStyle/>
          <a:p>
            <a:r>
              <a:rPr lang="en-US" sz="3200" dirty="0">
                <a:solidFill>
                  <a:schemeClr val="accent1">
                    <a:lumMod val="50000"/>
                  </a:schemeClr>
                </a:solidFill>
              </a:rPr>
              <a:t>Diane O’Connell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1824285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154AC-4975-4FD0-8B27-5ECF676B3BCF}"/>
              </a:ext>
            </a:extLst>
          </p:cNvPr>
          <p:cNvSpPr>
            <a:spLocks noGrp="1"/>
          </p:cNvSpPr>
          <p:nvPr>
            <p:ph type="title"/>
          </p:nvPr>
        </p:nvSpPr>
        <p:spPr/>
        <p:txBody>
          <a:bodyPr/>
          <a:lstStyle/>
          <a:p>
            <a:pPr algn="ctr"/>
            <a:r>
              <a:rPr lang="en-US" dirty="0">
                <a:solidFill>
                  <a:schemeClr val="accent2">
                    <a:lumMod val="50000"/>
                  </a:schemeClr>
                </a:solidFill>
                <a:cs typeface="Times New Roman" panose="02020603050405020304" pitchFamily="18" charset="0"/>
              </a:rPr>
              <a:t>Why do Clients Need ID’s? </a:t>
            </a:r>
            <a:endParaRPr lang="en-US" dirty="0">
              <a:solidFill>
                <a:schemeClr val="accent2">
                  <a:lumMod val="50000"/>
                </a:schemeClr>
              </a:solidFill>
            </a:endParaRPr>
          </a:p>
        </p:txBody>
      </p:sp>
      <p:sp>
        <p:nvSpPr>
          <p:cNvPr id="3" name="Content Placeholder 2">
            <a:extLst>
              <a:ext uri="{FF2B5EF4-FFF2-40B4-BE49-F238E27FC236}">
                <a16:creationId xmlns:a16="http://schemas.microsoft.com/office/drawing/2014/main" xmlns="" id="{B971CF47-CAEE-4282-9DA8-47C99580D515}"/>
              </a:ext>
            </a:extLst>
          </p:cNvPr>
          <p:cNvSpPr>
            <a:spLocks noGrp="1"/>
          </p:cNvSpPr>
          <p:nvPr>
            <p:ph idx="1"/>
          </p:nvPr>
        </p:nvSpPr>
        <p:spPr>
          <a:xfrm>
            <a:off x="1914144" y="1447800"/>
            <a:ext cx="4973544" cy="4800600"/>
          </a:xfrm>
        </p:spPr>
        <p:txBody>
          <a:bodyPr>
            <a:normAutofit/>
          </a:bodyPr>
          <a:lstStyle/>
          <a:p>
            <a:pPr>
              <a:buFont typeface="Arial"/>
              <a:buChar char="•"/>
            </a:pPr>
            <a:r>
              <a:rPr lang="en-US" sz="3600" dirty="0">
                <a:cs typeface="Times New Roman" panose="02020603050405020304" pitchFamily="18" charset="0"/>
              </a:rPr>
              <a:t>Work</a:t>
            </a:r>
          </a:p>
          <a:p>
            <a:pPr>
              <a:buFont typeface="Arial"/>
              <a:buChar char="•"/>
            </a:pPr>
            <a:r>
              <a:rPr lang="en-US" sz="3600" dirty="0">
                <a:cs typeface="Times New Roman" panose="02020603050405020304" pitchFamily="18" charset="0"/>
              </a:rPr>
              <a:t>Housing</a:t>
            </a:r>
          </a:p>
          <a:p>
            <a:pPr>
              <a:buFont typeface="Arial"/>
              <a:buChar char="•"/>
            </a:pPr>
            <a:r>
              <a:rPr lang="en-US" sz="3600" dirty="0">
                <a:cs typeface="Times New Roman" panose="02020603050405020304" pitchFamily="18" charset="0"/>
              </a:rPr>
              <a:t>Bank Accounts and Check Cashing</a:t>
            </a:r>
          </a:p>
          <a:p>
            <a:pPr>
              <a:buFont typeface="Arial"/>
              <a:buChar char="•"/>
            </a:pPr>
            <a:r>
              <a:rPr lang="en-US" sz="3600" dirty="0">
                <a:cs typeface="Times New Roman" panose="02020603050405020304" pitchFamily="18" charset="0"/>
              </a:rPr>
              <a:t>Travel</a:t>
            </a:r>
          </a:p>
          <a:p>
            <a:pPr>
              <a:buFont typeface="Arial"/>
              <a:buChar char="•"/>
            </a:pPr>
            <a:r>
              <a:rPr lang="en-US" sz="3600" dirty="0">
                <a:cs typeface="Times New Roman" panose="02020603050405020304" pitchFamily="18" charset="0"/>
              </a:rPr>
              <a:t>School Enrollment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5122" name="Picture 2" descr="Image result for new yorker cartoons ident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1949450"/>
            <a:ext cx="4505325" cy="3381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25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75" y="308458"/>
            <a:ext cx="9997440" cy="1143000"/>
          </a:xfrm>
        </p:spPr>
        <p:txBody>
          <a:bodyPr>
            <a:normAutofit/>
          </a:bodyPr>
          <a:lstStyle/>
          <a:p>
            <a:pPr algn="ctr"/>
            <a:r>
              <a:rPr lang="en-US" cap="none" dirty="0">
                <a:solidFill>
                  <a:schemeClr val="accent2">
                    <a:lumMod val="50000"/>
                  </a:schemeClr>
                </a:solidFill>
                <a:cs typeface="Times New Roman" panose="02020603050405020304" pitchFamily="18" charset="0"/>
              </a:rPr>
              <a:t>Why Don’t Clients have IDs? </a:t>
            </a:r>
          </a:p>
        </p:txBody>
      </p:sp>
      <p:sp>
        <p:nvSpPr>
          <p:cNvPr id="3" name="Content Placeholder 2"/>
          <p:cNvSpPr>
            <a:spLocks noGrp="1"/>
          </p:cNvSpPr>
          <p:nvPr>
            <p:ph idx="1"/>
          </p:nvPr>
        </p:nvSpPr>
        <p:spPr>
          <a:xfrm>
            <a:off x="1259580" y="1820190"/>
            <a:ext cx="6537775" cy="4800600"/>
          </a:xfrm>
        </p:spPr>
        <p:txBody>
          <a:bodyPr>
            <a:noAutofit/>
          </a:bodyPr>
          <a:lstStyle/>
          <a:p>
            <a:pPr lvl="1">
              <a:lnSpc>
                <a:spcPct val="150000"/>
              </a:lnSpc>
            </a:pPr>
            <a:r>
              <a:rPr lang="en-US" sz="2800" dirty="0">
                <a:cs typeface="Times New Roman" panose="02020603050405020304" pitchFamily="18" charset="0"/>
              </a:rPr>
              <a:t>Unstable housing  led to losing all their possessions</a:t>
            </a:r>
          </a:p>
          <a:p>
            <a:pPr lvl="1">
              <a:lnSpc>
                <a:spcPct val="150000"/>
              </a:lnSpc>
            </a:pPr>
            <a:r>
              <a:rPr lang="en-US" sz="2800" dirty="0">
                <a:cs typeface="Times New Roman" panose="02020603050405020304" pitchFamily="18" charset="0"/>
              </a:rPr>
              <a:t>Estranged from family as a youth</a:t>
            </a:r>
          </a:p>
          <a:p>
            <a:pPr lvl="1">
              <a:lnSpc>
                <a:spcPct val="150000"/>
              </a:lnSpc>
            </a:pPr>
            <a:r>
              <a:rPr lang="en-US" sz="2800" dirty="0">
                <a:cs typeface="Times New Roman" panose="02020603050405020304" pitchFamily="18" charset="0"/>
              </a:rPr>
              <a:t>Came to the US as a child and don’t know their immigration status or are mistaken about it</a:t>
            </a:r>
          </a:p>
          <a:p>
            <a:pPr lvl="1">
              <a:lnSpc>
                <a:spcPct val="150000"/>
              </a:lnSpc>
            </a:pPr>
            <a:r>
              <a:rPr lang="en-US" sz="2800" dirty="0">
                <a:cs typeface="Times New Roman" panose="02020603050405020304" pitchFamily="18" charset="0"/>
              </a:rPr>
              <a:t>Lost or stolen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7170" name="Picture 2" descr="Image result for passport backp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355" y="2239290"/>
            <a:ext cx="4093020" cy="3408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015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1835" y="472012"/>
            <a:ext cx="6571343" cy="925805"/>
          </a:xfrm>
        </p:spPr>
        <p:txBody>
          <a:bodyPr>
            <a:noAutofit/>
          </a:bodyPr>
          <a:lstStyle/>
          <a:p>
            <a:pPr algn="ctr"/>
            <a:r>
              <a:rPr lang="en-US" sz="3600" dirty="0">
                <a:solidFill>
                  <a:schemeClr val="accent2">
                    <a:lumMod val="50000"/>
                  </a:schemeClr>
                </a:solidFill>
                <a:cs typeface="Times New Roman" panose="02020603050405020304" pitchFamily="18" charset="0"/>
              </a:rPr>
              <a:t>Getting an ID without any ID: a Vicious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907662"/>
              </p:ext>
            </p:extLst>
          </p:nvPr>
        </p:nvGraphicFramePr>
        <p:xfrm>
          <a:off x="4399767" y="1963739"/>
          <a:ext cx="7949581" cy="443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8194" name="Picture 2" descr="Image result for illinois birth certific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48" y="2215841"/>
            <a:ext cx="3603625" cy="270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0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cap="none" dirty="0">
                <a:solidFill>
                  <a:schemeClr val="accent2">
                    <a:lumMod val="50000"/>
                  </a:schemeClr>
                </a:solidFill>
                <a:cs typeface="Times New Roman" panose="02020603050405020304" pitchFamily="18" charset="0"/>
              </a:rPr>
              <a:t>Birth Certificates for Minors and Children</a:t>
            </a:r>
          </a:p>
        </p:txBody>
      </p:sp>
      <p:sp>
        <p:nvSpPr>
          <p:cNvPr id="3" name="Content Placeholder 2"/>
          <p:cNvSpPr>
            <a:spLocks noGrp="1"/>
          </p:cNvSpPr>
          <p:nvPr>
            <p:ph idx="1"/>
          </p:nvPr>
        </p:nvSpPr>
        <p:spPr/>
        <p:txBody>
          <a:bodyPr>
            <a:noAutofit/>
          </a:bodyPr>
          <a:lstStyle/>
          <a:p>
            <a:pPr marL="0" indent="0">
              <a:buNone/>
            </a:pPr>
            <a:r>
              <a:rPr lang="en-US" sz="2400" dirty="0">
                <a:cs typeface="Times New Roman" panose="02020603050405020304" pitchFamily="18" charset="0"/>
              </a:rPr>
              <a:t>In IL and other states, attorneys need written authorization from the parent to obtain a minor’s certificate</a:t>
            </a:r>
          </a:p>
          <a:p>
            <a:pPr>
              <a:buFont typeface="Arial" panose="020B0604020202020204" pitchFamily="34" charset="0"/>
              <a:buChar char="•"/>
            </a:pPr>
            <a:r>
              <a:rPr lang="en-US" sz="2400" dirty="0">
                <a:cs typeface="Times New Roman" panose="02020603050405020304" pitchFamily="18" charset="0"/>
              </a:rPr>
              <a:t>Cook County recently approved attorneys to obtain certificates for Unaccompanied Minors (under 18 and on their own) using a specific form</a:t>
            </a:r>
          </a:p>
          <a:p>
            <a:pPr>
              <a:buFont typeface="Arial" panose="020B0604020202020204" pitchFamily="34" charset="0"/>
              <a:buChar char="•"/>
            </a:pPr>
            <a:r>
              <a:rPr lang="en-US" sz="2400" dirty="0">
                <a:cs typeface="Times New Roman" panose="02020603050405020304" pitchFamily="18" charset="0"/>
              </a:rPr>
              <a:t>For Unaccompanied Minors in other states or counties, it may not be possible. </a:t>
            </a:r>
          </a:p>
          <a:p>
            <a:pPr marL="0" indent="0">
              <a:buNone/>
            </a:pPr>
            <a:endParaRPr lang="en-US" sz="2400" dirty="0">
              <a:cs typeface="Times New Roman" panose="02020603050405020304" pitchFamily="18" charset="0"/>
            </a:endParaRPr>
          </a:p>
          <a:p>
            <a:pPr marL="0" indent="0">
              <a:buNone/>
            </a:pPr>
            <a:r>
              <a:rPr lang="en-US" sz="2400" dirty="0">
                <a:cs typeface="Times New Roman" panose="02020603050405020304" pitchFamily="18" charset="0"/>
              </a:rPr>
              <a:t>Cost = </a:t>
            </a:r>
          </a:p>
          <a:p>
            <a:pPr marL="0" indent="0">
              <a:buNone/>
            </a:pPr>
            <a:r>
              <a:rPr lang="en-US" sz="2400" dirty="0">
                <a:cs typeface="Times New Roman" panose="02020603050405020304" pitchFamily="18" charset="0"/>
              </a:rPr>
              <a:t>$15 – Cook County</a:t>
            </a:r>
          </a:p>
          <a:p>
            <a:pPr marL="0" indent="0">
              <a:buNone/>
            </a:pPr>
            <a:r>
              <a:rPr lang="en-US" sz="2400" dirty="0">
                <a:cs typeface="Times New Roman" panose="02020603050405020304" pitchFamily="18" charset="0"/>
              </a:rPr>
              <a:t>$10 – IL Vital Records</a:t>
            </a:r>
          </a:p>
          <a:p>
            <a:pPr marL="0" indent="0">
              <a:buNone/>
            </a:pPr>
            <a:r>
              <a:rPr lang="en-US" sz="2400" dirty="0">
                <a:cs typeface="Times New Roman" panose="02020603050405020304" pitchFamily="18" charset="0"/>
              </a:rPr>
              <a:t>$8–35 – other state vital records offices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2309894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cap="none" dirty="0">
                <a:solidFill>
                  <a:schemeClr val="accent2">
                    <a:lumMod val="50000"/>
                  </a:schemeClr>
                </a:solidFill>
                <a:cs typeface="Times New Roman" panose="02020603050405020304" pitchFamily="18" charset="0"/>
              </a:rPr>
              <a:t>Birth Certificates are FREE in Cook County for Homeless people and others</a:t>
            </a:r>
          </a:p>
        </p:txBody>
      </p:sp>
      <p:sp>
        <p:nvSpPr>
          <p:cNvPr id="3" name="Content Placeholder 2"/>
          <p:cNvSpPr>
            <a:spLocks noGrp="1"/>
          </p:cNvSpPr>
          <p:nvPr>
            <p:ph idx="1"/>
          </p:nvPr>
        </p:nvSpPr>
        <p:spPr>
          <a:xfrm>
            <a:off x="1914144" y="1087679"/>
            <a:ext cx="5605845" cy="4800600"/>
          </a:xfrm>
        </p:spPr>
        <p:txBody>
          <a:bodyPr>
            <a:noAutofit/>
          </a:bodyPr>
          <a:lstStyle/>
          <a:p>
            <a:r>
              <a:rPr lang="en-US" sz="2400" dirty="0">
                <a:cs typeface="Times New Roman" panose="02020603050405020304" pitchFamily="18" charset="0"/>
              </a:rPr>
              <a:t>New ordinance as of April 2017 made </a:t>
            </a:r>
            <a:r>
              <a:rPr lang="en-US" sz="2400" b="1" dirty="0">
                <a:cs typeface="Times New Roman" panose="02020603050405020304" pitchFamily="18" charset="0"/>
              </a:rPr>
              <a:t>birth</a:t>
            </a:r>
            <a:r>
              <a:rPr lang="en-US" sz="2400" dirty="0">
                <a:cs typeface="Times New Roman" panose="02020603050405020304" pitchFamily="18" charset="0"/>
              </a:rPr>
              <a:t> </a:t>
            </a:r>
            <a:r>
              <a:rPr lang="en-US" sz="2400" b="1" dirty="0">
                <a:cs typeface="Times New Roman" panose="02020603050405020304" pitchFamily="18" charset="0"/>
              </a:rPr>
              <a:t>certificates free for:</a:t>
            </a:r>
          </a:p>
          <a:p>
            <a:pPr lvl="1"/>
            <a:r>
              <a:rPr lang="en-US" sz="2400" dirty="0">
                <a:cs typeface="Times New Roman" panose="02020603050405020304" pitchFamily="18" charset="0"/>
              </a:rPr>
              <a:t>Homeless (doubled-up, shelter, transitional housing)</a:t>
            </a:r>
          </a:p>
          <a:p>
            <a:pPr lvl="1"/>
            <a:r>
              <a:rPr lang="en-US" sz="2400" dirty="0">
                <a:cs typeface="Times New Roman" panose="02020603050405020304" pitchFamily="18" charset="0"/>
              </a:rPr>
              <a:t>Victims of domestic violence</a:t>
            </a:r>
          </a:p>
          <a:p>
            <a:pPr lvl="1"/>
            <a:r>
              <a:rPr lang="en-US" sz="2400" dirty="0">
                <a:cs typeface="Times New Roman" panose="02020603050405020304" pitchFamily="18" charset="0"/>
              </a:rPr>
              <a:t>Individuals in Cook County jail or IDOC, or who have been released in the last 90 days</a:t>
            </a:r>
          </a:p>
          <a:p>
            <a:pPr lvl="1"/>
            <a:r>
              <a:rPr lang="en-US" sz="2400" u="sng" dirty="0">
                <a:cs typeface="Times New Roman" panose="02020603050405020304" pitchFamily="18" charset="0"/>
                <a:hlinkClick r:id="rId2"/>
              </a:rPr>
              <a:t>County has special form that requires certification from a non-profit, service provider, or attorney</a:t>
            </a:r>
            <a:r>
              <a:rPr lang="en-US" sz="2400" u="sng" dirty="0">
                <a:cs typeface="Times New Roman" panose="02020603050405020304" pitchFamily="18" charset="0"/>
              </a:rPr>
              <a:t> (preview on right)</a:t>
            </a:r>
          </a:p>
          <a:p>
            <a:r>
              <a:rPr lang="en-US" sz="2400" dirty="0">
                <a:cs typeface="Times New Roman" panose="02020603050405020304" pitchFamily="18" charset="0"/>
              </a:rPr>
              <a:t>New state law takes effect January 2018 making birth certificates free for homeless people in Illinois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89" y="2280575"/>
            <a:ext cx="4119562" cy="300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483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a:solidFill>
                  <a:schemeClr val="accent2">
                    <a:lumMod val="50000"/>
                  </a:schemeClr>
                </a:solidFill>
                <a:ea typeface="Segoe UI Black" panose="020B0A02040204020203" pitchFamily="34" charset="0"/>
                <a:cs typeface="Segoe UI Black" panose="020B0A02040204020203" pitchFamily="34" charset="0"/>
              </a:rPr>
              <a:t>Social Security Card is Key</a:t>
            </a:r>
            <a:endParaRPr lang="en-US" dirty="0">
              <a:solidFill>
                <a:schemeClr val="accent2">
                  <a:lumMod val="50000"/>
                </a:schemeClr>
              </a:solidFill>
              <a:ea typeface="Segoe UI Black" panose="020B0A02040204020203" pitchFamily="34" charset="0"/>
              <a:cs typeface="Segoe UI Black" panose="020B0A02040204020203" pitchFamily="34" charset="0"/>
            </a:endParaRPr>
          </a:p>
        </p:txBody>
      </p:sp>
      <p:sp>
        <p:nvSpPr>
          <p:cNvPr id="3" name="TextBox 2"/>
          <p:cNvSpPr txBox="1"/>
          <p:nvPr/>
        </p:nvSpPr>
        <p:spPr>
          <a:xfrm>
            <a:off x="1614855" y="1248802"/>
            <a:ext cx="6921304"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cs typeface="Times New Roman" panose="02020603050405020304" pitchFamily="18" charset="0"/>
              </a:rPr>
              <a:t>You can’t get a new ID in Illinois without it unless you have a Military ID, a DD214, or a Social Security Award Letter (primary beneficiary)</a:t>
            </a:r>
          </a:p>
          <a:p>
            <a:pPr marL="285750" indent="-285750">
              <a:buFont typeface="Arial" panose="020B0604020202020204" pitchFamily="34" charset="0"/>
              <a:buChar char="•"/>
            </a:pPr>
            <a:r>
              <a:rPr lang="en-US" sz="3200" dirty="0">
                <a:cs typeface="Times New Roman" panose="02020603050405020304" pitchFamily="18" charset="0"/>
              </a:rPr>
              <a:t>To get you Social Security Card, you need a US </a:t>
            </a:r>
            <a:r>
              <a:rPr lang="en-US" sz="3200" b="1" dirty="0">
                <a:cs typeface="Times New Roman" panose="02020603050405020304" pitchFamily="18" charset="0"/>
              </a:rPr>
              <a:t>birth certificate </a:t>
            </a:r>
            <a:r>
              <a:rPr lang="en-US" sz="3200" dirty="0">
                <a:cs typeface="Times New Roman" panose="02020603050405020304" pitchFamily="18" charset="0"/>
              </a:rPr>
              <a:t>or </a:t>
            </a:r>
            <a:r>
              <a:rPr lang="en-US" sz="3200" b="1" dirty="0">
                <a:cs typeface="Times New Roman" panose="02020603050405020304" pitchFamily="18" charset="0"/>
              </a:rPr>
              <a:t>proof of immigration status </a:t>
            </a:r>
            <a:r>
              <a:rPr lang="en-US" sz="3200" dirty="0">
                <a:cs typeface="Times New Roman" panose="02020603050405020304" pitchFamily="18" charset="0"/>
              </a:rPr>
              <a:t>and a second form of ID</a:t>
            </a:r>
            <a:endParaRPr lang="en-US" sz="3200" b="1" dirty="0">
              <a:cs typeface="Times New Roman" panose="02020603050405020304" pitchFamily="18" charset="0"/>
            </a:endParaRPr>
          </a:p>
          <a:p>
            <a:pPr marL="285750" indent="-285750">
              <a:buFont typeface="Arial" panose="020B0604020202020204" pitchFamily="34" charset="0"/>
              <a:buChar char="•"/>
            </a:pPr>
            <a:r>
              <a:rPr lang="en-US" sz="3200" dirty="0">
                <a:cs typeface="Times New Roman" panose="02020603050405020304" pitchFamily="18" charset="0"/>
              </a:rPr>
              <a:t>Mailing address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2135770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397" y="412635"/>
            <a:ext cx="10071426" cy="1080550"/>
          </a:xfrm>
        </p:spPr>
        <p:txBody>
          <a:bodyPr>
            <a:normAutofit/>
          </a:bodyPr>
          <a:lstStyle/>
          <a:p>
            <a:pPr algn="ctr"/>
            <a:r>
              <a:rPr lang="en-US" sz="3200" dirty="0">
                <a:solidFill>
                  <a:schemeClr val="accent2">
                    <a:lumMod val="50000"/>
                  </a:schemeClr>
                </a:solidFill>
                <a:cs typeface="Times New Roman" panose="02020603050405020304" pitchFamily="18" charset="0"/>
              </a:rPr>
              <a:t>Replacement Social Security Card for US-Born Citizens</a:t>
            </a:r>
          </a:p>
        </p:txBody>
      </p:sp>
      <p:sp>
        <p:nvSpPr>
          <p:cNvPr id="3" name="Content Placeholder 2"/>
          <p:cNvSpPr>
            <a:spLocks noGrp="1"/>
          </p:cNvSpPr>
          <p:nvPr>
            <p:ph idx="1"/>
          </p:nvPr>
        </p:nvSpPr>
        <p:spPr>
          <a:xfrm>
            <a:off x="1726177" y="1272784"/>
            <a:ext cx="6941574" cy="3450613"/>
          </a:xfrm>
        </p:spPr>
        <p:txBody>
          <a:bodyPr>
            <a:noAutofit/>
          </a:bodyPr>
          <a:lstStyle/>
          <a:p>
            <a:pPr>
              <a:buClrTx/>
              <a:buFont typeface="Arial" panose="020B0604020202020204" pitchFamily="34" charset="0"/>
              <a:buChar char="•"/>
            </a:pPr>
            <a:r>
              <a:rPr lang="en-US" sz="2800" dirty="0">
                <a:cs typeface="Times New Roman" panose="02020603050405020304" pitchFamily="18" charset="0"/>
              </a:rPr>
              <a:t>In addition to their birth certificate, they will need another document to prove their identity. These can include: </a:t>
            </a:r>
          </a:p>
          <a:p>
            <a:pPr lvl="1">
              <a:buClrTx/>
              <a:buFont typeface="Arial" panose="020B0604020202020204" pitchFamily="34" charset="0"/>
              <a:buChar char="•"/>
            </a:pPr>
            <a:r>
              <a:rPr lang="en-US" dirty="0">
                <a:cs typeface="Times New Roman" panose="02020603050405020304" pitchFamily="18" charset="0"/>
              </a:rPr>
              <a:t>School ID</a:t>
            </a:r>
          </a:p>
          <a:p>
            <a:pPr lvl="1">
              <a:buClrTx/>
              <a:buFont typeface="Arial" panose="020B0604020202020204" pitchFamily="34" charset="0"/>
              <a:buChar char="•"/>
            </a:pPr>
            <a:r>
              <a:rPr lang="en-US" dirty="0">
                <a:cs typeface="Times New Roman" panose="02020603050405020304" pitchFamily="18" charset="0"/>
              </a:rPr>
              <a:t>Work ID</a:t>
            </a:r>
          </a:p>
          <a:p>
            <a:pPr lvl="1">
              <a:buClrTx/>
              <a:buFont typeface="Arial" panose="020B0604020202020204" pitchFamily="34" charset="0"/>
              <a:buChar char="•"/>
            </a:pPr>
            <a:r>
              <a:rPr lang="en-US" dirty="0">
                <a:cs typeface="Times New Roman" panose="02020603050405020304" pitchFamily="18" charset="0"/>
              </a:rPr>
              <a:t>Military ID</a:t>
            </a:r>
          </a:p>
          <a:p>
            <a:pPr lvl="1">
              <a:buClrTx/>
              <a:buFont typeface="Arial" panose="020B0604020202020204" pitchFamily="34" charset="0"/>
              <a:buChar char="•"/>
            </a:pPr>
            <a:r>
              <a:rPr lang="en-US" dirty="0">
                <a:cs typeface="Times New Roman" panose="02020603050405020304" pitchFamily="18" charset="0"/>
              </a:rPr>
              <a:t>Official School Transcript</a:t>
            </a:r>
          </a:p>
          <a:p>
            <a:pPr lvl="1">
              <a:buClrTx/>
              <a:buFont typeface="Arial" panose="020B0604020202020204" pitchFamily="34" charset="0"/>
              <a:buChar char="•"/>
            </a:pPr>
            <a:r>
              <a:rPr lang="en-US" dirty="0">
                <a:cs typeface="Times New Roman" panose="02020603050405020304" pitchFamily="18" charset="0"/>
              </a:rPr>
              <a:t>Medical Records </a:t>
            </a:r>
          </a:p>
          <a:p>
            <a:pPr lvl="1">
              <a:buClrTx/>
              <a:buFont typeface="Arial" panose="020B0604020202020204" pitchFamily="34" charset="0"/>
              <a:buChar char="•"/>
            </a:pPr>
            <a:r>
              <a:rPr lang="en-US" dirty="0">
                <a:cs typeface="Times New Roman" panose="02020603050405020304" pitchFamily="18" charset="0"/>
              </a:rPr>
              <a:t>Medical Insurance Card (not paper “medical card”)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
        <p:nvSpPr>
          <p:cNvPr id="5" name="AutoShape 2" descr="Image result for photo id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hoto id sch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Image result for photo id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48" y="2481496"/>
            <a:ext cx="4060825" cy="255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008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solidFill>
                  <a:schemeClr val="accent2">
                    <a:lumMod val="50000"/>
                  </a:schemeClr>
                </a:solidFill>
                <a:latin typeface="Times New Roman" panose="02020603050405020304" pitchFamily="18" charset="0"/>
                <a:cs typeface="Times New Roman" panose="02020603050405020304" pitchFamily="18" charset="0"/>
              </a:rPr>
              <a:t>Social Security Card for Non-Citizens</a:t>
            </a:r>
            <a:endParaRPr lang="en-US" dirty="0">
              <a:solidFill>
                <a:schemeClr val="accent2">
                  <a:lumMod val="50000"/>
                </a:schemeClr>
              </a:solidFill>
            </a:endParaRPr>
          </a:p>
        </p:txBody>
      </p:sp>
      <p:sp>
        <p:nvSpPr>
          <p:cNvPr id="3" name="Content Placeholder 2"/>
          <p:cNvSpPr>
            <a:spLocks noGrp="1"/>
          </p:cNvSpPr>
          <p:nvPr>
            <p:ph idx="1"/>
          </p:nvPr>
        </p:nvSpPr>
        <p:spPr>
          <a:xfrm>
            <a:off x="1595892" y="1377506"/>
            <a:ext cx="6571343" cy="3984337"/>
          </a:xfrm>
        </p:spPr>
        <p:txBody>
          <a:bodyPr>
            <a:noAutofit/>
          </a:bodyPr>
          <a:lstStyle/>
          <a:p>
            <a:r>
              <a:rPr lang="en-US" sz="2800" dirty="0">
                <a:cs typeface="Times New Roman" panose="02020603050405020304" pitchFamily="18" charset="0"/>
              </a:rPr>
              <a:t>Non-Citizens who have permission to work can apply for a Social Security Number or may have one already</a:t>
            </a:r>
          </a:p>
          <a:p>
            <a:r>
              <a:rPr lang="en-US" sz="2800" dirty="0">
                <a:cs typeface="Times New Roman" panose="02020603050405020304" pitchFamily="18" charset="0"/>
              </a:rPr>
              <a:t>For a replacement card for a non-citizen, you must provide proof of identity and proof of immigration status, such as: </a:t>
            </a:r>
          </a:p>
          <a:p>
            <a:pPr lvl="1"/>
            <a:r>
              <a:rPr lang="en-US" sz="1800" dirty="0">
                <a:cs typeface="Times New Roman" panose="02020603050405020304" pitchFamily="18" charset="0"/>
              </a:rPr>
              <a:t>Form I-551 (Lawful Permanent Resident Card, Machine Readable Immigrant Visa);</a:t>
            </a:r>
          </a:p>
          <a:p>
            <a:pPr lvl="1"/>
            <a:r>
              <a:rPr lang="en-US" sz="1800" dirty="0">
                <a:cs typeface="Times New Roman" panose="02020603050405020304" pitchFamily="18" charset="0"/>
              </a:rPr>
              <a:t>I-766 (Employment Authorization Document, EAD, work permit); or</a:t>
            </a:r>
          </a:p>
          <a:p>
            <a:pPr lvl="1"/>
            <a:r>
              <a:rPr lang="en-US" sz="1800" dirty="0">
                <a:cs typeface="Times New Roman" panose="02020603050405020304" pitchFamily="18" charset="0"/>
              </a:rPr>
              <a:t>I-94 (Arrival/Departure Record) or admission stamp in the unexpired foreign passport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3652848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a:solidFill>
                  <a:schemeClr val="accent2">
                    <a:lumMod val="50000"/>
                  </a:schemeClr>
                </a:solidFill>
                <a:cs typeface="Times New Roman" panose="02020603050405020304" pitchFamily="18" charset="0"/>
              </a:rPr>
              <a:t>Changes to Illinois ID Law </a:t>
            </a:r>
          </a:p>
        </p:txBody>
      </p:sp>
      <p:sp>
        <p:nvSpPr>
          <p:cNvPr id="3" name="Content Placeholder 2"/>
          <p:cNvSpPr>
            <a:spLocks noGrp="1"/>
          </p:cNvSpPr>
          <p:nvPr>
            <p:ph idx="1"/>
          </p:nvPr>
        </p:nvSpPr>
        <p:spPr/>
        <p:txBody>
          <a:bodyPr/>
          <a:lstStyle/>
          <a:p>
            <a:r>
              <a:rPr lang="en-US" sz="2400" dirty="0">
                <a:cs typeface="Times New Roman" panose="02020603050405020304" pitchFamily="18" charset="0"/>
              </a:rPr>
              <a:t>In 2016 the Secretary of State implemented changes to move towards compliance with Federal Real ID Act</a:t>
            </a:r>
          </a:p>
          <a:p>
            <a:r>
              <a:rPr lang="en-US" sz="2400" dirty="0">
                <a:cs typeface="Times New Roman" panose="02020603050405020304" pitchFamily="18" charset="0"/>
              </a:rPr>
              <a:t>Applicants are now issued a Temporary ID on the day of application.  Valid for 45 days</a:t>
            </a:r>
          </a:p>
          <a:p>
            <a:r>
              <a:rPr lang="en-US" sz="2400" dirty="0">
                <a:cs typeface="Times New Roman" panose="02020603050405020304" pitchFamily="18" charset="0"/>
              </a:rPr>
              <a:t>Permanent ID is mailed within 30 days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2935373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iagBrick">
          <a:fgClr>
            <a:schemeClr val="accent6">
              <a:lumMod val="20000"/>
              <a:lumOff val="80000"/>
            </a:schemeClr>
          </a:fgClr>
          <a:bgClr>
            <a:schemeClr val="accent2"/>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Homelessness in Chicago</a:t>
            </a:r>
          </a:p>
        </p:txBody>
      </p:sp>
      <p:sp>
        <p:nvSpPr>
          <p:cNvPr id="3" name="Content Placeholder 2"/>
          <p:cNvSpPr>
            <a:spLocks noGrp="1"/>
          </p:cNvSpPr>
          <p:nvPr>
            <p:ph idx="1"/>
          </p:nvPr>
        </p:nvSpPr>
        <p:spPr>
          <a:xfrm>
            <a:off x="1914144" y="1447800"/>
            <a:ext cx="4896089" cy="4800600"/>
          </a:xfrm>
        </p:spPr>
        <p:txBody>
          <a:bodyPr>
            <a:normAutofit fontScale="70000" lnSpcReduction="20000"/>
          </a:bodyPr>
          <a:lstStyle/>
          <a:p>
            <a:pPr fontAlgn="base"/>
            <a:r>
              <a:rPr lang="en-US" dirty="0"/>
              <a:t>In April 2017,  the </a:t>
            </a:r>
            <a:r>
              <a:rPr lang="en-US" dirty="0">
                <a:hlinkClick r:id="rId2"/>
              </a:rPr>
              <a:t>Chicago Coalition for the Homeless released an analysis</a:t>
            </a:r>
            <a:r>
              <a:rPr lang="en-US" dirty="0"/>
              <a:t> of how many Chicagoans are homeless, per the 2015 census: 82,212.​</a:t>
            </a:r>
          </a:p>
          <a:p>
            <a:pPr fontAlgn="base"/>
            <a:r>
              <a:rPr lang="en-US" dirty="0"/>
              <a:t>11,231 are unaccompanied homeless youth ages 14-24. ​</a:t>
            </a:r>
          </a:p>
          <a:p>
            <a:pPr lvl="1" fontAlgn="base"/>
            <a:r>
              <a:rPr lang="en-US" dirty="0"/>
              <a:t>84 % are doubling-up​</a:t>
            </a:r>
          </a:p>
          <a:p>
            <a:pPr fontAlgn="base"/>
            <a:r>
              <a:rPr lang="en-US" dirty="0"/>
              <a:t>Chicago Public Schools (CPS) identified 18,117 homeless students during the 2016-17 school year.​</a:t>
            </a:r>
          </a:p>
          <a:p>
            <a:pPr lvl="1" fontAlgn="base"/>
            <a:r>
              <a:rPr lang="en-US" dirty="0"/>
              <a:t>2,396 unaccompanied students</a:t>
            </a:r>
          </a:p>
          <a:p>
            <a:pPr fontAlgn="base"/>
            <a:r>
              <a:rPr lang="en-US" dirty="0"/>
              <a:t>There are currently only 375 homeless youth shelter beds in Chicago​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5" name="Picture 2" descr="https://lh4.googleusercontent.com/_5SdjbwO0z096S8Ybb7KgYBDIzULMTfJ6bG6ZwX1CccSuDdlLl5fR5K4UYTmE0JP1YNAsA2MruXHLim_1ARcrUcaMsLSRxJXejcYbwXFWPz6wmGfugA2JKasb4HWJiIby3hRGLIpOqs"/>
          <p:cNvPicPr>
            <a:picLocks noChangeAspect="1" noChangeArrowheads="1"/>
          </p:cNvPicPr>
          <p:nvPr/>
        </p:nvPicPr>
        <p:blipFill>
          <a:blip r:embed="rId4">
            <a:extLst>
              <a:ext uri="{28A0092B-C50C-407E-A947-70E740481C1C}">
                <a14:useLocalDpi xmlns:a14="http://schemas.microsoft.com/office/drawing/2010/main" val="0"/>
              </a:ext>
            </a:extLst>
          </a:blip>
          <a:srcRect t="5626" b="5626"/>
          <a:stretch>
            <a:fillRect/>
          </a:stretch>
        </p:blipFill>
        <p:spPr bwMode="auto">
          <a:xfrm>
            <a:off x="6649318" y="2210937"/>
            <a:ext cx="5286008" cy="31526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021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dashVert">
          <a:fgClr>
            <a:schemeClr val="accent3">
              <a:lumMod val="40000"/>
              <a:lumOff val="60000"/>
            </a:schemeClr>
          </a:fgClr>
          <a:bgClr>
            <a:schemeClr val="accent2">
              <a:lumMod val="40000"/>
              <a:lumOff val="6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2">
                    <a:lumMod val="50000"/>
                  </a:schemeClr>
                </a:solidFill>
                <a:cs typeface="Times New Roman" panose="02020603050405020304" pitchFamily="18" charset="0"/>
              </a:rPr>
              <a:t>Homeless Certification Letter</a:t>
            </a:r>
          </a:p>
        </p:txBody>
      </p:sp>
      <p:sp>
        <p:nvSpPr>
          <p:cNvPr id="3" name="Content Placeholder 2"/>
          <p:cNvSpPr>
            <a:spLocks noGrp="1"/>
          </p:cNvSpPr>
          <p:nvPr>
            <p:ph idx="1"/>
          </p:nvPr>
        </p:nvSpPr>
        <p:spPr>
          <a:xfrm>
            <a:off x="1623060" y="1244154"/>
            <a:ext cx="5730240" cy="5004245"/>
          </a:xfrm>
        </p:spPr>
        <p:txBody>
          <a:bodyPr>
            <a:normAutofit fontScale="85000" lnSpcReduction="20000"/>
          </a:bodyPr>
          <a:lstStyle/>
          <a:p>
            <a:pPr>
              <a:buFont typeface="Arial"/>
              <a:buChar char="•"/>
            </a:pPr>
            <a:r>
              <a:rPr lang="en-US" dirty="0">
                <a:cs typeface="Times New Roman" panose="02020603050405020304" pitchFamily="18" charset="0"/>
              </a:rPr>
              <a:t>Enables a homeless person to obtain a free Illinois State ID</a:t>
            </a:r>
          </a:p>
          <a:p>
            <a:pPr lvl="1">
              <a:buFont typeface="Arial"/>
              <a:buChar char="•"/>
            </a:pPr>
            <a:r>
              <a:rPr lang="en-US" dirty="0">
                <a:cs typeface="Times New Roman" panose="02020603050405020304" pitchFamily="18" charset="0"/>
              </a:rPr>
              <a:t>Also serves as proof of residency!</a:t>
            </a:r>
          </a:p>
          <a:p>
            <a:pPr>
              <a:buFont typeface="Arial"/>
              <a:buChar char="•"/>
            </a:pPr>
            <a:r>
              <a:rPr lang="en-US" dirty="0">
                <a:cs typeface="Times New Roman" panose="02020603050405020304" pitchFamily="18" charset="0"/>
              </a:rPr>
              <a:t>Homeless means on the street, staying in a shelter, or couch surfing / sharing the housing of others due to economic hardship. </a:t>
            </a:r>
            <a:r>
              <a:rPr lang="en-US" sz="3100" dirty="0">
                <a:cs typeface="Times New Roman" panose="02020603050405020304" pitchFamily="18" charset="0"/>
              </a:rPr>
              <a:t>See </a:t>
            </a:r>
            <a:r>
              <a:rPr lang="en-US" sz="3100" b="0" i="1" dirty="0">
                <a:cs typeface="Times New Roman" panose="02020603050405020304" pitchFamily="18" charset="0"/>
              </a:rPr>
              <a:t>McKinney-Vento Homeless Assistance Act</a:t>
            </a:r>
            <a:r>
              <a:rPr lang="en-US" sz="3100" b="0" dirty="0">
                <a:cs typeface="Times New Roman" panose="02020603050405020304" pitchFamily="18" charset="0"/>
              </a:rPr>
              <a:t>, 42 U.S.C. 11302 or 42 U.S.C. 11434a(2). </a:t>
            </a:r>
            <a:endParaRPr lang="en-US" b="0" dirty="0">
              <a:cs typeface="Times New Roman" panose="02020603050405020304" pitchFamily="18" charset="0"/>
            </a:endParaRPr>
          </a:p>
          <a:p>
            <a:pPr>
              <a:buFont typeface="Arial"/>
              <a:buChar char="•"/>
            </a:pPr>
            <a:r>
              <a:rPr lang="en-US" b="0" dirty="0">
                <a:cs typeface="Times New Roman" panose="02020603050405020304" pitchFamily="18" charset="0"/>
                <a:hlinkClick r:id="rId2"/>
              </a:rPr>
              <a:t>The individual must also bring a completed Homeless Status Certification Form</a:t>
            </a:r>
            <a:r>
              <a:rPr lang="en-US" b="0" dirty="0">
                <a:cs typeface="Times New Roman" panose="02020603050405020304" pitchFamily="18" charset="0"/>
              </a:rPr>
              <a:t>. Can be signed by a lawyer or other service provider</a:t>
            </a:r>
          </a:p>
          <a:p>
            <a:pPr lvl="1">
              <a:buFont typeface="Arial"/>
              <a:buChar char="•"/>
            </a:pPr>
            <a:r>
              <a:rPr lang="en-US" dirty="0">
                <a:cs typeface="Times New Roman" panose="02020603050405020304" pitchFamily="18" charset="0"/>
              </a:rPr>
              <a:t>Form needs to be notarized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224" y="1967639"/>
            <a:ext cx="4464326" cy="34806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709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horzBrick">
          <a:fgClr>
            <a:schemeClr val="bg2"/>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A702F-7BC4-4DEE-A023-903AD48E3D79}"/>
              </a:ext>
            </a:extLst>
          </p:cNvPr>
          <p:cNvSpPr>
            <a:spLocks noGrp="1"/>
          </p:cNvSpPr>
          <p:nvPr>
            <p:ph type="title"/>
          </p:nvPr>
        </p:nvSpPr>
        <p:spPr/>
        <p:txBody>
          <a:bodyPr>
            <a:normAutofit/>
          </a:bodyPr>
          <a:lstStyle/>
          <a:p>
            <a:r>
              <a:rPr lang="en-US" dirty="0">
                <a:solidFill>
                  <a:schemeClr val="accent1">
                    <a:lumMod val="50000"/>
                  </a:schemeClr>
                </a:solidFill>
                <a:cs typeface="Times New Roman" panose="02020603050405020304" pitchFamily="18" charset="0"/>
              </a:rPr>
              <a:t>Criminalization of Homeless Children and Youth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3293864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ltUpDiag">
          <a:fgClr>
            <a:schemeClr val="bg2"/>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0C82E-E4E8-4090-9E7F-8A25803810D0}"/>
              </a:ext>
            </a:extLst>
          </p:cNvPr>
          <p:cNvSpPr>
            <a:spLocks noGrp="1"/>
          </p:cNvSpPr>
          <p:nvPr>
            <p:ph type="title"/>
          </p:nvPr>
        </p:nvSpPr>
        <p:spPr/>
        <p:txBody>
          <a:bodyPr>
            <a:normAutofit/>
          </a:bodyPr>
          <a:lstStyle/>
          <a:p>
            <a:pPr algn="ctr"/>
            <a:r>
              <a:rPr lang="en-US" sz="3600" dirty="0">
                <a:solidFill>
                  <a:schemeClr val="accent1">
                    <a:lumMod val="50000"/>
                  </a:schemeClr>
                </a:solidFill>
                <a:cs typeface="Times New Roman" panose="02020603050405020304" pitchFamily="18" charset="0"/>
              </a:rPr>
              <a:t>Criminalization of Homeless Children &amp; Youth</a:t>
            </a:r>
          </a:p>
        </p:txBody>
      </p:sp>
      <p:sp>
        <p:nvSpPr>
          <p:cNvPr id="3" name="Content Placeholder 2">
            <a:extLst>
              <a:ext uri="{FF2B5EF4-FFF2-40B4-BE49-F238E27FC236}">
                <a16:creationId xmlns:a16="http://schemas.microsoft.com/office/drawing/2014/main" xmlns="" id="{B400F496-04A3-4E59-AC7D-D9BF14B6EC8B}"/>
              </a:ext>
            </a:extLst>
          </p:cNvPr>
          <p:cNvSpPr>
            <a:spLocks noGrp="1"/>
          </p:cNvSpPr>
          <p:nvPr>
            <p:ph idx="1"/>
          </p:nvPr>
        </p:nvSpPr>
        <p:spPr>
          <a:xfrm>
            <a:off x="1914144" y="1447800"/>
            <a:ext cx="5899820" cy="4800600"/>
          </a:xfrm>
        </p:spPr>
        <p:txBody>
          <a:bodyPr>
            <a:normAutofit lnSpcReduction="10000"/>
          </a:bodyPr>
          <a:lstStyle/>
          <a:p>
            <a:r>
              <a:rPr lang="en-US" dirty="0">
                <a:cs typeface="Times New Roman" panose="02020603050405020304" pitchFamily="18" charset="0"/>
              </a:rPr>
              <a:t>Homeless people experience criminalization disproportionally because of:</a:t>
            </a:r>
          </a:p>
          <a:p>
            <a:pPr lvl="1"/>
            <a:r>
              <a:rPr lang="en-US" dirty="0">
                <a:cs typeface="Times New Roman" panose="02020603050405020304" pitchFamily="18" charset="0"/>
              </a:rPr>
              <a:t>Being outside</a:t>
            </a:r>
          </a:p>
          <a:p>
            <a:pPr lvl="1"/>
            <a:r>
              <a:rPr lang="en-US" dirty="0">
                <a:cs typeface="Times New Roman" panose="02020603050405020304" pitchFamily="18" charset="0"/>
              </a:rPr>
              <a:t>Crimes of Poverty and Survival</a:t>
            </a:r>
          </a:p>
          <a:p>
            <a:pPr lvl="1"/>
            <a:r>
              <a:rPr lang="en-US" dirty="0">
                <a:cs typeface="Times New Roman" panose="02020603050405020304" pitchFamily="18" charset="0"/>
              </a:rPr>
              <a:t>Racial injustice</a:t>
            </a:r>
          </a:p>
          <a:p>
            <a:pPr lvl="1"/>
            <a:r>
              <a:rPr lang="en-US" dirty="0">
                <a:cs typeface="Times New Roman" panose="02020603050405020304" pitchFamily="18" charset="0"/>
              </a:rPr>
              <a:t>Inability to pay bail bonds</a:t>
            </a:r>
          </a:p>
          <a:p>
            <a:pPr lvl="1"/>
            <a:r>
              <a:rPr lang="en-US" dirty="0">
                <a:cs typeface="Times New Roman" panose="02020603050405020304" pitchFamily="18" charset="0"/>
              </a:rPr>
              <a:t>Lack of an address</a:t>
            </a:r>
          </a:p>
          <a:p>
            <a:pPr lvl="1"/>
            <a:r>
              <a:rPr lang="en-US" dirty="0">
                <a:cs typeface="Times New Roman" panose="02020603050405020304" pitchFamily="18" charset="0"/>
              </a:rPr>
              <a:t>Discriminatory Parole and Probation Rules, IEM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759" y="2339587"/>
            <a:ext cx="4720442" cy="30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689848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ltUpDiag">
          <a:fgClr>
            <a:schemeClr val="bg2"/>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FD082-F8F4-4CF8-BCEB-3FE0437A92CF}"/>
              </a:ext>
            </a:extLst>
          </p:cNvPr>
          <p:cNvSpPr>
            <a:spLocks noGrp="1"/>
          </p:cNvSpPr>
          <p:nvPr>
            <p:ph type="title"/>
          </p:nvPr>
        </p:nvSpPr>
        <p:spPr>
          <a:xfrm>
            <a:off x="1926019" y="405267"/>
            <a:ext cx="9997440" cy="1143000"/>
          </a:xfrm>
        </p:spPr>
        <p:txBody>
          <a:bodyPr>
            <a:normAutofit fontScale="90000"/>
          </a:bodyPr>
          <a:lstStyle/>
          <a:p>
            <a:pPr algn="ctr"/>
            <a:r>
              <a:rPr lang="en-US" dirty="0">
                <a:solidFill>
                  <a:schemeClr val="accent1">
                    <a:lumMod val="50000"/>
                  </a:schemeClr>
                </a:solidFill>
                <a:cs typeface="Times New Roman" panose="02020603050405020304" pitchFamily="18" charset="0"/>
              </a:rPr>
              <a:t>Children and Youth are affected by Criminalization in Unique &amp; Devastating Ways</a:t>
            </a:r>
          </a:p>
        </p:txBody>
      </p:sp>
      <p:sp>
        <p:nvSpPr>
          <p:cNvPr id="3" name="Content Placeholder 2">
            <a:extLst>
              <a:ext uri="{FF2B5EF4-FFF2-40B4-BE49-F238E27FC236}">
                <a16:creationId xmlns:a16="http://schemas.microsoft.com/office/drawing/2014/main" xmlns="" id="{F2862693-6F6B-4CDB-BFCD-0E16BC074DC2}"/>
              </a:ext>
            </a:extLst>
          </p:cNvPr>
          <p:cNvSpPr>
            <a:spLocks noGrp="1"/>
          </p:cNvSpPr>
          <p:nvPr>
            <p:ph idx="1"/>
          </p:nvPr>
        </p:nvSpPr>
        <p:spPr>
          <a:xfrm>
            <a:off x="1664762" y="2057400"/>
            <a:ext cx="9997440" cy="4800600"/>
          </a:xfrm>
        </p:spPr>
        <p:txBody>
          <a:bodyPr>
            <a:normAutofit/>
          </a:bodyPr>
          <a:lstStyle/>
          <a:p>
            <a:r>
              <a:rPr lang="en-US" dirty="0">
                <a:cs typeface="Times New Roman" panose="02020603050405020304" pitchFamily="18" charset="0"/>
              </a:rPr>
              <a:t>Some reasons: </a:t>
            </a:r>
          </a:p>
          <a:p>
            <a:pPr lvl="1"/>
            <a:r>
              <a:rPr lang="en-US" dirty="0">
                <a:cs typeface="Times New Roman" panose="02020603050405020304" pitchFamily="18" charset="0"/>
              </a:rPr>
              <a:t>Overlap between school and criminal punishment</a:t>
            </a:r>
          </a:p>
          <a:p>
            <a:pPr lvl="1"/>
            <a:r>
              <a:rPr lang="en-US" dirty="0">
                <a:cs typeface="Times New Roman" panose="02020603050405020304" pitchFamily="18" charset="0"/>
              </a:rPr>
              <a:t>Intersection between DCFS and criminal punishment for minors</a:t>
            </a:r>
          </a:p>
          <a:p>
            <a:pPr lvl="1"/>
            <a:r>
              <a:rPr lang="en-US" dirty="0">
                <a:cs typeface="Times New Roman" panose="02020603050405020304" pitchFamily="18" charset="0"/>
              </a:rPr>
              <a:t>Policies and Laws that require solitary confinement for youth and restrict access to counsel for minors</a:t>
            </a:r>
          </a:p>
          <a:p>
            <a:pPr lvl="1"/>
            <a:r>
              <a:rPr lang="en-US" dirty="0">
                <a:cs typeface="Times New Roman" panose="02020603050405020304" pitchFamily="18" charset="0"/>
              </a:rPr>
              <a:t>Trauma </a:t>
            </a:r>
          </a:p>
          <a:p>
            <a:pPr lvl="1"/>
            <a:endParaRPr lang="en-US" dirty="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4180462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ltUpDiag">
          <a:fgClr>
            <a:schemeClr val="bg2"/>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0D6AC-2EE8-40BD-ABCE-1BB23CE839EE}"/>
              </a:ext>
            </a:extLst>
          </p:cNvPr>
          <p:cNvSpPr>
            <a:spLocks noGrp="1"/>
          </p:cNvSpPr>
          <p:nvPr>
            <p:ph type="title"/>
          </p:nvPr>
        </p:nvSpPr>
        <p:spPr>
          <a:xfrm>
            <a:off x="1747889" y="773402"/>
            <a:ext cx="4985420" cy="1143000"/>
          </a:xfrm>
        </p:spPr>
        <p:txBody>
          <a:bodyPr>
            <a:normAutofit fontScale="90000"/>
          </a:bodyPr>
          <a:lstStyle/>
          <a:p>
            <a:pPr algn="ctr"/>
            <a:r>
              <a:rPr lang="en-US" dirty="0">
                <a:solidFill>
                  <a:schemeClr val="accent1">
                    <a:lumMod val="50000"/>
                  </a:schemeClr>
                </a:solidFill>
                <a:cs typeface="Times New Roman" panose="02020603050405020304" pitchFamily="18" charset="0"/>
              </a:rPr>
              <a:t>Criminalization Creates Barriers</a:t>
            </a:r>
          </a:p>
        </p:txBody>
      </p:sp>
      <p:sp>
        <p:nvSpPr>
          <p:cNvPr id="3" name="Content Placeholder 2">
            <a:extLst>
              <a:ext uri="{FF2B5EF4-FFF2-40B4-BE49-F238E27FC236}">
                <a16:creationId xmlns:a16="http://schemas.microsoft.com/office/drawing/2014/main" xmlns="" id="{7EE0944E-D4F6-4E06-9DF9-F1FD211BA0A4}"/>
              </a:ext>
            </a:extLst>
          </p:cNvPr>
          <p:cNvSpPr>
            <a:spLocks noGrp="1"/>
          </p:cNvSpPr>
          <p:nvPr>
            <p:ph idx="1"/>
          </p:nvPr>
        </p:nvSpPr>
        <p:spPr>
          <a:xfrm>
            <a:off x="6936734" y="1447800"/>
            <a:ext cx="4974850" cy="4800600"/>
          </a:xfrm>
        </p:spPr>
        <p:txBody>
          <a:bodyPr/>
          <a:lstStyle/>
          <a:p>
            <a:r>
              <a:rPr lang="en-US" dirty="0">
                <a:cs typeface="Times New Roman" panose="02020603050405020304" pitchFamily="18" charset="0"/>
              </a:rPr>
              <a:t>Housing, including public housing</a:t>
            </a:r>
          </a:p>
          <a:p>
            <a:r>
              <a:rPr lang="en-US" dirty="0">
                <a:cs typeface="Times New Roman" panose="02020603050405020304" pitchFamily="18" charset="0"/>
              </a:rPr>
              <a:t>Jobs and Certifications</a:t>
            </a:r>
          </a:p>
          <a:p>
            <a:r>
              <a:rPr lang="en-US" dirty="0">
                <a:cs typeface="Times New Roman" panose="02020603050405020304" pitchFamily="18" charset="0"/>
              </a:rPr>
              <a:t>Education, eligibility for FAFSA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096" y="2080780"/>
            <a:ext cx="4930301" cy="328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3304632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ltUpDiag">
          <a:fgClr>
            <a:schemeClr val="bg2"/>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007AA-4CC1-4DB6-A8C0-8B614DA92F02}"/>
              </a:ext>
            </a:extLst>
          </p:cNvPr>
          <p:cNvSpPr>
            <a:spLocks noGrp="1"/>
          </p:cNvSpPr>
          <p:nvPr>
            <p:ph type="title"/>
          </p:nvPr>
        </p:nvSpPr>
        <p:spPr/>
        <p:txBody>
          <a:bodyPr/>
          <a:lstStyle/>
          <a:p>
            <a:pPr algn="ctr"/>
            <a:r>
              <a:rPr lang="en-US" dirty="0">
                <a:solidFill>
                  <a:schemeClr val="accent1">
                    <a:lumMod val="50000"/>
                  </a:schemeClr>
                </a:solidFill>
                <a:cs typeface="Times New Roman" panose="02020603050405020304" pitchFamily="18" charset="0"/>
              </a:rPr>
              <a:t>Advocacy that Reduces Barriers</a:t>
            </a:r>
          </a:p>
        </p:txBody>
      </p:sp>
      <p:sp>
        <p:nvSpPr>
          <p:cNvPr id="3" name="Content Placeholder 2">
            <a:extLst>
              <a:ext uri="{FF2B5EF4-FFF2-40B4-BE49-F238E27FC236}">
                <a16:creationId xmlns:a16="http://schemas.microsoft.com/office/drawing/2014/main" xmlns="" id="{19528C8D-A4DD-46EC-855E-BF6FDEE19E13}"/>
              </a:ext>
            </a:extLst>
          </p:cNvPr>
          <p:cNvSpPr>
            <a:spLocks noGrp="1"/>
          </p:cNvSpPr>
          <p:nvPr>
            <p:ph idx="1"/>
          </p:nvPr>
        </p:nvSpPr>
        <p:spPr/>
        <p:txBody>
          <a:bodyPr>
            <a:normAutofit/>
          </a:bodyPr>
          <a:lstStyle/>
          <a:p>
            <a:r>
              <a:rPr lang="en-US" sz="2000" dirty="0">
                <a:cs typeface="Times New Roman" panose="02020603050405020304" pitchFamily="18" charset="0"/>
              </a:rPr>
              <a:t>Bond Reform</a:t>
            </a:r>
          </a:p>
          <a:p>
            <a:r>
              <a:rPr lang="en-US" sz="2000" dirty="0">
                <a:cs typeface="Times New Roman" panose="02020603050405020304" pitchFamily="18" charset="0"/>
              </a:rPr>
              <a:t>More Representation and Earlier Intervention</a:t>
            </a:r>
          </a:p>
          <a:p>
            <a:pPr lvl="1"/>
            <a:r>
              <a:rPr lang="en-US" sz="2000" dirty="0">
                <a:cs typeface="Times New Roman" panose="02020603050405020304" pitchFamily="18" charset="0"/>
              </a:rPr>
              <a:t>FDLA</a:t>
            </a:r>
          </a:p>
          <a:p>
            <a:pPr lvl="1"/>
            <a:r>
              <a:rPr lang="en-US" sz="2000" dirty="0">
                <a:cs typeface="Times New Roman" panose="02020603050405020304" pitchFamily="18" charset="0"/>
              </a:rPr>
              <a:t>Alternatives to the Public Defender (CCH, CGLA)</a:t>
            </a:r>
          </a:p>
          <a:p>
            <a:pPr marL="287338" lvl="1" indent="-225425"/>
            <a:r>
              <a:rPr lang="en-US" sz="2000" dirty="0">
                <a:cs typeface="Times New Roman" panose="02020603050405020304" pitchFamily="18" charset="0"/>
              </a:rPr>
              <a:t>Decriminalization of Loitering, Trespassing, Gang Involvement, Drugs, Non-Violent Offenses</a:t>
            </a:r>
          </a:p>
          <a:p>
            <a:pPr marL="287338" lvl="1" indent="-225425"/>
            <a:r>
              <a:rPr lang="en-US" sz="2000" dirty="0">
                <a:cs typeface="Times New Roman" panose="02020603050405020304" pitchFamily="18" charset="0"/>
              </a:rPr>
              <a:t>Alternative Prosecution isn’t always the answer</a:t>
            </a:r>
          </a:p>
          <a:p>
            <a:pPr marL="287338" lvl="1" indent="-225425"/>
            <a:r>
              <a:rPr lang="en-US" sz="2000" dirty="0">
                <a:cs typeface="Times New Roman" panose="02020603050405020304" pitchFamily="18" charset="0"/>
              </a:rPr>
              <a:t>Sex Offender Registry</a:t>
            </a:r>
          </a:p>
          <a:p>
            <a:pPr marL="287338" lvl="1" indent="-225425"/>
            <a:r>
              <a:rPr lang="en-US" sz="2000" dirty="0">
                <a:cs typeface="Times New Roman" panose="02020603050405020304" pitchFamily="18" charset="0"/>
              </a:rPr>
              <a:t>Homeless Bill of Rights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3953940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25266-B163-43FE-B94F-83DFC455A723}"/>
              </a:ext>
            </a:extLst>
          </p:cNvPr>
          <p:cNvSpPr>
            <a:spLocks noGrp="1"/>
          </p:cNvSpPr>
          <p:nvPr>
            <p:ph type="title"/>
          </p:nvPr>
        </p:nvSpPr>
        <p:spPr/>
        <p:txBody>
          <a:bodyPr/>
          <a:lstStyle/>
          <a:p>
            <a:r>
              <a:rPr lang="en-US" dirty="0"/>
              <a:t>Continue to follow our work!</a:t>
            </a:r>
          </a:p>
        </p:txBody>
      </p:sp>
      <p:sp>
        <p:nvSpPr>
          <p:cNvPr id="3" name="Content Placeholder 2">
            <a:extLst>
              <a:ext uri="{FF2B5EF4-FFF2-40B4-BE49-F238E27FC236}">
                <a16:creationId xmlns:a16="http://schemas.microsoft.com/office/drawing/2014/main" xmlns="" id="{212D0661-7487-449F-9C50-072E18868341}"/>
              </a:ext>
            </a:extLst>
          </p:cNvPr>
          <p:cNvSpPr>
            <a:spLocks noGrp="1"/>
          </p:cNvSpPr>
          <p:nvPr>
            <p:ph idx="1"/>
          </p:nvPr>
        </p:nvSpPr>
        <p:spPr/>
        <p:txBody>
          <a:bodyPr anchor="t">
            <a:normAutofit/>
          </a:bodyPr>
          <a:lstStyle/>
          <a:p>
            <a:pPr indent="-283210"/>
            <a:r>
              <a:rPr lang="en-US" dirty="0"/>
              <a:t>Follow us on:</a:t>
            </a:r>
          </a:p>
          <a:p>
            <a:pPr lvl="1" indent="-237490">
              <a:spcBef>
                <a:spcPts val="500"/>
              </a:spcBef>
            </a:pPr>
            <a:r>
              <a:rPr lang="en-US" dirty="0"/>
              <a:t>Facebook: </a:t>
            </a:r>
            <a:r>
              <a:rPr lang="en-US" dirty="0">
                <a:hlinkClick r:id="rId2"/>
              </a:rPr>
              <a:t>https://www.facebook.com/ChicagoHomeless/</a:t>
            </a:r>
            <a:endParaRPr lang="en-US" dirty="0"/>
          </a:p>
          <a:p>
            <a:pPr lvl="1" indent="-237490">
              <a:spcBef>
                <a:spcPts val="500"/>
              </a:spcBef>
            </a:pPr>
            <a:r>
              <a:rPr lang="en-US" dirty="0"/>
              <a:t>Twitter: @</a:t>
            </a:r>
            <a:r>
              <a:rPr lang="en-US" dirty="0" err="1"/>
              <a:t>ChiHomeless</a:t>
            </a:r>
          </a:p>
          <a:p>
            <a:pPr lvl="1" indent="-237490">
              <a:spcBef>
                <a:spcPts val="500"/>
              </a:spcBef>
            </a:pPr>
            <a:r>
              <a:rPr lang="en-US" dirty="0"/>
              <a:t>Instagram: </a:t>
            </a:r>
            <a:r>
              <a:rPr lang="en-US" dirty="0" err="1"/>
              <a:t>ChicagoHomeless</a:t>
            </a:r>
          </a:p>
          <a:p>
            <a:pPr lvl="1" indent="-237490">
              <a:spcBef>
                <a:spcPts val="500"/>
              </a:spcBef>
            </a:pPr>
            <a:endParaRPr lang="en-US" dirty="0"/>
          </a:p>
          <a:p>
            <a:pPr lvl="1" indent="-237490">
              <a:spcBef>
                <a:spcPts val="500"/>
              </a:spcBef>
            </a:pPr>
            <a:r>
              <a:rPr lang="en-US" dirty="0"/>
              <a:t>Website: chicagohomeless.org</a:t>
            </a:r>
          </a:p>
        </p:txBody>
      </p:sp>
      <p:pic>
        <p:nvPicPr>
          <p:cNvPr id="4" name="Picture 4">
            <a:extLst>
              <a:ext uri="{FF2B5EF4-FFF2-40B4-BE49-F238E27FC236}">
                <a16:creationId xmlns:a16="http://schemas.microsoft.com/office/drawing/2014/main" xmlns="" id="{A544D0D5-BB14-4BA6-AB17-B4A1B1441DA7}"/>
              </a:ext>
            </a:extLst>
          </p:cNvPr>
          <p:cNvPicPr>
            <a:picLocks noChangeAspect="1"/>
          </p:cNvPicPr>
          <p:nvPr/>
        </p:nvPicPr>
        <p:blipFill>
          <a:blip r:embed="rId3"/>
          <a:stretch>
            <a:fillRect/>
          </a:stretch>
        </p:blipFill>
        <p:spPr>
          <a:xfrm>
            <a:off x="7153275" y="3609975"/>
            <a:ext cx="4699646" cy="2568653"/>
          </a:xfrm>
          <a:prstGeom prst="rect">
            <a:avLst/>
          </a:prstGeom>
        </p:spPr>
      </p:pic>
    </p:spTree>
    <p:extLst>
      <p:ext uri="{BB962C8B-B14F-4D97-AF65-F5344CB8AC3E}">
        <p14:creationId xmlns:p14="http://schemas.microsoft.com/office/powerpoint/2010/main" val="227488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4.googleusercontent.com/_5SdjbwO0z096S8Ybb7KgYBDIzULMTfJ6bG6ZwX1CccSuDdlLl5fR5K4UYTmE0JP1YNAsA2MruXHLim_1ARcrUcaMsLSRxJXejcYbwXFWPz6wmGfugA2JKasb4HWJiIby3hRGLIpOq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626" b="5626"/>
          <a:stretch>
            <a:fillRect/>
          </a:stretch>
        </p:blipFill>
        <p:spPr bwMode="auto">
          <a:xfrm>
            <a:off x="336884" y="0"/>
            <a:ext cx="11598442" cy="691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64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housing</a:t>
            </a:r>
          </a:p>
        </p:txBody>
      </p:sp>
      <p:sp>
        <p:nvSpPr>
          <p:cNvPr id="3" name="Text Placeholder 2"/>
          <p:cNvSpPr>
            <a:spLocks noGrp="1"/>
          </p:cNvSpPr>
          <p:nvPr>
            <p:ph type="body" idx="1"/>
          </p:nvPr>
        </p:nvSpPr>
        <p:spPr>
          <a:xfrm>
            <a:off x="3514056" y="3733800"/>
            <a:ext cx="8534400" cy="1509712"/>
          </a:xfrm>
        </p:spPr>
        <p:txBody>
          <a:bodyPr>
            <a:normAutofit/>
          </a:bodyPr>
          <a:lstStyle/>
          <a:p>
            <a:r>
              <a:rPr lang="en-US" sz="3200" dirty="0">
                <a:solidFill>
                  <a:schemeClr val="accent6">
                    <a:lumMod val="75000"/>
                  </a:schemeClr>
                </a:solidFill>
              </a:rPr>
              <a:t>Beth Malik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1130847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tx1">
              <a:lumMod val="75000"/>
              <a:lumOff val="2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Barrier #1: Access to shelter/housing​</a:t>
            </a:r>
            <a:endParaRPr lang="en-US" dirty="0"/>
          </a:p>
        </p:txBody>
      </p:sp>
      <p:sp>
        <p:nvSpPr>
          <p:cNvPr id="3" name="Content Placeholder 2"/>
          <p:cNvSpPr>
            <a:spLocks noGrp="1"/>
          </p:cNvSpPr>
          <p:nvPr>
            <p:ph idx="1"/>
          </p:nvPr>
        </p:nvSpPr>
        <p:spPr>
          <a:xfrm>
            <a:off x="1491916" y="1447799"/>
            <a:ext cx="10419668" cy="5025189"/>
          </a:xfrm>
        </p:spPr>
        <p:txBody>
          <a:bodyPr numCol="2">
            <a:normAutofit lnSpcReduction="10000"/>
          </a:bodyPr>
          <a:lstStyle/>
          <a:p>
            <a:pPr fontAlgn="base"/>
            <a:r>
              <a:rPr lang="en-US" dirty="0"/>
              <a:t>Legal barriers due to age​</a:t>
            </a:r>
          </a:p>
          <a:p>
            <a:pPr lvl="1" fontAlgn="base"/>
            <a:r>
              <a:rPr lang="en-US" dirty="0"/>
              <a:t>Minors cannot be served in adult  shelters/housing programs ​</a:t>
            </a:r>
          </a:p>
          <a:p>
            <a:pPr lvl="1" fontAlgn="base"/>
            <a:r>
              <a:rPr lang="en-US" dirty="0"/>
              <a:t>Lack of age appropriate/culturally competent resources </a:t>
            </a:r>
          </a:p>
          <a:p>
            <a:pPr lvl="1" fontAlgn="base"/>
            <a:r>
              <a:rPr lang="en-US" dirty="0"/>
              <a:t>Cannot enter into contracts/leases- voidable ​</a:t>
            </a:r>
          </a:p>
          <a:p>
            <a:pPr fontAlgn="base"/>
            <a:r>
              <a:rPr lang="en-US" dirty="0"/>
              <a:t>Basic Centers can only serve minors for 21 days​</a:t>
            </a:r>
          </a:p>
          <a:p>
            <a:pPr fontAlgn="base"/>
            <a:r>
              <a:rPr lang="en-US" dirty="0"/>
              <a:t>Lack of long-term solutions for minors</a:t>
            </a:r>
          </a:p>
          <a:p>
            <a:pPr fontAlgn="base"/>
            <a:r>
              <a:rPr lang="en-US" dirty="0"/>
              <a:t>HUD Prioritization ​</a:t>
            </a:r>
          </a:p>
          <a:p>
            <a:pPr lvl="1" fontAlgn="base"/>
            <a:r>
              <a:rPr lang="en-US" dirty="0"/>
              <a:t>Doubled-up youth ineligible for HUD housing programs ​</a:t>
            </a:r>
          </a:p>
          <a:p>
            <a:pPr fontAlgn="base"/>
            <a:r>
              <a:rPr lang="en-US" dirty="0"/>
              <a:t>Lack of housing/shelter options for youth ​</a:t>
            </a:r>
          </a:p>
          <a:p>
            <a:pPr fontAlgn="base"/>
            <a:r>
              <a:rPr lang="en-US" dirty="0"/>
              <a:t>Cannot access Section 8/Subsidized Housing due to waiting lists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352670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tx1">
              <a:lumMod val="75000"/>
              <a:lumOff val="2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Solution #1: Youth Transitional Housing Bill ​</a:t>
            </a:r>
            <a:endParaRPr lang="en-US" dirty="0"/>
          </a:p>
        </p:txBody>
      </p:sp>
      <p:sp>
        <p:nvSpPr>
          <p:cNvPr id="3" name="Content Placeholder 2"/>
          <p:cNvSpPr>
            <a:spLocks noGrp="1"/>
          </p:cNvSpPr>
          <p:nvPr>
            <p:ph idx="1"/>
          </p:nvPr>
        </p:nvSpPr>
        <p:spPr/>
        <p:txBody>
          <a:bodyPr anchor="t">
            <a:normAutofit/>
          </a:bodyPr>
          <a:lstStyle/>
          <a:p>
            <a:pPr indent="-283210" fontAlgn="base"/>
            <a:r>
              <a:rPr lang="en-US" dirty="0">
                <a:hlinkClick r:id="rId2"/>
              </a:rPr>
              <a:t>HB3212 Passed in 2017 </a:t>
            </a:r>
            <a:r>
              <a:rPr lang="en-US" dirty="0"/>
              <a:t>– takes effect January 2018</a:t>
            </a:r>
          </a:p>
          <a:p>
            <a:pPr indent="-283210" fontAlgn="base"/>
            <a:r>
              <a:rPr lang="en-US" dirty="0"/>
              <a:t>Allows 16 and 17-year-old unaccompanied minors to consent to housing in DCFS licensed youth transitional housing programs, if family reunification is not possible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9" y="3772869"/>
            <a:ext cx="4176711" cy="28184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descr="Image result for lease sig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175" y="4277208"/>
            <a:ext cx="41338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82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tx1">
              <a:lumMod val="75000"/>
              <a:lumOff val="2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Solution # 2: Serving Doubled-Up Youth​</a:t>
            </a:r>
            <a:endParaRPr lang="en-US" dirty="0"/>
          </a:p>
        </p:txBody>
      </p:sp>
      <p:sp>
        <p:nvSpPr>
          <p:cNvPr id="3" name="Content Placeholder 2"/>
          <p:cNvSpPr>
            <a:spLocks noGrp="1"/>
          </p:cNvSpPr>
          <p:nvPr>
            <p:ph idx="1"/>
          </p:nvPr>
        </p:nvSpPr>
        <p:spPr/>
        <p:txBody>
          <a:bodyPr>
            <a:noAutofit/>
          </a:bodyPr>
          <a:lstStyle/>
          <a:p>
            <a:pPr fontAlgn="base"/>
            <a:r>
              <a:rPr lang="en-US" sz="2100" dirty="0"/>
              <a:t>Advocated for Chicago Continuum of Care to apply for HUD Category 3 definition of homeless, which would allow HUD funded programs to serve doubled-up youth. ​</a:t>
            </a:r>
          </a:p>
          <a:p>
            <a:pPr lvl="1" fontAlgn="base"/>
            <a:r>
              <a:rPr lang="en-US" sz="2100" dirty="0"/>
              <a:t>HUD Category 3: Homeless under other Federal statutes ​</a:t>
            </a:r>
          </a:p>
          <a:p>
            <a:pPr lvl="1" fontAlgn="base"/>
            <a:r>
              <a:rPr lang="en-US" sz="2100" dirty="0"/>
              <a:t>Unaccompanied youth under 25 years of age, or families with children and youth, who do not otherwise qualify as homeless under this definition, but who: ​</a:t>
            </a:r>
          </a:p>
          <a:p>
            <a:pPr lvl="2" fontAlgn="base"/>
            <a:r>
              <a:rPr lang="en-US" sz="2100" dirty="0"/>
              <a:t>(</a:t>
            </a:r>
            <a:r>
              <a:rPr lang="en-US" sz="2100" dirty="0" err="1"/>
              <a:t>i</a:t>
            </a:r>
            <a:r>
              <a:rPr lang="en-US" sz="2100" dirty="0"/>
              <a:t>)  Are defined as homeless under the other listed federal statutes; ​</a:t>
            </a:r>
          </a:p>
          <a:p>
            <a:pPr lvl="2" fontAlgn="base"/>
            <a:r>
              <a:rPr lang="en-US" sz="2100" dirty="0"/>
              <a:t>(ii)  Have not had a lease, ownership interest, or occupancy agreement in permanent housing during the 60 days prior to the homeless assistance application; ​</a:t>
            </a:r>
          </a:p>
          <a:p>
            <a:pPr lvl="2" fontAlgn="base"/>
            <a:r>
              <a:rPr lang="en-US" sz="2100" dirty="0"/>
              <a:t>(iii)  Have experienced persistent instability as measured </a:t>
            </a:r>
            <a:r>
              <a:rPr lang="en-US" sz="2100" dirty="0" err="1"/>
              <a:t>bytwo</a:t>
            </a:r>
            <a:r>
              <a:rPr lang="en-US" sz="2100" dirty="0"/>
              <a:t> moves or more during in the preceding 60 days; and ​</a:t>
            </a:r>
          </a:p>
          <a:p>
            <a:pPr lvl="2" fontAlgn="base"/>
            <a:r>
              <a:rPr lang="en-US" sz="2100" dirty="0"/>
              <a:t>(iv)  Can be expected to continue in such status for an extended period of time due to special needs or barriers ​</a:t>
            </a:r>
          </a:p>
          <a:p>
            <a:pPr marL="82296" indent="0" fontAlgn="base">
              <a:buNone/>
            </a:pPr>
            <a:endParaRPr lang="en-US" sz="2000" dirty="0"/>
          </a:p>
          <a:p>
            <a:pPr marL="82296" indent="0" fontAlgn="base">
              <a:buNone/>
            </a:pPr>
            <a:r>
              <a:rPr lang="en-US" sz="1800" dirty="0"/>
              <a:t>		Application still pending approval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2302736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tx1">
              <a:lumMod val="75000"/>
              <a:lumOff val="2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Solution #3: Housing Authority Vouchers​</a:t>
            </a:r>
            <a:endParaRPr lang="en-US" dirty="0"/>
          </a:p>
        </p:txBody>
      </p:sp>
      <p:sp>
        <p:nvSpPr>
          <p:cNvPr id="3" name="Content Placeholder 2"/>
          <p:cNvSpPr>
            <a:spLocks noGrp="1"/>
          </p:cNvSpPr>
          <p:nvPr>
            <p:ph idx="1"/>
          </p:nvPr>
        </p:nvSpPr>
        <p:spPr/>
        <p:txBody>
          <a:bodyPr/>
          <a:lstStyle/>
          <a:p>
            <a:pPr fontAlgn="base"/>
            <a:r>
              <a:rPr lang="en-US" dirty="0"/>
              <a:t>CCH Youth Committee successfully advocated with the Chicago Housing Authority (CHA) to dedicate 50 vouchers for homeless youth paired with service dollars from the Chicago Department of Family and Support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 y="4918560"/>
            <a:ext cx="1147954" cy="1939439"/>
          </a:xfrm>
          <a:prstGeom prst="rect">
            <a:avLst/>
          </a:prstGeom>
        </p:spPr>
      </p:pic>
    </p:spTree>
    <p:extLst>
      <p:ext uri="{BB962C8B-B14F-4D97-AF65-F5344CB8AC3E}">
        <p14:creationId xmlns:p14="http://schemas.microsoft.com/office/powerpoint/2010/main" val="481817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2">
      <a:majorFont>
        <a:latin typeface="High Tower Text"/>
        <a:ea typeface=""/>
        <a:cs typeface=""/>
      </a:majorFont>
      <a:minorFont>
        <a:latin typeface="Goudy Old Styl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Red Tape and Brick Walls (Roberto Martinez)" id="{CFF97E83-88B7-4426-B3F7-A9EFAE79615A}" vid="{F3CBE276-12AC-40EF-BB89-B1F53D30255C}"/>
    </a:ext>
  </a:extLst>
</a:theme>
</file>

<file path=docProps/app.xml><?xml version="1.0" encoding="utf-8"?>
<Properties xmlns="http://schemas.openxmlformats.org/officeDocument/2006/extended-properties" xmlns:vt="http://schemas.openxmlformats.org/officeDocument/2006/docPropsVTypes">
  <Template>Solstice</Template>
  <TotalTime>666</TotalTime>
  <Words>1638</Words>
  <Application>Microsoft Office PowerPoint</Application>
  <PresentationFormat>Widescreen</PresentationFormat>
  <Paragraphs>237</Paragraphs>
  <Slides>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Microsoft JhengHei</vt:lpstr>
      <vt:lpstr>Arial</vt:lpstr>
      <vt:lpstr>Goudy Old Style</vt:lpstr>
      <vt:lpstr>High Tower Text</vt:lpstr>
      <vt:lpstr>Questrial</vt:lpstr>
      <vt:lpstr>Segoe UI Black</vt:lpstr>
      <vt:lpstr>Times New Roman</vt:lpstr>
      <vt:lpstr>Verdana</vt:lpstr>
      <vt:lpstr>Wingdings</vt:lpstr>
      <vt:lpstr>Wingdings 2</vt:lpstr>
      <vt:lpstr>Solstice</vt:lpstr>
      <vt:lpstr>Red Tape &amp; Brick Walls</vt:lpstr>
      <vt:lpstr>Chicago Coalition for the Homeless</vt:lpstr>
      <vt:lpstr>Homelessness in Chicago</vt:lpstr>
      <vt:lpstr>PowerPoint Presentation</vt:lpstr>
      <vt:lpstr>Barriers to housing</vt:lpstr>
      <vt:lpstr>Barrier #1: Access to shelter/housing​</vt:lpstr>
      <vt:lpstr>Solution #1: Youth Transitional Housing Bill ​</vt:lpstr>
      <vt:lpstr>Solution # 2: Serving Doubled-Up Youth​</vt:lpstr>
      <vt:lpstr>Solution #3: Housing Authority Vouchers​</vt:lpstr>
      <vt:lpstr>Solution #4: Youth Vulnerability Index/Prioritization ​</vt:lpstr>
      <vt:lpstr>Barriers to health care</vt:lpstr>
      <vt:lpstr>Minor consent to healthcare</vt:lpstr>
      <vt:lpstr>Minor consent to healthcare</vt:lpstr>
      <vt:lpstr>Minor consent to healthcare—Unaccompanied homeless youth</vt:lpstr>
      <vt:lpstr>Minor consent to healthcare—mental health HB3709, Increasing Access to Counseling Services</vt:lpstr>
      <vt:lpstr>Minor consent to healthcare—mental health HB3709, Increasing Access to Counseling Services</vt:lpstr>
      <vt:lpstr>Minor consent to healthcare—mental health HB3709, Increasing Access to Counseling Services</vt:lpstr>
      <vt:lpstr>Public benefits—SNAP </vt:lpstr>
      <vt:lpstr>Public benefits—Medicaid </vt:lpstr>
      <vt:lpstr>Overcoming Barriers to Identification</vt:lpstr>
      <vt:lpstr>Why do Clients Need ID’s? </vt:lpstr>
      <vt:lpstr>Why Don’t Clients have IDs? </vt:lpstr>
      <vt:lpstr>Getting an ID without any ID: a Vicious Cycle!</vt:lpstr>
      <vt:lpstr>Birth Certificates for Minors and Children</vt:lpstr>
      <vt:lpstr>Birth Certificates are FREE in Cook County for Homeless people and others</vt:lpstr>
      <vt:lpstr>Social Security Card is Key</vt:lpstr>
      <vt:lpstr>Replacement Social Security Card for US-Born Citizens</vt:lpstr>
      <vt:lpstr>Social Security Card for Non-Citizens</vt:lpstr>
      <vt:lpstr>Changes to Illinois ID Law </vt:lpstr>
      <vt:lpstr>Homeless Certification Letter</vt:lpstr>
      <vt:lpstr>Criminalization of Homeless Children and Youth</vt:lpstr>
      <vt:lpstr>Criminalization of Homeless Children &amp; Youth</vt:lpstr>
      <vt:lpstr>Children and Youth are affected by Criminalization in Unique &amp; Devastating Ways</vt:lpstr>
      <vt:lpstr>Criminalization Creates Barriers</vt:lpstr>
      <vt:lpstr>Advocacy that Reduces Barriers</vt:lpstr>
      <vt:lpstr>Continue to follow our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Gassenheimer</dc:creator>
  <cp:lastModifiedBy>Youth Futures</cp:lastModifiedBy>
  <cp:revision>64</cp:revision>
  <dcterms:created xsi:type="dcterms:W3CDTF">2017-10-25T22:59:00Z</dcterms:created>
  <dcterms:modified xsi:type="dcterms:W3CDTF">2017-10-31T16:27:50Z</dcterms:modified>
</cp:coreProperties>
</file>