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1" r:id="rId1"/>
  </p:sldMasterIdLst>
  <p:notesMasterIdLst>
    <p:notesMasterId r:id="rId83"/>
  </p:notesMasterIdLst>
  <p:handoutMasterIdLst>
    <p:handoutMasterId r:id="rId84"/>
  </p:handoutMasterIdLst>
  <p:sldIdLst>
    <p:sldId id="606" r:id="rId2"/>
    <p:sldId id="645" r:id="rId3"/>
    <p:sldId id="506" r:id="rId4"/>
    <p:sldId id="507" r:id="rId5"/>
    <p:sldId id="646" r:id="rId6"/>
    <p:sldId id="510" r:id="rId7"/>
    <p:sldId id="639" r:id="rId8"/>
    <p:sldId id="683" r:id="rId9"/>
    <p:sldId id="685" r:id="rId10"/>
    <p:sldId id="686" r:id="rId11"/>
    <p:sldId id="511" r:id="rId12"/>
    <p:sldId id="662" r:id="rId13"/>
    <p:sldId id="691" r:id="rId14"/>
    <p:sldId id="663" r:id="rId15"/>
    <p:sldId id="665" r:id="rId16"/>
    <p:sldId id="653" r:id="rId17"/>
    <p:sldId id="688" r:id="rId18"/>
    <p:sldId id="678" r:id="rId19"/>
    <p:sldId id="512" r:id="rId20"/>
    <p:sldId id="652" r:id="rId21"/>
    <p:sldId id="692" r:id="rId22"/>
    <p:sldId id="693" r:id="rId23"/>
    <p:sldId id="648" r:id="rId24"/>
    <p:sldId id="684" r:id="rId25"/>
    <p:sldId id="554" r:id="rId26"/>
    <p:sldId id="517" r:id="rId27"/>
    <p:sldId id="519" r:id="rId28"/>
    <p:sldId id="520" r:id="rId29"/>
    <p:sldId id="650" r:id="rId30"/>
    <p:sldId id="522" r:id="rId31"/>
    <p:sldId id="609" r:id="rId32"/>
    <p:sldId id="610" r:id="rId33"/>
    <p:sldId id="679" r:id="rId34"/>
    <p:sldId id="611" r:id="rId35"/>
    <p:sldId id="615" r:id="rId36"/>
    <p:sldId id="526" r:id="rId37"/>
    <p:sldId id="527" r:id="rId38"/>
    <p:sldId id="528" r:id="rId39"/>
    <p:sldId id="690" r:id="rId40"/>
    <p:sldId id="530" r:id="rId41"/>
    <p:sldId id="656" r:id="rId42"/>
    <p:sldId id="655" r:id="rId43"/>
    <p:sldId id="533" r:id="rId44"/>
    <p:sldId id="557" r:id="rId45"/>
    <p:sldId id="558" r:id="rId46"/>
    <p:sldId id="694" r:id="rId47"/>
    <p:sldId id="624" r:id="rId48"/>
    <p:sldId id="657" r:id="rId49"/>
    <p:sldId id="616" r:id="rId50"/>
    <p:sldId id="658" r:id="rId51"/>
    <p:sldId id="538" r:id="rId52"/>
    <p:sldId id="680" r:id="rId53"/>
    <p:sldId id="654" r:id="rId54"/>
    <p:sldId id="660" r:id="rId55"/>
    <p:sldId id="659" r:id="rId56"/>
    <p:sldId id="676" r:id="rId57"/>
    <p:sldId id="540" r:id="rId58"/>
    <p:sldId id="681" r:id="rId59"/>
    <p:sldId id="661" r:id="rId60"/>
    <p:sldId id="682" r:id="rId61"/>
    <p:sldId id="541" r:id="rId62"/>
    <p:sldId id="543" r:id="rId63"/>
    <p:sldId id="542" r:id="rId64"/>
    <p:sldId id="561" r:id="rId65"/>
    <p:sldId id="562" r:id="rId66"/>
    <p:sldId id="667" r:id="rId67"/>
    <p:sldId id="668" r:id="rId68"/>
    <p:sldId id="670" r:id="rId69"/>
    <p:sldId id="671" r:id="rId70"/>
    <p:sldId id="672" r:id="rId71"/>
    <p:sldId id="677" r:id="rId72"/>
    <p:sldId id="565" r:id="rId73"/>
    <p:sldId id="689" r:id="rId74"/>
    <p:sldId id="529" r:id="rId75"/>
    <p:sldId id="534" r:id="rId76"/>
    <p:sldId id="535" r:id="rId77"/>
    <p:sldId id="563" r:id="rId78"/>
    <p:sldId id="567" r:id="rId79"/>
    <p:sldId id="637" r:id="rId80"/>
    <p:sldId id="638" r:id="rId81"/>
    <p:sldId id="605" r:id="rId82"/>
  </p:sldIdLst>
  <p:sldSz cx="9144000" cy="6858000" type="screen4x3"/>
  <p:notesSz cx="7077075" cy="8955088"/>
  <p:custDataLst>
    <p:tags r:id="rId85"/>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D2D"/>
    <a:srgbClr val="FF5050"/>
    <a:srgbClr val="4D4D4D"/>
    <a:srgbClr val="C40000"/>
    <a:srgbClr val="674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4674"/>
  </p:normalViewPr>
  <p:slideViewPr>
    <p:cSldViewPr>
      <p:cViewPr varScale="1">
        <p:scale>
          <a:sx n="70" d="100"/>
          <a:sy n="70" d="100"/>
        </p:scale>
        <p:origin x="13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eaLnBrk="0" hangingPunct="0">
              <a:defRPr sz="1200">
                <a:latin typeface="Arial" pitchFamily="34"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4008438" y="0"/>
            <a:ext cx="3067050" cy="44767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CEC775D6-6A29-AD4B-88DF-C2AC08DB704B}" type="datetime1">
              <a:rPr lang="en-US"/>
              <a:pPr/>
              <a:t>4/9/2018</a:t>
            </a:fld>
            <a:endParaRPr lang="en-US"/>
          </a:p>
        </p:txBody>
      </p:sp>
      <p:sp>
        <p:nvSpPr>
          <p:cNvPr id="4" name="Footer Placeholder 3"/>
          <p:cNvSpPr>
            <a:spLocks noGrp="1"/>
          </p:cNvSpPr>
          <p:nvPr>
            <p:ph type="ftr" sz="quarter" idx="2"/>
          </p:nvPr>
        </p:nvSpPr>
        <p:spPr>
          <a:xfrm>
            <a:off x="0" y="8505825"/>
            <a:ext cx="3067050" cy="447675"/>
          </a:xfrm>
          <a:prstGeom prst="rect">
            <a:avLst/>
          </a:prstGeom>
        </p:spPr>
        <p:txBody>
          <a:bodyPr vert="horz" lIns="91440" tIns="45720" rIns="91440" bIns="45720" rtlCol="0" anchor="b"/>
          <a:lstStyle>
            <a:lvl1pPr algn="l" eaLnBrk="0" hangingPunct="0">
              <a:defRPr sz="1200">
                <a:latin typeface="Arial" pitchFamily="34"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15A6DA9B-E5EF-BA4A-A783-B5185E32AADB}" type="slidenum">
              <a:rPr lang="en-US"/>
              <a:pPr/>
              <a:t>‹#›</a:t>
            </a:fld>
            <a:endParaRPr lang="en-US"/>
          </a:p>
        </p:txBody>
      </p:sp>
    </p:spTree>
    <p:extLst>
      <p:ext uri="{BB962C8B-B14F-4D97-AF65-F5344CB8AC3E}">
        <p14:creationId xmlns:p14="http://schemas.microsoft.com/office/powerpoint/2010/main" val="288331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670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112" charset="-128"/>
                <a:cs typeface="+mn-cs"/>
              </a:defRPr>
            </a:lvl1pPr>
          </a:lstStyle>
          <a:p>
            <a:pPr>
              <a:defRPr/>
            </a:pPr>
            <a:endParaRPr lang="en-US"/>
          </a:p>
        </p:txBody>
      </p:sp>
      <p:sp>
        <p:nvSpPr>
          <p:cNvPr id="71683" name="Rectangle 3"/>
          <p:cNvSpPr>
            <a:spLocks noGrp="1" noChangeArrowheads="1"/>
          </p:cNvSpPr>
          <p:nvPr>
            <p:ph type="dt" idx="1"/>
          </p:nvPr>
        </p:nvSpPr>
        <p:spPr bwMode="auto">
          <a:xfrm>
            <a:off x="4010025" y="0"/>
            <a:ext cx="30670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112"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300163" y="671513"/>
            <a:ext cx="4476750" cy="3357562"/>
          </a:xfrm>
          <a:prstGeom prst="rect">
            <a:avLst/>
          </a:prstGeom>
          <a:noFill/>
          <a:ln w="9525">
            <a:solidFill>
              <a:srgbClr val="000000"/>
            </a:solidFill>
            <a:miter lim="800000"/>
            <a:headEnd/>
            <a:tailEnd/>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71685" name="Rectangle 5"/>
          <p:cNvSpPr>
            <a:spLocks noGrp="1" noChangeArrowheads="1"/>
          </p:cNvSpPr>
          <p:nvPr>
            <p:ph type="body" sz="quarter" idx="3"/>
          </p:nvPr>
        </p:nvSpPr>
        <p:spPr bwMode="auto">
          <a:xfrm>
            <a:off x="942975" y="4252913"/>
            <a:ext cx="5191125"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507413"/>
            <a:ext cx="3067050" cy="447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112" charset="-128"/>
                <a:cs typeface="+mn-cs"/>
              </a:defRPr>
            </a:lvl1pPr>
          </a:lstStyle>
          <a:p>
            <a:pPr>
              <a:defRPr/>
            </a:pPr>
            <a:endParaRPr lang="en-US"/>
          </a:p>
        </p:txBody>
      </p:sp>
      <p:sp>
        <p:nvSpPr>
          <p:cNvPr id="71687" name="Rectangle 7"/>
          <p:cNvSpPr>
            <a:spLocks noGrp="1" noChangeArrowheads="1"/>
          </p:cNvSpPr>
          <p:nvPr>
            <p:ph type="sldNum" sz="quarter" idx="5"/>
          </p:nvPr>
        </p:nvSpPr>
        <p:spPr bwMode="auto">
          <a:xfrm>
            <a:off x="4010025" y="8507413"/>
            <a:ext cx="3067050" cy="447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61BECB0-86D4-CB4A-BBFC-E98EB6876B95}" type="slidenum">
              <a:rPr lang="en-US"/>
              <a:pPr/>
              <a:t>‹#›</a:t>
            </a:fld>
            <a:endParaRPr lang="en-US"/>
          </a:p>
        </p:txBody>
      </p:sp>
    </p:spTree>
    <p:extLst>
      <p:ext uri="{BB962C8B-B14F-4D97-AF65-F5344CB8AC3E}">
        <p14:creationId xmlns:p14="http://schemas.microsoft.com/office/powerpoint/2010/main" val="22068317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onecpd.info/resource/3297/2012-ahar-volume-2-estimates-of-homelessness-in-the-us/"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490A025-86C0-6347-AAB5-BA96DC5E9C21}" type="slidenum">
              <a:rPr lang="en-US" sz="1200"/>
              <a:pPr/>
              <a:t>1</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5225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802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802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253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4922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76535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285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477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561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289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90017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176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477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42911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60008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Law just says “preschool.”  I think we’re assuming (in the absence</a:t>
            </a:r>
            <a:r>
              <a:rPr lang="en-US" baseline="0" dirty="0" smtClean="0"/>
              <a:t> of further guidance) that it means public preschools administered by an LEA.  So most </a:t>
            </a:r>
            <a:r>
              <a:rPr lang="en-US" baseline="0" dirty="0" err="1" smtClean="0"/>
              <a:t>preK</a:t>
            </a:r>
            <a:r>
              <a:rPr lang="en-US" baseline="0" dirty="0" smtClean="0"/>
              <a:t>, some Head Start and other ECE programs.  </a:t>
            </a:r>
            <a:r>
              <a:rPr lang="en-US" dirty="0" smtClean="0"/>
              <a:t>Clarify that there must be an actual feeder</a:t>
            </a:r>
            <a:r>
              <a:rPr lang="en-US" baseline="0" dirty="0" smtClean="0"/>
              <a:t> pattern, where there actually is a designated receiving school.  And that it is based on best interest (flows into next slide).</a:t>
            </a:r>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32</a:t>
            </a:fld>
            <a:endParaRPr lang="en-US"/>
          </a:p>
        </p:txBody>
      </p:sp>
    </p:spTree>
    <p:extLst>
      <p:ext uri="{BB962C8B-B14F-4D97-AF65-F5344CB8AC3E}">
        <p14:creationId xmlns:p14="http://schemas.microsoft.com/office/powerpoint/2010/main" val="42751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33</a:t>
            </a:fld>
            <a:endParaRPr lang="en-US"/>
          </a:p>
        </p:txBody>
      </p:sp>
    </p:spTree>
    <p:extLst>
      <p:ext uri="{BB962C8B-B14F-4D97-AF65-F5344CB8AC3E}">
        <p14:creationId xmlns:p14="http://schemas.microsoft.com/office/powerpoint/2010/main" val="427511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essentially</a:t>
            </a:r>
            <a:r>
              <a:rPr lang="en-US" baseline="0" dirty="0" smtClean="0"/>
              <a:t> brings USED guidance into the law. Point out specifically that “to the extent feasible” no longer is in the law. Point out priority to UY (used to be “consider the wishes”)</a:t>
            </a:r>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34</a:t>
            </a:fld>
            <a:endParaRPr lang="en-US"/>
          </a:p>
        </p:txBody>
      </p:sp>
    </p:spTree>
    <p:extLst>
      <p:ext uri="{BB962C8B-B14F-4D97-AF65-F5344CB8AC3E}">
        <p14:creationId xmlns:p14="http://schemas.microsoft.com/office/powerpoint/2010/main" val="185983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81876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1860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92708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540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5619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9357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9374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72204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2088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5223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85006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E9905B9-2D5C-0D4B-B90B-3A7319903455}" type="slidenum">
              <a:rPr lang="en-US" sz="1200"/>
              <a:pPr/>
              <a:t>46</a:t>
            </a:fld>
            <a:endParaRPr lang="en-US" sz="1200"/>
          </a:p>
        </p:txBody>
      </p:sp>
      <p:sp>
        <p:nvSpPr>
          <p:cNvPr id="103427"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488636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BEAAF0-86B2-894D-8F47-83DAB0756698}" type="slidenum">
              <a:rPr lang="en-US" sz="1200"/>
              <a:pPr/>
              <a:t>47</a:t>
            </a:fld>
            <a:endParaRPr lang="en-US" sz="1200"/>
          </a:p>
        </p:txBody>
      </p:sp>
      <p:sp>
        <p:nvSpPr>
          <p:cNvPr id="125955"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00828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Blue</a:t>
            </a:r>
            <a:r>
              <a:rPr lang="en-US" baseline="0" dirty="0" smtClean="0">
                <a:latin typeface="Arial" charset="0"/>
                <a:ea typeface="ＭＳ Ｐゴシック" charset="0"/>
                <a:cs typeface="ＭＳ Ｐゴシック" charset="0"/>
              </a:rPr>
              <a:t> collar, “middle income” jobs (annual income $32,000-$53,000) are at a net loss of over 900,000 since before the recession. On the other hand, low wage jobs have increased. High wage jobs requiring at least a college degree also have risen.  National Employment Law Project (2014), The Low-Wage Recovery. Georgetown Center on Education and the Workforce (2015), Good Jobs Are Back.</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16270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C4BAB4C-C9F2-1840-A2DF-CD592E4612F4}" type="slidenum">
              <a:rPr lang="en-US" sz="1200"/>
              <a:pPr/>
              <a:t>48</a:t>
            </a:fld>
            <a:endParaRPr lang="en-US" sz="1200"/>
          </a:p>
        </p:txBody>
      </p:sp>
      <p:sp>
        <p:nvSpPr>
          <p:cNvPr id="132099" name="Rectangle 2"/>
          <p:cNvSpPr>
            <a:spLocks noGrp="1" noRot="1" noChangeAspect="1" noChangeArrowheads="1"/>
          </p:cNvSpPr>
          <p:nvPr>
            <p:ph type="sldImg"/>
          </p:nvPr>
        </p:nvSpPr>
        <p:spPr>
          <a:xfrm>
            <a:off x="1301750" y="671513"/>
            <a:ext cx="4476750" cy="3357562"/>
          </a:xfrm>
          <a:solidFill>
            <a:srgbClr val="FFFFFF"/>
          </a:solidFill>
          <a:ln/>
        </p:spPr>
      </p:sp>
      <p:sp>
        <p:nvSpPr>
          <p:cNvPr id="2" name="Rectangle 3"/>
          <p:cNvSpPr>
            <a:spLocks noGrp="1" noChangeArrowheads="1"/>
          </p:cNvSpPr>
          <p:nvPr>
            <p:ph type="body" idx="1"/>
          </p:nvPr>
        </p:nvSpPr>
        <p:spPr>
          <a:xfrm>
            <a:off x="708025" y="4252913"/>
            <a:ext cx="5661025" cy="4030662"/>
          </a:xfrm>
          <a:solidFill>
            <a:srgbClr val="FFFFFF"/>
          </a:solidFill>
          <a:ln>
            <a:solidFill>
              <a:srgbClr val="000000"/>
            </a:solidFill>
          </a:ln>
        </p:spPr>
        <p:txBody>
          <a:bodyPr lIns="86493" tIns="43247" rIns="86493" bIns="43247"/>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94255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39108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39108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20523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62695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7597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1741857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88894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88894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113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5116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1131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All of this is in the law, including the first bullet– if funds</a:t>
            </a:r>
            <a:r>
              <a:rPr lang="en-US" baseline="0" dirty="0" smtClean="0">
                <a:latin typeface="Arial" charset="0"/>
                <a:ea typeface="ＭＳ Ｐゴシック" charset="0"/>
                <a:cs typeface="ＭＳ Ｐゴシック" charset="0"/>
              </a:rPr>
              <a:t> can be used for the liaison, then they can be used for students in any school, because the liaison’s duties inherently touch on ALL homeless students.  You can’t distinguish whether putting up a poster or information on a website or instituting enrollment forms or trainings ONLY effect students in participating schools.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83231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66331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81679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4621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68760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34860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62444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38463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94343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72004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5409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554657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2820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Source for infancy as the most likely time for entering a homeless shelter: the full references are:</a:t>
            </a:r>
          </a:p>
          <a:p>
            <a:r>
              <a:rPr lang="en-US">
                <a:latin typeface="Arial" charset="0"/>
                <a:ea typeface="ＭＳ Ｐゴシック" charset="0"/>
                <a:cs typeface="ＭＳ Ｐゴシック" charset="0"/>
              </a:rPr>
              <a:t>AHAR HMIS 2012: </a:t>
            </a:r>
            <a:r>
              <a:rPr lang="en-US" u="sng">
                <a:latin typeface="Arial" charset="0"/>
                <a:ea typeface="ＭＳ Ｐゴシック" charset="0"/>
                <a:cs typeface="ＭＳ Ｐゴシック" charset="0"/>
                <a:hlinkClick r:id="rId3"/>
              </a:rPr>
              <a:t>https://www.onecpd.info/resource/3297/2012-ahar-volume-2-estimates-of-homelessness-in-the-us/</a:t>
            </a:r>
            <a:r>
              <a:rPr lang="en-US">
                <a:latin typeface="Arial" charset="0"/>
                <a:ea typeface="ＭＳ Ｐゴシック" charset="0"/>
                <a:cs typeface="ＭＳ Ｐゴシック" charset="0"/>
              </a:rPr>
              <a:t> </a:t>
            </a:r>
          </a:p>
          <a:p>
            <a:r>
              <a:rPr lang="en-US">
                <a:latin typeface="Arial" charset="0"/>
                <a:ea typeface="ＭＳ Ｐゴシック" charset="0"/>
                <a:cs typeface="ＭＳ Ｐゴシック" charset="0"/>
              </a:rPr>
              <a:t>Census: 2012 Population Estimates: </a:t>
            </a:r>
            <a:r>
              <a:rPr lang="en-US" b="1">
                <a:latin typeface="Arial" charset="0"/>
                <a:ea typeface="ＭＳ Ｐゴシック" charset="0"/>
                <a:cs typeface="ＭＳ Ｐゴシック" charset="0"/>
              </a:rPr>
              <a:t>PEPSYASEXN - Annual Estimates of the Resident Population by Single Year of Age and Sex for the United States: April 1, 2010 to July 1, 2012</a:t>
            </a:r>
            <a:r>
              <a:rPr lang="en-US">
                <a:latin typeface="Arial" charset="0"/>
                <a:ea typeface="ＭＳ Ｐゴシック" charset="0"/>
                <a:cs typeface="ＭＳ Ｐゴシック" charset="0"/>
              </a:rPr>
              <a:t>,  Accessed through American Fact Finder2 11/12/2013.</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0937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D5FB8D9-C26B-1842-BA53-D4C9B7ED58CA}" type="slidenum">
              <a:rPr lang="en-US" sz="1200"/>
              <a:pPr/>
              <a:t>7</a:t>
            </a:fld>
            <a:endParaRPr lang="en-US" sz="1200"/>
          </a:p>
        </p:txBody>
      </p:sp>
      <p:sp>
        <p:nvSpPr>
          <p:cNvPr id="121859"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343577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9819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7691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333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C3C844CD-9052-F943-A99C-0994BFB42529}" type="slidenum">
              <a:rPr lang="en-US"/>
              <a:pPr/>
              <a:t>‹#›</a:t>
            </a:fld>
            <a:endParaRPr lang="en-US"/>
          </a:p>
        </p:txBody>
      </p:sp>
    </p:spTree>
    <p:extLst>
      <p:ext uri="{BB962C8B-B14F-4D97-AF65-F5344CB8AC3E}">
        <p14:creationId xmlns:p14="http://schemas.microsoft.com/office/powerpoint/2010/main" val="111617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C0559D1-128D-3C44-B6C8-4D233D5E77E5}" type="slidenum">
              <a:rPr lang="en-US" smtClean="0"/>
              <a:pPr/>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172312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EFA56E88-CD82-EC4B-9796-F16552A578FA}" type="slidenum">
              <a:rPr lang="en-US"/>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32221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sz="4000">
                <a:solidFill>
                  <a:srgbClr val="4D4D4D"/>
                </a:solidFill>
              </a:defRPr>
            </a:lvl1pPr>
          </a:lstStyle>
          <a:p>
            <a:r>
              <a:rPr lang="en-US" dirty="0" smtClean="0"/>
              <a:t>Click to edit Master title style</a:t>
            </a:r>
            <a:endParaRPr lang="en-US" dirty="0"/>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fld id="{2FE2F155-7093-E24F-9768-E604D7D12FCE}" type="slidenum">
              <a:rPr lang="en-US"/>
              <a:pPr/>
              <a:t>‹#›</a:t>
            </a:fld>
            <a:endParaRPr lang="en-US"/>
          </a:p>
        </p:txBody>
      </p:sp>
    </p:spTree>
    <p:extLst>
      <p:ext uri="{BB962C8B-B14F-4D97-AF65-F5344CB8AC3E}">
        <p14:creationId xmlns:p14="http://schemas.microsoft.com/office/powerpoint/2010/main" val="169390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2"/>
          <p:cNvSpPr>
            <a:spLocks noGrp="1"/>
          </p:cNvSpPr>
          <p:nvPr>
            <p:ph type="dt" sz="half" idx="10"/>
          </p:nvPr>
        </p:nvSpPr>
        <p:spPr/>
        <p:txBody>
          <a:bodyPr/>
          <a:lstStyle>
            <a:lvl1pPr>
              <a:defRPr/>
            </a:lvl1pPr>
          </a:lstStyle>
          <a:p>
            <a:pPr>
              <a:defRPr/>
            </a:pPr>
            <a:endParaRPr/>
          </a:p>
        </p:txBody>
      </p:sp>
      <p:sp>
        <p:nvSpPr>
          <p:cNvPr id="8" name="Rectangle 18"/>
          <p:cNvSpPr>
            <a:spLocks noGrp="1"/>
          </p:cNvSpPr>
          <p:nvPr>
            <p:ph type="ftr" sz="quarter" idx="11"/>
          </p:nvPr>
        </p:nvSpPr>
        <p:spPr/>
        <p:txBody>
          <a:bodyPr/>
          <a:lstStyle>
            <a:lvl1pPr>
              <a:defRPr/>
            </a:lvl1pPr>
          </a:lstStyle>
          <a:p>
            <a:pPr>
              <a:defRPr/>
            </a:pPr>
            <a:endParaRPr/>
          </a:p>
        </p:txBody>
      </p:sp>
      <p:sp>
        <p:nvSpPr>
          <p:cNvPr id="9" name="Rectangle 15"/>
          <p:cNvSpPr>
            <a:spLocks noGrp="1"/>
          </p:cNvSpPr>
          <p:nvPr>
            <p:ph type="sldNum" sz="quarter" idx="12"/>
          </p:nvPr>
        </p:nvSpPr>
        <p:spPr/>
        <p:txBody>
          <a:bodyPr/>
          <a:lstStyle>
            <a:lvl1pPr>
              <a:defRPr/>
            </a:lvl1pPr>
          </a:lstStyle>
          <a:p>
            <a:fld id="{EE665934-B9E3-BB42-98CB-25A8EB48F1FD}" type="slidenum">
              <a:rPr lang="en-US"/>
              <a:pPr/>
              <a:t>‹#›</a:t>
            </a:fld>
            <a:endParaRPr lang="en-US"/>
          </a:p>
        </p:txBody>
      </p:sp>
    </p:spTree>
    <p:extLst>
      <p:ext uri="{BB962C8B-B14F-4D97-AF65-F5344CB8AC3E}">
        <p14:creationId xmlns:p14="http://schemas.microsoft.com/office/powerpoint/2010/main" val="1481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sz="4000">
                <a:solidFill>
                  <a:srgbClr val="4D4D4D"/>
                </a:solidFill>
              </a:defRPr>
            </a:lvl1pPr>
          </a:lstStyle>
          <a:p>
            <a:r>
              <a:rPr lang="en-US" dirty="0" smtClean="0"/>
              <a:t>Click to edit Master title style</a:t>
            </a:r>
            <a:endParaRPr lang="en-US" dirty="0"/>
          </a:p>
        </p:txBody>
      </p:sp>
      <p:sp>
        <p:nvSpPr>
          <p:cNvPr id="3" name="Rectangle 22"/>
          <p:cNvSpPr>
            <a:spLocks noGrp="1"/>
          </p:cNvSpPr>
          <p:nvPr>
            <p:ph type="dt" sz="half" idx="10"/>
          </p:nvPr>
        </p:nvSpPr>
        <p:spPr/>
        <p:txBody>
          <a:bodyPr/>
          <a:lstStyle>
            <a:lvl1pPr>
              <a:defRPr/>
            </a:lvl1pPr>
          </a:lstStyle>
          <a:p>
            <a:pPr>
              <a:defRPr/>
            </a:pPr>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fld id="{AE64890A-02FC-164B-8C14-F87020FD6B36}" type="slidenum">
              <a:rPr lang="en-US"/>
              <a:pPr/>
              <a:t>‹#›</a:t>
            </a:fld>
            <a:endParaRPr lang="en-US"/>
          </a:p>
        </p:txBody>
      </p:sp>
    </p:spTree>
    <p:extLst>
      <p:ext uri="{BB962C8B-B14F-4D97-AF65-F5344CB8AC3E}">
        <p14:creationId xmlns:p14="http://schemas.microsoft.com/office/powerpoint/2010/main" val="344190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a:p>
        </p:txBody>
      </p:sp>
      <p:sp>
        <p:nvSpPr>
          <p:cNvPr id="3" name="Rectangle 18"/>
          <p:cNvSpPr>
            <a:spLocks noGrp="1"/>
          </p:cNvSpPr>
          <p:nvPr>
            <p:ph type="ftr" sz="quarter" idx="11"/>
          </p:nvPr>
        </p:nvSpPr>
        <p:spPr/>
        <p:txBody>
          <a:bodyPr/>
          <a:lstStyle>
            <a:lvl1pPr>
              <a:defRPr/>
            </a:lvl1pPr>
          </a:lstStyle>
          <a:p>
            <a:pPr>
              <a:defRPr/>
            </a:pPr>
            <a:endParaRPr/>
          </a:p>
        </p:txBody>
      </p:sp>
      <p:sp>
        <p:nvSpPr>
          <p:cNvPr id="4" name="Rectangle 15"/>
          <p:cNvSpPr>
            <a:spLocks noGrp="1"/>
          </p:cNvSpPr>
          <p:nvPr>
            <p:ph type="sldNum" sz="quarter" idx="12"/>
          </p:nvPr>
        </p:nvSpPr>
        <p:spPr/>
        <p:txBody>
          <a:bodyPr/>
          <a:lstStyle>
            <a:lvl1pPr>
              <a:defRPr/>
            </a:lvl1pPr>
          </a:lstStyle>
          <a:p>
            <a:fld id="{61E6F0DA-2366-8343-9925-774DC95B6067}" type="slidenum">
              <a:rPr lang="en-US"/>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74927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fld id="{428EA59A-A230-5043-9EFB-DFC292EB10D4}" type="slidenum">
              <a:rPr lang="en-US"/>
              <a:pPr/>
              <a:t>‹#›</a:t>
            </a:fld>
            <a:endParaRPr lang="en-US"/>
          </a:p>
        </p:txBody>
      </p:sp>
    </p:spTree>
    <p:extLst>
      <p:ext uri="{BB962C8B-B14F-4D97-AF65-F5344CB8AC3E}">
        <p14:creationId xmlns:p14="http://schemas.microsoft.com/office/powerpoint/2010/main" val="379990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BF6D6B0D-4707-1C43-969A-4529D211CD02}" type="slidenum">
              <a:rPr lang="en-US"/>
              <a:pPr/>
              <a:t>‹#›</a:t>
            </a:fld>
            <a:endParaRPr lang="en-US"/>
          </a:p>
        </p:txBody>
      </p:sp>
    </p:spTree>
    <p:extLst>
      <p:ext uri="{BB962C8B-B14F-4D97-AF65-F5344CB8AC3E}">
        <p14:creationId xmlns:p14="http://schemas.microsoft.com/office/powerpoint/2010/main" val="14900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59428F65-43F5-AB45-BBA6-193621225386}" type="slidenum">
              <a:rPr lang="en-US"/>
              <a:pPr/>
              <a:t>‹#›</a:t>
            </a:fld>
            <a:endParaRPr lang="en-US"/>
          </a:p>
        </p:txBody>
      </p:sp>
    </p:spTree>
    <p:extLst>
      <p:ext uri="{BB962C8B-B14F-4D97-AF65-F5344CB8AC3E}">
        <p14:creationId xmlns:p14="http://schemas.microsoft.com/office/powerpoint/2010/main" val="380674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Rounded Rectangle 8"/>
          <p:cNvSpPr/>
          <p:nvPr/>
        </p:nvSpPr>
        <p:spPr>
          <a:xfrm>
            <a:off x="3810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anchor="ctr"/>
          <a:lstStyle/>
          <a:p>
            <a:pPr algn="ctr" fontAlgn="auto">
              <a:spcBef>
                <a:spcPts val="0"/>
              </a:spcBef>
              <a:spcAft>
                <a:spcPts val="0"/>
              </a:spcAft>
              <a:defRPr/>
            </a:pPr>
            <a:endParaRPr lang="en-US" sz="1800" kern="0">
              <a:solidFill>
                <a:sysClr val="window" lastClr="FFFFFF"/>
              </a:solidFill>
              <a:latin typeface="Corbel"/>
              <a:ea typeface="+mn-ea"/>
              <a:cs typeface="+mn-cs"/>
            </a:endParaRPr>
          </a:p>
        </p:txBody>
      </p:sp>
      <p:sp>
        <p:nvSpPr>
          <p:cNvPr id="2" name="Rectangle 10"/>
          <p:cNvSpPr>
            <a:spLocks noGrp="1"/>
          </p:cNvSpPr>
          <p:nvPr>
            <p:ph type="title"/>
          </p:nvPr>
        </p:nvSpPr>
        <p:spPr>
          <a:xfrm>
            <a:off x="457200" y="304800"/>
            <a:ext cx="8229600" cy="838200"/>
          </a:xfrm>
          <a:prstGeom prst="rect">
            <a:avLst/>
          </a:prstGeom>
        </p:spPr>
        <p:txBody>
          <a:bodyPr anchor="b"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1030" name="Rectangle 11"/>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Rectangle 22"/>
          <p:cNvSpPr>
            <a:spLocks noGrp="1"/>
          </p:cNvSpPr>
          <p:nvPr>
            <p:ph type="dt" sz="half" idx="2"/>
          </p:nvPr>
        </p:nvSpPr>
        <p:spPr>
          <a:xfrm>
            <a:off x="457200" y="6215063"/>
            <a:ext cx="2133600" cy="365125"/>
          </a:xfrm>
          <a:prstGeom prst="rect">
            <a:avLst/>
          </a:prstGeom>
        </p:spPr>
        <p:txBody>
          <a:bodyPr anchor="b" anchorCtr="0"/>
          <a:lstStyle>
            <a:lvl1pPr eaLnBrk="0" hangingPunct="0">
              <a:defRPr lang="en-US" sz="1000" b="0">
                <a:solidFill>
                  <a:schemeClr val="tx2">
                    <a:tint val="75000"/>
                    <a:satMod val="150000"/>
                  </a:schemeClr>
                </a:solidFill>
                <a:latin typeface="+mn-lt"/>
                <a:ea typeface="+mn-lt"/>
                <a:cs typeface="+mn-lt"/>
              </a:defRPr>
            </a:lvl1pPr>
          </a:lstStyle>
          <a:p>
            <a:pPr>
              <a:defRPr/>
            </a:pPr>
            <a:endParaRPr/>
          </a:p>
        </p:txBody>
      </p:sp>
      <p:sp>
        <p:nvSpPr>
          <p:cNvPr id="18" name="Rectangle 18"/>
          <p:cNvSpPr>
            <a:spLocks noGrp="1"/>
          </p:cNvSpPr>
          <p:nvPr>
            <p:ph type="ftr" sz="quarter" idx="3"/>
          </p:nvPr>
        </p:nvSpPr>
        <p:spPr>
          <a:xfrm>
            <a:off x="3124200" y="6215063"/>
            <a:ext cx="2895600" cy="365125"/>
          </a:xfrm>
          <a:prstGeom prst="rect">
            <a:avLst/>
          </a:prstGeom>
        </p:spPr>
        <p:txBody>
          <a:bodyPr anchor="b" anchorCtr="0"/>
          <a:lstStyle>
            <a:lvl1pPr algn="ctr" eaLnBrk="0" hangingPunct="0">
              <a:defRPr lang="en-US" sz="1000" b="0">
                <a:solidFill>
                  <a:schemeClr val="tx2">
                    <a:tint val="75000"/>
                    <a:satMod val="150000"/>
                  </a:schemeClr>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15063"/>
            <a:ext cx="2133600"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400">
                <a:solidFill>
                  <a:srgbClr val="8889A7"/>
                </a:solidFill>
                <a:latin typeface="Calibri" charset="0"/>
              </a:defRPr>
            </a:lvl1pPr>
          </a:lstStyle>
          <a:p>
            <a:fld id="{EC0559D1-128D-3C44-B6C8-4D233D5E77E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Lst>
  <p:hf hdr="0" ftr="0" dt="0"/>
  <p:txStyles>
    <p:titleStyle>
      <a:defPPr>
        <a:defRPr sz="4400">
          <a:solidFill>
            <a:schemeClr val="tx2">
              <a:shade val="80000"/>
              <a:satMod val="150000"/>
            </a:schemeClr>
          </a:solidFill>
          <a:latin typeface="+mj-lt"/>
          <a:ea typeface="+mj-ea"/>
          <a:cs typeface="+mj-cs"/>
        </a:defRPr>
      </a:defPPr>
      <a:lvl1pPr algn="ctr" rtl="0" eaLnBrk="0" fontAlgn="base" hangingPunct="0">
        <a:spcBef>
          <a:spcPct val="0"/>
        </a:spcBef>
        <a:spcAft>
          <a:spcPct val="0"/>
        </a:spcAft>
        <a:defRPr lang="en-US" sz="3600" b="1" kern="1200" dirty="0">
          <a:solidFill>
            <a:srgbClr val="171B73"/>
          </a:solidFill>
          <a:latin typeface="+mj-lt"/>
          <a:ea typeface="ＭＳ Ｐゴシック" charset="0"/>
          <a:cs typeface="+mj-lt"/>
        </a:defRPr>
      </a:lvl1pPr>
      <a:lvl2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2pPr>
      <a:lvl3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3pPr>
      <a:lvl4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4pPr>
      <a:lvl5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5pPr>
      <a:lvl6pPr marL="4572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6pPr>
      <a:lvl7pPr marL="9144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7pPr>
      <a:lvl8pPr marL="13716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8pPr>
      <a:lvl9pPr marL="18288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9pPr>
    </p:titleStyle>
    <p:bodyStyle>
      <a:defPPr>
        <a:defRPr>
          <a:solidFill>
            <a:schemeClr val="tx1"/>
          </a:solidFill>
          <a:latin typeface="+mn-lt"/>
          <a:ea typeface="+mn-ea"/>
          <a:cs typeface="+mn-cs"/>
        </a:defRPr>
      </a:defPPr>
      <a:lvl1pPr marL="457200" indent="-273050" algn="l" rtl="0" eaLnBrk="0" fontAlgn="base" hangingPunct="0">
        <a:spcBef>
          <a:spcPct val="20000"/>
        </a:spcBef>
        <a:spcAft>
          <a:spcPct val="0"/>
        </a:spcAft>
        <a:buClr>
          <a:schemeClr val="accent1"/>
        </a:buClr>
        <a:buSzPct val="80000"/>
        <a:buFont typeface="Wingdings 2" charset="0"/>
        <a:buChar char=""/>
        <a:defRPr sz="2800">
          <a:solidFill>
            <a:schemeClr val="tx1"/>
          </a:solidFill>
          <a:latin typeface="+mn-lt"/>
          <a:ea typeface="ＭＳ Ｐゴシック" charset="0"/>
          <a:cs typeface="+mn-lt"/>
        </a:defRPr>
      </a:lvl1pPr>
      <a:lvl2pPr marL="758825" indent="-228600" algn="l" rtl="0" eaLnBrk="0" fontAlgn="base" hangingPunct="0">
        <a:spcBef>
          <a:spcPct val="20000"/>
        </a:spcBef>
        <a:spcAft>
          <a:spcPct val="0"/>
        </a:spcAft>
        <a:buClr>
          <a:schemeClr val="accent2"/>
        </a:buClr>
        <a:buFont typeface="Wingdings 2" charset="0"/>
        <a:buChar char=""/>
        <a:defRPr sz="2200">
          <a:solidFill>
            <a:schemeClr val="tx1"/>
          </a:solidFill>
          <a:latin typeface="+mn-lt"/>
          <a:ea typeface="+mn-lt"/>
          <a:cs typeface="+mn-lt"/>
        </a:defRPr>
      </a:lvl2pPr>
      <a:lvl3pPr marL="1031875" indent="-228600" algn="l" rtl="0" eaLnBrk="0" fontAlgn="base" hangingPunct="0">
        <a:spcBef>
          <a:spcPct val="20000"/>
        </a:spcBef>
        <a:spcAft>
          <a:spcPct val="0"/>
        </a:spcAft>
        <a:buClr>
          <a:srgbClr val="C43D1F"/>
        </a:buClr>
        <a:buFont typeface="Wingdings 2" charset="0"/>
        <a:buChar char=""/>
        <a:defRPr sz="2000">
          <a:solidFill>
            <a:schemeClr val="tx1"/>
          </a:solidFill>
          <a:latin typeface="+mn-lt"/>
          <a:ea typeface="+mn-lt"/>
          <a:cs typeface="+mn-lt"/>
        </a:defRPr>
      </a:lvl3pPr>
      <a:lvl4pPr marL="1296988" indent="-228600" algn="l" rtl="0" eaLnBrk="0" fontAlgn="base" hangingPunct="0">
        <a:spcBef>
          <a:spcPct val="20000"/>
        </a:spcBef>
        <a:spcAft>
          <a:spcPct val="0"/>
        </a:spcAft>
        <a:buClr>
          <a:srgbClr val="B42469"/>
        </a:buClr>
        <a:buFont typeface="Wingdings 2" charset="0"/>
        <a:buChar char=""/>
        <a:defRPr>
          <a:solidFill>
            <a:schemeClr val="tx1"/>
          </a:solidFill>
          <a:latin typeface="+mn-lt"/>
          <a:ea typeface="+mn-lt"/>
          <a:cs typeface="+mn-lt"/>
        </a:defRPr>
      </a:lvl4pPr>
      <a:lvl5pPr marL="1554163" indent="-228600" algn="l" rtl="0" eaLnBrk="0" fontAlgn="base" hangingPunct="0">
        <a:spcBef>
          <a:spcPct val="20000"/>
        </a:spcBef>
        <a:spcAft>
          <a:spcPct val="0"/>
        </a:spcAft>
        <a:buClr>
          <a:srgbClr val="7B309B"/>
        </a:buClr>
        <a:buFont typeface="Wingdings 2" charset="0"/>
        <a:buChar char=""/>
        <a:defRPr>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erve.org/nche/downloads/briefs/det_elig.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naehcy.org/educational-resources/video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k12.wa.us/HomelessEd/Posters.aspx" TargetMode="External"/><Relationship Id="rId4" Type="http://schemas.openxmlformats.org/officeDocument/2006/relationships/hyperlink" Target="http://center.serve.org/nche/web/online_tr.ph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utdanacenter.org/theo/downloads/factsheets/RP14_SRQ.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naehcy.org/educational-resources/food"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center.serve.org/nche/downloads/briefs/titlei.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naehcy.org/educational-resources/higher-ed"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naehcy.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center.serve.org/nche/"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enter.serve.org/nche/downloads/briefs/sch_sel_checklist.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utdanacenter.org/theo/downloads/factsheets/RP33b_Transportation_Rural.pdf" TargetMode="External"/><Relationship Id="rId4" Type="http://schemas.openxmlformats.org/officeDocument/2006/relationships/hyperlink" Target="http://center.serve.org/nche/pr/incr_sch_stab.php"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center.serve.org/nche/downloads/briefs/assessment.pdf"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hyperlink" Target="http://www.naehcy.org/sites/default/files/dl/elders-memo.pdf" TargetMode="External"/><Relationship Id="rId4" Type="http://schemas.openxmlformats.org/officeDocument/2006/relationships/hyperlink" Target="http://center.serve.org/nche/downloads/briefs/guardianship.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center.serve.org/nche/downloads/briefs/extra_curr.pdf"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center.serve.org/nche/downloads/briefs/credit.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acf.hhs.gov/programs/ecd/expanding-early-care-and-education-for-homeless-children"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hyperlink" Target="http://center.serve.org/nche/ibt/sc_preschool.php" TargetMode="External"/><Relationship Id="rId4" Type="http://schemas.openxmlformats.org/officeDocument/2006/relationships/hyperlink" Target="http://naehcy.org/educational-resources/early-childhood"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center.serve.org/nche/downloads/briefs/titlei.pdf"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hyperlink" Target="http://www2.ed.gov/programs/homeless/homelesscoord0815.pdf" TargetMode="External"/><Relationship Id="rId4" Type="http://schemas.openxmlformats.org/officeDocument/2006/relationships/hyperlink" Target="http://www2.ed.gov/policy/gen/leg/recovery/guidance/titlei-reform.pdf"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thetrevorproject.org/" TargetMode="External"/><Relationship Id="rId3" Type="http://schemas.openxmlformats.org/officeDocument/2006/relationships/hyperlink" Target="http://www.naehcy.org/educational-resources/youth" TargetMode="External"/><Relationship Id="rId7" Type="http://schemas.openxmlformats.org/officeDocument/2006/relationships/hyperlink" Target="http://www.youtube.com/user/itgetsbetterproject"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hyperlink" Target="http://www.1800runaway.org/" TargetMode="External"/><Relationship Id="rId5" Type="http://schemas.openxmlformats.org/officeDocument/2006/relationships/hyperlink" Target="http://center.serve.org/nche/ibt/sc_youth.php" TargetMode="External"/><Relationship Id="rId4" Type="http://schemas.openxmlformats.org/officeDocument/2006/relationships/hyperlink" Target="http://www.naehcy.org/educational-resources/higher-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idx="4294967295"/>
          </p:nvPr>
        </p:nvSpPr>
        <p:spPr>
          <a:xfrm>
            <a:off x="381000" y="-457200"/>
            <a:ext cx="8229600" cy="3124200"/>
          </a:xfrm>
        </p:spPr>
        <p:txBody>
          <a:bodyPr anchor="b"/>
          <a:lstStyle/>
          <a:p>
            <a:pPr eaLnBrk="1" fontAlgn="auto" hangingPunct="1">
              <a:spcBef>
                <a:spcPts val="0"/>
              </a:spcBef>
              <a:spcAft>
                <a:spcPts val="3600"/>
              </a:spcAft>
              <a:defRPr/>
            </a:pPr>
            <a:r>
              <a:rPr lang="en-US" sz="4800" dirty="0" smtClean="0">
                <a:solidFill>
                  <a:srgbClr val="344882"/>
                </a:solidFill>
                <a:ea typeface="+mj-lt"/>
                <a:cs typeface="Calisto MT (Headings)"/>
              </a:rPr>
              <a:t>The McKinney-Vento Act</a:t>
            </a:r>
            <a:r>
              <a:rPr lang="en-US" sz="4000" dirty="0" smtClean="0">
                <a:solidFill>
                  <a:srgbClr val="344882"/>
                </a:solidFill>
                <a:ea typeface="+mj-lt"/>
                <a:cs typeface="Calisto MT (Headings)"/>
              </a:rPr>
              <a:t/>
            </a:r>
            <a:br>
              <a:rPr lang="en-US" sz="4000" dirty="0" smtClean="0">
                <a:solidFill>
                  <a:srgbClr val="344882"/>
                </a:solidFill>
                <a:ea typeface="+mj-lt"/>
                <a:cs typeface="Calisto MT (Headings)"/>
              </a:rPr>
            </a:br>
            <a:r>
              <a:rPr lang="en-US" sz="4000" dirty="0" smtClean="0">
                <a:solidFill>
                  <a:srgbClr val="344882"/>
                </a:solidFill>
                <a:ea typeface="+mj-lt"/>
                <a:cs typeface="Calisto MT (Headings)"/>
              </a:rPr>
              <a:t>as amended by the Every Student Succeeds Act of 2015</a:t>
            </a:r>
            <a:endParaRPr sz="4000" cap="all" dirty="0">
              <a:ln w="9000" cmpd="sng">
                <a:solidFill>
                  <a:schemeClr val="accent4">
                    <a:shade val="50000"/>
                    <a:satMod val="120000"/>
                  </a:schemeClr>
                </a:solidFill>
                <a:prstDash val="solid"/>
              </a:ln>
              <a:solidFill>
                <a:srgbClr val="344882"/>
              </a:solidFill>
              <a:effectLst>
                <a:outerShdw blurRad="38100" dist="38100" dir="2700000" algn="tl">
                  <a:srgbClr val="000000">
                    <a:alpha val="43137"/>
                  </a:srgbClr>
                </a:outerShdw>
                <a:reflection blurRad="12700" stA="28000" endPos="45000" dist="1000" dir="5400000" sy="-100000" algn="bl" rotWithShape="0"/>
              </a:effectLst>
              <a:ea typeface="+mj-lt"/>
            </a:endParaRPr>
          </a:p>
        </p:txBody>
      </p:sp>
      <p:sp>
        <p:nvSpPr>
          <p:cNvPr id="13315" name="Rectangle 3"/>
          <p:cNvSpPr>
            <a:spLocks noGrp="1" noChangeArrowheads="1"/>
          </p:cNvSpPr>
          <p:nvPr>
            <p:ph type="subTitle" idx="1"/>
          </p:nvPr>
        </p:nvSpPr>
        <p:spPr>
          <a:xfrm>
            <a:off x="457200" y="5181600"/>
            <a:ext cx="8305800" cy="1447800"/>
          </a:xfrm>
        </p:spPr>
        <p:txBody>
          <a:bodyPr anchor="ctr">
            <a:normAutofit/>
          </a:bodyPr>
          <a:lstStyle/>
          <a:p>
            <a:pPr>
              <a:spcAft>
                <a:spcPts val="0"/>
              </a:spcAft>
            </a:pPr>
            <a:endParaRPr lang="en-US" sz="1400" b="1" dirty="0" smtClean="0">
              <a:solidFill>
                <a:schemeClr val="bg1">
                  <a:lumMod val="50000"/>
                </a:schemeClr>
              </a:solidFill>
              <a:latin typeface="Calibri" charset="0"/>
            </a:endParaRPr>
          </a:p>
        </p:txBody>
      </p:sp>
      <p:pic>
        <p:nvPicPr>
          <p:cNvPr id="13317" name="Picture 1" descr="naehcylogo.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0" y="3048000"/>
            <a:ext cx="5526248" cy="17716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Hidden in Plain Sight: Youth Voices</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solidFill>
                  <a:schemeClr val="tx2"/>
                </a:solidFill>
              </a:rPr>
              <a:t>42% say they dropped out of school at least once; 60% say it was hard to stay in school while they were homeless.</a:t>
            </a:r>
          </a:p>
          <a:p>
            <a:r>
              <a:rPr lang="en-US" dirty="0">
                <a:solidFill>
                  <a:schemeClr val="tx2"/>
                </a:solidFill>
              </a:rPr>
              <a:t>67% say they were uncomfortable talking with people at their school about their housing situation and related challenges.</a:t>
            </a:r>
            <a:endParaRPr lang="en-US" dirty="0" smtClean="0">
              <a:solidFill>
                <a:schemeClr val="tx2"/>
              </a:solidFill>
            </a:endParaRPr>
          </a:p>
          <a:p>
            <a:r>
              <a:rPr lang="en-US" dirty="0" smtClean="0">
                <a:solidFill>
                  <a:schemeClr val="tx2"/>
                </a:solidFill>
              </a:rPr>
              <a:t>61</a:t>
            </a:r>
            <a:r>
              <a:rPr lang="en-US" dirty="0">
                <a:solidFill>
                  <a:schemeClr val="tx2"/>
                </a:solidFill>
              </a:rPr>
              <a:t>% say they were never connected with any outside organization while homeless; 87% of those who were connected found the help valuable.</a:t>
            </a:r>
          </a:p>
          <a:p>
            <a:endParaRPr lang="en-US" dirty="0" smtClean="0">
              <a:solidFill>
                <a:schemeClr val="tx2"/>
              </a:solidFill>
            </a:endParaRPr>
          </a:p>
        </p:txBody>
      </p:sp>
    </p:spTree>
    <p:extLst>
      <p:ext uri="{BB962C8B-B14F-4D97-AF65-F5344CB8AC3E}">
        <p14:creationId xmlns:p14="http://schemas.microsoft.com/office/powerpoint/2010/main" val="139781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229600" cy="1295400"/>
          </a:xfrm>
        </p:spPr>
        <p:txBody>
          <a:bodyPr>
            <a:noAutofit/>
          </a:bodyPr>
          <a:lstStyle/>
          <a:p>
            <a:pPr eaLnBrk="1" hangingPunct="1">
              <a:defRPr/>
            </a:pPr>
            <a:r>
              <a:rPr dirty="0" smtClean="0">
                <a:effectLst>
                  <a:outerShdw blurRad="38100" dist="38100" dir="2700000" algn="tl">
                    <a:srgbClr val="C0C0C0"/>
                  </a:outerShdw>
                </a:effectLst>
                <a:ea typeface="+mj-ea"/>
                <a:cs typeface="+mj-cs"/>
              </a:rPr>
              <a:t>McKinney-Vento</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Assistance Act</a:t>
            </a:r>
          </a:p>
        </p:txBody>
      </p:sp>
      <p:sp>
        <p:nvSpPr>
          <p:cNvPr id="25603" name="Rectangle 3"/>
          <p:cNvSpPr>
            <a:spLocks noGrp="1" noChangeArrowheads="1"/>
          </p:cNvSpPr>
          <p:nvPr>
            <p:ph type="body" idx="1"/>
          </p:nvPr>
        </p:nvSpPr>
        <p:spPr>
          <a:xfrm>
            <a:off x="533400" y="1760452"/>
            <a:ext cx="8229600" cy="4419600"/>
          </a:xfrm>
        </p:spPr>
        <p:txBody>
          <a:bodyPr/>
          <a:lstStyle/>
          <a:p>
            <a:pPr eaLnBrk="1" hangingPunct="1">
              <a:lnSpc>
                <a:spcPct val="90000"/>
              </a:lnSpc>
              <a:spcAft>
                <a:spcPts val="0"/>
              </a:spcAft>
            </a:pPr>
            <a:r>
              <a:rPr lang="en-US" sz="3000" dirty="0" smtClean="0">
                <a:solidFill>
                  <a:srgbClr val="2A2D6C"/>
                </a:solidFill>
                <a:latin typeface="Calibri" charset="0"/>
              </a:rPr>
              <a:t>Originally passed in 1987.</a:t>
            </a:r>
          </a:p>
          <a:p>
            <a:pPr eaLnBrk="1" hangingPunct="1">
              <a:lnSpc>
                <a:spcPct val="90000"/>
              </a:lnSpc>
              <a:spcAft>
                <a:spcPts val="0"/>
              </a:spcAft>
            </a:pPr>
            <a:r>
              <a:rPr lang="en-US" sz="3000" dirty="0" smtClean="0">
                <a:solidFill>
                  <a:srgbClr val="2A2D6C"/>
                </a:solidFill>
                <a:latin typeface="Calibri" charset="0"/>
              </a:rPr>
              <a:t>Reauthorized in 2015 </a:t>
            </a:r>
            <a:r>
              <a:rPr lang="en-US" sz="3000" dirty="0">
                <a:solidFill>
                  <a:srgbClr val="2A2D6C"/>
                </a:solidFill>
                <a:latin typeface="Calibri" charset="0"/>
              </a:rPr>
              <a:t>by</a:t>
            </a:r>
            <a:r>
              <a:rPr lang="en-US" sz="3000" dirty="0" smtClean="0">
                <a:solidFill>
                  <a:srgbClr val="2A2D6C"/>
                </a:solidFill>
                <a:latin typeface="Calibri" charset="0"/>
              </a:rPr>
              <a:t> the Every Student Succeeds Act (ESSA).</a:t>
            </a:r>
          </a:p>
          <a:p>
            <a:pPr lvl="1" eaLnBrk="1" hangingPunct="1">
              <a:lnSpc>
                <a:spcPct val="90000"/>
              </a:lnSpc>
              <a:spcAft>
                <a:spcPts val="0"/>
              </a:spcAft>
            </a:pPr>
            <a:r>
              <a:rPr lang="en-US" sz="2800" dirty="0" smtClean="0">
                <a:solidFill>
                  <a:srgbClr val="2A2D6C"/>
                </a:solidFill>
                <a:latin typeface="Calibri" charset="0"/>
              </a:rPr>
              <a:t>Amendments take effect October 1, 2016.</a:t>
            </a:r>
          </a:p>
          <a:p>
            <a:pPr eaLnBrk="1" hangingPunct="1">
              <a:lnSpc>
                <a:spcPct val="90000"/>
              </a:lnSpc>
              <a:spcAft>
                <a:spcPts val="0"/>
              </a:spcAft>
            </a:pPr>
            <a:r>
              <a:rPr lang="en-US" sz="3000" dirty="0" smtClean="0">
                <a:solidFill>
                  <a:srgbClr val="2A2D6C"/>
                </a:solidFill>
                <a:latin typeface="Calibri" charset="0"/>
              </a:rPr>
              <a:t>Works hand-in-hand with Title IA and other federal education programs.</a:t>
            </a:r>
          </a:p>
          <a:p>
            <a:pPr eaLnBrk="1" hangingPunct="1">
              <a:lnSpc>
                <a:spcPct val="90000"/>
              </a:lnSpc>
              <a:spcAft>
                <a:spcPts val="0"/>
              </a:spcAft>
            </a:pPr>
            <a:r>
              <a:rPr lang="en-US" sz="3000" dirty="0" smtClean="0">
                <a:solidFill>
                  <a:srgbClr val="2A2D6C"/>
                </a:solidFill>
                <a:latin typeface="Calibri" charset="0"/>
              </a:rPr>
              <a:t>$85 million authorized funding to </a:t>
            </a:r>
            <a:r>
              <a:rPr lang="en-US" sz="3000" dirty="0" err="1" smtClean="0">
                <a:solidFill>
                  <a:srgbClr val="2A2D6C"/>
                </a:solidFill>
                <a:latin typeface="Calibri" charset="0"/>
              </a:rPr>
              <a:t>SEAs</a:t>
            </a:r>
            <a:r>
              <a:rPr lang="en-US" sz="3000" dirty="0" smtClean="0">
                <a:solidFill>
                  <a:srgbClr val="2A2D6C"/>
                </a:solidFill>
                <a:latin typeface="Calibri" charset="0"/>
              </a:rPr>
              <a:t>.</a:t>
            </a:r>
          </a:p>
          <a:p>
            <a:pPr lvl="1" eaLnBrk="1" hangingPunct="1">
              <a:lnSpc>
                <a:spcPct val="90000"/>
              </a:lnSpc>
              <a:spcAft>
                <a:spcPts val="0"/>
              </a:spcAft>
            </a:pPr>
            <a:r>
              <a:rPr lang="en-US" sz="2800" dirty="0" smtClean="0">
                <a:solidFill>
                  <a:srgbClr val="2A2D6C"/>
                </a:solidFill>
                <a:latin typeface="Calibri" charset="0"/>
                <a:ea typeface="Calibri" charset="0"/>
                <a:cs typeface="Calibri" charset="0"/>
              </a:rPr>
              <a:t>Largest percentage increase of all federal education programs.</a:t>
            </a:r>
          </a:p>
          <a:p>
            <a:pPr lvl="1" eaLnBrk="1" hangingPunct="1">
              <a:lnSpc>
                <a:spcPct val="90000"/>
              </a:lnSpc>
              <a:spcAft>
                <a:spcPts val="0"/>
              </a:spcAft>
            </a:pPr>
            <a:r>
              <a:rPr lang="en-US" sz="2800" dirty="0" err="1" smtClean="0">
                <a:solidFill>
                  <a:srgbClr val="2A2D6C"/>
                </a:solidFill>
                <a:latin typeface="Calibri" charset="0"/>
                <a:ea typeface="Calibri" charset="0"/>
                <a:cs typeface="Calibri" charset="0"/>
              </a:rPr>
              <a:t>SEAs</a:t>
            </a:r>
            <a:r>
              <a:rPr lang="en-US" sz="2800" dirty="0" smtClean="0">
                <a:solidFill>
                  <a:srgbClr val="2A2D6C"/>
                </a:solidFill>
                <a:latin typeface="Calibri" charset="0"/>
                <a:ea typeface="Calibri" charset="0"/>
                <a:cs typeface="Calibri" charset="0"/>
              </a:rPr>
              <a:t> award competitive </a:t>
            </a:r>
            <a:r>
              <a:rPr lang="en-US" sz="2800" dirty="0" err="1" smtClean="0">
                <a:solidFill>
                  <a:srgbClr val="2A2D6C"/>
                </a:solidFill>
                <a:latin typeface="Calibri" charset="0"/>
                <a:ea typeface="Calibri" charset="0"/>
                <a:cs typeface="Calibri" charset="0"/>
              </a:rPr>
              <a:t>subgrants</a:t>
            </a:r>
            <a:r>
              <a:rPr lang="en-US" sz="2800" dirty="0" smtClean="0">
                <a:solidFill>
                  <a:srgbClr val="2A2D6C"/>
                </a:solidFill>
                <a:latin typeface="Calibri" charset="0"/>
                <a:ea typeface="Calibri" charset="0"/>
                <a:cs typeface="Calibri" charset="0"/>
              </a:rPr>
              <a:t> to </a:t>
            </a:r>
            <a:r>
              <a:rPr lang="en-US" sz="2800" dirty="0" err="1" smtClean="0">
                <a:solidFill>
                  <a:srgbClr val="2A2D6C"/>
                </a:solidFill>
                <a:latin typeface="Calibri" charset="0"/>
                <a:ea typeface="Calibri" charset="0"/>
                <a:cs typeface="Calibri" charset="0"/>
              </a:rPr>
              <a:t>LEAs</a:t>
            </a:r>
            <a:r>
              <a:rPr lang="en-US" sz="2800" dirty="0" smtClean="0">
                <a:solidFill>
                  <a:srgbClr val="2A2D6C"/>
                </a:solidFill>
                <a:latin typeface="Calibri" charset="0"/>
                <a:ea typeface="Calibri" charset="0"/>
                <a:cs typeface="Calibri" charset="0"/>
              </a:rPr>
              <a:t>.</a:t>
            </a:r>
            <a:endParaRPr lang="en-US" sz="2800" dirty="0">
              <a:solidFill>
                <a:srgbClr val="2A2D6C"/>
              </a:solidFill>
              <a:latin typeface="Calibri" charset="0"/>
              <a:ea typeface="Calibri" charset="0"/>
              <a:cs typeface="Calibri" charset="0"/>
            </a:endParaRPr>
          </a:p>
        </p:txBody>
      </p:sp>
      <p:sp>
        <p:nvSpPr>
          <p:cNvPr id="2560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2BE83-450B-1C46-B411-E1B42E446F66}" type="slidenum">
              <a:rPr lang="en-US" sz="1400">
                <a:solidFill>
                  <a:srgbClr val="8889A7"/>
                </a:solidFill>
                <a:latin typeface="Calibri" charset="0"/>
              </a:rPr>
              <a:pPr/>
              <a:t>11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229600" cy="1371600"/>
          </a:xfrm>
        </p:spPr>
        <p:txBody>
          <a:bodyPr>
            <a:noAutofit/>
          </a:bodyPr>
          <a:lstStyle/>
          <a:p>
            <a:pPr eaLnBrk="1" hangingPunct="1">
              <a:defRPr/>
            </a:pPr>
            <a:r>
              <a:rPr dirty="0" smtClean="0">
                <a:effectLst>
                  <a:outerShdw blurRad="38100" dist="38100" dir="2700000" algn="tl">
                    <a:srgbClr val="C0C0C0"/>
                  </a:outerShdw>
                </a:effectLst>
                <a:ea typeface="+mj-ea"/>
                <a:cs typeface="+mj-cs"/>
              </a:rPr>
              <a:t>McKinney-Vento</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Assistance Act</a:t>
            </a:r>
          </a:p>
        </p:txBody>
      </p:sp>
      <p:sp>
        <p:nvSpPr>
          <p:cNvPr id="25603" name="Rectangle 3"/>
          <p:cNvSpPr>
            <a:spLocks noGrp="1" noChangeArrowheads="1"/>
          </p:cNvSpPr>
          <p:nvPr>
            <p:ph type="body" idx="1"/>
          </p:nvPr>
        </p:nvSpPr>
        <p:spPr>
          <a:xfrm>
            <a:off x="533400" y="2286000"/>
            <a:ext cx="8229600" cy="3840163"/>
          </a:xfrm>
        </p:spPr>
        <p:txBody>
          <a:bodyPr/>
          <a:lstStyle/>
          <a:p>
            <a:pPr eaLnBrk="1" hangingPunct="1">
              <a:lnSpc>
                <a:spcPct val="90000"/>
              </a:lnSpc>
            </a:pPr>
            <a:r>
              <a:rPr lang="en-US" sz="3200" dirty="0" smtClean="0">
                <a:solidFill>
                  <a:srgbClr val="2A2D6C"/>
                </a:solidFill>
                <a:latin typeface="Calibri" charset="0"/>
              </a:rPr>
              <a:t>Main </a:t>
            </a:r>
            <a:r>
              <a:rPr lang="en-US" sz="3200" dirty="0">
                <a:solidFill>
                  <a:srgbClr val="2A2D6C"/>
                </a:solidFill>
                <a:latin typeface="Calibri" charset="0"/>
              </a:rPr>
              <a:t>themes:</a:t>
            </a:r>
            <a:endParaRPr lang="en-US" sz="3200" dirty="0" smtClean="0">
              <a:solidFill>
                <a:srgbClr val="2A2D6C"/>
              </a:solidFill>
              <a:latin typeface="Calibri" charset="0"/>
            </a:endParaRPr>
          </a:p>
          <a:p>
            <a:pPr lvl="1" eaLnBrk="1" hangingPunct="1">
              <a:lnSpc>
                <a:spcPct val="90000"/>
              </a:lnSpc>
            </a:pPr>
            <a:r>
              <a:rPr lang="en-US" sz="2800" dirty="0" smtClean="0">
                <a:solidFill>
                  <a:srgbClr val="2A2D6C"/>
                </a:solidFill>
                <a:latin typeface="Calibri" charset="0"/>
                <a:ea typeface="Calibri" charset="0"/>
                <a:cs typeface="Calibri" charset="0"/>
              </a:rPr>
              <a:t>Identification.</a:t>
            </a:r>
          </a:p>
          <a:p>
            <a:pPr lvl="1" eaLnBrk="1" hangingPunct="1">
              <a:lnSpc>
                <a:spcPct val="90000"/>
              </a:lnSpc>
            </a:pPr>
            <a:r>
              <a:rPr lang="en-US" sz="2800" dirty="0">
                <a:solidFill>
                  <a:srgbClr val="2A2D6C"/>
                </a:solidFill>
                <a:latin typeface="Calibri" charset="0"/>
                <a:ea typeface="Calibri" charset="0"/>
                <a:cs typeface="Calibri" charset="0"/>
              </a:rPr>
              <a:t>School </a:t>
            </a:r>
            <a:r>
              <a:rPr lang="en-US" sz="2800" dirty="0" smtClean="0">
                <a:solidFill>
                  <a:srgbClr val="2A2D6C"/>
                </a:solidFill>
                <a:latin typeface="Calibri" charset="0"/>
                <a:ea typeface="Calibri" charset="0"/>
                <a:cs typeface="Calibri" charset="0"/>
              </a:rPr>
              <a:t>stability.</a:t>
            </a:r>
          </a:p>
          <a:p>
            <a:pPr lvl="1" eaLnBrk="1" hangingPunct="1">
              <a:lnSpc>
                <a:spcPct val="90000"/>
              </a:lnSpc>
            </a:pPr>
            <a:r>
              <a:rPr lang="en-US" sz="2800" dirty="0">
                <a:solidFill>
                  <a:srgbClr val="2A2D6C"/>
                </a:solidFill>
                <a:latin typeface="Calibri" charset="0"/>
                <a:ea typeface="Calibri" charset="0"/>
                <a:cs typeface="Calibri" charset="0"/>
              </a:rPr>
              <a:t>School</a:t>
            </a:r>
            <a:r>
              <a:rPr lang="en-US" sz="2800" dirty="0" smtClean="0">
                <a:solidFill>
                  <a:srgbClr val="2A2D6C"/>
                </a:solidFill>
                <a:latin typeface="Calibri" charset="0"/>
                <a:ea typeface="Calibri" charset="0"/>
                <a:cs typeface="Calibri" charset="0"/>
              </a:rPr>
              <a:t> enrollment.</a:t>
            </a:r>
          </a:p>
          <a:p>
            <a:pPr lvl="1" eaLnBrk="1" hangingPunct="1">
              <a:lnSpc>
                <a:spcPct val="90000"/>
              </a:lnSpc>
            </a:pPr>
            <a:r>
              <a:rPr lang="en-US" sz="2800" dirty="0">
                <a:solidFill>
                  <a:srgbClr val="2A2D6C"/>
                </a:solidFill>
                <a:latin typeface="Calibri" charset="0"/>
                <a:ea typeface="Calibri" charset="0"/>
                <a:cs typeface="Calibri" charset="0"/>
              </a:rPr>
              <a:t>Support for academic </a:t>
            </a:r>
            <a:r>
              <a:rPr lang="en-US" sz="2800" dirty="0" smtClean="0">
                <a:solidFill>
                  <a:srgbClr val="2A2D6C"/>
                </a:solidFill>
                <a:latin typeface="Calibri" charset="0"/>
                <a:ea typeface="Calibri" charset="0"/>
                <a:cs typeface="Calibri" charset="0"/>
              </a:rPr>
              <a:t>success.</a:t>
            </a:r>
          </a:p>
          <a:p>
            <a:pPr lvl="1" eaLnBrk="1" hangingPunct="1">
              <a:lnSpc>
                <a:spcPct val="90000"/>
              </a:lnSpc>
            </a:pPr>
            <a:r>
              <a:rPr lang="en-US" sz="2800" dirty="0">
                <a:solidFill>
                  <a:srgbClr val="2A2D6C"/>
                </a:solidFill>
                <a:latin typeface="Calibri" charset="0"/>
                <a:ea typeface="Calibri" charset="0"/>
                <a:cs typeface="Calibri" charset="0"/>
              </a:rPr>
              <a:t>Child-centered, best interest decision </a:t>
            </a:r>
            <a:r>
              <a:rPr lang="en-US" sz="2800" dirty="0" smtClean="0">
                <a:solidFill>
                  <a:srgbClr val="2A2D6C"/>
                </a:solidFill>
                <a:latin typeface="Calibri" charset="0"/>
                <a:ea typeface="Calibri" charset="0"/>
                <a:cs typeface="Calibri" charset="0"/>
              </a:rPr>
              <a:t>making.</a:t>
            </a:r>
            <a:endParaRPr lang="en-US" sz="2800" dirty="0">
              <a:solidFill>
                <a:srgbClr val="2A2D6C"/>
              </a:solidFill>
              <a:latin typeface="Calibri" charset="0"/>
              <a:ea typeface="Calibri" charset="0"/>
              <a:cs typeface="Calibri" charset="0"/>
            </a:endParaRPr>
          </a:p>
        </p:txBody>
      </p:sp>
      <p:sp>
        <p:nvSpPr>
          <p:cNvPr id="2560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2BE83-450B-1C46-B411-E1B42E446F66}" type="slidenum">
              <a:rPr lang="en-US" sz="1400">
                <a:solidFill>
                  <a:srgbClr val="8889A7"/>
                </a:solidFill>
                <a:latin typeface="Calibri" charset="0"/>
              </a:rPr>
              <a:pPr/>
              <a:t>12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effectLst>
                  <a:outerShdw blurRad="38100" dist="38100" dir="2700000" algn="tl">
                    <a:srgbClr val="C0C0C0"/>
                  </a:outerShdw>
                </a:effectLst>
              </a:rPr>
              <a:t>Statute, Non-Regulatory Guidance,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and Best Practices</a:t>
            </a:r>
            <a:endParaRPr lang="en-US" dirty="0"/>
          </a:p>
        </p:txBody>
      </p:sp>
      <p:sp>
        <p:nvSpPr>
          <p:cNvPr id="3" name="Content Placeholder 2"/>
          <p:cNvSpPr>
            <a:spLocks noGrp="1"/>
          </p:cNvSpPr>
          <p:nvPr>
            <p:ph idx="1"/>
          </p:nvPr>
        </p:nvSpPr>
        <p:spPr/>
        <p:txBody>
          <a:bodyPr/>
          <a:lstStyle/>
          <a:p>
            <a:endParaRPr lang="en-US" sz="2800" dirty="0" smtClean="0">
              <a:solidFill>
                <a:schemeClr val="tx2">
                  <a:lumMod val="75000"/>
                </a:schemeClr>
              </a:solidFill>
              <a:latin typeface="+mn-lt"/>
            </a:endParaRPr>
          </a:p>
          <a:p>
            <a:r>
              <a:rPr lang="en-US" sz="2800" dirty="0" smtClean="0">
                <a:solidFill>
                  <a:schemeClr val="tx2">
                    <a:lumMod val="75000"/>
                  </a:schemeClr>
                </a:solidFill>
                <a:latin typeface="+mn-lt"/>
              </a:rPr>
              <a:t>Statute</a:t>
            </a:r>
            <a:endParaRPr lang="en-US" sz="2800" dirty="0">
              <a:solidFill>
                <a:schemeClr val="tx2">
                  <a:lumMod val="75000"/>
                </a:schemeClr>
              </a:solidFill>
              <a:latin typeface="+mn-lt"/>
            </a:endParaRPr>
          </a:p>
          <a:p>
            <a:pPr lvl="1"/>
            <a:r>
              <a:rPr lang="en-US" sz="2400" dirty="0">
                <a:solidFill>
                  <a:schemeClr val="tx2">
                    <a:lumMod val="75000"/>
                  </a:schemeClr>
                </a:solidFill>
              </a:rPr>
              <a:t>Actual law as cited</a:t>
            </a:r>
          </a:p>
          <a:p>
            <a:r>
              <a:rPr lang="en-US" sz="2800" dirty="0">
                <a:solidFill>
                  <a:schemeClr val="tx2">
                    <a:lumMod val="75000"/>
                  </a:schemeClr>
                </a:solidFill>
                <a:latin typeface="+mn-lt"/>
              </a:rPr>
              <a:t>Non-Regulatory Guidance</a:t>
            </a:r>
          </a:p>
          <a:p>
            <a:pPr lvl="1"/>
            <a:r>
              <a:rPr lang="en-US" sz="2400" dirty="0">
                <a:solidFill>
                  <a:schemeClr val="tx2">
                    <a:lumMod val="75000"/>
                  </a:schemeClr>
                </a:solidFill>
              </a:rPr>
              <a:t>Guidance provided by the U.S. Department of Education which assists LEAs in interpreting implementation </a:t>
            </a:r>
          </a:p>
          <a:p>
            <a:r>
              <a:rPr lang="en-US" sz="2800" dirty="0">
                <a:solidFill>
                  <a:schemeClr val="tx2">
                    <a:lumMod val="75000"/>
                  </a:schemeClr>
                </a:solidFill>
                <a:latin typeface="+mn-lt"/>
              </a:rPr>
              <a:t>Best Practice</a:t>
            </a:r>
          </a:p>
          <a:p>
            <a:pPr lvl="1"/>
            <a:r>
              <a:rPr lang="en-US" sz="2400" dirty="0">
                <a:solidFill>
                  <a:schemeClr val="tx2">
                    <a:lumMod val="75000"/>
                  </a:schemeClr>
                </a:solidFill>
              </a:rPr>
              <a:t>Suggestions on how to effectively implement statute</a:t>
            </a:r>
          </a:p>
          <a:p>
            <a:pPr lvl="1" indent="0">
              <a:buNone/>
            </a:pPr>
            <a:endParaRPr lang="en-US" dirty="0" smtClean="0"/>
          </a:p>
          <a:p>
            <a:pPr lvl="1" indent="0">
              <a:buNone/>
            </a:pPr>
            <a:endParaRPr lang="en-US" dirty="0" smtClean="0"/>
          </a:p>
          <a:p>
            <a:endParaRPr lang="en-US" dirty="0"/>
          </a:p>
        </p:txBody>
      </p:sp>
    </p:spTree>
    <p:extLst>
      <p:ext uri="{BB962C8B-B14F-4D97-AF65-F5344CB8AC3E}">
        <p14:creationId xmlns:p14="http://schemas.microsoft.com/office/powerpoint/2010/main" val="402472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52400"/>
            <a:ext cx="8229600" cy="13716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McKinney-Vento Implementers:</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State Coordinators</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722437"/>
            <a:ext cx="8229600" cy="4830763"/>
          </a:xfrm>
        </p:spPr>
        <p:txBody>
          <a:bodyPr/>
          <a:lstStyle/>
          <a:p>
            <a:pPr indent="-457200" eaLnBrk="1" hangingPunct="1">
              <a:lnSpc>
                <a:spcPct val="90000"/>
              </a:lnSpc>
            </a:pPr>
            <a:r>
              <a:rPr lang="en-US" dirty="0" smtClean="0">
                <a:solidFill>
                  <a:schemeClr val="tx2"/>
                </a:solidFill>
              </a:rPr>
              <a:t>Every state </a:t>
            </a:r>
            <a:r>
              <a:rPr lang="en-US" dirty="0">
                <a:solidFill>
                  <a:schemeClr val="tx2"/>
                </a:solidFill>
              </a:rPr>
              <a:t>must designate</a:t>
            </a:r>
            <a:r>
              <a:rPr lang="en-US" dirty="0" smtClean="0">
                <a:solidFill>
                  <a:schemeClr val="tx2"/>
                </a:solidFill>
              </a:rPr>
              <a:t> a State Coordinator </a:t>
            </a:r>
            <a:r>
              <a:rPr lang="en-US" dirty="0">
                <a:solidFill>
                  <a:srgbClr val="C40000"/>
                </a:solidFill>
              </a:rPr>
              <a:t>who can sufficiently carry out their duties</a:t>
            </a:r>
            <a:r>
              <a:rPr lang="en-US" dirty="0" smtClean="0">
                <a:solidFill>
                  <a:schemeClr val="tx2"/>
                </a:solidFill>
              </a:rPr>
              <a:t>.</a:t>
            </a:r>
            <a:endParaRPr lang="en-US" dirty="0" smtClean="0">
              <a:solidFill>
                <a:srgbClr val="2A2D6C"/>
              </a:solidFill>
              <a:ea typeface="Osaka" charset="-128"/>
              <a:cs typeface=""/>
            </a:endParaRPr>
          </a:p>
          <a:p>
            <a:pPr indent="-457200" eaLnBrk="1" hangingPunct="1">
              <a:lnSpc>
                <a:spcPct val="90000"/>
              </a:lnSpc>
            </a:pPr>
            <a:r>
              <a:rPr lang="en-US" dirty="0" smtClean="0">
                <a:solidFill>
                  <a:srgbClr val="2A2D6C"/>
                </a:solidFill>
                <a:ea typeface="Osaka" charset="-128"/>
                <a:cs typeface=""/>
              </a:rPr>
              <a:t>State </a:t>
            </a:r>
            <a:r>
              <a:rPr lang="en-US" dirty="0">
                <a:solidFill>
                  <a:srgbClr val="2A2D6C"/>
                </a:solidFill>
                <a:ea typeface="Osaka" charset="-128"/>
                <a:cs typeface=""/>
              </a:rPr>
              <a:t>coordinators </a:t>
            </a:r>
            <a:r>
              <a:rPr lang="en-US" dirty="0" smtClean="0">
                <a:solidFill>
                  <a:srgbClr val="2A2D6C"/>
                </a:solidFill>
                <a:ea typeface="Osaka" charset="-128"/>
                <a:cs typeface=""/>
              </a:rPr>
              <a:t>must: </a:t>
            </a:r>
          </a:p>
          <a:p>
            <a:pPr marL="730250" lvl="2" indent="-273050" eaLnBrk="1" hangingPunct="1">
              <a:lnSpc>
                <a:spcPct val="90000"/>
              </a:lnSpc>
              <a:buClr>
                <a:schemeClr val="accent1"/>
              </a:buClr>
              <a:buSzPct val="80000"/>
              <a:buFont typeface="Wingdings 2" pitchFamily="18" charset="2"/>
              <a:buChar char=""/>
            </a:pPr>
            <a:r>
              <a:rPr lang="en-US" sz="2800" dirty="0">
                <a:solidFill>
                  <a:srgbClr val="C40000"/>
                </a:solidFill>
                <a:ea typeface="Osaka" charset="-128"/>
                <a:cs typeface=""/>
              </a:rPr>
              <a:t>Conduct monitoring of local educational agencies (</a:t>
            </a:r>
            <a:r>
              <a:rPr lang="en-US" sz="2800" dirty="0" err="1">
                <a:solidFill>
                  <a:srgbClr val="C40000"/>
                </a:solidFill>
                <a:ea typeface="Osaka" charset="-128"/>
                <a:cs typeface=""/>
              </a:rPr>
              <a:t>LEAs</a:t>
            </a:r>
            <a:r>
              <a:rPr lang="en-US" sz="2800" dirty="0" smtClean="0">
                <a:solidFill>
                  <a:srgbClr val="C40000"/>
                </a:solidFill>
                <a:ea typeface="Osaka" charset="-128"/>
                <a:cs typeface=""/>
              </a:rPr>
              <a:t>) </a:t>
            </a:r>
            <a:r>
              <a:rPr lang="en-US" sz="2800" dirty="0" smtClean="0">
                <a:solidFill>
                  <a:schemeClr val="tx2"/>
                </a:solidFill>
                <a:ea typeface="Osaka" charset="-128"/>
                <a:cs typeface=""/>
              </a:rPr>
              <a:t>and ensure compliance</a:t>
            </a:r>
            <a:r>
              <a:rPr lang="en-US" sz="2800" dirty="0" smtClean="0">
                <a:solidFill>
                  <a:srgbClr val="C40000"/>
                </a:solidFill>
                <a:ea typeface="Osaka" charset="-128"/>
                <a:cs typeface=""/>
              </a:rPr>
              <a:t>.</a:t>
            </a:r>
          </a:p>
          <a:p>
            <a:pPr marL="730250" lvl="2" indent="-273050" eaLnBrk="1" hangingPunct="1">
              <a:lnSpc>
                <a:spcPct val="90000"/>
              </a:lnSpc>
              <a:buClr>
                <a:schemeClr val="accent1"/>
              </a:buClr>
              <a:buSzPct val="80000"/>
              <a:buFont typeface="Wingdings 2" pitchFamily="18" charset="2"/>
              <a:buChar char=""/>
            </a:pPr>
            <a:r>
              <a:rPr lang="en-US" sz="2800" dirty="0" smtClean="0">
                <a:solidFill>
                  <a:srgbClr val="C40000"/>
                </a:solidFill>
                <a:ea typeface="Osaka" charset="-128"/>
                <a:cs typeface=""/>
              </a:rPr>
              <a:t>Post on the SEA website, and annually update, a </a:t>
            </a:r>
            <a:r>
              <a:rPr lang="en-US" sz="2800" dirty="0">
                <a:solidFill>
                  <a:srgbClr val="C40000"/>
                </a:solidFill>
                <a:ea typeface="Osaka" charset="-128"/>
                <a:cs typeface=""/>
              </a:rPr>
              <a:t>list of </a:t>
            </a:r>
            <a:r>
              <a:rPr lang="en-US" sz="2800" dirty="0" smtClean="0">
                <a:solidFill>
                  <a:srgbClr val="C40000"/>
                </a:solidFill>
                <a:ea typeface="Osaka" charset="-128"/>
                <a:cs typeface=""/>
              </a:rPr>
              <a:t>liaisons’ contact information and duties, and data on student homelessness.</a:t>
            </a:r>
            <a:endParaRPr lang="en-US" sz="2800" dirty="0">
              <a:solidFill>
                <a:srgbClr val="C40000"/>
              </a:solidFill>
              <a:ea typeface="Osaka" charset="-128"/>
              <a:cs typeface=""/>
            </a:endParaRPr>
          </a:p>
          <a:p>
            <a:pPr marL="730250" lvl="2" indent="-273050" eaLnBrk="1" hangingPunct="1">
              <a:lnSpc>
                <a:spcPct val="90000"/>
              </a:lnSpc>
              <a:buClr>
                <a:schemeClr val="accent1"/>
              </a:buClr>
              <a:buSzPct val="80000"/>
              <a:buFont typeface="Wingdings 2" pitchFamily="18" charset="2"/>
              <a:buChar char=""/>
            </a:pPr>
            <a:r>
              <a:rPr lang="en-US" sz="2800" dirty="0">
                <a:solidFill>
                  <a:srgbClr val="C40000"/>
                </a:solidFill>
                <a:ea typeface="Osaka" charset="-128"/>
                <a:cs typeface=""/>
              </a:rPr>
              <a:t>Respond to inquiries from homeless parents and unaccompanied </a:t>
            </a:r>
            <a:r>
              <a:rPr lang="en-US" sz="2800" dirty="0" smtClean="0">
                <a:solidFill>
                  <a:srgbClr val="C40000"/>
                </a:solidFill>
                <a:ea typeface="Osaka" charset="-128"/>
                <a:cs typeface=""/>
              </a:rPr>
              <a:t>youth to ensure they receive the full protections of the law.</a:t>
            </a:r>
            <a:endParaRPr lang="en-US" sz="2800" dirty="0">
              <a:solidFill>
                <a:srgbClr val="C40000"/>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28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184150" lvl="1" indent="0" eaLnBrk="1" hangingPunct="1">
              <a:lnSpc>
                <a:spcPct val="90000"/>
              </a:lnSpc>
              <a:buClr>
                <a:schemeClr val="accent1"/>
              </a:buClr>
              <a:buSzPct val="80000"/>
              <a:buNone/>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u="sng"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14</a:t>
            </a:fld>
            <a:endParaRPr lang="en-US"/>
          </a:p>
        </p:txBody>
      </p:sp>
    </p:spTree>
    <p:extLst>
      <p:ext uri="{BB962C8B-B14F-4D97-AF65-F5344CB8AC3E}">
        <p14:creationId xmlns:p14="http://schemas.microsoft.com/office/powerpoint/2010/main" val="919310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11430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State Coordinators (cont.)</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371600"/>
            <a:ext cx="8229600" cy="4876800"/>
          </a:xfrm>
        </p:spPr>
        <p:txBody>
          <a:bodyPr/>
          <a:lstStyle/>
          <a:p>
            <a:pPr marL="0" indent="0" eaLnBrk="1" hangingPunct="1">
              <a:lnSpc>
                <a:spcPct val="90000"/>
              </a:lnSpc>
              <a:buNone/>
            </a:pPr>
            <a:r>
              <a:rPr lang="en-US" dirty="0" smtClean="0">
                <a:solidFill>
                  <a:srgbClr val="2A2D6C"/>
                </a:solidFill>
                <a:ea typeface="Osaka" charset="-128"/>
                <a:cs typeface=""/>
              </a:rPr>
              <a:t>State </a:t>
            </a:r>
            <a:r>
              <a:rPr lang="en-US" dirty="0">
                <a:solidFill>
                  <a:srgbClr val="2A2D6C"/>
                </a:solidFill>
                <a:ea typeface="Osaka" charset="-128"/>
                <a:cs typeface=""/>
              </a:rPr>
              <a:t>coordinators </a:t>
            </a:r>
            <a:r>
              <a:rPr lang="en-US" dirty="0" smtClean="0">
                <a:solidFill>
                  <a:srgbClr val="2A2D6C"/>
                </a:solidFill>
                <a:ea typeface="Osaka" charset="-128"/>
                <a:cs typeface=""/>
              </a:rPr>
              <a:t>must: </a:t>
            </a:r>
          </a:p>
          <a:p>
            <a:pPr lvl="1"/>
            <a:r>
              <a:rPr lang="en-US" sz="2800" dirty="0" smtClean="0">
                <a:solidFill>
                  <a:schemeClr val="tx2"/>
                </a:solidFill>
              </a:rPr>
              <a:t>Implement professional development programs</a:t>
            </a:r>
            <a:r>
              <a:rPr lang="en-US" sz="2800" dirty="0" smtClean="0">
                <a:solidFill>
                  <a:srgbClr val="C40000"/>
                </a:solidFill>
              </a:rPr>
              <a:t> for liaisons and other </a:t>
            </a:r>
            <a:r>
              <a:rPr lang="en-US" sz="2800" dirty="0" smtClean="0">
                <a:solidFill>
                  <a:schemeClr val="tx2"/>
                </a:solidFill>
              </a:rPr>
              <a:t>LEA personne</a:t>
            </a:r>
            <a:r>
              <a:rPr lang="en-US" sz="2800" dirty="0" smtClean="0">
                <a:solidFill>
                  <a:srgbClr val="2A2D6C"/>
                </a:solidFill>
              </a:rPr>
              <a:t>l</a:t>
            </a:r>
            <a:r>
              <a:rPr lang="en-US" sz="2800" dirty="0" smtClean="0">
                <a:solidFill>
                  <a:srgbClr val="C40000"/>
                </a:solidFill>
              </a:rPr>
              <a:t> to improve their identification of McKinney-Vento children and youth and </a:t>
            </a:r>
            <a:r>
              <a:rPr lang="en-US" sz="2800" dirty="0" smtClean="0">
                <a:solidFill>
                  <a:srgbClr val="2A2D6C"/>
                </a:solidFill>
              </a:rPr>
              <a:t>heighten their awareness of, and capacity to respond to, specific </a:t>
            </a:r>
            <a:r>
              <a:rPr lang="en-US" sz="2800" dirty="0" smtClean="0">
                <a:solidFill>
                  <a:srgbClr val="C40000"/>
                </a:solidFill>
              </a:rPr>
              <a:t>needs </a:t>
            </a:r>
            <a:r>
              <a:rPr lang="en-US" sz="2800" dirty="0" smtClean="0">
                <a:solidFill>
                  <a:srgbClr val="2A2D6C"/>
                </a:solidFill>
              </a:rPr>
              <a:t>in those children’s and youths’ education</a:t>
            </a:r>
            <a:r>
              <a:rPr lang="en-US" sz="2800" dirty="0" smtClean="0">
                <a:solidFill>
                  <a:srgbClr val="C40000"/>
                </a:solidFill>
              </a:rPr>
              <a:t>. </a:t>
            </a:r>
          </a:p>
          <a:p>
            <a:pPr>
              <a:buNone/>
            </a:pPr>
            <a:r>
              <a:rPr lang="en-US" dirty="0" smtClean="0">
                <a:solidFill>
                  <a:srgbClr val="C40000"/>
                </a:solidFill>
                <a:ea typeface="Osaka" charset="-128"/>
                <a:cs typeface=""/>
              </a:rPr>
              <a:t>“State Coordinators should coordinate with State and local policymakers to ensure that legislation and policies do not create barriers” </a:t>
            </a:r>
            <a:r>
              <a:rPr lang="en-US" sz="1800" dirty="0" smtClean="0">
                <a:solidFill>
                  <a:srgbClr val="2A2D6C"/>
                </a:solidFill>
                <a:ea typeface="Osaka" charset="-128"/>
                <a:cs typeface=""/>
              </a:rPr>
              <a:t>(Guidance E8)</a:t>
            </a:r>
            <a:endParaRPr lang="en-US" dirty="0" smtClean="0">
              <a:solidFill>
                <a:srgbClr val="2A2D6C"/>
              </a:solidFill>
              <a:ea typeface="Osaka" charset="-128"/>
              <a:cs typeface=""/>
            </a:endParaRPr>
          </a:p>
          <a:p>
            <a:pPr marL="184150" lvl="1" indent="0" eaLnBrk="1" hangingPunct="1">
              <a:lnSpc>
                <a:spcPct val="90000"/>
              </a:lnSpc>
              <a:buClr>
                <a:schemeClr val="accent1"/>
              </a:buClr>
              <a:buSzPct val="80000"/>
              <a:buNone/>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u="sng"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15</a:t>
            </a:fld>
            <a:endParaRPr lang="en-US"/>
          </a:p>
        </p:txBody>
      </p:sp>
    </p:spTree>
    <p:extLst>
      <p:ext uri="{BB962C8B-B14F-4D97-AF65-F5344CB8AC3E}">
        <p14:creationId xmlns:p14="http://schemas.microsoft.com/office/powerpoint/2010/main" val="2934395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295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a:t>
            </a:r>
            <a:r>
              <a:rPr lang="en-US" dirty="0" smtClean="0">
                <a:effectLst>
                  <a:outerShdw blurRad="38100" dist="38100" dir="2700000" algn="tl">
                    <a:srgbClr val="DDDDDD"/>
                  </a:outerShdw>
                </a:effectLst>
                <a:ea typeface="+mj-ea"/>
                <a:cs typeface="+mj-cs"/>
              </a:rPr>
              <a:t> Implementers:</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Local</a:t>
            </a:r>
            <a:r>
              <a:rPr dirty="0" smtClean="0">
                <a:effectLst>
                  <a:outerShdw blurRad="38100" dist="38100" dir="2700000" algn="tl">
                    <a:srgbClr val="DDDDDD"/>
                  </a:outerShdw>
                </a:effectLst>
                <a:ea typeface="+mj-ea"/>
                <a:cs typeface="+mj-cs"/>
              </a:rPr>
              <a:t> Liaisons</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304800" y="1828800"/>
            <a:ext cx="8534400" cy="4800600"/>
          </a:xfrm>
        </p:spPr>
        <p:txBody>
          <a:bodyPr/>
          <a:lstStyle/>
          <a:p>
            <a:pPr eaLnBrk="1" hangingPunct="1">
              <a:lnSpc>
                <a:spcPct val="80000"/>
              </a:lnSpc>
              <a:spcAft>
                <a:spcPts val="600"/>
              </a:spcAft>
            </a:pPr>
            <a:r>
              <a:rPr lang="en-US" dirty="0">
                <a:solidFill>
                  <a:srgbClr val="2A2D6C"/>
                </a:solidFill>
                <a:latin typeface="Calibri" charset="0"/>
              </a:rPr>
              <a:t>Every LEA must designate </a:t>
            </a:r>
            <a:r>
              <a:rPr lang="en-US" dirty="0" smtClean="0">
                <a:solidFill>
                  <a:srgbClr val="2A2D6C"/>
                </a:solidFill>
                <a:latin typeface="Calibri" charset="0"/>
              </a:rPr>
              <a:t>a McKinney-Vento </a:t>
            </a:r>
            <a:r>
              <a:rPr lang="en-US" dirty="0">
                <a:solidFill>
                  <a:srgbClr val="2A2D6C"/>
                </a:solidFill>
                <a:latin typeface="Calibri" charset="0"/>
              </a:rPr>
              <a:t>liaison</a:t>
            </a:r>
            <a:r>
              <a:rPr lang="en-US" dirty="0" smtClean="0">
                <a:solidFill>
                  <a:srgbClr val="2A2D6C"/>
                </a:solidFill>
                <a:latin typeface="Calibri" charset="0"/>
              </a:rPr>
              <a:t> </a:t>
            </a:r>
            <a:r>
              <a:rPr lang="en-US" dirty="0" smtClean="0">
                <a:solidFill>
                  <a:srgbClr val="C40000"/>
                </a:solidFill>
                <a:latin typeface="Calibri" charset="0"/>
              </a:rPr>
              <a:t>able to carry out his/her legal duties</a:t>
            </a:r>
            <a:r>
              <a:rPr lang="en-US" dirty="0" smtClean="0">
                <a:solidFill>
                  <a:srgbClr val="2A2D6C"/>
                </a:solidFill>
                <a:latin typeface="Calibri" charset="0"/>
              </a:rPr>
              <a:t>. </a:t>
            </a:r>
            <a:r>
              <a:rPr lang="en-US" sz="1600" dirty="0" smtClean="0">
                <a:solidFill>
                  <a:srgbClr val="2A2D6C"/>
                </a:solidFill>
                <a:latin typeface="Calibri" charset="0"/>
              </a:rPr>
              <a:t>11432(g)(6)</a:t>
            </a:r>
            <a:endParaRPr lang="en-US" dirty="0" smtClean="0">
              <a:solidFill>
                <a:srgbClr val="2A2D6C"/>
              </a:solidFill>
              <a:latin typeface="Calibri" charset="0"/>
            </a:endParaRPr>
          </a:p>
          <a:p>
            <a:pPr marL="457200" lvl="1" indent="-273050" eaLnBrk="1" hangingPunct="1">
              <a:lnSpc>
                <a:spcPct val="8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LEA administrators should review: 	</a:t>
            </a:r>
            <a:r>
              <a:rPr lang="en-US" sz="1800" dirty="0" smtClean="0">
                <a:solidFill>
                  <a:schemeClr val="tx2"/>
                </a:solidFill>
                <a:latin typeface="Calibri" charset="0"/>
                <a:ea typeface="Calibri" charset="0"/>
                <a:cs typeface="Calibri" charset="0"/>
              </a:rPr>
              <a:t>(Guidance </a:t>
            </a:r>
            <a:r>
              <a:rPr lang="en-US" sz="1800" dirty="0" err="1" smtClean="0">
                <a:solidFill>
                  <a:schemeClr val="tx2"/>
                </a:solidFill>
                <a:latin typeface="Calibri" charset="0"/>
                <a:ea typeface="Calibri" charset="0"/>
                <a:cs typeface="Calibri" charset="0"/>
              </a:rPr>
              <a:t>p</a:t>
            </a:r>
            <a:r>
              <a:rPr lang="en-US" sz="1800" dirty="0" smtClean="0">
                <a:solidFill>
                  <a:schemeClr val="tx2"/>
                </a:solidFill>
                <a:latin typeface="Calibri" charset="0"/>
                <a:ea typeface="Calibri" charset="0"/>
                <a:cs typeface="Calibri" charset="0"/>
              </a:rPr>
              <a:t>. 15)</a:t>
            </a:r>
            <a:endParaRPr lang="en-US" sz="2800" dirty="0" smtClean="0">
              <a:solidFill>
                <a:schemeClr val="tx2"/>
              </a:solidFill>
              <a:latin typeface="Calibri" charset="0"/>
              <a:ea typeface="Calibri" charset="0"/>
              <a:cs typeface="Calibri" charset="0"/>
            </a:endParaRP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The legal requirements for the position</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Data on prevalence and needs of McKinney-Vento students</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Efforts that may be necessary to improve identification</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Past TA provided to the LEA (monitoring findings)</a:t>
            </a:r>
          </a:p>
        </p:txBody>
      </p:sp>
      <p:sp>
        <p:nvSpPr>
          <p:cNvPr id="2765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646331"/>
          </a:xfrm>
          <a:prstGeom prst="rect">
            <a:avLst/>
          </a:prstGeom>
        </p:spPr>
        <p:txBody>
          <a:bodyPr wrap="square">
            <a:spAutoFit/>
          </a:bodyPr>
          <a:lstStyle/>
          <a:p>
            <a:r>
              <a:rPr lang="en-US" sz="3600" b="1" dirty="0">
                <a:solidFill>
                  <a:srgbClr val="171B73"/>
                </a:solidFill>
                <a:latin typeface="Calisto MT"/>
                <a:cs typeface="Calisto MT"/>
              </a:rPr>
              <a:t>Hidden in Plain Sight: </a:t>
            </a:r>
            <a:r>
              <a:rPr lang="en-US" sz="3600" b="1" dirty="0" smtClean="0">
                <a:solidFill>
                  <a:srgbClr val="171B73"/>
                </a:solidFill>
                <a:latin typeface="Calisto MT"/>
                <a:cs typeface="Calisto MT"/>
              </a:rPr>
              <a:t>Liaison Voices</a:t>
            </a:r>
            <a:endParaRPr lang="en-US" dirty="0"/>
          </a:p>
        </p:txBody>
      </p:sp>
      <p:sp>
        <p:nvSpPr>
          <p:cNvPr id="4" name="TextBox 3"/>
          <p:cNvSpPr txBox="1"/>
          <p:nvPr/>
        </p:nvSpPr>
        <p:spPr>
          <a:xfrm>
            <a:off x="838200" y="1371600"/>
            <a:ext cx="7315200" cy="4893647"/>
          </a:xfrm>
          <a:prstGeom prst="rect">
            <a:avLst/>
          </a:prstGeom>
          <a:noFill/>
        </p:spPr>
        <p:txBody>
          <a:bodyPr wrap="square" rtlCol="0">
            <a:spAutoFit/>
          </a:bodyPr>
          <a:lstStyle/>
          <a:p>
            <a:pPr marL="342900" indent="-342900">
              <a:buFont typeface="Arial"/>
              <a:buChar char="•"/>
            </a:pPr>
            <a:r>
              <a:rPr lang="en-US" dirty="0" smtClean="0">
                <a:solidFill>
                  <a:srgbClr val="2A2D6C"/>
                </a:solidFill>
              </a:rPr>
              <a:t>Over 90% of liaisons report that they work in another official capacity; 89</a:t>
            </a:r>
            <a:r>
              <a:rPr lang="en-US" dirty="0">
                <a:solidFill>
                  <a:srgbClr val="2A2D6C"/>
                </a:solidFill>
              </a:rPr>
              <a:t>% say they spend just half of their time or less on their responsibilities as liaisons.</a:t>
            </a:r>
          </a:p>
          <a:p>
            <a:pPr marL="342900" indent="-342900">
              <a:buFont typeface="Arial"/>
              <a:buChar char="•"/>
            </a:pPr>
            <a:r>
              <a:rPr lang="en-US" dirty="0" smtClean="0">
                <a:solidFill>
                  <a:srgbClr val="2A2D6C"/>
                </a:solidFill>
              </a:rPr>
              <a:t>One</a:t>
            </a:r>
            <a:r>
              <a:rPr lang="en-US" dirty="0">
                <a:solidFill>
                  <a:srgbClr val="2A2D6C"/>
                </a:solidFill>
              </a:rPr>
              <a:t>-third of liaisons (34 percent) reported that they are the only person within their school district who receives training to help identify and intervene with homeless youth and families. </a:t>
            </a:r>
          </a:p>
          <a:p>
            <a:pPr marL="342900" indent="-342900">
              <a:buFont typeface="Arial"/>
              <a:buChar char="•"/>
            </a:pPr>
            <a:r>
              <a:rPr lang="en-US" dirty="0">
                <a:solidFill>
                  <a:srgbClr val="2A2D6C"/>
                </a:solidFill>
              </a:rPr>
              <a:t>88% of liaisons say they believe the young people they work with can graduate from high school college- and career-ready if given the right supports.</a:t>
            </a:r>
          </a:p>
          <a:p>
            <a:endParaRPr lang="en-US" dirty="0">
              <a:solidFill>
                <a:srgbClr val="2A2D6C"/>
              </a:solidFill>
            </a:endParaRPr>
          </a:p>
        </p:txBody>
      </p:sp>
    </p:spTree>
    <p:extLst>
      <p:ext uri="{BB962C8B-B14F-4D97-AF65-F5344CB8AC3E}">
        <p14:creationId xmlns:p14="http://schemas.microsoft.com/office/powerpoint/2010/main" val="55690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McKinney-Vento </a:t>
            </a:r>
            <a:r>
              <a:rPr dirty="0" smtClean="0">
                <a:effectLst>
                  <a:outerShdw blurRad="38100" dist="38100" dir="2700000" algn="tl">
                    <a:srgbClr val="DDDDDD"/>
                  </a:outerShdw>
                </a:effectLst>
                <a:ea typeface="+mj-ea"/>
                <a:cs typeface="+mj-cs"/>
              </a:rPr>
              <a:t>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228600" y="1524000"/>
            <a:ext cx="8610600" cy="5105400"/>
          </a:xfrm>
        </p:spPr>
        <p:txBody>
          <a:bodyPr/>
          <a:lstStyle/>
          <a:p>
            <a:pPr eaLnBrk="1" hangingPunct="1">
              <a:lnSpc>
                <a:spcPct val="80000"/>
              </a:lnSpc>
              <a:spcAft>
                <a:spcPts val="600"/>
              </a:spcAft>
            </a:pPr>
            <a:r>
              <a:rPr lang="en-US" dirty="0" smtClean="0">
                <a:solidFill>
                  <a:srgbClr val="2A2D6C"/>
                </a:solidFill>
                <a:latin typeface="Calibri" charset="0"/>
              </a:rPr>
              <a:t>Liaisons must ensure that—</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McKinney-Vento students enroll in and have full and equal opportunity to succeed in school.</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McKinney-Vento students are identified by school personnel through </a:t>
            </a:r>
            <a:r>
              <a:rPr lang="en-US" sz="2800" dirty="0" smtClean="0">
                <a:solidFill>
                  <a:srgbClr val="C40000"/>
                </a:solidFill>
                <a:latin typeface="Calibri" charset="0"/>
                <a:ea typeface="Calibri" charset="0"/>
                <a:cs typeface="Calibri" charset="0"/>
              </a:rPr>
              <a:t>outreach and</a:t>
            </a:r>
            <a:r>
              <a:rPr lang="en-US" sz="2800" dirty="0" smtClean="0">
                <a:solidFill>
                  <a:srgbClr val="FF2D2D"/>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coordination with other entities and agencies.</a:t>
            </a:r>
          </a:p>
          <a:p>
            <a:pPr lvl="2" eaLnBrk="1" hangingPunct="1">
              <a:lnSpc>
                <a:spcPct val="80000"/>
              </a:lnSpc>
              <a:spcAft>
                <a:spcPts val="600"/>
              </a:spcAft>
            </a:pPr>
            <a:r>
              <a:rPr lang="en-US" sz="2400" dirty="0" smtClean="0">
                <a:solidFill>
                  <a:srgbClr val="C40000"/>
                </a:solidFill>
                <a:latin typeface="Calibri" charset="0"/>
                <a:ea typeface="Calibri" charset="0"/>
                <a:cs typeface="Calibri" charset="0"/>
              </a:rPr>
              <a:t>Identification should be part of all LEA needs assessments and school improvement plans.</a:t>
            </a:r>
            <a:r>
              <a:rPr lang="en-US" sz="2600" dirty="0" smtClean="0">
                <a:solidFill>
                  <a:srgbClr val="C40000"/>
                </a:solidFill>
                <a:latin typeface="Calibri" charset="0"/>
                <a:ea typeface="Calibri" charset="0"/>
                <a:cs typeface="Calibri" charset="0"/>
              </a:rPr>
              <a:t> </a:t>
            </a:r>
            <a:r>
              <a:rPr lang="en-US" sz="1600" dirty="0" smtClean="0">
                <a:solidFill>
                  <a:srgbClr val="2A2D6C"/>
                </a:solidFill>
                <a:latin typeface="Calibri" charset="0"/>
                <a:ea typeface="Calibri" charset="0"/>
                <a:cs typeface="Calibri" charset="0"/>
              </a:rPr>
              <a:t>(Guidance F4)</a:t>
            </a:r>
            <a:endParaRPr lang="en-US" sz="2600" dirty="0" smtClean="0">
              <a:solidFill>
                <a:srgbClr val="2A2D6C"/>
              </a:solidFill>
              <a:latin typeface="Calibri" charset="0"/>
              <a:ea typeface="Calibri" charset="0"/>
              <a:cs typeface="Calibri" charset="0"/>
            </a:endParaRPr>
          </a:p>
          <a:p>
            <a:pPr lvl="1" eaLnBrk="1" hangingPunct="1">
              <a:lnSpc>
                <a:spcPct val="80000"/>
              </a:lnSpc>
              <a:spcAft>
                <a:spcPts val="600"/>
              </a:spcAft>
            </a:pPr>
            <a:r>
              <a:rPr lang="en-US" sz="2800" dirty="0" smtClean="0">
                <a:solidFill>
                  <a:schemeClr val="tx2"/>
                </a:solidFill>
              </a:rPr>
              <a:t>Public notice of MV rights is disseminated </a:t>
            </a:r>
            <a:r>
              <a:rPr lang="en-US" sz="2800" dirty="0" smtClean="0">
                <a:solidFill>
                  <a:srgbClr val="C40000"/>
                </a:solidFill>
              </a:rPr>
              <a:t>in locations frequented by parents, guardians, and unaccompanied youth, in a manner and form understandable to them.</a:t>
            </a:r>
            <a:endParaRPr lang="en-US" sz="2800" dirty="0" smtClean="0">
              <a:solidFill>
                <a:srgbClr val="C40000"/>
              </a:solidFill>
              <a:latin typeface="Calibri" charset="0"/>
              <a:ea typeface="Calibri" charset="0"/>
              <a:cs typeface="Calibri" charset="0"/>
            </a:endParaRPr>
          </a:p>
          <a:p>
            <a:pPr lvl="1" eaLnBrk="1" hangingPunct="1">
              <a:lnSpc>
                <a:spcPct val="80000"/>
              </a:lnSpc>
              <a:spcAft>
                <a:spcPts val="600"/>
              </a:spcAft>
              <a:buNone/>
            </a:pPr>
            <a:endParaRPr lang="en-US" sz="2800" dirty="0" smtClean="0">
              <a:solidFill>
                <a:srgbClr val="2A2D6C"/>
              </a:solidFill>
              <a:latin typeface="Calibri" charset="0"/>
              <a:ea typeface="Calibri" charset="0"/>
              <a:cs typeface="Calibri" charset="0"/>
            </a:endParaRPr>
          </a:p>
        </p:txBody>
      </p:sp>
      <p:sp>
        <p:nvSpPr>
          <p:cNvPr id="2765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 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457200" y="1676400"/>
            <a:ext cx="8229600" cy="4953000"/>
          </a:xfrm>
        </p:spPr>
        <p:txBody>
          <a:bodyPr/>
          <a:lstStyle/>
          <a:p>
            <a:pPr eaLnBrk="1" hangingPunct="1">
              <a:lnSpc>
                <a:spcPct val="80000"/>
              </a:lnSpc>
              <a:spcAft>
                <a:spcPts val="600"/>
              </a:spcAft>
            </a:pPr>
            <a:r>
              <a:rPr lang="en-US" dirty="0" smtClean="0">
                <a:solidFill>
                  <a:srgbClr val="2A2D6C"/>
                </a:solidFill>
                <a:latin typeface="Calibri" charset="0"/>
              </a:rPr>
              <a:t>Liaisons must ensure that (cont.)—</a:t>
            </a:r>
          </a:p>
          <a:p>
            <a:pPr lvl="1" eaLnBrk="1" hangingPunct="1">
              <a:lnSpc>
                <a:spcPct val="80000"/>
              </a:lnSpc>
              <a:spcAft>
                <a:spcPts val="600"/>
              </a:spcAft>
            </a:pPr>
            <a:r>
              <a:rPr lang="en-US" sz="2800" dirty="0" smtClean="0">
                <a:solidFill>
                  <a:srgbClr val="C40000"/>
                </a:solidFill>
              </a:rPr>
              <a:t>School personnel providing McKinney-Vento services receive professional development and other support.</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Children, youth and families </a:t>
            </a:r>
            <a:r>
              <a:rPr lang="en-US" sz="2800" dirty="0" smtClean="0">
                <a:solidFill>
                  <a:srgbClr val="C40000"/>
                </a:solidFill>
                <a:latin typeface="Calibri" charset="0"/>
                <a:ea typeface="Calibri" charset="0"/>
                <a:cs typeface="Calibri" charset="0"/>
              </a:rPr>
              <a:t>have access to and</a:t>
            </a:r>
            <a:r>
              <a:rPr lang="en-US" sz="2800" dirty="0" smtClean="0">
                <a:solidFill>
                  <a:srgbClr val="FF2D2D"/>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receive educational services for which they are eligible, including Head Start, </a:t>
            </a:r>
            <a:r>
              <a:rPr lang="en-US" sz="2800" dirty="0" smtClean="0">
                <a:solidFill>
                  <a:srgbClr val="C40000"/>
                </a:solidFill>
                <a:latin typeface="Calibri" charset="0"/>
                <a:ea typeface="Calibri" charset="0"/>
                <a:cs typeface="Calibri" charset="0"/>
              </a:rPr>
              <a:t>early intervention (IDEA Part C) </a:t>
            </a:r>
            <a:r>
              <a:rPr lang="en-US" sz="2800" dirty="0" smtClean="0">
                <a:solidFill>
                  <a:srgbClr val="2A2D6C"/>
                </a:solidFill>
                <a:latin typeface="Calibri" charset="0"/>
                <a:ea typeface="Calibri" charset="0"/>
                <a:cs typeface="Calibri" charset="0"/>
              </a:rPr>
              <a:t>and other preschool programs.</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Children, youth and families receive referrals to health care, dental, mental health, </a:t>
            </a:r>
            <a:r>
              <a:rPr lang="en-US" sz="2800" dirty="0" smtClean="0">
                <a:solidFill>
                  <a:srgbClr val="C40000"/>
                </a:solidFill>
                <a:latin typeface="Calibri" charset="0"/>
                <a:ea typeface="Calibri" charset="0"/>
                <a:cs typeface="Calibri" charset="0"/>
              </a:rPr>
              <a:t>substance abuse, housing </a:t>
            </a:r>
            <a:r>
              <a:rPr lang="en-US" sz="2800" dirty="0" smtClean="0">
                <a:solidFill>
                  <a:srgbClr val="2A2D6C"/>
                </a:solidFill>
                <a:latin typeface="Calibri" charset="0"/>
                <a:ea typeface="Calibri" charset="0"/>
                <a:cs typeface="Calibri" charset="0"/>
              </a:rPr>
              <a:t>and other services.</a:t>
            </a:r>
          </a:p>
        </p:txBody>
      </p:sp>
      <p:sp>
        <p:nvSpPr>
          <p:cNvPr id="2765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28600"/>
            <a:ext cx="8229600" cy="990600"/>
          </a:xfrm>
        </p:spPr>
        <p:txBody>
          <a:bodyPr>
            <a:noAutofit/>
          </a:bodyPr>
          <a:lstStyle/>
          <a:p>
            <a:pPr eaLnBrk="1" hangingPunct="1">
              <a:defRPr/>
            </a:pPr>
            <a:r>
              <a:rPr smtClean="0">
                <a:effectLst>
                  <a:outerShdw blurRad="38100" dist="38100" dir="2700000" algn="tl">
                    <a:srgbClr val="DDDDDD"/>
                  </a:outerShdw>
                </a:effectLst>
                <a:ea typeface="+mj-ea"/>
                <a:cs typeface="+mj-cs"/>
              </a:rPr>
              <a:t/>
            </a:r>
            <a:br>
              <a:rPr smtClean="0">
                <a:effectLst>
                  <a:outerShdw blurRad="38100" dist="38100" dir="2700000" algn="tl">
                    <a:srgbClr val="DDDDDD"/>
                  </a:outerShdw>
                </a:effectLst>
                <a:ea typeface="+mj-ea"/>
                <a:cs typeface="+mj-cs"/>
              </a:rPr>
            </a:br>
            <a:r>
              <a:rPr sz="4000" smtClean="0">
                <a:effectLst>
                  <a:outerShdw blurRad="38100" dist="38100" dir="2700000" algn="tl">
                    <a:srgbClr val="DDDDDD"/>
                  </a:outerShdw>
                </a:effectLst>
                <a:ea typeface="+mj-ea"/>
                <a:cs typeface="+mj-cs"/>
              </a:rPr>
              <a:t>NAEHCY</a:t>
            </a:r>
            <a:endParaRPr sz="3200" i="1">
              <a:effectLst>
                <a:outerShdw blurRad="38100" dist="38100" dir="2700000" algn="tl">
                  <a:srgbClr val="DDDDDD"/>
                </a:outerShdw>
              </a:effectLst>
              <a:ea typeface="+mj-ea"/>
              <a:cs typeface="+mj-cs"/>
            </a:endParaRPr>
          </a:p>
        </p:txBody>
      </p:sp>
      <p:sp>
        <p:nvSpPr>
          <p:cNvPr id="15363" name="Rectangle 3"/>
          <p:cNvSpPr>
            <a:spLocks noGrp="1" noChangeArrowheads="1"/>
          </p:cNvSpPr>
          <p:nvPr>
            <p:ph type="body" idx="1"/>
          </p:nvPr>
        </p:nvSpPr>
        <p:spPr>
          <a:xfrm>
            <a:off x="533400" y="1371600"/>
            <a:ext cx="8077200" cy="4876800"/>
          </a:xfrm>
        </p:spPr>
        <p:txBody>
          <a:bodyPr/>
          <a:lstStyle/>
          <a:p>
            <a:pPr eaLnBrk="1" hangingPunct="1">
              <a:lnSpc>
                <a:spcPct val="90000"/>
              </a:lnSpc>
              <a:spcAft>
                <a:spcPts val="600"/>
              </a:spcAft>
            </a:pPr>
            <a:r>
              <a:rPr lang="en-US" dirty="0">
                <a:solidFill>
                  <a:schemeClr val="tx2"/>
                </a:solidFill>
                <a:latin typeface="Calibri" charset="0"/>
              </a:rPr>
              <a:t>National membership association dedicated to educational excellence for children and youth experiencing homelessness, from e</a:t>
            </a:r>
            <a:r>
              <a:rPr lang="en-US" dirty="0">
                <a:solidFill>
                  <a:srgbClr val="2A2D6C"/>
                </a:solidFill>
                <a:latin typeface="Calibri" charset="0"/>
                <a:ea typeface="Osaka" charset="0"/>
                <a:cs typeface="Osaka" charset="0"/>
              </a:rPr>
              <a:t>arly childhood through higher </a:t>
            </a:r>
            <a:r>
              <a:rPr lang="en-US" dirty="0" smtClean="0">
                <a:solidFill>
                  <a:srgbClr val="2A2D6C"/>
                </a:solidFill>
                <a:latin typeface="Calibri" charset="0"/>
                <a:ea typeface="Osaka" charset="0"/>
                <a:cs typeface="Osaka" charset="0"/>
              </a:rPr>
              <a:t>education.</a:t>
            </a:r>
          </a:p>
          <a:p>
            <a:pPr lvl="1" eaLnBrk="1" hangingPunct="1">
              <a:lnSpc>
                <a:spcPct val="90000"/>
              </a:lnSpc>
              <a:spcAft>
                <a:spcPts val="600"/>
              </a:spcAft>
            </a:pPr>
            <a:r>
              <a:rPr lang="en-US" sz="2400" dirty="0">
                <a:solidFill>
                  <a:srgbClr val="2A2D6C"/>
                </a:solidFill>
                <a:latin typeface="Calibri" charset="0"/>
                <a:ea typeface="Osaka" charset="0"/>
                <a:cs typeface="Osaka" charset="0"/>
              </a:rPr>
              <a:t>Local Youth Task Forces, State Higher Ed </a:t>
            </a:r>
            <a:r>
              <a:rPr lang="en-US" sz="2400" dirty="0" smtClean="0">
                <a:solidFill>
                  <a:srgbClr val="2A2D6C"/>
                </a:solidFill>
                <a:latin typeface="Calibri" charset="0"/>
                <a:ea typeface="Osaka" charset="0"/>
                <a:cs typeface="Osaka" charset="0"/>
              </a:rPr>
              <a:t>Networks, Early Childhood Committee</a:t>
            </a:r>
            <a:endParaRPr lang="en-US" sz="2400" dirty="0">
              <a:solidFill>
                <a:srgbClr val="2A2D6C"/>
              </a:solidFill>
              <a:latin typeface="Calibri" charset="0"/>
              <a:ea typeface="Osaka" charset="0"/>
              <a:cs typeface="Osaka" charset="0"/>
            </a:endParaRPr>
          </a:p>
          <a:p>
            <a:pPr eaLnBrk="1" hangingPunct="1">
              <a:lnSpc>
                <a:spcPct val="90000"/>
              </a:lnSpc>
              <a:spcAft>
                <a:spcPts val="600"/>
              </a:spcAft>
            </a:pPr>
            <a:r>
              <a:rPr lang="en-US" dirty="0">
                <a:solidFill>
                  <a:srgbClr val="2A2D6C"/>
                </a:solidFill>
                <a:latin typeface="Calibri" charset="0"/>
                <a:ea typeface="Osaka" charset="0"/>
                <a:cs typeface="Osaka" charset="0"/>
              </a:rPr>
              <a:t>Technical assistance on policy implementation.</a:t>
            </a:r>
          </a:p>
          <a:p>
            <a:pPr eaLnBrk="1" hangingPunct="1">
              <a:lnSpc>
                <a:spcPct val="90000"/>
              </a:lnSpc>
              <a:spcAft>
                <a:spcPts val="600"/>
              </a:spcAft>
            </a:pPr>
            <a:r>
              <a:rPr lang="en-US" dirty="0">
                <a:solidFill>
                  <a:srgbClr val="2A2D6C"/>
                </a:solidFill>
                <a:latin typeface="Calibri" charset="0"/>
                <a:ea typeface="Osaka" charset="0"/>
                <a:cs typeface="Osaka" charset="0"/>
              </a:rPr>
              <a:t>Professional Development and Training</a:t>
            </a:r>
          </a:p>
          <a:p>
            <a:pPr eaLnBrk="1" hangingPunct="1">
              <a:lnSpc>
                <a:spcPct val="90000"/>
              </a:lnSpc>
              <a:spcAft>
                <a:spcPts val="600"/>
              </a:spcAft>
            </a:pPr>
            <a:r>
              <a:rPr lang="en-US" dirty="0">
                <a:solidFill>
                  <a:srgbClr val="2A2D6C"/>
                </a:solidFill>
                <a:latin typeface="Calibri" charset="0"/>
                <a:ea typeface="Osaka" charset="0"/>
                <a:cs typeface="Osaka" charset="0"/>
              </a:rPr>
              <a:t>Youth leadership and support.</a:t>
            </a:r>
            <a:endParaRPr lang="en-US" dirty="0">
              <a:solidFill>
                <a:srgbClr val="2A2D6C"/>
              </a:solidFill>
              <a:latin typeface="Calibri" charset="0"/>
              <a:ea typeface="Osaka" charset="0"/>
              <a:cs typeface="Osaka" charset="0"/>
            </a:endParaRPr>
          </a:p>
        </p:txBody>
      </p:sp>
      <p:sp>
        <p:nvSpPr>
          <p:cNvPr id="1536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C00CB55-45BC-1148-9DCF-4920A0537818}" type="slidenum">
              <a:rPr lang="en-US" sz="1400">
                <a:solidFill>
                  <a:srgbClr val="8889A7"/>
                </a:solidFill>
                <a:latin typeface="Calibri" charset="0"/>
              </a:rPr>
              <a:pPr/>
              <a:t>2</a:t>
            </a:fld>
            <a:endParaRPr lang="en-US" sz="1400">
              <a:solidFill>
                <a:srgbClr val="8889A7"/>
              </a:solidFill>
              <a:latin typeface="Calibri" charset="0"/>
            </a:endParaRPr>
          </a:p>
        </p:txBody>
      </p:sp>
    </p:spTree>
    <p:extLst>
      <p:ext uri="{BB962C8B-B14F-4D97-AF65-F5344CB8AC3E}">
        <p14:creationId xmlns:p14="http://schemas.microsoft.com/office/powerpoint/2010/main" val="273333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 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381000" y="1447800"/>
            <a:ext cx="8305800" cy="5105400"/>
          </a:xfrm>
        </p:spPr>
        <p:txBody>
          <a:bodyPr/>
          <a:lstStyle/>
          <a:p>
            <a:pPr eaLnBrk="1" hangingPunct="1">
              <a:lnSpc>
                <a:spcPct val="80000"/>
              </a:lnSpc>
              <a:spcAft>
                <a:spcPts val="0"/>
              </a:spcAft>
            </a:pPr>
            <a:r>
              <a:rPr lang="en-US" dirty="0" smtClean="0">
                <a:solidFill>
                  <a:srgbClr val="2A2D6C"/>
                </a:solidFill>
                <a:latin typeface="Calibri" charset="0"/>
              </a:rPr>
              <a:t>Liaisons must ensure that (cont.)—</a:t>
            </a:r>
          </a:p>
          <a:p>
            <a:pPr lvl="1" eaLnBrk="1" hangingPunct="1">
              <a:lnSpc>
                <a:spcPct val="80000"/>
              </a:lnSpc>
              <a:spcAft>
                <a:spcPts val="0"/>
              </a:spcAft>
            </a:pPr>
            <a:r>
              <a:rPr lang="en-US" sz="2800" dirty="0" smtClean="0">
                <a:solidFill>
                  <a:srgbClr val="2A2D6C"/>
                </a:solidFill>
                <a:latin typeface="Calibri" charset="0"/>
                <a:ea typeface="Calibri" charset="0"/>
                <a:cs typeface="Calibri" charset="0"/>
              </a:rPr>
              <a:t>Disputes are resolved </a:t>
            </a:r>
            <a:r>
              <a:rPr lang="en-US" sz="2800" dirty="0">
                <a:solidFill>
                  <a:srgbClr val="2A2D6C"/>
                </a:solidFill>
                <a:latin typeface="Calibri" charset="0"/>
                <a:ea typeface="Calibri" charset="0"/>
                <a:cs typeface="Calibri" charset="0"/>
              </a:rPr>
              <a:t>and</a:t>
            </a:r>
            <a:r>
              <a:rPr lang="en-US" sz="2800" dirty="0" smtClean="0">
                <a:solidFill>
                  <a:srgbClr val="2A2D6C"/>
                </a:solidFill>
                <a:latin typeface="Calibri" charset="0"/>
                <a:ea typeface="Calibri" charset="0"/>
                <a:cs typeface="Calibri" charset="0"/>
              </a:rPr>
              <a:t> assistance to access transportation is provided.</a:t>
            </a:r>
          </a:p>
          <a:p>
            <a:pPr lvl="1" eaLnBrk="1" hangingPunct="1">
              <a:lnSpc>
                <a:spcPct val="80000"/>
              </a:lnSpc>
              <a:spcAft>
                <a:spcPts val="0"/>
              </a:spcAft>
            </a:pPr>
            <a:r>
              <a:rPr lang="en-US" sz="2800" dirty="0" smtClean="0">
                <a:solidFill>
                  <a:srgbClr val="C40000"/>
                </a:solidFill>
                <a:latin typeface="Calibri" charset="0"/>
                <a:ea typeface="Calibri" charset="0"/>
                <a:cs typeface="Calibri" charset="0"/>
              </a:rPr>
              <a:t>Unaccompanied youth are enrolled in school and that </a:t>
            </a:r>
            <a:r>
              <a:rPr lang="en-US" sz="2800" dirty="0" smtClean="0">
                <a:solidFill>
                  <a:srgbClr val="C40000"/>
                </a:solidFill>
              </a:rPr>
              <a:t>procedures are implemented to identify and remove barriers that prevent them from receiving credit for full or partial coursework satisfactorily completed at a prior school, in accordance with State, local, and school policies.</a:t>
            </a:r>
            <a:endParaRPr lang="en-US" sz="2800" dirty="0" smtClean="0">
              <a:solidFill>
                <a:srgbClr val="C40000"/>
              </a:solidFill>
              <a:latin typeface="Calibri" charset="0"/>
              <a:ea typeface="Calibri" charset="0"/>
              <a:cs typeface="Calibri" charset="0"/>
            </a:endParaRPr>
          </a:p>
          <a:p>
            <a:pPr eaLnBrk="1" hangingPunct="1">
              <a:lnSpc>
                <a:spcPct val="80000"/>
              </a:lnSpc>
              <a:spcAft>
                <a:spcPts val="0"/>
              </a:spcAft>
            </a:pPr>
            <a:r>
              <a:rPr lang="en-US" dirty="0" smtClean="0">
                <a:solidFill>
                  <a:srgbClr val="C40000"/>
                </a:solidFill>
                <a:latin typeface="Calibri" charset="0"/>
              </a:rPr>
              <a:t>Liaisons must participate in professional development and technical assistance as determined appropriate by the State Coordinator.</a:t>
            </a:r>
          </a:p>
          <a:p>
            <a:pPr eaLnBrk="1" hangingPunct="1">
              <a:lnSpc>
                <a:spcPct val="80000"/>
              </a:lnSpc>
              <a:spcAft>
                <a:spcPts val="0"/>
              </a:spcAft>
              <a:buNone/>
            </a:pPr>
            <a:r>
              <a:rPr lang="en-US" sz="2000" dirty="0" smtClean="0">
                <a:solidFill>
                  <a:srgbClr val="1F2251"/>
                </a:solidFill>
                <a:latin typeface="Calibri" charset="0"/>
              </a:rPr>
              <a:t>							11432(g)(1)(F)(ii)</a:t>
            </a:r>
          </a:p>
        </p:txBody>
      </p:sp>
      <p:sp>
        <p:nvSpPr>
          <p:cNvPr id="2765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20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a:effectLst>
                  <a:outerShdw blurRad="38100" dist="38100" dir="2700000" algn="tl">
                    <a:srgbClr val="DDDDDD"/>
                  </a:outerShdw>
                </a:effectLst>
                <a:ea typeface="+mj-ea"/>
                <a:cs typeface="+mj-cs"/>
              </a:rPr>
              <a:t>Eligibility—Who is Covered?</a:t>
            </a:r>
          </a:p>
        </p:txBody>
      </p:sp>
      <p:sp>
        <p:nvSpPr>
          <p:cNvPr id="29699" name="Rectangle 3"/>
          <p:cNvSpPr>
            <a:spLocks noGrp="1" noChangeArrowheads="1"/>
          </p:cNvSpPr>
          <p:nvPr>
            <p:ph type="body" idx="1"/>
          </p:nvPr>
        </p:nvSpPr>
        <p:spPr>
          <a:xfrm>
            <a:off x="457200" y="1447800"/>
            <a:ext cx="8229600" cy="5105400"/>
          </a:xfrm>
        </p:spPr>
        <p:txBody>
          <a:bodyPr/>
          <a:lstStyle/>
          <a:p>
            <a:pPr eaLnBrk="1" hangingPunct="1">
              <a:lnSpc>
                <a:spcPct val="90000"/>
              </a:lnSpc>
            </a:pPr>
            <a:r>
              <a:rPr lang="en-US" dirty="0">
                <a:solidFill>
                  <a:srgbClr val="2A2D6C"/>
                </a:solidFill>
                <a:latin typeface="Calibri" charset="0"/>
              </a:rPr>
              <a:t>Children who </a:t>
            </a:r>
            <a:r>
              <a:rPr lang="en-US" b="1" dirty="0">
                <a:solidFill>
                  <a:srgbClr val="2A2D6C"/>
                </a:solidFill>
                <a:latin typeface="Calibri" charset="0"/>
              </a:rPr>
              <a:t>lack a fixed, regular, and adequate nighttime residence</a:t>
            </a:r>
            <a:r>
              <a:rPr lang="en-US" dirty="0" smtClean="0">
                <a:solidFill>
                  <a:srgbClr val="2A2D6C"/>
                </a:solidFill>
                <a:latin typeface="Calibri" charset="0"/>
              </a:rPr>
              <a:t>— 	</a:t>
            </a:r>
            <a:r>
              <a:rPr lang="en-US" sz="2000" dirty="0" smtClean="0">
                <a:solidFill>
                  <a:srgbClr val="2A2D6C"/>
                </a:solidFill>
                <a:latin typeface="Calibri" charset="0"/>
              </a:rPr>
              <a:t>11434a(2)</a:t>
            </a:r>
            <a:endParaRPr lang="en-US" sz="1800" dirty="0" smtClean="0">
              <a:solidFill>
                <a:srgbClr val="2A2D6C"/>
              </a:solidFill>
              <a:latin typeface="Calibri" charset="0"/>
            </a:endParaRPr>
          </a:p>
          <a:p>
            <a:pPr lvl="1" eaLnBrk="1" hangingPunct="1">
              <a:lnSpc>
                <a:spcPct val="90000"/>
              </a:lnSpc>
            </a:pPr>
            <a:r>
              <a:rPr lang="en-US" sz="2800" dirty="0">
                <a:solidFill>
                  <a:schemeClr val="tx2">
                    <a:lumMod val="75000"/>
                  </a:schemeClr>
                </a:solidFill>
                <a:latin typeface="Calibri" charset="0"/>
                <a:ea typeface="Calibri" charset="0"/>
                <a:cs typeface="Calibri" charset="0"/>
              </a:rPr>
              <a:t>Sharing the housing of others due to loss of housing, economic hardship, or similar </a:t>
            </a:r>
            <a:r>
              <a:rPr lang="en-US" sz="2800" dirty="0" smtClean="0">
                <a:solidFill>
                  <a:schemeClr val="tx2">
                    <a:lumMod val="75000"/>
                  </a:schemeClr>
                </a:solidFill>
                <a:latin typeface="Calibri" charset="0"/>
                <a:ea typeface="Calibri" charset="0"/>
                <a:cs typeface="Calibri" charset="0"/>
              </a:rPr>
              <a:t>reason.</a:t>
            </a:r>
          </a:p>
          <a:p>
            <a:pPr lvl="1" eaLnBrk="1" hangingPunct="1">
              <a:lnSpc>
                <a:spcPct val="90000"/>
              </a:lnSpc>
              <a:buFontTx/>
              <a:buNone/>
            </a:pPr>
            <a:r>
              <a:rPr lang="en-US" sz="2800" dirty="0">
                <a:solidFill>
                  <a:schemeClr val="tx2">
                    <a:lumMod val="75000"/>
                  </a:schemeClr>
                </a:solidFill>
                <a:latin typeface="Calibri" charset="0"/>
                <a:ea typeface="Calibri" charset="0"/>
                <a:cs typeface="Calibri" charset="0"/>
              </a:rPr>
              <a:t>	[</a:t>
            </a:r>
            <a:r>
              <a:rPr lang="en-US" sz="2800" dirty="0" smtClean="0">
                <a:solidFill>
                  <a:schemeClr val="tx2">
                    <a:lumMod val="75000"/>
                  </a:schemeClr>
                </a:solidFill>
                <a:latin typeface="Calibri" charset="0"/>
                <a:ea typeface="Calibri" charset="0"/>
                <a:cs typeface="Calibri" charset="0"/>
              </a:rPr>
              <a:t>76% </a:t>
            </a:r>
            <a:r>
              <a:rPr lang="en-US" sz="2800" dirty="0">
                <a:solidFill>
                  <a:schemeClr val="tx2">
                    <a:lumMod val="75000"/>
                  </a:schemeClr>
                </a:solidFill>
                <a:latin typeface="Calibri" charset="0"/>
                <a:ea typeface="Calibri" charset="0"/>
                <a:cs typeface="Calibri" charset="0"/>
              </a:rPr>
              <a:t>of identified</a:t>
            </a:r>
            <a:r>
              <a:rPr lang="en-US" sz="2800" dirty="0" smtClean="0">
                <a:solidFill>
                  <a:schemeClr val="tx2">
                    <a:lumMod val="75000"/>
                  </a:schemeClr>
                </a:solidFill>
                <a:latin typeface="Calibri" charset="0"/>
                <a:ea typeface="Calibri" charset="0"/>
                <a:cs typeface="Calibri" charset="0"/>
              </a:rPr>
              <a:t> MV students </a:t>
            </a:r>
            <a:r>
              <a:rPr lang="en-US" sz="2800" dirty="0">
                <a:solidFill>
                  <a:schemeClr val="tx2">
                    <a:lumMod val="75000"/>
                  </a:schemeClr>
                </a:solidFill>
                <a:latin typeface="Calibri" charset="0"/>
                <a:ea typeface="Calibri" charset="0"/>
                <a:cs typeface="Calibri" charset="0"/>
              </a:rPr>
              <a:t>in </a:t>
            </a:r>
            <a:r>
              <a:rPr lang="en-US" sz="2800" dirty="0" smtClean="0">
                <a:solidFill>
                  <a:schemeClr val="tx2">
                    <a:lumMod val="75000"/>
                  </a:schemeClr>
                </a:solidFill>
                <a:latin typeface="Calibri" charset="0"/>
                <a:ea typeface="Calibri" charset="0"/>
                <a:cs typeface="Calibri" charset="0"/>
              </a:rPr>
              <a:t>2015–16]</a:t>
            </a:r>
            <a:endParaRPr lang="en-US" sz="2000" dirty="0">
              <a:solidFill>
                <a:schemeClr val="tx2">
                  <a:lumMod val="75000"/>
                </a:schemeClr>
              </a:solidFill>
              <a:latin typeface="Calibri" charset="0"/>
              <a:ea typeface="Calibri" charset="0"/>
              <a:cs typeface="Calibri" charset="0"/>
            </a:endParaRPr>
          </a:p>
          <a:p>
            <a:pPr lvl="1" eaLnBrk="1" hangingPunct="1">
              <a:lnSpc>
                <a:spcPct val="90000"/>
              </a:lnSpc>
            </a:pPr>
            <a:r>
              <a:rPr lang="en-US" sz="2800" dirty="0">
                <a:solidFill>
                  <a:schemeClr val="tx2">
                    <a:lumMod val="75000"/>
                  </a:schemeClr>
                </a:solidFill>
                <a:latin typeface="Calibri" charset="0"/>
                <a:ea typeface="Calibri" charset="0"/>
                <a:cs typeface="Calibri" charset="0"/>
              </a:rPr>
              <a:t>Living in motels, hotels, trailer parks, camping grounds due to lack of adequate alternative </a:t>
            </a:r>
            <a:r>
              <a:rPr lang="en-US" sz="2800" dirty="0" smtClean="0">
                <a:solidFill>
                  <a:schemeClr val="tx2">
                    <a:lumMod val="75000"/>
                  </a:schemeClr>
                </a:solidFill>
                <a:latin typeface="Calibri" charset="0"/>
                <a:ea typeface="Calibri" charset="0"/>
                <a:cs typeface="Calibri" charset="0"/>
              </a:rPr>
              <a:t>accommodations.</a:t>
            </a:r>
          </a:p>
          <a:p>
            <a:pPr lvl="1" eaLnBrk="1" hangingPunct="1">
              <a:lnSpc>
                <a:spcPct val="90000"/>
              </a:lnSpc>
              <a:buFontTx/>
              <a:buNone/>
            </a:pPr>
            <a:r>
              <a:rPr lang="en-US" sz="2800" dirty="0">
                <a:solidFill>
                  <a:schemeClr val="tx2">
                    <a:lumMod val="75000"/>
                  </a:schemeClr>
                </a:solidFill>
                <a:latin typeface="Calibri" charset="0"/>
                <a:ea typeface="Calibri" charset="0"/>
                <a:cs typeface="Calibri" charset="0"/>
              </a:rPr>
              <a:t>	[Motels: </a:t>
            </a:r>
            <a:r>
              <a:rPr lang="en-US" sz="2800" dirty="0" smtClean="0">
                <a:solidFill>
                  <a:schemeClr val="tx2">
                    <a:lumMod val="75000"/>
                  </a:schemeClr>
                </a:solidFill>
                <a:latin typeface="Calibri" charset="0"/>
                <a:ea typeface="Calibri" charset="0"/>
                <a:cs typeface="Calibri" charset="0"/>
              </a:rPr>
              <a:t>7% </a:t>
            </a:r>
            <a:r>
              <a:rPr lang="en-US" sz="2800" dirty="0">
                <a:solidFill>
                  <a:schemeClr val="tx2">
                    <a:lumMod val="75000"/>
                  </a:schemeClr>
                </a:solidFill>
                <a:latin typeface="Calibri" charset="0"/>
                <a:ea typeface="Calibri" charset="0"/>
                <a:cs typeface="Calibri" charset="0"/>
              </a:rPr>
              <a:t>of identified</a:t>
            </a:r>
            <a:r>
              <a:rPr lang="en-US" sz="2800" dirty="0" smtClean="0">
                <a:solidFill>
                  <a:schemeClr val="tx2">
                    <a:lumMod val="75000"/>
                  </a:schemeClr>
                </a:solidFill>
                <a:latin typeface="Calibri" charset="0"/>
                <a:ea typeface="Calibri" charset="0"/>
                <a:cs typeface="Calibri" charset="0"/>
              </a:rPr>
              <a:t> MV students </a:t>
            </a:r>
            <a:r>
              <a:rPr lang="en-US" sz="2800" dirty="0">
                <a:solidFill>
                  <a:schemeClr val="tx2">
                    <a:lumMod val="75000"/>
                  </a:schemeClr>
                </a:solidFill>
                <a:latin typeface="Calibri" charset="0"/>
                <a:ea typeface="Calibri" charset="0"/>
                <a:cs typeface="Calibri" charset="0"/>
              </a:rPr>
              <a:t>in </a:t>
            </a:r>
            <a:r>
              <a:rPr lang="en-US" sz="2800" dirty="0" smtClean="0">
                <a:solidFill>
                  <a:schemeClr val="tx2">
                    <a:lumMod val="75000"/>
                  </a:schemeClr>
                </a:solidFill>
                <a:latin typeface="Calibri" charset="0"/>
                <a:ea typeface="Calibri" charset="0"/>
                <a:cs typeface="Calibri" charset="0"/>
              </a:rPr>
              <a:t>2015–16]</a:t>
            </a:r>
            <a:endParaRPr lang="en-US" sz="1600" dirty="0">
              <a:solidFill>
                <a:schemeClr val="tx2">
                  <a:lumMod val="75000"/>
                </a:schemeClr>
              </a:solidFill>
              <a:latin typeface="Calibri" charset="0"/>
              <a:ea typeface="Calibri" charset="0"/>
              <a:cs typeface="Calibri" charset="0"/>
            </a:endParaRPr>
          </a:p>
        </p:txBody>
      </p:sp>
      <p:sp>
        <p:nvSpPr>
          <p:cNvPr id="2970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36FCAF0-7AAB-BE43-BE71-BE06EBB8A265}" type="slidenum">
              <a:rPr lang="en-US" sz="1400">
                <a:solidFill>
                  <a:srgbClr val="8889A7"/>
                </a:solidFill>
                <a:latin typeface="Calibri" charset="0"/>
              </a:rPr>
              <a:pPr/>
              <a:t>21</a:t>
            </a:fld>
            <a:endParaRPr lang="en-US" sz="1400">
              <a:solidFill>
                <a:srgbClr val="8889A7"/>
              </a:solidFill>
              <a:latin typeface="Calibri" charset="0"/>
            </a:endParaRPr>
          </a:p>
        </p:txBody>
      </p:sp>
    </p:spTree>
    <p:extLst>
      <p:ext uri="{BB962C8B-B14F-4D97-AF65-F5344CB8AC3E}">
        <p14:creationId xmlns:p14="http://schemas.microsoft.com/office/powerpoint/2010/main" val="964139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04800" y="1524000"/>
            <a:ext cx="8382000" cy="5029200"/>
          </a:xfrm>
        </p:spPr>
        <p:txBody>
          <a:bodyPr/>
          <a:lstStyle/>
          <a:p>
            <a:pPr eaLnBrk="1" hangingPunct="1">
              <a:lnSpc>
                <a:spcPct val="80000"/>
              </a:lnSpc>
            </a:pPr>
            <a:r>
              <a:rPr lang="en-US" sz="2600" dirty="0">
                <a:solidFill>
                  <a:srgbClr val="2A2D6C"/>
                </a:solidFill>
                <a:latin typeface="Calibri" charset="0"/>
              </a:rPr>
              <a:t>Children who </a:t>
            </a:r>
            <a:r>
              <a:rPr lang="en-US" sz="2600" b="1" dirty="0">
                <a:solidFill>
                  <a:srgbClr val="2A2D6C"/>
                </a:solidFill>
                <a:latin typeface="Calibri" charset="0"/>
              </a:rPr>
              <a:t>lack a fixed, regular, and adequate nighttime residence</a:t>
            </a:r>
            <a:r>
              <a:rPr lang="en-US" sz="2600" dirty="0" smtClean="0">
                <a:solidFill>
                  <a:srgbClr val="2A2D6C"/>
                </a:solidFill>
                <a:latin typeface="Calibri" charset="0"/>
              </a:rPr>
              <a:t>—</a:t>
            </a:r>
            <a:endParaRPr lang="en-US" sz="1800" dirty="0" smtClean="0">
              <a:solidFill>
                <a:srgbClr val="2A2D6C"/>
              </a:solidFill>
              <a:latin typeface="Calibri" charset="0"/>
              <a:ea typeface="Calibri" charset="0"/>
              <a:cs typeface="Calibri" charset="0"/>
            </a:endParaRPr>
          </a:p>
          <a:p>
            <a:pPr lvl="1" eaLnBrk="1" hangingPunct="1">
              <a:lnSpc>
                <a:spcPct val="90000"/>
              </a:lnSpc>
            </a:pPr>
            <a:r>
              <a:rPr lang="en-US" sz="2800" dirty="0">
                <a:solidFill>
                  <a:srgbClr val="2A2D6C"/>
                </a:solidFill>
                <a:latin typeface="Calibri" charset="0"/>
                <a:ea typeface="Calibri" charset="0"/>
                <a:cs typeface="Calibri" charset="0"/>
              </a:rPr>
              <a:t>Living in emergency or transitional </a:t>
            </a:r>
            <a:r>
              <a:rPr lang="en-US" sz="2800" dirty="0" smtClean="0">
                <a:solidFill>
                  <a:srgbClr val="2A2D6C"/>
                </a:solidFill>
                <a:latin typeface="Calibri" charset="0"/>
                <a:ea typeface="Calibri" charset="0"/>
                <a:cs typeface="Calibri" charset="0"/>
              </a:rPr>
              <a:t>shelters.</a:t>
            </a:r>
          </a:p>
          <a:p>
            <a:pPr lvl="1" eaLnBrk="1" hangingPunct="1">
              <a:lnSpc>
                <a:spcPct val="90000"/>
              </a:lnSpc>
              <a:buFontTx/>
              <a:buNone/>
            </a:pPr>
            <a:r>
              <a:rPr lang="en-US" sz="2800" dirty="0">
                <a:solidFill>
                  <a:srgbClr val="2A2D6C"/>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14% </a:t>
            </a:r>
            <a:r>
              <a:rPr lang="en-US" sz="2800" dirty="0">
                <a:solidFill>
                  <a:srgbClr val="2A2D6C"/>
                </a:solidFill>
                <a:latin typeface="Calibri" charset="0"/>
                <a:ea typeface="Calibri" charset="0"/>
                <a:cs typeface="Calibri" charset="0"/>
              </a:rPr>
              <a:t>of identified</a:t>
            </a:r>
            <a:r>
              <a:rPr lang="en-US" sz="2800" dirty="0" smtClean="0">
                <a:solidFill>
                  <a:srgbClr val="2A2D6C"/>
                </a:solidFill>
                <a:latin typeface="Calibri" charset="0"/>
                <a:ea typeface="Calibri" charset="0"/>
                <a:cs typeface="Calibri" charset="0"/>
              </a:rPr>
              <a:t> MV students </a:t>
            </a:r>
            <a:r>
              <a:rPr lang="en-US" sz="2800" dirty="0">
                <a:solidFill>
                  <a:srgbClr val="2A2D6C"/>
                </a:solidFill>
                <a:latin typeface="Calibri" charset="0"/>
                <a:ea typeface="Calibri" charset="0"/>
                <a:cs typeface="Calibri" charset="0"/>
              </a:rPr>
              <a:t>in </a:t>
            </a:r>
            <a:r>
              <a:rPr lang="en-US" sz="2800" dirty="0" smtClean="0">
                <a:solidFill>
                  <a:srgbClr val="2A2D6C"/>
                </a:solidFill>
                <a:latin typeface="Calibri" charset="0"/>
                <a:ea typeface="Calibri" charset="0"/>
                <a:cs typeface="Calibri" charset="0"/>
              </a:rPr>
              <a:t>2015–16]</a:t>
            </a:r>
            <a:endParaRPr lang="en-US" sz="2800" dirty="0">
              <a:solidFill>
                <a:srgbClr val="2A2D6C"/>
              </a:solidFill>
              <a:latin typeface="Calibri" charset="0"/>
              <a:ea typeface="Calibri" charset="0"/>
              <a:cs typeface="Calibri" charset="0"/>
            </a:endParaRPr>
          </a:p>
          <a:p>
            <a:pPr lvl="1" eaLnBrk="1" hangingPunct="1">
              <a:lnSpc>
                <a:spcPct val="80000"/>
              </a:lnSpc>
            </a:pPr>
            <a:r>
              <a:rPr lang="en-US" sz="2800" dirty="0">
                <a:solidFill>
                  <a:srgbClr val="2A2D6C"/>
                </a:solidFill>
                <a:latin typeface="Calibri" charset="0"/>
                <a:ea typeface="ＭＳ Ｐゴシック" charset="0"/>
                <a:cs typeface="ＭＳ Ｐゴシック" charset="0"/>
              </a:rPr>
              <a:t>Living in a public or private place not designed for humans to </a:t>
            </a:r>
            <a:r>
              <a:rPr lang="en-US" sz="2800" dirty="0" smtClean="0">
                <a:solidFill>
                  <a:srgbClr val="2A2D6C"/>
                </a:solidFill>
                <a:latin typeface="Calibri" charset="0"/>
                <a:ea typeface="ＭＳ Ｐゴシック" charset="0"/>
                <a:cs typeface="ＭＳ Ｐゴシック" charset="0"/>
              </a:rPr>
              <a:t>live.</a:t>
            </a:r>
          </a:p>
          <a:p>
            <a:pPr lvl="1" eaLnBrk="1" hangingPunct="1">
              <a:lnSpc>
                <a:spcPct val="80000"/>
              </a:lnSpc>
            </a:pPr>
            <a:r>
              <a:rPr lang="en-US" sz="2800" dirty="0">
                <a:solidFill>
                  <a:srgbClr val="2A2D6C"/>
                </a:solidFill>
                <a:latin typeface="Calibri" charset="0"/>
                <a:ea typeface="ＭＳ Ｐゴシック" charset="0"/>
                <a:cs typeface="ＭＳ Ｐゴシック" charset="0"/>
              </a:rPr>
              <a:t>Living in cars, parks, abandoned buildings, substandard housing, bus or train stations, or similar </a:t>
            </a:r>
            <a:r>
              <a:rPr lang="en-US" sz="2800" dirty="0" smtClean="0">
                <a:solidFill>
                  <a:srgbClr val="2A2D6C"/>
                </a:solidFill>
                <a:latin typeface="Calibri" charset="0"/>
                <a:ea typeface="ＭＳ Ｐゴシック" charset="0"/>
                <a:cs typeface="ＭＳ Ｐゴシック" charset="0"/>
              </a:rPr>
              <a:t>settings.</a:t>
            </a:r>
          </a:p>
          <a:p>
            <a:pPr lvl="2" eaLnBrk="1" hangingPunct="1">
              <a:lnSpc>
                <a:spcPct val="80000"/>
              </a:lnSpc>
            </a:pPr>
            <a:r>
              <a:rPr lang="en-US" sz="2800" dirty="0" smtClean="0">
                <a:solidFill>
                  <a:srgbClr val="C40000"/>
                </a:solidFill>
                <a:latin typeface="Calibri" charset="0"/>
                <a:ea typeface="ＭＳ Ｐゴシック" charset="0"/>
                <a:cs typeface="ＭＳ Ｐゴシック" charset="0"/>
              </a:rPr>
              <a:t>Utilities; infestations; mold; dangers </a:t>
            </a:r>
            <a:r>
              <a:rPr lang="en-US" sz="1800" dirty="0" smtClean="0">
                <a:solidFill>
                  <a:schemeClr val="tx2"/>
                </a:solidFill>
                <a:latin typeface="Calibri" charset="0"/>
                <a:ea typeface="ＭＳ Ｐゴシック" charset="0"/>
                <a:cs typeface="ＭＳ Ｐゴシック" charset="0"/>
              </a:rPr>
              <a:t>(Guidance A3)</a:t>
            </a:r>
          </a:p>
          <a:p>
            <a:pPr lvl="1" eaLnBrk="1" hangingPunct="1">
              <a:lnSpc>
                <a:spcPct val="80000"/>
              </a:lnSpc>
            </a:pPr>
            <a:r>
              <a:rPr lang="en-US" sz="2800" dirty="0" smtClean="0">
                <a:solidFill>
                  <a:schemeClr val="tx2">
                    <a:lumMod val="75000"/>
                  </a:schemeClr>
                </a:solidFill>
                <a:latin typeface="Calibri" charset="0"/>
                <a:ea typeface="ＭＳ Ｐゴシック" charset="0"/>
                <a:cs typeface="ＭＳ Ｐゴシック" charset="0"/>
              </a:rPr>
              <a:t>Awaiting </a:t>
            </a:r>
            <a:r>
              <a:rPr lang="en-US" sz="2800" dirty="0">
                <a:solidFill>
                  <a:srgbClr val="2A2D6C"/>
                </a:solidFill>
                <a:latin typeface="Calibri" charset="0"/>
                <a:ea typeface="ＭＳ Ｐゴシック" charset="0"/>
                <a:cs typeface="ＭＳ Ｐゴシック" charset="0"/>
              </a:rPr>
              <a:t>foster care </a:t>
            </a:r>
            <a:r>
              <a:rPr lang="en-US" sz="2800" dirty="0" smtClean="0">
                <a:solidFill>
                  <a:srgbClr val="2A2D6C"/>
                </a:solidFill>
                <a:latin typeface="Calibri" charset="0"/>
                <a:ea typeface="ＭＳ Ｐゴシック" charset="0"/>
                <a:cs typeface="ＭＳ Ｐゴシック" charset="0"/>
              </a:rPr>
              <a:t>placement </a:t>
            </a:r>
            <a:r>
              <a:rPr lang="en-US" sz="2800" dirty="0" smtClean="0">
                <a:solidFill>
                  <a:srgbClr val="C40000"/>
                </a:solidFill>
                <a:latin typeface="Calibri" charset="0"/>
                <a:ea typeface="ＭＳ Ｐゴシック" charset="0"/>
                <a:cs typeface="ＭＳ Ｐゴシック" charset="0"/>
              </a:rPr>
              <a:t>(removed 12/10/16).</a:t>
            </a:r>
            <a:endParaRPr lang="en-US" sz="2800" dirty="0">
              <a:solidFill>
                <a:srgbClr val="C40000"/>
              </a:solidFill>
              <a:latin typeface="Calibri" charset="0"/>
              <a:ea typeface="ＭＳ Ｐゴシック" charset="0"/>
              <a:cs typeface="ＭＳ Ｐゴシック" charset="0"/>
            </a:endParaRPr>
          </a:p>
        </p:txBody>
      </p:sp>
      <p:sp>
        <p:nvSpPr>
          <p:cNvPr id="79876" name="Rectangle 4"/>
          <p:cNvSpPr>
            <a:spLocks noGrp="1" noChangeArrowheads="1"/>
          </p:cNvSpPr>
          <p:nvPr>
            <p:ph type="title"/>
          </p:nvPr>
        </p:nvSpPr>
        <p:spPr>
          <a:xfrm>
            <a:off x="381000" y="457200"/>
            <a:ext cx="84582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Eligibility</a:t>
            </a:r>
            <a:r>
              <a:rPr lang="en-US" dirty="0" smtClean="0">
                <a:effectLst>
                  <a:outerShdw blurRad="38100" dist="38100" dir="2700000" algn="tl">
                    <a:srgbClr val="DDDDDD"/>
                  </a:outerShdw>
                </a:effectLst>
                <a:ea typeface="+mj-ea"/>
                <a:cs typeface="+mj-cs"/>
              </a:rPr>
              <a:t> (cont.)</a:t>
            </a:r>
            <a:endParaRPr dirty="0">
              <a:effectLst>
                <a:outerShdw blurRad="38100" dist="38100" dir="2700000" algn="tl">
                  <a:srgbClr val="DDDDDD"/>
                </a:outerShdw>
              </a:effectLst>
              <a:ea typeface="+mj-ea"/>
              <a:cs typeface="+mj-cs"/>
            </a:endParaRPr>
          </a:p>
        </p:txBody>
      </p:sp>
      <p:sp>
        <p:nvSpPr>
          <p:cNvPr id="3174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CF2953C-5717-7246-9A3F-276E540B9FEF}" type="slidenum">
              <a:rPr lang="en-US" sz="1400">
                <a:solidFill>
                  <a:srgbClr val="8889A7"/>
                </a:solidFill>
                <a:latin typeface="Calibri" charset="0"/>
              </a:rPr>
              <a:pPr/>
              <a:t>22</a:t>
            </a:fld>
            <a:endParaRPr lang="en-US" sz="1400">
              <a:solidFill>
                <a:srgbClr val="8889A7"/>
              </a:solidFill>
              <a:latin typeface="Calibri" charset="0"/>
            </a:endParaRPr>
          </a:p>
        </p:txBody>
      </p:sp>
    </p:spTree>
    <p:extLst>
      <p:ext uri="{BB962C8B-B14F-4D97-AF65-F5344CB8AC3E}">
        <p14:creationId xmlns:p14="http://schemas.microsoft.com/office/powerpoint/2010/main" val="542000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447800"/>
            <a:ext cx="8229600" cy="4876800"/>
          </a:xfrm>
        </p:spPr>
        <p:txBody>
          <a:bodyPr/>
          <a:lstStyle/>
          <a:p>
            <a:pPr>
              <a:lnSpc>
                <a:spcPct val="80000"/>
              </a:lnSpc>
              <a:defRPr/>
            </a:pPr>
            <a:r>
              <a:rPr lang="en-US" dirty="0">
                <a:solidFill>
                  <a:schemeClr val="tx2"/>
                </a:solidFill>
              </a:rPr>
              <a:t>Shelters</a:t>
            </a:r>
            <a:r>
              <a:rPr lang="en-US" dirty="0" smtClean="0">
                <a:solidFill>
                  <a:schemeClr val="tx2"/>
                </a:solidFill>
              </a:rPr>
              <a:t> do </a:t>
            </a:r>
            <a:r>
              <a:rPr lang="en-US" dirty="0">
                <a:solidFill>
                  <a:schemeClr val="tx2"/>
                </a:solidFill>
              </a:rPr>
              <a:t>not exist in many suburban and rural </a:t>
            </a:r>
            <a:r>
              <a:rPr lang="en-US" dirty="0" smtClean="0">
                <a:solidFill>
                  <a:schemeClr val="tx2"/>
                </a:solidFill>
              </a:rPr>
              <a:t>areas, and often are full where they do exist.</a:t>
            </a:r>
          </a:p>
          <a:p>
            <a:pPr>
              <a:lnSpc>
                <a:spcPct val="80000"/>
              </a:lnSpc>
              <a:defRPr/>
            </a:pPr>
            <a:r>
              <a:rPr lang="en-US" dirty="0">
                <a:solidFill>
                  <a:schemeClr val="tx2"/>
                </a:solidFill>
              </a:rPr>
              <a:t>Eligibility conditions of shelters </a:t>
            </a:r>
            <a:r>
              <a:rPr lang="en-US" dirty="0" smtClean="0">
                <a:solidFill>
                  <a:schemeClr val="tx2"/>
                </a:solidFill>
              </a:rPr>
              <a:t>sometimes </a:t>
            </a:r>
            <a:r>
              <a:rPr lang="en-US" dirty="0">
                <a:solidFill>
                  <a:schemeClr val="tx2"/>
                </a:solidFill>
              </a:rPr>
              <a:t>exclude families with boys over the age of 12, or unaccompanied </a:t>
            </a:r>
            <a:r>
              <a:rPr lang="en-US" dirty="0" smtClean="0">
                <a:solidFill>
                  <a:schemeClr val="tx2"/>
                </a:solidFill>
              </a:rPr>
              <a:t>minors.</a:t>
            </a:r>
          </a:p>
          <a:p>
            <a:pPr>
              <a:lnSpc>
                <a:spcPct val="80000"/>
              </a:lnSpc>
              <a:defRPr/>
            </a:pPr>
            <a:r>
              <a:rPr lang="en-US" dirty="0" smtClean="0">
                <a:solidFill>
                  <a:schemeClr val="tx2"/>
                </a:solidFill>
              </a:rPr>
              <a:t>Youth on their own fear </a:t>
            </a:r>
            <a:r>
              <a:rPr lang="en-US" dirty="0">
                <a:solidFill>
                  <a:schemeClr val="tx2"/>
                </a:solidFill>
              </a:rPr>
              <a:t>adult </a:t>
            </a:r>
            <a:r>
              <a:rPr lang="en-US" dirty="0" smtClean="0">
                <a:solidFill>
                  <a:schemeClr val="tx2"/>
                </a:solidFill>
              </a:rPr>
              <a:t>shelters and have no safe living options in many communities.</a:t>
            </a:r>
          </a:p>
          <a:p>
            <a:pPr>
              <a:lnSpc>
                <a:spcPct val="80000"/>
              </a:lnSpc>
              <a:defRPr/>
            </a:pPr>
            <a:r>
              <a:rPr lang="en-US" dirty="0">
                <a:solidFill>
                  <a:schemeClr val="tx2"/>
                </a:solidFill>
              </a:rPr>
              <a:t>Shelters often have 30, 60, or 90 day time </a:t>
            </a:r>
            <a:r>
              <a:rPr lang="en-US" dirty="0" smtClean="0">
                <a:solidFill>
                  <a:schemeClr val="tx2"/>
                </a:solidFill>
              </a:rPr>
              <a:t>limits.</a:t>
            </a:r>
          </a:p>
          <a:p>
            <a:pPr>
              <a:lnSpc>
                <a:spcPct val="80000"/>
              </a:lnSpc>
              <a:defRPr/>
            </a:pPr>
            <a:r>
              <a:rPr lang="en-US" dirty="0" smtClean="0">
                <a:solidFill>
                  <a:schemeClr val="tx2"/>
                </a:solidFill>
              </a:rPr>
              <a:t>Motels may not be available, or may be too expensive or unsafe.</a:t>
            </a:r>
          </a:p>
          <a:p>
            <a:pPr>
              <a:lnSpc>
                <a:spcPct val="80000"/>
              </a:lnSpc>
              <a:defRPr/>
            </a:pPr>
            <a:r>
              <a:rPr lang="en-US" dirty="0" smtClean="0">
                <a:solidFill>
                  <a:schemeClr val="tx2"/>
                </a:solidFill>
              </a:rPr>
              <a:t>Families</a:t>
            </a:r>
            <a:r>
              <a:rPr lang="en-US" dirty="0">
                <a:solidFill>
                  <a:schemeClr val="tx2"/>
                </a:solidFill>
              </a:rPr>
              <a:t>/youth may be unaware of alternatives, fleeing in </a:t>
            </a:r>
            <a:r>
              <a:rPr lang="en-US" dirty="0" smtClean="0">
                <a:solidFill>
                  <a:schemeClr val="tx2"/>
                </a:solidFill>
              </a:rPr>
              <a:t>crisis.</a:t>
            </a:r>
            <a:endParaRPr lang="en-US" sz="2800" dirty="0">
              <a:solidFill>
                <a:schemeClr val="tx2"/>
              </a:solidFill>
              <a:cs typeface="ＭＳ Ｐゴシック" charset="0"/>
            </a:endParaRPr>
          </a:p>
        </p:txBody>
      </p:sp>
      <p:sp>
        <p:nvSpPr>
          <p:cNvPr id="79876" name="Rectangle 4"/>
          <p:cNvSpPr>
            <a:spLocks noGrp="1" noChangeArrowheads="1"/>
          </p:cNvSpPr>
          <p:nvPr>
            <p:ph type="title"/>
          </p:nvPr>
        </p:nvSpPr>
        <p:spPr>
          <a:xfrm>
            <a:off x="381000" y="228600"/>
            <a:ext cx="84582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Eligibility</a:t>
            </a:r>
            <a:r>
              <a:rPr lang="en-US" dirty="0" smtClean="0">
                <a:effectLst>
                  <a:outerShdw blurRad="38100" dist="38100" dir="2700000" algn="tl">
                    <a:srgbClr val="DDDDDD"/>
                  </a:outerShdw>
                </a:effectLst>
                <a:ea typeface="+mj-ea"/>
                <a:cs typeface="+mj-cs"/>
              </a:rPr>
              <a:t>: Context for the Definition</a:t>
            </a:r>
            <a:endParaRPr dirty="0">
              <a:effectLst>
                <a:outerShdw blurRad="38100" dist="38100" dir="2700000" algn="tl">
                  <a:srgbClr val="DDDDDD"/>
                </a:outerShdw>
              </a:effectLst>
              <a:ea typeface="+mj-ea"/>
              <a:cs typeface="+mj-cs"/>
            </a:endParaRPr>
          </a:p>
        </p:txBody>
      </p:sp>
      <p:sp>
        <p:nvSpPr>
          <p:cNvPr id="3174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CF2953C-5717-7246-9A3F-276E540B9FEF}" type="slidenum">
              <a:rPr lang="en-US" sz="1400">
                <a:solidFill>
                  <a:srgbClr val="8889A7"/>
                </a:solidFill>
                <a:latin typeface="Calibri" charset="0"/>
              </a:rPr>
              <a:pPr/>
              <a:t>23</a:t>
            </a:fld>
            <a:endParaRPr lang="en-US" sz="1400">
              <a:solidFill>
                <a:srgbClr val="8889A7"/>
              </a:solidFill>
              <a:latin typeface="Calibri" charset="0"/>
            </a:endParaRPr>
          </a:p>
        </p:txBody>
      </p:sp>
    </p:spTree>
    <p:extLst>
      <p:ext uri="{BB962C8B-B14F-4D97-AF65-F5344CB8AC3E}">
        <p14:creationId xmlns:p14="http://schemas.microsoft.com/office/powerpoint/2010/main" val="1399860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1600" y="228600"/>
            <a:ext cx="6934200" cy="6400800"/>
          </a:xfrm>
          <a:prstGeom prst="rect">
            <a:avLst/>
          </a:prstGeom>
        </p:spPr>
      </p:pic>
    </p:spTree>
    <p:extLst>
      <p:ext uri="{BB962C8B-B14F-4D97-AF65-F5344CB8AC3E}">
        <p14:creationId xmlns:p14="http://schemas.microsoft.com/office/powerpoint/2010/main" val="2112733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04800"/>
            <a:ext cx="8229600" cy="914400"/>
          </a:xfrm>
        </p:spPr>
        <p:txBody>
          <a:bodyPr>
            <a:noAutofit/>
          </a:bodyPr>
          <a:lstStyle/>
          <a:p>
            <a:pPr eaLnBrk="1" hangingPunct="1">
              <a:defRPr/>
            </a:pPr>
            <a:r>
              <a:rPr dirty="0">
                <a:effectLst>
                  <a:outerShdw blurRad="38100" dist="38100" dir="2700000" algn="tl">
                    <a:srgbClr val="DDDDDD"/>
                  </a:outerShdw>
                </a:effectLst>
                <a:ea typeface="+mj-ea"/>
                <a:cs typeface="+mj-cs"/>
              </a:rPr>
              <a:t>Unaccompanied </a:t>
            </a:r>
            <a:r>
              <a:rPr lang="en-US" dirty="0" smtClean="0">
                <a:effectLst>
                  <a:outerShdw blurRad="38100" dist="38100" dir="2700000" algn="tl">
                    <a:srgbClr val="DDDDDD"/>
                  </a:outerShdw>
                </a:effectLst>
                <a:ea typeface="+mj-ea"/>
                <a:cs typeface="+mj-cs"/>
              </a:rPr>
              <a:t>Homeless </a:t>
            </a:r>
            <a:r>
              <a:rPr dirty="0" smtClean="0">
                <a:effectLst>
                  <a:outerShdw blurRad="38100" dist="38100" dir="2700000" algn="tl">
                    <a:srgbClr val="DDDDDD"/>
                  </a:outerShdw>
                </a:effectLst>
                <a:ea typeface="+mj-ea"/>
                <a:cs typeface="+mj-cs"/>
              </a:rPr>
              <a:t>Youth</a:t>
            </a:r>
            <a:endParaRPr sz="4400" dirty="0">
              <a:ea typeface="+mj-ea"/>
              <a:cs typeface="+mj-cs"/>
            </a:endParaRPr>
          </a:p>
        </p:txBody>
      </p:sp>
      <p:sp>
        <p:nvSpPr>
          <p:cNvPr id="93187" name="Rectangle 3"/>
          <p:cNvSpPr>
            <a:spLocks noGrp="1" noChangeArrowheads="1"/>
          </p:cNvSpPr>
          <p:nvPr>
            <p:ph type="body" idx="1"/>
          </p:nvPr>
        </p:nvSpPr>
        <p:spPr>
          <a:xfrm>
            <a:off x="381000" y="1371600"/>
            <a:ext cx="8229600" cy="4724400"/>
          </a:xfrm>
        </p:spPr>
        <p:txBody>
          <a:bodyPr/>
          <a:lstStyle/>
          <a:p>
            <a:pPr eaLnBrk="1" hangingPunct="1">
              <a:lnSpc>
                <a:spcPct val="90000"/>
              </a:lnSpc>
              <a:spcAft>
                <a:spcPts val="600"/>
              </a:spcAft>
            </a:pPr>
            <a:r>
              <a:rPr lang="en-US" dirty="0">
                <a:solidFill>
                  <a:srgbClr val="2A2D6C"/>
                </a:solidFill>
                <a:latin typeface="Calibri" charset="0"/>
              </a:rPr>
              <a:t>Definition: </a:t>
            </a:r>
            <a:r>
              <a:rPr lang="en-US" dirty="0">
                <a:solidFill>
                  <a:srgbClr val="C40000"/>
                </a:solidFill>
                <a:latin typeface="Calibri" charset="0"/>
              </a:rPr>
              <a:t>child or </a:t>
            </a:r>
            <a:r>
              <a:rPr lang="en-US" dirty="0">
                <a:solidFill>
                  <a:srgbClr val="2A2D6C"/>
                </a:solidFill>
                <a:latin typeface="Calibri" charset="0"/>
              </a:rPr>
              <a:t>youth </a:t>
            </a:r>
            <a:r>
              <a:rPr lang="en-US" dirty="0">
                <a:solidFill>
                  <a:srgbClr val="C40000"/>
                </a:solidFill>
                <a:latin typeface="Calibri" charset="0"/>
              </a:rPr>
              <a:t>who meets the McKinney-Vento definition </a:t>
            </a:r>
            <a:r>
              <a:rPr lang="en-US" dirty="0">
                <a:solidFill>
                  <a:srgbClr val="2A2D6C"/>
                </a:solidFill>
                <a:latin typeface="Calibri" charset="0"/>
              </a:rPr>
              <a:t>and is not in the physical custody of a parent or guardian</a:t>
            </a:r>
            <a:r>
              <a:rPr lang="en-US" dirty="0" smtClean="0">
                <a:solidFill>
                  <a:srgbClr val="2A2D6C"/>
                </a:solidFill>
                <a:latin typeface="Calibri" charset="0"/>
              </a:rPr>
              <a:t>.  </a:t>
            </a:r>
            <a:r>
              <a:rPr lang="en-US" sz="1800" dirty="0" smtClean="0">
                <a:solidFill>
                  <a:srgbClr val="2A2D6C"/>
                </a:solidFill>
                <a:latin typeface="Calibri" charset="0"/>
              </a:rPr>
              <a:t>11434a(6)</a:t>
            </a:r>
            <a:endParaRPr lang="en-US" dirty="0" smtClean="0">
              <a:solidFill>
                <a:srgbClr val="2A2D6C"/>
              </a:solidFill>
              <a:latin typeface="Calibri" charset="0"/>
            </a:endParaRPr>
          </a:p>
          <a:p>
            <a:pPr lvl="1" eaLnBrk="1" hangingPunct="1">
              <a:lnSpc>
                <a:spcPct val="90000"/>
              </a:lnSpc>
              <a:spcAft>
                <a:spcPts val="600"/>
              </a:spcAft>
            </a:pPr>
            <a:r>
              <a:rPr lang="en-US" sz="2400" dirty="0" smtClean="0">
                <a:solidFill>
                  <a:srgbClr val="2A2D6C"/>
                </a:solidFill>
                <a:latin typeface="Calibri" charset="0"/>
              </a:rPr>
              <a:t>Many youth </a:t>
            </a:r>
            <a:r>
              <a:rPr lang="en-US" sz="2400" dirty="0">
                <a:solidFill>
                  <a:srgbClr val="2A2D6C"/>
                </a:solidFill>
                <a:latin typeface="Calibri" charset="0"/>
              </a:rPr>
              <a:t>become</a:t>
            </a:r>
            <a:r>
              <a:rPr lang="en-US" sz="2400" dirty="0" smtClean="0">
                <a:solidFill>
                  <a:srgbClr val="2A2D6C"/>
                </a:solidFill>
                <a:latin typeface="Calibri" charset="0"/>
              </a:rPr>
              <a:t> separated from parents due to </a:t>
            </a:r>
            <a:r>
              <a:rPr lang="en-US" sz="2400" dirty="0">
                <a:solidFill>
                  <a:srgbClr val="2A2D6C"/>
                </a:solidFill>
                <a:latin typeface="Calibri" charset="0"/>
              </a:rPr>
              <a:t>lack of space </a:t>
            </a:r>
            <a:r>
              <a:rPr lang="en-US" sz="2400" dirty="0" smtClean="0">
                <a:solidFill>
                  <a:srgbClr val="2A2D6C"/>
                </a:solidFill>
                <a:latin typeface="Calibri" charset="0"/>
              </a:rPr>
              <a:t>in living situations or shelter policies.</a:t>
            </a:r>
          </a:p>
          <a:p>
            <a:pPr lvl="1" eaLnBrk="1" hangingPunct="1">
              <a:spcAft>
                <a:spcPts val="600"/>
              </a:spcAft>
            </a:pPr>
            <a:r>
              <a:rPr lang="en-US" sz="2400" dirty="0" smtClean="0">
                <a:solidFill>
                  <a:srgbClr val="2A2D6C"/>
                </a:solidFill>
                <a:latin typeface="Calibri" charset="0"/>
              </a:rPr>
              <a:t>Many flee abuse: 20-50% sexual; 40-60% physical.</a:t>
            </a:r>
          </a:p>
          <a:p>
            <a:pPr lvl="1" eaLnBrk="1" hangingPunct="1">
              <a:lnSpc>
                <a:spcPct val="90000"/>
              </a:lnSpc>
              <a:spcAft>
                <a:spcPts val="600"/>
              </a:spcAft>
            </a:pPr>
            <a:r>
              <a:rPr lang="en-US" sz="2400" dirty="0" smtClean="0">
                <a:solidFill>
                  <a:srgbClr val="2A2D6C"/>
                </a:solidFill>
                <a:latin typeface="Calibri" charset="0"/>
              </a:rPr>
              <a:t>Many flee family dysfunction: Over 2/3 Hotline callers report at least one parent abuses drugs or alcohol.</a:t>
            </a:r>
            <a:endParaRPr lang="en-US" sz="2800" dirty="0" smtClean="0">
              <a:solidFill>
                <a:srgbClr val="2A2D6C"/>
              </a:solidFill>
              <a:latin typeface="Calibri" charset="0"/>
            </a:endParaRPr>
          </a:p>
          <a:p>
            <a:pPr lvl="1" eaLnBrk="1" hangingPunct="1">
              <a:lnSpc>
                <a:spcPct val="90000"/>
              </a:lnSpc>
              <a:spcAft>
                <a:spcPts val="600"/>
              </a:spcAft>
            </a:pPr>
            <a:r>
              <a:rPr lang="en-US" sz="2400" dirty="0" smtClean="0">
                <a:solidFill>
                  <a:srgbClr val="2A2D6C"/>
                </a:solidFill>
                <a:latin typeface="Calibri" charset="0"/>
              </a:rPr>
              <a:t>Roughly 1/3 homeless youth identify as LGBTQ.</a:t>
            </a:r>
          </a:p>
          <a:p>
            <a:pPr lvl="1" eaLnBrk="1" hangingPunct="1">
              <a:lnSpc>
                <a:spcPct val="90000"/>
              </a:lnSpc>
              <a:spcAft>
                <a:spcPts val="600"/>
              </a:spcAft>
            </a:pPr>
            <a:r>
              <a:rPr lang="en-US" sz="2400" dirty="0" smtClean="0">
                <a:solidFill>
                  <a:srgbClr val="2A2D6C"/>
                </a:solidFill>
                <a:latin typeface="Calibri" charset="0"/>
                <a:ea typeface="Calibri" charset="0"/>
                <a:cs typeface="Calibri" charset="0"/>
              </a:rPr>
              <a:t>10% of currently homeless female teens are pregnant.</a:t>
            </a:r>
          </a:p>
          <a:p>
            <a:pPr lvl="1" eaLnBrk="1" hangingPunct="1">
              <a:lnSpc>
                <a:spcPct val="90000"/>
              </a:lnSpc>
              <a:spcAft>
                <a:spcPts val="600"/>
              </a:spcAft>
            </a:pPr>
            <a:r>
              <a:rPr lang="en-US" sz="2400" dirty="0" smtClean="0">
                <a:solidFill>
                  <a:srgbClr val="2A2D6C"/>
                </a:solidFill>
                <a:latin typeface="Calibri" charset="0"/>
                <a:ea typeface="Calibri" charset="0"/>
                <a:cs typeface="Calibri" charset="0"/>
              </a:rPr>
              <a:t>Many are not enrolled in school.</a:t>
            </a:r>
          </a:p>
          <a:p>
            <a:pPr lvl="1" eaLnBrk="1" hangingPunct="1"/>
            <a:endParaRPr lang="en-US" sz="1800" dirty="0" smtClean="0">
              <a:solidFill>
                <a:srgbClr val="2A2D6C"/>
              </a:solidFill>
              <a:latin typeface="Calibri" charset="0"/>
            </a:endParaRPr>
          </a:p>
          <a:p>
            <a:pPr eaLnBrk="1" hangingPunct="1">
              <a:lnSpc>
                <a:spcPct val="90000"/>
              </a:lnSpc>
            </a:pPr>
            <a:endParaRPr lang="en-US" sz="2400" dirty="0">
              <a:solidFill>
                <a:srgbClr val="2A2D6C"/>
              </a:solidFill>
              <a:latin typeface="Calibri" charset="0"/>
              <a:ea typeface="Calibri" charset="0"/>
              <a:cs typeface="Calibri" charset="0"/>
            </a:endParaRPr>
          </a:p>
        </p:txBody>
      </p:sp>
      <p:sp>
        <p:nvSpPr>
          <p:cNvPr id="9318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54573D1-3766-7F4B-8B8A-A915FE00D616}" type="slidenum">
              <a:rPr lang="en-US" sz="1400">
                <a:solidFill>
                  <a:srgbClr val="8889A7"/>
                </a:solidFill>
                <a:latin typeface="Calibri" charset="0"/>
              </a:rPr>
              <a:pPr/>
              <a:t>25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219200"/>
            <a:ext cx="8229600" cy="4949825"/>
          </a:xfrm>
        </p:spPr>
        <p:txBody>
          <a:bodyPr/>
          <a:lstStyle/>
          <a:p>
            <a:r>
              <a:rPr lang="en-US" dirty="0">
                <a:solidFill>
                  <a:srgbClr val="2A2D6C"/>
                </a:solidFill>
                <a:latin typeface="Calibri" charset="0"/>
              </a:rPr>
              <a:t>Case-by-case </a:t>
            </a:r>
            <a:r>
              <a:rPr lang="en-US" dirty="0" smtClean="0">
                <a:solidFill>
                  <a:srgbClr val="2A2D6C"/>
                </a:solidFill>
                <a:latin typeface="Calibri" charset="0"/>
              </a:rPr>
              <a:t>determination.</a:t>
            </a:r>
          </a:p>
          <a:p>
            <a:r>
              <a:rPr lang="en-US" dirty="0">
                <a:solidFill>
                  <a:srgbClr val="2A2D6C"/>
                </a:solidFill>
                <a:latin typeface="Calibri" charset="0"/>
              </a:rPr>
              <a:t>Get as much information as possible (with sensitivity and discretion</a:t>
            </a:r>
            <a:r>
              <a:rPr lang="en-US" dirty="0" smtClean="0">
                <a:solidFill>
                  <a:srgbClr val="2A2D6C"/>
                </a:solidFill>
                <a:latin typeface="Calibri" charset="0"/>
              </a:rPr>
              <a:t>).</a:t>
            </a:r>
          </a:p>
          <a:p>
            <a:r>
              <a:rPr lang="en-US" dirty="0">
                <a:solidFill>
                  <a:srgbClr val="2A2D6C"/>
                </a:solidFill>
                <a:latin typeface="Calibri" charset="0"/>
              </a:rPr>
              <a:t>Look at the MV definition (specific examples in the definition first, then overall definition</a:t>
            </a:r>
            <a:r>
              <a:rPr lang="en-US" dirty="0" smtClean="0">
                <a:solidFill>
                  <a:srgbClr val="2A2D6C"/>
                </a:solidFill>
                <a:latin typeface="Calibri" charset="0"/>
              </a:rPr>
              <a:t>).</a:t>
            </a:r>
          </a:p>
          <a:p>
            <a:r>
              <a:rPr lang="en-US" dirty="0" smtClean="0">
                <a:solidFill>
                  <a:srgbClr val="2A2D6C"/>
                </a:solidFill>
                <a:latin typeface="Calibri" charset="0"/>
              </a:rPr>
              <a:t>Considerations for families/youth who are staying with other people:</a:t>
            </a:r>
            <a:endParaRPr lang="en-US" dirty="0">
              <a:solidFill>
                <a:srgbClr val="2A2D6C"/>
              </a:solidFill>
              <a:latin typeface="Calibri" charset="0"/>
            </a:endParaRPr>
          </a:p>
          <a:p>
            <a:pPr lvl="2" eaLnBrk="1" hangingPunct="1">
              <a:lnSpc>
                <a:spcPct val="90000"/>
              </a:lnSpc>
            </a:pPr>
            <a:r>
              <a:rPr lang="en-US" sz="2600" dirty="0">
                <a:solidFill>
                  <a:srgbClr val="2A2D6C"/>
                </a:solidFill>
                <a:latin typeface="Calibri" charset="0"/>
                <a:ea typeface="Calibri" charset="0"/>
                <a:cs typeface="Calibri" charset="0"/>
              </a:rPr>
              <a:t>Where would you go if you </a:t>
            </a:r>
            <a:r>
              <a:rPr lang="en-US" sz="2600" dirty="0" smtClean="0">
                <a:solidFill>
                  <a:srgbClr val="2A2D6C"/>
                </a:solidFill>
                <a:latin typeface="Calibri" charset="0"/>
                <a:ea typeface="Calibri" charset="0"/>
                <a:cs typeface="Calibri" charset="0"/>
              </a:rPr>
              <a:t>couldn’</a:t>
            </a:r>
            <a:r>
              <a:rPr lang="en-US" altLang="ja-JP" sz="2600" dirty="0" smtClean="0">
                <a:solidFill>
                  <a:srgbClr val="2A2D6C"/>
                </a:solidFill>
                <a:latin typeface="Calibri" charset="0"/>
                <a:ea typeface="ＭＳ Ｐゴシック" charset="0"/>
                <a:cs typeface="ＭＳ Ｐゴシック" charset="0"/>
              </a:rPr>
              <a:t>t </a:t>
            </a:r>
            <a:r>
              <a:rPr lang="en-US" altLang="ja-JP" sz="2600" dirty="0">
                <a:solidFill>
                  <a:srgbClr val="2A2D6C"/>
                </a:solidFill>
                <a:latin typeface="Calibri" charset="0"/>
                <a:ea typeface="ＭＳ Ｐゴシック" charset="0"/>
                <a:cs typeface="ＭＳ Ｐゴシック" charset="0"/>
              </a:rPr>
              <a:t>stay here?</a:t>
            </a:r>
          </a:p>
          <a:p>
            <a:pPr lvl="2" eaLnBrk="1" hangingPunct="1">
              <a:lnSpc>
                <a:spcPct val="90000"/>
              </a:lnSpc>
            </a:pPr>
            <a:r>
              <a:rPr lang="en-US" sz="2600" dirty="0">
                <a:solidFill>
                  <a:srgbClr val="2A2D6C"/>
                </a:solidFill>
                <a:latin typeface="Calibri" charset="0"/>
                <a:ea typeface="Calibri" charset="0"/>
                <a:cs typeface="Calibri" charset="0"/>
              </a:rPr>
              <a:t>What led you to move in to this situation?</a:t>
            </a:r>
          </a:p>
          <a:p>
            <a:pPr>
              <a:spcBef>
                <a:spcPct val="30000"/>
              </a:spcBef>
            </a:pPr>
            <a:r>
              <a:rPr lang="en-US" sz="2400" i="1" dirty="0" smtClean="0">
                <a:solidFill>
                  <a:srgbClr val="2A2D6C"/>
                </a:solidFill>
                <a:latin typeface="Calibri" charset="0"/>
              </a:rPr>
              <a:t>NCHE’</a:t>
            </a:r>
            <a:r>
              <a:rPr lang="en-US" altLang="ja-JP" sz="2400" i="1" dirty="0" smtClean="0">
                <a:solidFill>
                  <a:srgbClr val="2A2D6C"/>
                </a:solidFill>
                <a:latin typeface="Calibri" charset="0"/>
              </a:rPr>
              <a:t>s </a:t>
            </a:r>
            <a:r>
              <a:rPr lang="en-US" altLang="ja-JP" sz="2400" i="1" dirty="0">
                <a:solidFill>
                  <a:srgbClr val="2A2D6C"/>
                </a:solidFill>
                <a:latin typeface="Calibri" charset="0"/>
              </a:rPr>
              <a:t>Determining Eligibility brief is available at </a:t>
            </a:r>
            <a:r>
              <a:rPr lang="en-US" altLang="ja-JP" sz="2400" dirty="0">
                <a:solidFill>
                  <a:srgbClr val="2A2D6C"/>
                </a:solidFill>
                <a:latin typeface="Calibri" charset="0"/>
                <a:hlinkClick r:id="rId3"/>
              </a:rPr>
              <a:t>http://www.serve.org/nche/downloads/briefs/det_elig.pdf</a:t>
            </a:r>
            <a:r>
              <a:rPr lang="en-US" altLang="ja-JP" sz="2400" dirty="0">
                <a:solidFill>
                  <a:srgbClr val="2A2D6C"/>
                </a:solidFill>
                <a:latin typeface="Calibri" charset="0"/>
              </a:rPr>
              <a:t> </a:t>
            </a:r>
            <a:endParaRPr lang="en-US" sz="2000" dirty="0">
              <a:solidFill>
                <a:srgbClr val="2A2D6C"/>
              </a:solidFill>
              <a:latin typeface="Calibri" charset="0"/>
            </a:endParaRPr>
          </a:p>
        </p:txBody>
      </p:sp>
      <p:sp>
        <p:nvSpPr>
          <p:cNvPr id="79876" name="Rectangle 4"/>
          <p:cNvSpPr>
            <a:spLocks noGrp="1" noChangeArrowheads="1"/>
          </p:cNvSpPr>
          <p:nvPr>
            <p:ph type="title" idx="4294967295"/>
          </p:nvPr>
        </p:nvSpPr>
        <p:spPr>
          <a:xfrm>
            <a:off x="381000" y="381000"/>
            <a:ext cx="8458200" cy="762000"/>
          </a:xfrm>
        </p:spPr>
        <p:txBody>
          <a:bodyPr>
            <a:noAutofit/>
          </a:bodyPr>
          <a:lstStyle/>
          <a:p>
            <a:pPr eaLnBrk="1" hangingPunct="1">
              <a:defRPr/>
            </a:pPr>
            <a:r>
              <a:rPr dirty="0">
                <a:ea typeface="+mj-ea"/>
                <a:cs typeface="+mj-cs"/>
              </a:rPr>
              <a:t>Determining Eligibility</a:t>
            </a:r>
            <a:endParaRPr dirty="0">
              <a:effectLst>
                <a:outerShdw blurRad="38100" dist="38100" dir="2700000" algn="tl">
                  <a:srgbClr val="DDDDDD"/>
                </a:outerShdw>
              </a:effectLst>
              <a:ea typeface="+mj-ea"/>
              <a:cs typeface="+mj-cs"/>
            </a:endParaRPr>
          </a:p>
        </p:txBody>
      </p:sp>
      <p:sp>
        <p:nvSpPr>
          <p:cNvPr id="3379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E81A3B-815E-F04E-BB59-1A462BDEDE66}" type="slidenum">
              <a:rPr lang="en-US" sz="1400">
                <a:solidFill>
                  <a:srgbClr val="8889A7"/>
                </a:solidFill>
                <a:latin typeface="Calibri" charset="0"/>
              </a:rPr>
              <a:pPr/>
              <a:t>26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dirty="0" smtClean="0">
                <a:effectLst>
                  <a:outerShdw blurRad="38100" dist="38100" dir="2700000" algn="tl">
                    <a:srgbClr val="C0C0C0"/>
                  </a:outerShdw>
                </a:effectLst>
                <a:ea typeface="+mj-ea"/>
                <a:cs typeface="+mj-cs"/>
              </a:rPr>
              <a:t>Identification Strategies</a:t>
            </a:r>
          </a:p>
        </p:txBody>
      </p:sp>
      <p:sp>
        <p:nvSpPr>
          <p:cNvPr id="35843" name="Rectangle 3"/>
          <p:cNvSpPr>
            <a:spLocks noGrp="1" noChangeArrowheads="1"/>
          </p:cNvSpPr>
          <p:nvPr>
            <p:ph type="body" idx="1"/>
          </p:nvPr>
        </p:nvSpPr>
        <p:spPr>
          <a:xfrm>
            <a:off x="457200" y="1676400"/>
            <a:ext cx="8229600" cy="4645025"/>
          </a:xfrm>
        </p:spPr>
        <p:txBody>
          <a:bodyPr/>
          <a:lstStyle/>
          <a:p>
            <a:pPr eaLnBrk="1" hangingPunct="1">
              <a:lnSpc>
                <a:spcPct val="80000"/>
              </a:lnSpc>
              <a:spcAft>
                <a:spcPts val="600"/>
              </a:spcAft>
            </a:pPr>
            <a:r>
              <a:rPr lang="en-US" sz="2400" dirty="0">
                <a:solidFill>
                  <a:srgbClr val="2A2D6C"/>
                </a:solidFill>
                <a:latin typeface="Calibri" charset="0"/>
              </a:rPr>
              <a:t>Avoid using the word "homeless</a:t>
            </a:r>
            <a:r>
              <a:rPr lang="ja-JP" altLang="en-US" sz="2400" dirty="0">
                <a:solidFill>
                  <a:srgbClr val="2A2D6C"/>
                </a:solidFill>
                <a:latin typeface="Calibri" charset="0"/>
              </a:rPr>
              <a:t>”</a:t>
            </a:r>
            <a:r>
              <a:rPr lang="en-US" altLang="ja-JP" sz="2400" dirty="0">
                <a:solidFill>
                  <a:srgbClr val="2A2D6C"/>
                </a:solidFill>
                <a:latin typeface="Calibri" charset="0"/>
              </a:rPr>
              <a:t> with school personnel, families, or youth.</a:t>
            </a:r>
          </a:p>
          <a:p>
            <a:pPr eaLnBrk="1" hangingPunct="1">
              <a:lnSpc>
                <a:spcPct val="80000"/>
              </a:lnSpc>
              <a:spcAft>
                <a:spcPts val="600"/>
              </a:spcAft>
            </a:pPr>
            <a:r>
              <a:rPr lang="en-US" sz="2400" dirty="0">
                <a:solidFill>
                  <a:srgbClr val="2A2D6C"/>
                </a:solidFill>
                <a:latin typeface="Calibri" charset="0"/>
              </a:rPr>
              <a:t>Provide awareness activities for school staff (registrars, secretaries, counselors, nurses, teachers, tutors, bus drivers, security officers, drop out prevention specialists,</a:t>
            </a:r>
            <a:r>
              <a:rPr lang="en-US" sz="2400" dirty="0" smtClean="0">
                <a:solidFill>
                  <a:srgbClr val="2A2D6C"/>
                </a:solidFill>
                <a:latin typeface="Calibri" charset="0"/>
              </a:rPr>
              <a:t> attendance officers, administrators</a:t>
            </a:r>
            <a:r>
              <a:rPr lang="en-US" sz="2400" dirty="0">
                <a:solidFill>
                  <a:srgbClr val="2A2D6C"/>
                </a:solidFill>
                <a:latin typeface="Calibri" charset="0"/>
              </a:rPr>
              <a:t>, etc.).</a:t>
            </a:r>
          </a:p>
          <a:p>
            <a:pPr lvl="1" eaLnBrk="1" hangingPunct="1">
              <a:lnSpc>
                <a:spcPct val="80000"/>
              </a:lnSpc>
              <a:spcAft>
                <a:spcPts val="600"/>
              </a:spcAft>
            </a:pPr>
            <a:r>
              <a:rPr lang="en-US" sz="2400" dirty="0">
                <a:solidFill>
                  <a:srgbClr val="2A2D6C"/>
                </a:solidFill>
                <a:latin typeface="Calibri" charset="0"/>
                <a:ea typeface="Calibri" charset="0"/>
                <a:cs typeface="Calibri" charset="0"/>
                <a:hlinkClick r:id="rId3"/>
              </a:rPr>
              <a:t>http://www.naehcy.org/educational-resources/videos</a:t>
            </a:r>
            <a:r>
              <a:rPr lang="en-US" sz="2400" dirty="0">
                <a:solidFill>
                  <a:srgbClr val="2A2D6C"/>
                </a:solidFill>
                <a:latin typeface="Calibri" charset="0"/>
                <a:ea typeface="Calibri" charset="0"/>
                <a:cs typeface="Calibri" charset="0"/>
              </a:rPr>
              <a:t> </a:t>
            </a:r>
          </a:p>
          <a:p>
            <a:pPr lvl="1" eaLnBrk="1" hangingPunct="1">
              <a:lnSpc>
                <a:spcPct val="80000"/>
              </a:lnSpc>
              <a:spcAft>
                <a:spcPts val="600"/>
              </a:spcAft>
            </a:pPr>
            <a:r>
              <a:rPr lang="en-US" sz="2400" dirty="0">
                <a:solidFill>
                  <a:srgbClr val="2A2D6C"/>
                </a:solidFill>
                <a:latin typeface="Calibri" charset="0"/>
                <a:ea typeface="Calibri" charset="0"/>
                <a:cs typeface="Calibri" charset="0"/>
                <a:hlinkClick r:id="rId4"/>
              </a:rPr>
              <a:t>http://center.serve.org/nche/web/online_tr.php</a:t>
            </a:r>
            <a:endParaRPr lang="en-US" sz="2400" dirty="0" smtClean="0">
              <a:solidFill>
                <a:srgbClr val="2A2D6C"/>
              </a:solidFill>
              <a:latin typeface="Calibri" charset="0"/>
              <a:ea typeface="Calibri" charset="0"/>
              <a:cs typeface="Calibri" charset="0"/>
            </a:endParaRPr>
          </a:p>
          <a:p>
            <a:pPr eaLnBrk="1" hangingPunct="1">
              <a:lnSpc>
                <a:spcPct val="80000"/>
              </a:lnSpc>
              <a:spcAft>
                <a:spcPts val="600"/>
              </a:spcAft>
            </a:pPr>
            <a:r>
              <a:rPr lang="en-US" sz="2400" dirty="0" smtClean="0">
                <a:solidFill>
                  <a:srgbClr val="2A2D6C"/>
                </a:solidFill>
                <a:latin typeface="Calibri" charset="0"/>
              </a:rPr>
              <a:t>Post outreach materials and posters in all schools and where there is a frequent influx of low-income families and youth in high-risk situations, including motels, campgrounds, libraries, health center, youth services.</a:t>
            </a:r>
          </a:p>
          <a:p>
            <a:pPr lvl="1" eaLnBrk="1" hangingPunct="1">
              <a:lnSpc>
                <a:spcPct val="80000"/>
              </a:lnSpc>
              <a:spcAft>
                <a:spcPts val="600"/>
              </a:spcAft>
            </a:pPr>
            <a:r>
              <a:rPr lang="en-US" sz="2400" dirty="0" smtClean="0">
                <a:solidFill>
                  <a:srgbClr val="2A2D6C"/>
                </a:solidFill>
                <a:latin typeface="Calibri" charset="0"/>
                <a:ea typeface="ＭＳ Ｐゴシック" charset="0"/>
                <a:cs typeface="ＭＳ Ｐゴシック" charset="0"/>
                <a:hlinkClick r:id="rId5"/>
              </a:rPr>
              <a:t>http://www.k12.wa.us/HomelessEd/Posters.aspx</a:t>
            </a:r>
            <a:r>
              <a:rPr lang="en-US" sz="2400" dirty="0" smtClean="0">
                <a:solidFill>
                  <a:srgbClr val="2A2D6C"/>
                </a:solidFill>
                <a:latin typeface="Calibri" charset="0"/>
                <a:ea typeface="ＭＳ Ｐゴシック" charset="0"/>
                <a:cs typeface="ＭＳ Ｐゴシック" charset="0"/>
              </a:rPr>
              <a:t> </a:t>
            </a:r>
          </a:p>
        </p:txBody>
      </p:sp>
      <p:sp>
        <p:nvSpPr>
          <p:cNvPr id="3584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BFBC7BB-5EE6-FD48-AB3D-74EF062868D0}" type="slidenum">
              <a:rPr lang="en-US" sz="1400">
                <a:solidFill>
                  <a:srgbClr val="8889A7"/>
                </a:solidFill>
                <a:latin typeface="Calibri" charset="0"/>
              </a:rPr>
              <a:pPr/>
              <a:t>27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Identification Strategies (cont.)</a:t>
            </a:r>
          </a:p>
        </p:txBody>
      </p:sp>
      <p:sp>
        <p:nvSpPr>
          <p:cNvPr id="37891" name="Rectangle 3"/>
          <p:cNvSpPr>
            <a:spLocks noGrp="1" noChangeArrowheads="1"/>
          </p:cNvSpPr>
          <p:nvPr>
            <p:ph type="body" idx="1"/>
          </p:nvPr>
        </p:nvSpPr>
        <p:spPr>
          <a:xfrm>
            <a:off x="457200" y="1676400"/>
            <a:ext cx="8229600" cy="4645025"/>
          </a:xfrm>
        </p:spPr>
        <p:txBody>
          <a:bodyPr/>
          <a:lstStyle/>
          <a:p>
            <a:pPr eaLnBrk="1" hangingPunct="1">
              <a:lnSpc>
                <a:spcPct val="80000"/>
              </a:lnSpc>
              <a:spcAft>
                <a:spcPts val="600"/>
              </a:spcAft>
            </a:pPr>
            <a:r>
              <a:rPr lang="en-US" sz="2400" dirty="0" smtClean="0">
                <a:solidFill>
                  <a:srgbClr val="2A2D6C"/>
                </a:solidFill>
                <a:latin typeface="Calibri" charset="0"/>
              </a:rPr>
              <a:t>Coordinate with community service agencies, such as shelters, soup kitchens, law enforcement, legal aid,  public assistance and housing agencies, mental health agencies and public health departments.</a:t>
            </a:r>
          </a:p>
          <a:p>
            <a:pPr eaLnBrk="1" hangingPunct="1">
              <a:lnSpc>
                <a:spcPct val="80000"/>
              </a:lnSpc>
              <a:spcAft>
                <a:spcPts val="600"/>
              </a:spcAft>
            </a:pPr>
            <a:r>
              <a:rPr lang="en-US" sz="2400" dirty="0" smtClean="0">
                <a:solidFill>
                  <a:srgbClr val="2A2D6C"/>
                </a:solidFill>
                <a:latin typeface="Calibri" charset="0"/>
              </a:rPr>
              <a:t>Coordinate with youth-serving agencies, such as drop-in centers, street outreach, child welfare, juvenile courts, teen parent programs, LGBTQ youth organizations.</a:t>
            </a:r>
          </a:p>
          <a:p>
            <a:pPr eaLnBrk="1" hangingPunct="1">
              <a:lnSpc>
                <a:spcPct val="80000"/>
              </a:lnSpc>
              <a:spcAft>
                <a:spcPts val="600"/>
              </a:spcAft>
            </a:pPr>
            <a:r>
              <a:rPr lang="en-US" sz="2400" dirty="0" smtClean="0">
                <a:solidFill>
                  <a:srgbClr val="2A2D6C"/>
                </a:solidFill>
                <a:latin typeface="Calibri" charset="0"/>
              </a:rPr>
              <a:t>Make special efforts to identify preschool children, including asking about siblings of school-aged children.</a:t>
            </a:r>
          </a:p>
          <a:p>
            <a:pPr eaLnBrk="1" hangingPunct="1">
              <a:lnSpc>
                <a:spcPct val="80000"/>
              </a:lnSpc>
              <a:spcAft>
                <a:spcPts val="600"/>
              </a:spcAft>
            </a:pPr>
            <a:r>
              <a:rPr lang="en-US" sz="2400" dirty="0" smtClean="0">
                <a:solidFill>
                  <a:srgbClr val="2A2D6C"/>
                </a:solidFill>
                <a:latin typeface="Calibri" charset="0"/>
              </a:rPr>
              <a:t>Use enrollment and withdrawal forms to inquire about living situations.</a:t>
            </a:r>
          </a:p>
          <a:p>
            <a:pPr lvl="1" eaLnBrk="1" hangingPunct="1">
              <a:lnSpc>
                <a:spcPct val="80000"/>
              </a:lnSpc>
              <a:spcAft>
                <a:spcPts val="600"/>
              </a:spcAft>
            </a:pPr>
            <a:r>
              <a:rPr lang="en-US" sz="2400" dirty="0" smtClean="0">
                <a:solidFill>
                  <a:srgbClr val="2A2D6C"/>
                </a:solidFill>
                <a:latin typeface="Calibri" charset="0"/>
                <a:ea typeface="Calibri" charset="0"/>
                <a:cs typeface="Calibri" charset="0"/>
                <a:hlinkClick r:id="rId3"/>
              </a:rPr>
              <a:t>www.utdanacenter.org/theo/downloads/factsheets/RP14_SRQ.doc</a:t>
            </a:r>
            <a:r>
              <a:rPr lang="en-US" sz="2400" dirty="0" smtClean="0">
                <a:solidFill>
                  <a:srgbClr val="2A2D6C"/>
                </a:solidFill>
                <a:latin typeface="Calibri" charset="0"/>
                <a:ea typeface="ＭＳ Ｐゴシック" charset="0"/>
                <a:cs typeface="ＭＳ Ｐゴシック" charset="0"/>
              </a:rPr>
              <a:t> </a:t>
            </a:r>
            <a:endParaRPr lang="en-US" sz="2400" dirty="0">
              <a:solidFill>
                <a:srgbClr val="2A2D6C"/>
              </a:solidFill>
              <a:latin typeface="Calibri" charset="0"/>
              <a:ea typeface="ＭＳ Ｐゴシック" charset="0"/>
              <a:cs typeface="ＭＳ Ｐゴシック" charset="0"/>
            </a:endParaRPr>
          </a:p>
        </p:txBody>
      </p:sp>
      <p:sp>
        <p:nvSpPr>
          <p:cNvPr id="3789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8CA28F-387E-8F4D-A135-47153E308F90}" type="slidenum">
              <a:rPr lang="en-US" sz="1400">
                <a:solidFill>
                  <a:srgbClr val="8889A7"/>
                </a:solidFill>
                <a:latin typeface="Calibri" charset="0"/>
              </a:rPr>
              <a:pPr/>
              <a:t>28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1905000"/>
            <a:ext cx="8229600" cy="4416425"/>
          </a:xfrm>
        </p:spPr>
        <p:txBody>
          <a:bodyPr/>
          <a:lstStyle/>
          <a:p>
            <a:r>
              <a:rPr lang="en-US" sz="3200" i="1" dirty="0">
                <a:solidFill>
                  <a:srgbClr val="2A2D6C"/>
                </a:solidFill>
                <a:latin typeface="Calibri" charset="0"/>
              </a:rPr>
              <a:t>What </a:t>
            </a:r>
            <a:r>
              <a:rPr lang="en-US" sz="3200" dirty="0">
                <a:solidFill>
                  <a:srgbClr val="2A2D6C"/>
                </a:solidFill>
                <a:latin typeface="Calibri" charset="0"/>
              </a:rPr>
              <a:t>does the McKinney-Vento Act provide?</a:t>
            </a:r>
          </a:p>
          <a:p>
            <a:pPr lvl="1"/>
            <a:r>
              <a:rPr lang="en-US" sz="3200" dirty="0" smtClean="0">
                <a:solidFill>
                  <a:srgbClr val="2A2D6C"/>
                </a:solidFill>
                <a:latin typeface="Calibri" charset="0"/>
                <a:ea typeface="ＭＳ Ｐゴシック" charset="0"/>
                <a:cs typeface="ＭＳ Ｐゴシック" charset="0"/>
              </a:rPr>
              <a:t>School Stability.</a:t>
            </a:r>
          </a:p>
          <a:p>
            <a:pPr lvl="1"/>
            <a:r>
              <a:rPr lang="en-US" sz="3200" dirty="0" smtClean="0">
                <a:solidFill>
                  <a:srgbClr val="2A2D6C"/>
                </a:solidFill>
                <a:latin typeface="Calibri" charset="0"/>
                <a:ea typeface="ＭＳ Ｐゴシック" charset="0"/>
                <a:cs typeface="ＭＳ Ｐゴシック" charset="0"/>
              </a:rPr>
              <a:t>Enrollment.</a:t>
            </a:r>
          </a:p>
          <a:p>
            <a:pPr lvl="1"/>
            <a:r>
              <a:rPr lang="en-US" sz="3200" dirty="0" smtClean="0">
                <a:solidFill>
                  <a:srgbClr val="2A2D6C"/>
                </a:solidFill>
                <a:latin typeface="Calibri" charset="0"/>
                <a:ea typeface="ＭＳ Ｐゴシック" charset="0"/>
                <a:cs typeface="ＭＳ Ｐゴシック" charset="0"/>
              </a:rPr>
              <a:t>Support for Academic Success.</a:t>
            </a:r>
            <a:endParaRPr lang="en-US" sz="3200" dirty="0">
              <a:solidFill>
                <a:srgbClr val="2A2D6C"/>
              </a:solidFill>
              <a:latin typeface="Calibri" charset="0"/>
              <a:ea typeface="ＭＳ Ｐゴシック" charset="0"/>
              <a:cs typeface="ＭＳ Ｐゴシック" charset="0"/>
            </a:endParaRPr>
          </a:p>
        </p:txBody>
      </p:sp>
      <p:sp>
        <p:nvSpPr>
          <p:cNvPr id="83971" name="Rectangle 3"/>
          <p:cNvSpPr>
            <a:spLocks noGrp="1" noChangeArrowheads="1"/>
          </p:cNvSpPr>
          <p:nvPr>
            <p:ph type="title"/>
          </p:nvPr>
        </p:nvSpPr>
        <p:spPr>
          <a:xfrm>
            <a:off x="457200" y="533400"/>
            <a:ext cx="8229600" cy="838200"/>
          </a:xfrm>
        </p:spPr>
        <p:txBody>
          <a:bodyPr/>
          <a:lstStyle/>
          <a:p>
            <a:pPr eaLnBrk="1" hangingPunct="1">
              <a:defRPr/>
            </a:pPr>
            <a:r>
              <a:rPr dirty="0" smtClean="0">
                <a:effectLst>
                  <a:outerShdw blurRad="38100" dist="38100" dir="2700000" algn="tl">
                    <a:srgbClr val="C0C0C0"/>
                  </a:outerShdw>
                </a:effectLst>
                <a:ea typeface="+mj-ea"/>
                <a:cs typeface="+mj-cs"/>
              </a:rPr>
              <a:t>Now that </a:t>
            </a:r>
            <a:r>
              <a:rPr lang="en-US" dirty="0" smtClean="0">
                <a:effectLst>
                  <a:outerShdw blurRad="38100" dist="38100" dir="2700000" algn="tl">
                    <a:srgbClr val="C0C0C0"/>
                  </a:outerShdw>
                </a:effectLst>
                <a:ea typeface="+mj-ea"/>
                <a:cs typeface="+mj-cs"/>
              </a:rPr>
              <a:t>W</a:t>
            </a:r>
            <a:r>
              <a:rPr dirty="0" smtClean="0">
                <a:effectLst>
                  <a:outerShdw blurRad="38100" dist="38100" dir="2700000" algn="tl">
                    <a:srgbClr val="C0C0C0"/>
                  </a:outerShdw>
                </a:effectLst>
                <a:ea typeface="+mj-ea"/>
                <a:cs typeface="+mj-cs"/>
              </a:rPr>
              <a:t>e Know </a:t>
            </a:r>
            <a:r>
              <a:rPr i="1" dirty="0" smtClean="0">
                <a:effectLst>
                  <a:outerShdw blurRad="38100" dist="38100" dir="2700000" algn="tl">
                    <a:srgbClr val="C0C0C0"/>
                  </a:outerShdw>
                </a:effectLst>
                <a:ea typeface="+mj-ea"/>
                <a:cs typeface="+mj-cs"/>
              </a:rPr>
              <a:t>Who</a:t>
            </a:r>
          </a:p>
        </p:txBody>
      </p:sp>
      <p:sp>
        <p:nvSpPr>
          <p:cNvPr id="4198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2C690E-0633-EF4C-A5EA-DC002FA30580}" type="slidenum">
              <a:rPr lang="en-US" sz="1400">
                <a:solidFill>
                  <a:srgbClr val="8889A7"/>
                </a:solidFill>
                <a:latin typeface="Calibri" charset="0"/>
              </a:rPr>
              <a:pPr/>
              <a:t>29</a:t>
            </a:fld>
            <a:endParaRPr lang="en-US" sz="1400">
              <a:solidFill>
                <a:srgbClr val="8889A7"/>
              </a:solidFill>
              <a:latin typeface="Calibri" charset="0"/>
            </a:endParaRPr>
          </a:p>
        </p:txBody>
      </p:sp>
    </p:spTree>
    <p:extLst>
      <p:ext uri="{BB962C8B-B14F-4D97-AF65-F5344CB8AC3E}">
        <p14:creationId xmlns:p14="http://schemas.microsoft.com/office/powerpoint/2010/main" val="175240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3550" y="311150"/>
            <a:ext cx="8229600" cy="914400"/>
          </a:xfrm>
        </p:spPr>
        <p:txBody>
          <a:bodyPr/>
          <a:lstStyle/>
          <a:p>
            <a:pPr eaLnBrk="1" hangingPunct="1">
              <a:defRPr/>
            </a:pPr>
            <a:r>
              <a:rPr lang="en-US" dirty="0" smtClean="0">
                <a:effectLst>
                  <a:outerShdw blurRad="38100" dist="38100" dir="2700000" algn="tl">
                    <a:srgbClr val="C0C0C0"/>
                  </a:outerShdw>
                </a:effectLst>
                <a:ea typeface="+mj-ea"/>
                <a:cs typeface="+mj-cs"/>
              </a:rPr>
              <a:t>Overview </a:t>
            </a:r>
            <a:endParaRPr dirty="0" smtClean="0">
              <a:effectLst>
                <a:outerShdw blurRad="38100" dist="38100" dir="2700000" algn="tl">
                  <a:srgbClr val="C0C0C0"/>
                </a:outerShdw>
              </a:effectLst>
              <a:ea typeface="+mj-ea"/>
              <a:cs typeface="+mj-cs"/>
            </a:endParaRPr>
          </a:p>
        </p:txBody>
      </p:sp>
      <p:sp>
        <p:nvSpPr>
          <p:cNvPr id="17411" name="Rectangle 3"/>
          <p:cNvSpPr>
            <a:spLocks noGrp="1" noChangeArrowheads="1"/>
          </p:cNvSpPr>
          <p:nvPr>
            <p:ph type="body" idx="1"/>
          </p:nvPr>
        </p:nvSpPr>
        <p:spPr>
          <a:xfrm>
            <a:off x="457200" y="1447800"/>
            <a:ext cx="8229600" cy="4845050"/>
          </a:xfrm>
        </p:spPr>
        <p:txBody>
          <a:bodyPr/>
          <a:lstStyle/>
          <a:p>
            <a:pPr eaLnBrk="1" hangingPunct="1"/>
            <a:r>
              <a:rPr lang="en-US" sz="3200" dirty="0" smtClean="0">
                <a:solidFill>
                  <a:srgbClr val="2A2D6C"/>
                </a:solidFill>
                <a:latin typeface="Calibri" charset="0"/>
              </a:rPr>
              <a:t>Context and data</a:t>
            </a:r>
          </a:p>
          <a:p>
            <a:pPr eaLnBrk="1" hangingPunct="1"/>
            <a:r>
              <a:rPr lang="en-US" sz="3200" dirty="0" smtClean="0">
                <a:solidFill>
                  <a:srgbClr val="2A2D6C"/>
                </a:solidFill>
                <a:latin typeface="Calibri" charset="0"/>
              </a:rPr>
              <a:t>State Coordinators and Liaisons</a:t>
            </a:r>
          </a:p>
          <a:p>
            <a:pPr eaLnBrk="1" hangingPunct="1"/>
            <a:r>
              <a:rPr lang="en-US" sz="3200" dirty="0">
                <a:solidFill>
                  <a:srgbClr val="2A2D6C"/>
                </a:solidFill>
                <a:latin typeface="Calibri" charset="0"/>
              </a:rPr>
              <a:t>Eligibility and identification</a:t>
            </a:r>
          </a:p>
          <a:p>
            <a:pPr eaLnBrk="1" hangingPunct="1"/>
            <a:r>
              <a:rPr lang="en-US" sz="3200" dirty="0">
                <a:solidFill>
                  <a:srgbClr val="2A2D6C"/>
                </a:solidFill>
                <a:latin typeface="Calibri" charset="0"/>
              </a:rPr>
              <a:t>School of origin</a:t>
            </a:r>
          </a:p>
          <a:p>
            <a:pPr eaLnBrk="1" hangingPunct="1"/>
            <a:r>
              <a:rPr lang="en-US" sz="3200" dirty="0">
                <a:solidFill>
                  <a:srgbClr val="2A2D6C"/>
                </a:solidFill>
                <a:latin typeface="Calibri" charset="0"/>
              </a:rPr>
              <a:t>Immediate enrollment</a:t>
            </a:r>
          </a:p>
          <a:p>
            <a:pPr eaLnBrk="1" hangingPunct="1"/>
            <a:r>
              <a:rPr lang="en-US" sz="3200" dirty="0">
                <a:solidFill>
                  <a:srgbClr val="2A2D6C"/>
                </a:solidFill>
                <a:latin typeface="Calibri" charset="0"/>
              </a:rPr>
              <a:t>Disputes</a:t>
            </a:r>
          </a:p>
          <a:p>
            <a:pPr eaLnBrk="1" hangingPunct="1"/>
            <a:r>
              <a:rPr lang="en-US" sz="3200" dirty="0">
                <a:solidFill>
                  <a:srgbClr val="2A2D6C"/>
                </a:solidFill>
                <a:latin typeface="Calibri" charset="0"/>
              </a:rPr>
              <a:t>Title I</a:t>
            </a:r>
            <a:endParaRPr lang="en-US" sz="3200" dirty="0" smtClean="0">
              <a:solidFill>
                <a:srgbClr val="2A2D6C"/>
              </a:solidFill>
              <a:latin typeface="Calibri" charset="0"/>
            </a:endParaRPr>
          </a:p>
          <a:p>
            <a:pPr eaLnBrk="1" hangingPunct="1"/>
            <a:r>
              <a:rPr lang="en-US" sz="3200" dirty="0" smtClean="0">
                <a:solidFill>
                  <a:srgbClr val="2A2D6C"/>
                </a:solidFill>
                <a:latin typeface="Calibri" charset="0"/>
              </a:rPr>
              <a:t>Higher education</a:t>
            </a:r>
            <a:endParaRPr lang="en-US" sz="3200" dirty="0">
              <a:solidFill>
                <a:srgbClr val="2A2D6C"/>
              </a:solidFill>
              <a:latin typeface="Calibri" charset="0"/>
            </a:endParaRPr>
          </a:p>
        </p:txBody>
      </p:sp>
      <p:sp>
        <p:nvSpPr>
          <p:cNvPr id="1741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7AB03DC-9988-E24A-85BC-607951285C31}" type="slidenum">
              <a:rPr lang="en-US" sz="1400">
                <a:solidFill>
                  <a:srgbClr val="8889A7"/>
                </a:solidFill>
                <a:latin typeface="Calibri" charset="0"/>
              </a:rPr>
              <a:pPr/>
              <a:t>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71616" y="152400"/>
            <a:ext cx="8229600" cy="838200"/>
          </a:xfrm>
        </p:spPr>
        <p:txBody>
          <a:bodyPr/>
          <a:lstStyle/>
          <a:p>
            <a:pPr eaLnBrk="1" hangingPunct="1">
              <a:defRPr/>
            </a:pPr>
            <a:r>
              <a:rPr dirty="0" smtClean="0">
                <a:effectLst>
                  <a:outerShdw blurRad="38100" dist="38100" dir="2700000" algn="tl">
                    <a:srgbClr val="C0C0C0"/>
                  </a:outerShdw>
                </a:effectLst>
                <a:ea typeface="+mj-ea"/>
                <a:cs typeface="+mj-cs"/>
              </a:rPr>
              <a:t>Research on School Stability</a:t>
            </a:r>
          </a:p>
        </p:txBody>
      </p:sp>
      <p:sp>
        <p:nvSpPr>
          <p:cNvPr id="88067" name="Rectangle 3"/>
          <p:cNvSpPr>
            <a:spLocks noGrp="1" noChangeArrowheads="1"/>
          </p:cNvSpPr>
          <p:nvPr>
            <p:ph type="body" idx="1"/>
          </p:nvPr>
        </p:nvSpPr>
        <p:spPr>
          <a:xfrm>
            <a:off x="462434" y="1188115"/>
            <a:ext cx="8226425" cy="4800600"/>
          </a:xfrm>
        </p:spPr>
        <p:txBody>
          <a:bodyPr/>
          <a:lstStyle/>
          <a:p>
            <a:pPr eaLnBrk="1" hangingPunct="1">
              <a:lnSpc>
                <a:spcPct val="90000"/>
              </a:lnSpc>
              <a:spcAft>
                <a:spcPts val="600"/>
              </a:spcAft>
            </a:pPr>
            <a:r>
              <a:rPr lang="en-US" sz="2600" dirty="0" smtClean="0">
                <a:solidFill>
                  <a:schemeClr val="tx2">
                    <a:lumMod val="75000"/>
                  </a:schemeClr>
                </a:solidFill>
                <a:latin typeface="Calibri" charset="0"/>
              </a:rPr>
              <a:t>Highly mobile students have lower test scores and worse overall academic performance than peers who do not change schools.</a:t>
            </a:r>
            <a:endParaRPr lang="en-US" sz="2600" dirty="0">
              <a:solidFill>
                <a:schemeClr val="tx2">
                  <a:lumMod val="75000"/>
                </a:schemeClr>
              </a:solidFill>
              <a:latin typeface="Calibri" charset="0"/>
            </a:endParaRPr>
          </a:p>
          <a:p>
            <a:pPr eaLnBrk="1" hangingPunct="1">
              <a:lnSpc>
                <a:spcPct val="90000"/>
              </a:lnSpc>
              <a:spcAft>
                <a:spcPts val="600"/>
              </a:spcAft>
            </a:pPr>
            <a:r>
              <a:rPr lang="en-US" sz="2600" dirty="0">
                <a:solidFill>
                  <a:schemeClr val="tx2">
                    <a:lumMod val="75000"/>
                  </a:schemeClr>
                </a:solidFill>
                <a:latin typeface="Calibri" charset="0"/>
              </a:rPr>
              <a:t>Mobility also hurts non-mobile students; study found average test scores for non-mobile students were significantly lower in high schools with high student mobility rates.</a:t>
            </a:r>
          </a:p>
          <a:p>
            <a:pPr eaLnBrk="1" hangingPunct="1">
              <a:lnSpc>
                <a:spcPct val="90000"/>
              </a:lnSpc>
              <a:spcAft>
                <a:spcPts val="600"/>
              </a:spcAft>
            </a:pPr>
            <a:r>
              <a:rPr lang="en-US" sz="2600" dirty="0">
                <a:solidFill>
                  <a:schemeClr val="tx2">
                    <a:lumMod val="75000"/>
                  </a:schemeClr>
                </a:solidFill>
                <a:latin typeface="Calibri" charset="0"/>
              </a:rPr>
              <a:t>Students who changed high schools even once during high school were less than half as likely as stable students to graduate, even controlling for other factors</a:t>
            </a:r>
            <a:r>
              <a:rPr lang="en-US" sz="2600" dirty="0" smtClean="0">
                <a:solidFill>
                  <a:schemeClr val="tx2">
                    <a:lumMod val="75000"/>
                  </a:schemeClr>
                </a:solidFill>
                <a:latin typeface="Calibri" charset="0"/>
              </a:rPr>
              <a:t>.</a:t>
            </a:r>
          </a:p>
          <a:p>
            <a:pPr lvl="0" eaLnBrk="1" hangingPunct="1">
              <a:lnSpc>
                <a:spcPct val="90000"/>
              </a:lnSpc>
              <a:spcAft>
                <a:spcPts val="600"/>
              </a:spcAft>
            </a:pPr>
            <a:r>
              <a:rPr lang="en-US" sz="2600" dirty="0" smtClean="0">
                <a:solidFill>
                  <a:schemeClr val="tx2"/>
                </a:solidFill>
              </a:rPr>
              <a:t>Hidden in Plain Sight: almost half of homeless students (49 percent) had to change schools, and many did so multiple times. </a:t>
            </a:r>
          </a:p>
          <a:p>
            <a:pPr eaLnBrk="1" hangingPunct="1">
              <a:lnSpc>
                <a:spcPct val="90000"/>
              </a:lnSpc>
              <a:spcAft>
                <a:spcPts val="600"/>
              </a:spcAft>
            </a:pPr>
            <a:endParaRPr lang="en-US" sz="2600" dirty="0">
              <a:solidFill>
                <a:schemeClr val="tx2">
                  <a:lumMod val="75000"/>
                </a:schemeClr>
              </a:solidFill>
              <a:latin typeface="Calibri" charset="0"/>
            </a:endParaRPr>
          </a:p>
          <a:p>
            <a:pPr eaLnBrk="1" hangingPunct="1">
              <a:lnSpc>
                <a:spcPct val="90000"/>
              </a:lnSpc>
            </a:pPr>
            <a:endParaRPr lang="en-US" sz="2600" dirty="0">
              <a:effectLst>
                <a:outerShdw blurRad="38100" dist="38100" dir="2700000" algn="tl">
                  <a:srgbClr val="000000"/>
                </a:outerShdw>
              </a:effectLst>
              <a:latin typeface="Calibri" charset="0"/>
            </a:endParaRPr>
          </a:p>
        </p:txBody>
      </p:sp>
      <p:sp>
        <p:nvSpPr>
          <p:cNvPr id="4403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16822BA-ED0A-B346-9D39-995273A32E03}" type="slidenum">
              <a:rPr lang="en-US" sz="1400">
                <a:solidFill>
                  <a:srgbClr val="8889A7"/>
                </a:solidFill>
                <a:latin typeface="Calibri" charset="0"/>
              </a:rPr>
              <a:pPr/>
              <a:t>30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914400"/>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a:t>
            </a:r>
            <a:endParaRPr dirty="0">
              <a:effectLst>
                <a:outerShdw blurRad="38100" dist="38100" dir="2700000" algn="tl">
                  <a:srgbClr val="000000"/>
                </a:outerShdw>
              </a:effectLst>
            </a:endParaRPr>
          </a:p>
        </p:txBody>
      </p:sp>
      <p:sp>
        <p:nvSpPr>
          <p:cNvPr id="46083" name="Rectangle 3"/>
          <p:cNvSpPr>
            <a:spLocks noGrp="1" noChangeArrowheads="1"/>
          </p:cNvSpPr>
          <p:nvPr>
            <p:ph idx="1"/>
          </p:nvPr>
        </p:nvSpPr>
        <p:spPr>
          <a:xfrm>
            <a:off x="468313" y="1600200"/>
            <a:ext cx="8226425" cy="4876800"/>
          </a:xfrm>
        </p:spPr>
        <p:txBody>
          <a:bodyPr/>
          <a:lstStyle/>
          <a:p>
            <a:pPr eaLnBrk="1" hangingPunct="1">
              <a:spcAft>
                <a:spcPts val="600"/>
              </a:spcAft>
              <a:buFont typeface="Wingdings 2" charset="0"/>
              <a:buNone/>
            </a:pPr>
            <a:r>
              <a:rPr lang="en-US" dirty="0">
                <a:solidFill>
                  <a:srgbClr val="1F2251"/>
                </a:solidFill>
                <a:latin typeface="Calibri" charset="0"/>
              </a:rPr>
              <a:t>Each LEA shall, according to each </a:t>
            </a:r>
            <a:r>
              <a:rPr lang="en-US" dirty="0" smtClean="0">
                <a:solidFill>
                  <a:srgbClr val="1F2251"/>
                </a:solidFill>
                <a:latin typeface="Calibri" charset="0"/>
              </a:rPr>
              <a:t>child’</a:t>
            </a:r>
            <a:r>
              <a:rPr lang="en-US" altLang="ja-JP" dirty="0" smtClean="0">
                <a:solidFill>
                  <a:srgbClr val="1F2251"/>
                </a:solidFill>
                <a:latin typeface="Calibri" charset="0"/>
              </a:rPr>
              <a:t>s </a:t>
            </a:r>
            <a:r>
              <a:rPr lang="en-US" altLang="ja-JP" dirty="0">
                <a:solidFill>
                  <a:srgbClr val="1F2251"/>
                </a:solidFill>
                <a:latin typeface="Calibri" charset="0"/>
              </a:rPr>
              <a:t>or </a:t>
            </a:r>
            <a:r>
              <a:rPr lang="en-US" altLang="ja-JP" dirty="0" smtClean="0">
                <a:solidFill>
                  <a:srgbClr val="1F2251"/>
                </a:solidFill>
                <a:latin typeface="Calibri" charset="0"/>
              </a:rPr>
              <a:t>youth’s </a:t>
            </a:r>
            <a:r>
              <a:rPr lang="en-US" altLang="ja-JP" dirty="0">
                <a:solidFill>
                  <a:srgbClr val="1F2251"/>
                </a:solidFill>
                <a:latin typeface="Calibri" charset="0"/>
              </a:rPr>
              <a:t>best interest:</a:t>
            </a:r>
          </a:p>
          <a:p>
            <a:pPr eaLnBrk="1" hangingPunct="1">
              <a:spcAft>
                <a:spcPts val="600"/>
              </a:spcAft>
            </a:pPr>
            <a:r>
              <a:rPr lang="en-US" dirty="0">
                <a:solidFill>
                  <a:srgbClr val="1F2251"/>
                </a:solidFill>
                <a:latin typeface="Calibri" charset="0"/>
              </a:rPr>
              <a:t>Continue the </a:t>
            </a:r>
            <a:r>
              <a:rPr lang="en-US" dirty="0" smtClean="0">
                <a:solidFill>
                  <a:srgbClr val="1F2251"/>
                </a:solidFill>
                <a:latin typeface="Calibri" charset="0"/>
              </a:rPr>
              <a:t>student’</a:t>
            </a:r>
            <a:r>
              <a:rPr lang="en-US" altLang="ja-JP" dirty="0" smtClean="0">
                <a:solidFill>
                  <a:srgbClr val="1F2251"/>
                </a:solidFill>
                <a:latin typeface="Calibri" charset="0"/>
              </a:rPr>
              <a:t>s </a:t>
            </a:r>
            <a:r>
              <a:rPr lang="en-US" altLang="ja-JP" dirty="0">
                <a:solidFill>
                  <a:srgbClr val="1F2251"/>
                </a:solidFill>
                <a:latin typeface="Calibri" charset="0"/>
              </a:rPr>
              <a:t>education in the school of origin for the duration of homelessness, and until the end of the academic year in which the student becomes permanently </a:t>
            </a:r>
            <a:r>
              <a:rPr lang="en-US" altLang="ja-JP" dirty="0" smtClean="0">
                <a:solidFill>
                  <a:srgbClr val="1F2251"/>
                </a:solidFill>
                <a:latin typeface="Calibri" charset="0"/>
              </a:rPr>
              <a:t>housed; OR</a:t>
            </a:r>
            <a:endParaRPr lang="en-US" sz="1800" dirty="0" smtClean="0">
              <a:solidFill>
                <a:srgbClr val="1F2251"/>
              </a:solidFill>
              <a:latin typeface="Calibri" charset="0"/>
            </a:endParaRPr>
          </a:p>
          <a:p>
            <a:pPr eaLnBrk="1" hangingPunct="1">
              <a:spcAft>
                <a:spcPts val="600"/>
              </a:spcAft>
            </a:pPr>
            <a:r>
              <a:rPr lang="en-US" dirty="0" smtClean="0">
                <a:solidFill>
                  <a:srgbClr val="1F2251"/>
                </a:solidFill>
                <a:latin typeface="Calibri" charset="0"/>
              </a:rPr>
              <a:t>Enroll in any public school that housed students living where the student is living are eligible to attend.</a:t>
            </a:r>
          </a:p>
          <a:p>
            <a:pPr eaLnBrk="1" hangingPunct="1">
              <a:spcAft>
                <a:spcPts val="600"/>
              </a:spcAft>
              <a:buNone/>
            </a:pPr>
            <a:r>
              <a:rPr lang="en-US" altLang="ja-JP" dirty="0" smtClean="0">
                <a:solidFill>
                  <a:srgbClr val="1F2251"/>
                </a:solidFill>
                <a:latin typeface="Calibri" charset="0"/>
              </a:rPr>
              <a:t>							</a:t>
            </a:r>
            <a:r>
              <a:rPr lang="en-US" altLang="ja-JP" sz="2000" dirty="0" smtClean="0">
                <a:solidFill>
                  <a:srgbClr val="1F2251"/>
                </a:solidFill>
                <a:latin typeface="Calibri" charset="0"/>
              </a:rPr>
              <a:t>11432(g)(3)(A)</a:t>
            </a:r>
            <a:endParaRPr lang="en-US" altLang="ja-JP" dirty="0" smtClean="0">
              <a:solidFill>
                <a:srgbClr val="1F2251"/>
              </a:solidFill>
              <a:latin typeface="Calibri" charset="0"/>
            </a:endParaRPr>
          </a:p>
        </p:txBody>
      </p:sp>
      <p:sp>
        <p:nvSpPr>
          <p:cNvPr id="46084"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136DAC-A696-4947-ACCC-663143B39D72}" type="slidenum">
              <a:rPr lang="en-US" sz="1400">
                <a:solidFill>
                  <a:srgbClr val="8889A7"/>
                </a:solidFill>
                <a:latin typeface="Calibri" charset="0"/>
              </a:rPr>
              <a:pPr/>
              <a:t>31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381000"/>
            <a:ext cx="8226425" cy="851694"/>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endParaRPr dirty="0">
              <a:effectLst>
                <a:outerShdw blurRad="38100" dist="38100" dir="2700000" algn="tl">
                  <a:srgbClr val="000000"/>
                </a:outerShdw>
              </a:effectLst>
            </a:endParaRPr>
          </a:p>
        </p:txBody>
      </p:sp>
      <p:sp>
        <p:nvSpPr>
          <p:cNvPr id="47107" name="Rectangle 3"/>
          <p:cNvSpPr>
            <a:spLocks noGrp="1" noChangeArrowheads="1"/>
          </p:cNvSpPr>
          <p:nvPr>
            <p:ph idx="1"/>
          </p:nvPr>
        </p:nvSpPr>
        <p:spPr>
          <a:xfrm>
            <a:off x="228600" y="1371600"/>
            <a:ext cx="8610600" cy="5181600"/>
          </a:xfrm>
        </p:spPr>
        <p:txBody>
          <a:bodyPr/>
          <a:lstStyle/>
          <a:p>
            <a:pPr eaLnBrk="1" hangingPunct="1">
              <a:spcAft>
                <a:spcPts val="0"/>
              </a:spcAft>
            </a:pPr>
            <a:r>
              <a:rPr lang="en-US" sz="2600" dirty="0" smtClean="0">
                <a:solidFill>
                  <a:srgbClr val="1F2251"/>
                </a:solidFill>
                <a:latin typeface="Calibri" charset="0"/>
                <a:ea typeface="Calibri" charset="0"/>
                <a:cs typeface="Calibri" charset="0"/>
              </a:rPr>
              <a:t>School of origin is the school attended when permanently housed or school in which last enrolled, </a:t>
            </a:r>
            <a:r>
              <a:rPr lang="en-US" sz="2600" dirty="0" smtClean="0">
                <a:solidFill>
                  <a:srgbClr val="C40000"/>
                </a:solidFill>
                <a:latin typeface="Calibri" charset="0"/>
                <a:ea typeface="Calibri" charset="0"/>
                <a:cs typeface="Calibri" charset="0"/>
              </a:rPr>
              <a:t>including a preschool.</a:t>
            </a:r>
            <a:r>
              <a:rPr lang="en-US" sz="2400" dirty="0" smtClean="0">
                <a:solidFill>
                  <a:srgbClr val="C40000"/>
                </a:solidFill>
                <a:latin typeface="Calibri" charset="0"/>
                <a:ea typeface="Calibri" charset="0"/>
                <a:cs typeface="Calibri" charset="0"/>
              </a:rPr>
              <a:t>      </a:t>
            </a:r>
            <a:r>
              <a:rPr lang="en-US" sz="1600" dirty="0" smtClean="0">
                <a:solidFill>
                  <a:srgbClr val="1F2251"/>
                </a:solidFill>
                <a:latin typeface="Calibri" charset="0"/>
                <a:ea typeface="Calibri" charset="0"/>
                <a:cs typeface="Calibri" charset="0"/>
              </a:rPr>
              <a:t>11432(g)(3)(I); </a:t>
            </a:r>
            <a:r>
              <a:rPr lang="en-US" sz="1600" dirty="0" smtClean="0">
                <a:solidFill>
                  <a:schemeClr val="tx2"/>
                </a:solidFill>
                <a:latin typeface="Calibri" charset="0"/>
                <a:ea typeface="Calibri" charset="0"/>
                <a:cs typeface="Calibri" charset="0"/>
              </a:rPr>
              <a:t>Guidance N4; Fed. Data Guide</a:t>
            </a:r>
            <a:endParaRPr lang="en-US" sz="2400" dirty="0" smtClean="0">
              <a:solidFill>
                <a:schemeClr val="tx2"/>
              </a:solidFill>
              <a:latin typeface="Calibri" charset="0"/>
              <a:ea typeface="Calibri" charset="0"/>
              <a:cs typeface="Calibri" charset="0"/>
            </a:endParaRPr>
          </a:p>
          <a:p>
            <a:pPr lvl="1" eaLnBrk="1" hangingPunct="1">
              <a:spcAft>
                <a:spcPts val="0"/>
              </a:spcAft>
            </a:pPr>
            <a:r>
              <a:rPr lang="en-US" dirty="0" smtClean="0">
                <a:solidFill>
                  <a:srgbClr val="C40000"/>
                </a:solidFill>
                <a:latin typeface="Calibri" charset="0"/>
                <a:ea typeface="Calibri" charset="0"/>
                <a:cs typeface="Calibri" charset="0"/>
              </a:rPr>
              <a:t>Publicly-funded program for children 0-5 for which the LEA is a financial or administrative agent, or is accountable for providing early childhood education.</a:t>
            </a:r>
          </a:p>
          <a:p>
            <a:pPr lvl="1" eaLnBrk="1" hangingPunct="1">
              <a:spcAft>
                <a:spcPts val="0"/>
              </a:spcAft>
            </a:pPr>
            <a:r>
              <a:rPr lang="en-US" dirty="0" smtClean="0">
                <a:solidFill>
                  <a:srgbClr val="C40000"/>
                </a:solidFill>
                <a:latin typeface="Calibri" charset="0"/>
                <a:ea typeface="Calibri" charset="0"/>
                <a:cs typeface="Calibri" charset="0"/>
              </a:rPr>
              <a:t>Preschools operated, administered or funded by an LEA, including those funded by Title I or similar government grants.</a:t>
            </a:r>
          </a:p>
          <a:p>
            <a:pPr lvl="1" eaLnBrk="1" hangingPunct="1">
              <a:spcAft>
                <a:spcPts val="0"/>
              </a:spcAft>
            </a:pPr>
            <a:r>
              <a:rPr lang="en-US" dirty="0" smtClean="0">
                <a:solidFill>
                  <a:srgbClr val="C40000"/>
                </a:solidFill>
                <a:latin typeface="Calibri" charset="0"/>
                <a:ea typeface="Calibri" charset="0"/>
                <a:cs typeface="Calibri" charset="0"/>
              </a:rPr>
              <a:t>Head Start program receiving LEA funding or for which the LEA is the grant recipient.</a:t>
            </a:r>
          </a:p>
          <a:p>
            <a:pPr lvl="1" eaLnBrk="1" hangingPunct="1">
              <a:spcAft>
                <a:spcPts val="0"/>
              </a:spcAft>
            </a:pPr>
            <a:r>
              <a:rPr lang="en-US" dirty="0" smtClean="0">
                <a:solidFill>
                  <a:srgbClr val="C40000"/>
                </a:solidFill>
                <a:latin typeface="Calibri" charset="0"/>
                <a:ea typeface="Calibri" charset="0"/>
                <a:cs typeface="Calibri" charset="0"/>
              </a:rPr>
              <a:t>Preschool special education.</a:t>
            </a:r>
          </a:p>
          <a:p>
            <a:pPr lvl="1" eaLnBrk="1" hangingPunct="1">
              <a:spcAft>
                <a:spcPts val="0"/>
              </a:spcAft>
            </a:pPr>
            <a:r>
              <a:rPr lang="en-US" dirty="0" smtClean="0">
                <a:solidFill>
                  <a:srgbClr val="C40000"/>
                </a:solidFill>
                <a:latin typeface="Calibri" charset="0"/>
                <a:ea typeface="Calibri" charset="0"/>
                <a:cs typeface="Calibri" charset="0"/>
              </a:rPr>
              <a:t>LEA funded or administered home-based early childhood services.</a:t>
            </a:r>
            <a:endParaRPr lang="en-US" dirty="0" smtClean="0">
              <a:solidFill>
                <a:srgbClr val="2A2D6C"/>
              </a:solidFill>
              <a:latin typeface="Calibri" charset="0"/>
              <a:ea typeface="Calibri" charset="0"/>
              <a:cs typeface="Calibri" charset="0"/>
            </a:endParaRPr>
          </a:p>
        </p:txBody>
      </p:sp>
      <p:sp>
        <p:nvSpPr>
          <p:cNvPr id="47108"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CC72B4-6BF6-CF4B-9270-3217DED08B6D}" type="slidenum">
              <a:rPr lang="en-US" sz="1400">
                <a:solidFill>
                  <a:srgbClr val="8889A7"/>
                </a:solidFill>
                <a:latin typeface="Calibri" charset="0"/>
              </a:rPr>
              <a:pPr/>
              <a:t>32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381000"/>
            <a:ext cx="8226425" cy="851694"/>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endParaRPr dirty="0">
              <a:effectLst>
                <a:outerShdw blurRad="38100" dist="38100" dir="2700000" algn="tl">
                  <a:srgbClr val="000000"/>
                </a:outerShdw>
              </a:effectLst>
            </a:endParaRPr>
          </a:p>
        </p:txBody>
      </p:sp>
      <p:sp>
        <p:nvSpPr>
          <p:cNvPr id="47107" name="Rectangle 3"/>
          <p:cNvSpPr>
            <a:spLocks noGrp="1" noChangeArrowheads="1"/>
          </p:cNvSpPr>
          <p:nvPr>
            <p:ph idx="1"/>
          </p:nvPr>
        </p:nvSpPr>
        <p:spPr>
          <a:xfrm>
            <a:off x="381001" y="1752600"/>
            <a:ext cx="8313738" cy="4800600"/>
          </a:xfrm>
        </p:spPr>
        <p:txBody>
          <a:bodyPr/>
          <a:lstStyle/>
          <a:p>
            <a:pPr eaLnBrk="1" hangingPunct="1">
              <a:spcAft>
                <a:spcPts val="600"/>
              </a:spcAft>
            </a:pPr>
            <a:r>
              <a:rPr lang="en-US" dirty="0" smtClean="0">
                <a:solidFill>
                  <a:srgbClr val="1F2251"/>
                </a:solidFill>
                <a:latin typeface="Calibri" charset="0"/>
                <a:ea typeface="Calibri" charset="0"/>
                <a:cs typeface="Calibri" charset="0"/>
              </a:rPr>
              <a:t>School of origin includes</a:t>
            </a:r>
            <a:r>
              <a:rPr lang="en-US" sz="2600" dirty="0" smtClean="0">
                <a:solidFill>
                  <a:srgbClr val="C40000"/>
                </a:solidFill>
                <a:latin typeface="Calibri" charset="0"/>
                <a:ea typeface="Calibri" charset="0"/>
                <a:cs typeface="Calibri" charset="0"/>
              </a:rPr>
              <a:t> the designated receiving school at the next grade level for feeder school patterns, when the student completes the final grade level served by the school of origin.</a:t>
            </a:r>
            <a:endParaRPr lang="en-US" dirty="0" smtClean="0">
              <a:solidFill>
                <a:srgbClr val="1F2251"/>
              </a:solidFill>
              <a:latin typeface="Calibri" charset="0"/>
              <a:ea typeface="Calibri" charset="0"/>
              <a:cs typeface="Calibri" charset="0"/>
            </a:endParaRPr>
          </a:p>
          <a:p>
            <a:pPr lvl="1" eaLnBrk="1" hangingPunct="1">
              <a:spcAft>
                <a:spcPts val="600"/>
              </a:spcAft>
            </a:pPr>
            <a:r>
              <a:rPr lang="en-US" sz="2400" dirty="0" smtClean="0">
                <a:solidFill>
                  <a:srgbClr val="C40000"/>
                </a:solidFill>
                <a:latin typeface="Calibri" charset="0"/>
                <a:ea typeface="Calibri" charset="0"/>
                <a:cs typeface="Calibri" charset="0"/>
              </a:rPr>
              <a:t>Student enrolled in School A in grade 5, the final grade level served by School A. Students at School A are designated to attend School B for grade 6. The school of origin for the student at the conclusion of grade 5 would be School B. 				</a:t>
            </a:r>
            <a:r>
              <a:rPr lang="en-US" sz="1800" dirty="0" smtClean="0">
                <a:solidFill>
                  <a:schemeClr val="tx2"/>
                </a:solidFill>
                <a:latin typeface="Calibri" charset="0"/>
                <a:ea typeface="Calibri" charset="0"/>
                <a:cs typeface="Calibri" charset="0"/>
              </a:rPr>
              <a:t>(Guidance I3)</a:t>
            </a:r>
            <a:endParaRPr lang="en-US" sz="2400" dirty="0">
              <a:solidFill>
                <a:schemeClr val="tx2"/>
              </a:solidFill>
              <a:latin typeface="Calibri" charset="0"/>
              <a:ea typeface="Calibri" charset="0"/>
              <a:cs typeface="Calibri" charset="0"/>
            </a:endParaRPr>
          </a:p>
        </p:txBody>
      </p:sp>
      <p:sp>
        <p:nvSpPr>
          <p:cNvPr id="47108"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CC72B4-6BF6-CF4B-9270-3217DED08B6D}" type="slidenum">
              <a:rPr lang="en-US" sz="1400">
                <a:solidFill>
                  <a:srgbClr val="8889A7"/>
                </a:solidFill>
                <a:latin typeface="Calibri" charset="0"/>
              </a:rPr>
              <a:pPr/>
              <a:t>33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0"/>
            <a:ext cx="8226425" cy="1295400"/>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r>
              <a:rPr dirty="0">
                <a:effectLst>
                  <a:outerShdw blurRad="38100" dist="38100" dir="2700000" algn="tl">
                    <a:srgbClr val="C0C0C0"/>
                  </a:outerShdw>
                </a:effectLst>
              </a:rPr>
              <a:t>)</a:t>
            </a:r>
            <a:endParaRPr dirty="0">
              <a:effectLst>
                <a:outerShdw blurRad="38100" dist="38100" dir="2700000" algn="tl">
                  <a:srgbClr val="000000"/>
                </a:outerShdw>
              </a:effectLst>
            </a:endParaRPr>
          </a:p>
        </p:txBody>
      </p:sp>
      <p:sp>
        <p:nvSpPr>
          <p:cNvPr id="48131" name="Rectangle 3"/>
          <p:cNvSpPr>
            <a:spLocks noGrp="1" noChangeArrowheads="1"/>
          </p:cNvSpPr>
          <p:nvPr>
            <p:ph idx="1"/>
          </p:nvPr>
        </p:nvSpPr>
        <p:spPr>
          <a:xfrm>
            <a:off x="457200" y="1524000"/>
            <a:ext cx="8226425" cy="5105400"/>
          </a:xfrm>
        </p:spPr>
        <p:txBody>
          <a:bodyPr/>
          <a:lstStyle/>
          <a:p>
            <a:pPr eaLnBrk="1" hangingPunct="1">
              <a:spcAft>
                <a:spcPts val="0"/>
              </a:spcAft>
              <a:buFont typeface="Wingdings 2" charset="0"/>
              <a:buNone/>
            </a:pPr>
            <a:r>
              <a:rPr lang="en-US" dirty="0">
                <a:solidFill>
                  <a:schemeClr val="tx2">
                    <a:lumMod val="75000"/>
                  </a:schemeClr>
                </a:solidFill>
                <a:latin typeface="Calibri" charset="0"/>
              </a:rPr>
              <a:t>In determining best interest, the LEA shall:</a:t>
            </a:r>
            <a:endParaRPr lang="en-US" dirty="0" smtClean="0">
              <a:solidFill>
                <a:schemeClr val="tx2">
                  <a:lumMod val="75000"/>
                </a:schemeClr>
              </a:solidFill>
              <a:latin typeface="Calibri" charset="0"/>
            </a:endParaRPr>
          </a:p>
          <a:p>
            <a:pPr eaLnBrk="1" hangingPunct="1">
              <a:spcAft>
                <a:spcPts val="0"/>
              </a:spcAft>
            </a:pPr>
            <a:r>
              <a:rPr lang="en-US" sz="2600" dirty="0" smtClean="0">
                <a:solidFill>
                  <a:srgbClr val="C40000"/>
                </a:solidFill>
                <a:latin typeface="Calibri" charset="0"/>
              </a:rPr>
              <a:t>Presume </a:t>
            </a:r>
            <a:r>
              <a:rPr lang="en-US" sz="2600" dirty="0" smtClean="0">
                <a:solidFill>
                  <a:schemeClr val="tx2">
                    <a:lumMod val="75000"/>
                  </a:schemeClr>
                </a:solidFill>
                <a:latin typeface="Calibri" charset="0"/>
              </a:rPr>
              <a:t>that keeping </a:t>
            </a:r>
            <a:r>
              <a:rPr lang="en-US" sz="2600" dirty="0">
                <a:solidFill>
                  <a:schemeClr val="tx2">
                    <a:lumMod val="75000"/>
                  </a:schemeClr>
                </a:solidFill>
                <a:latin typeface="Calibri" charset="0"/>
              </a:rPr>
              <a:t>the student in the school of </a:t>
            </a:r>
            <a:r>
              <a:rPr lang="en-US" sz="2600" dirty="0" smtClean="0">
                <a:solidFill>
                  <a:schemeClr val="tx2">
                    <a:lumMod val="75000"/>
                  </a:schemeClr>
                </a:solidFill>
                <a:latin typeface="Calibri" charset="0"/>
              </a:rPr>
              <a:t>origin is in the student’s best interest. </a:t>
            </a:r>
            <a:r>
              <a:rPr lang="en-US" sz="1600" dirty="0" smtClean="0">
                <a:solidFill>
                  <a:schemeClr val="tx2">
                    <a:lumMod val="75000"/>
                  </a:schemeClr>
                </a:solidFill>
                <a:latin typeface="Calibri" charset="0"/>
              </a:rPr>
              <a:t>11432(g)(3)(B)(i)-(ii)</a:t>
            </a:r>
            <a:endParaRPr lang="en-US" sz="2600" dirty="0" smtClean="0">
              <a:solidFill>
                <a:schemeClr val="tx2">
                  <a:lumMod val="75000"/>
                </a:schemeClr>
              </a:solidFill>
              <a:latin typeface="Calibri" charset="0"/>
            </a:endParaRPr>
          </a:p>
          <a:p>
            <a:pPr lvl="1" eaLnBrk="1" hangingPunct="1">
              <a:spcAft>
                <a:spcPts val="0"/>
              </a:spcAft>
            </a:pPr>
            <a:r>
              <a:rPr lang="en-US" sz="2000" dirty="0">
                <a:solidFill>
                  <a:schemeClr val="tx2">
                    <a:lumMod val="75000"/>
                  </a:schemeClr>
                </a:solidFill>
                <a:latin typeface="Calibri" charset="0"/>
                <a:ea typeface="Calibri" charset="0"/>
                <a:cs typeface="Calibri" charset="0"/>
              </a:rPr>
              <a:t>Unless</a:t>
            </a:r>
            <a:r>
              <a:rPr lang="en-US" sz="2000" dirty="0" smtClean="0">
                <a:solidFill>
                  <a:schemeClr val="tx2">
                    <a:lumMod val="75000"/>
                  </a:schemeClr>
                </a:solidFill>
                <a:latin typeface="Calibri" charset="0"/>
                <a:ea typeface="Calibri" charset="0"/>
                <a:cs typeface="Calibri" charset="0"/>
              </a:rPr>
              <a:t> contrary to the request of </a:t>
            </a:r>
            <a:r>
              <a:rPr lang="en-US" sz="2000" dirty="0">
                <a:solidFill>
                  <a:schemeClr val="tx2">
                    <a:lumMod val="75000"/>
                  </a:schemeClr>
                </a:solidFill>
                <a:latin typeface="Calibri" charset="0"/>
                <a:ea typeface="Calibri" charset="0"/>
                <a:cs typeface="Calibri" charset="0"/>
              </a:rPr>
              <a:t>the</a:t>
            </a:r>
            <a:r>
              <a:rPr lang="en-US" sz="2000" dirty="0" smtClean="0">
                <a:solidFill>
                  <a:schemeClr val="tx2">
                    <a:lumMod val="75000"/>
                  </a:schemeClr>
                </a:solidFill>
                <a:latin typeface="Calibri" charset="0"/>
                <a:ea typeface="Calibri" charset="0"/>
                <a:cs typeface="Calibri" charset="0"/>
              </a:rPr>
              <a:t> </a:t>
            </a:r>
            <a:r>
              <a:rPr lang="en-US" altLang="ja-JP" sz="2000" dirty="0" smtClean="0">
                <a:solidFill>
                  <a:schemeClr val="tx2">
                    <a:lumMod val="75000"/>
                  </a:schemeClr>
                </a:solidFill>
                <a:latin typeface="Calibri" charset="0"/>
                <a:ea typeface="Calibri" charset="0"/>
                <a:cs typeface="Calibri" charset="0"/>
              </a:rPr>
              <a:t>parent, </a:t>
            </a:r>
            <a:r>
              <a:rPr lang="en-US" altLang="ja-JP" sz="2000" dirty="0">
                <a:solidFill>
                  <a:schemeClr val="tx2">
                    <a:lumMod val="75000"/>
                  </a:schemeClr>
                </a:solidFill>
                <a:latin typeface="Calibri" charset="0"/>
                <a:ea typeface="Calibri" charset="0"/>
                <a:cs typeface="Calibri" charset="0"/>
              </a:rPr>
              <a:t>guardian,</a:t>
            </a:r>
            <a:r>
              <a:rPr lang="en-US" altLang="ja-JP" sz="2000" dirty="0" smtClean="0">
                <a:solidFill>
                  <a:schemeClr val="tx2">
                    <a:lumMod val="75000"/>
                  </a:schemeClr>
                </a:solidFill>
                <a:latin typeface="Calibri" charset="0"/>
                <a:ea typeface="Calibri" charset="0"/>
                <a:cs typeface="Calibri" charset="0"/>
              </a:rPr>
              <a:t> </a:t>
            </a:r>
            <a:r>
              <a:rPr lang="en-US" altLang="ja-JP" sz="2000" dirty="0" smtClean="0">
                <a:solidFill>
                  <a:srgbClr val="C40000"/>
                </a:solidFill>
                <a:latin typeface="Calibri" charset="0"/>
                <a:ea typeface="Calibri" charset="0"/>
                <a:cs typeface="Calibri" charset="0"/>
              </a:rPr>
              <a:t>or unaccompanied youth</a:t>
            </a:r>
            <a:r>
              <a:rPr lang="en-US" sz="2000" dirty="0" smtClean="0">
                <a:solidFill>
                  <a:schemeClr val="tx2">
                    <a:lumMod val="75000"/>
                  </a:schemeClr>
                </a:solidFill>
                <a:latin typeface="Calibri" charset="0"/>
                <a:ea typeface="Calibri" charset="0"/>
                <a:cs typeface="Calibri" charset="0"/>
              </a:rPr>
              <a:t>.</a:t>
            </a:r>
          </a:p>
          <a:p>
            <a:pPr eaLnBrk="1" hangingPunct="1">
              <a:spcAft>
                <a:spcPts val="0"/>
              </a:spcAft>
            </a:pPr>
            <a:r>
              <a:rPr lang="en-US" sz="2600" dirty="0" smtClean="0">
                <a:solidFill>
                  <a:srgbClr val="C40000"/>
                </a:solidFill>
              </a:rPr>
              <a:t>Consider student-centered factors, including the impact of mobility on achievement, education, health, and safety.</a:t>
            </a:r>
          </a:p>
          <a:p>
            <a:pPr lvl="1" eaLnBrk="1" hangingPunct="1">
              <a:spcAft>
                <a:spcPts val="0"/>
              </a:spcAft>
            </a:pPr>
            <a:r>
              <a:rPr lang="en-US" sz="2000" dirty="0" smtClean="0">
                <a:solidFill>
                  <a:srgbClr val="C40000"/>
                </a:solidFill>
              </a:rPr>
              <a:t>For preschoolers, attachment to teachers; availability and quality of services in the new area; travel time. 	</a:t>
            </a:r>
            <a:r>
              <a:rPr lang="en-US" sz="1600" dirty="0" smtClean="0">
                <a:solidFill>
                  <a:srgbClr val="2A2D6C"/>
                </a:solidFill>
              </a:rPr>
              <a:t>(Guidance N3)</a:t>
            </a:r>
            <a:endParaRPr lang="en-US" sz="2000" dirty="0" smtClean="0">
              <a:solidFill>
                <a:srgbClr val="2A2D6C"/>
              </a:solidFill>
            </a:endParaRPr>
          </a:p>
          <a:p>
            <a:pPr eaLnBrk="1" hangingPunct="1">
              <a:spcAft>
                <a:spcPts val="0"/>
              </a:spcAft>
            </a:pPr>
            <a:r>
              <a:rPr lang="en-US" sz="2600" dirty="0" smtClean="0">
                <a:solidFill>
                  <a:srgbClr val="C40000"/>
                </a:solidFill>
              </a:rPr>
              <a:t>Give priority to the parent’s/guardian’s request.</a:t>
            </a:r>
          </a:p>
          <a:p>
            <a:pPr eaLnBrk="1" hangingPunct="1">
              <a:spcAft>
                <a:spcPts val="0"/>
              </a:spcAft>
            </a:pPr>
            <a:r>
              <a:rPr lang="en-US" sz="2600" dirty="0" smtClean="0">
                <a:solidFill>
                  <a:srgbClr val="C40000"/>
                </a:solidFill>
              </a:rPr>
              <a:t>Give priority to unaccompanied youth’s request.</a:t>
            </a:r>
            <a:endParaRPr lang="en-US" sz="1800" dirty="0" smtClean="0">
              <a:solidFill>
                <a:schemeClr val="tx2">
                  <a:lumMod val="75000"/>
                </a:schemeClr>
              </a:solidFill>
              <a:latin typeface="Calibri" charset="0"/>
            </a:endParaRPr>
          </a:p>
          <a:p>
            <a:pPr lvl="1" eaLnBrk="1" hangingPunct="1">
              <a:spcAft>
                <a:spcPts val="1200"/>
              </a:spcAft>
            </a:pPr>
            <a:endParaRPr lang="en-US" sz="2800" dirty="0">
              <a:solidFill>
                <a:srgbClr val="660066"/>
              </a:solidFill>
              <a:latin typeface="Calibri" charset="0"/>
              <a:ea typeface="Calibri" charset="0"/>
              <a:cs typeface="Calibri" charset="0"/>
            </a:endParaRPr>
          </a:p>
          <a:p>
            <a:pPr eaLnBrk="1" hangingPunct="1">
              <a:spcAft>
                <a:spcPts val="600"/>
              </a:spcAft>
            </a:pPr>
            <a:endParaRPr lang="en-US" sz="3000" dirty="0">
              <a:latin typeface="Calibri" charset="0"/>
            </a:endParaRPr>
          </a:p>
        </p:txBody>
      </p:sp>
      <p:sp>
        <p:nvSpPr>
          <p:cNvPr id="48132"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1CF599F-93C8-FE41-A264-10D5FF29154E}" type="slidenum">
              <a:rPr lang="en-US" sz="1400">
                <a:solidFill>
                  <a:srgbClr val="8889A7"/>
                </a:solidFill>
                <a:latin typeface="Calibri" charset="0"/>
              </a:rPr>
              <a:pPr/>
              <a:t>34</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81000"/>
            <a:ext cx="8226425" cy="838200"/>
          </a:xfrm>
        </p:spPr>
        <p:txBody>
          <a:bodyPr/>
          <a:lstStyle/>
          <a:p>
            <a:pPr eaLnBrk="1" hangingPunct="1">
              <a:defRPr/>
            </a:pPr>
            <a:r>
              <a:rPr lang="en-US" dirty="0" smtClean="0">
                <a:effectLst>
                  <a:outerShdw blurRad="38100" dist="38100" dir="2700000" algn="tl">
                    <a:srgbClr val="DDDDDD"/>
                  </a:outerShdw>
                </a:effectLst>
              </a:rPr>
              <a:t>School Stability (cont.)</a:t>
            </a:r>
            <a:endParaRPr dirty="0">
              <a:effectLst>
                <a:outerShdw blurRad="38100" dist="38100" dir="2700000" algn="tl">
                  <a:srgbClr val="000000"/>
                </a:outerShdw>
              </a:effectLst>
            </a:endParaRPr>
          </a:p>
        </p:txBody>
      </p:sp>
      <p:sp>
        <p:nvSpPr>
          <p:cNvPr id="68611" name="Rectangle 3"/>
          <p:cNvSpPr>
            <a:spLocks noGrp="1" noChangeArrowheads="1"/>
          </p:cNvSpPr>
          <p:nvPr>
            <p:ph idx="1"/>
          </p:nvPr>
        </p:nvSpPr>
        <p:spPr>
          <a:xfrm>
            <a:off x="468313" y="1628775"/>
            <a:ext cx="8226425" cy="4876800"/>
          </a:xfrm>
        </p:spPr>
        <p:txBody>
          <a:bodyPr/>
          <a:lstStyle/>
          <a:p>
            <a:pPr eaLnBrk="1" hangingPunct="1">
              <a:spcAft>
                <a:spcPts val="600"/>
              </a:spcAft>
              <a:buFont typeface="Wingdings 2" charset="0"/>
              <a:buNone/>
            </a:pPr>
            <a:r>
              <a:rPr lang="en-US" dirty="0">
                <a:solidFill>
                  <a:schemeClr val="tx2">
                    <a:lumMod val="75000"/>
                  </a:schemeClr>
                </a:solidFill>
                <a:latin typeface="Calibri" charset="0"/>
              </a:rPr>
              <a:t>If the LEA determines that</a:t>
            </a:r>
            <a:r>
              <a:rPr lang="en-US" dirty="0" smtClean="0">
                <a:solidFill>
                  <a:schemeClr val="tx2">
                    <a:lumMod val="75000"/>
                  </a:schemeClr>
                </a:solidFill>
                <a:latin typeface="Calibri" charset="0"/>
              </a:rPr>
              <a:t> it is not in the student’s best interest to attend the school of origin or the school requested by the parent, guardian or youth, </a:t>
            </a:r>
            <a:r>
              <a:rPr lang="en-US" altLang="ja-JP" dirty="0" smtClean="0">
                <a:solidFill>
                  <a:schemeClr val="tx2">
                    <a:lumMod val="75000"/>
                  </a:schemeClr>
                </a:solidFill>
                <a:latin typeface="Calibri" charset="0"/>
              </a:rPr>
              <a:t>the </a:t>
            </a:r>
            <a:r>
              <a:rPr lang="en-US" altLang="ja-JP" dirty="0">
                <a:solidFill>
                  <a:schemeClr val="tx2">
                    <a:lumMod val="75000"/>
                  </a:schemeClr>
                </a:solidFill>
                <a:latin typeface="Calibri" charset="0"/>
              </a:rPr>
              <a:t>LEA </a:t>
            </a:r>
            <a:r>
              <a:rPr lang="en-US" altLang="ja-JP" dirty="0" smtClean="0">
                <a:solidFill>
                  <a:schemeClr val="tx2">
                    <a:lumMod val="75000"/>
                  </a:schemeClr>
                </a:solidFill>
                <a:latin typeface="Calibri" charset="0"/>
              </a:rPr>
              <a:t>must provide </a:t>
            </a:r>
            <a:r>
              <a:rPr lang="en-US" dirty="0" smtClean="0">
                <a:solidFill>
                  <a:schemeClr val="tx2">
                    <a:lumMod val="75000"/>
                  </a:schemeClr>
                </a:solidFill>
              </a:rPr>
              <a:t>a written explanation </a:t>
            </a:r>
            <a:r>
              <a:rPr lang="en-US" dirty="0" smtClean="0">
                <a:solidFill>
                  <a:srgbClr val="C40000"/>
                </a:solidFill>
              </a:rPr>
              <a:t>of the reasons for its determination, in a manner and form understandable to such parent, guardian, or unaccompanied youth, </a:t>
            </a:r>
            <a:r>
              <a:rPr lang="en-US" dirty="0" smtClean="0">
                <a:solidFill>
                  <a:srgbClr val="1F2251"/>
                </a:solidFill>
              </a:rPr>
              <a:t>including information regarding the right to appeal.					</a:t>
            </a:r>
            <a:r>
              <a:rPr lang="en-US" sz="1800" dirty="0" smtClean="0">
                <a:solidFill>
                  <a:schemeClr val="tx2"/>
                </a:solidFill>
                <a:latin typeface="Calibri" charset="0"/>
              </a:rPr>
              <a:t>11432</a:t>
            </a:r>
            <a:r>
              <a:rPr lang="en-US" sz="1800" dirty="0">
                <a:solidFill>
                  <a:schemeClr val="tx2"/>
                </a:solidFill>
                <a:latin typeface="Calibri" charset="0"/>
              </a:rPr>
              <a:t>(g)(3)(B)</a:t>
            </a:r>
            <a:r>
              <a:rPr lang="en-US" sz="1800" dirty="0" smtClean="0">
                <a:solidFill>
                  <a:schemeClr val="tx2"/>
                </a:solidFill>
                <a:latin typeface="Calibri" charset="0"/>
              </a:rPr>
              <a:t>(iii</a:t>
            </a:r>
            <a:r>
              <a:rPr lang="en-US" sz="1800" dirty="0">
                <a:solidFill>
                  <a:schemeClr val="tx2"/>
                </a:solidFill>
                <a:latin typeface="Calibri" charset="0"/>
              </a:rPr>
              <a:t>)</a:t>
            </a:r>
            <a:endParaRPr lang="en-US" dirty="0">
              <a:solidFill>
                <a:schemeClr val="tx2"/>
              </a:solidFill>
              <a:latin typeface="Calibri" charset="0"/>
            </a:endParaRP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8612"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92A1C4F-F0F0-1A4B-B064-E3729A4520D0}" type="slidenum">
              <a:rPr lang="en-US" sz="1400">
                <a:solidFill>
                  <a:srgbClr val="8889A7"/>
                </a:solidFill>
                <a:latin typeface="Calibri" charset="0"/>
              </a:rPr>
              <a:pPr/>
              <a:t>35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dirty="0" smtClean="0">
                <a:effectLst>
                  <a:outerShdw blurRad="38100" dist="38100" dir="2700000" algn="tl">
                    <a:srgbClr val="DDDDDD"/>
                  </a:outerShdw>
                </a:effectLst>
                <a:ea typeface="+mj-ea"/>
                <a:cs typeface="+mj-cs"/>
              </a:rPr>
              <a:t>Transportation</a:t>
            </a:r>
            <a:endParaRPr dirty="0">
              <a:effectLst>
                <a:outerShdw blurRad="38100" dist="38100" dir="2700000" algn="tl">
                  <a:srgbClr val="DDDDDD"/>
                </a:outerShdw>
              </a:effectLst>
              <a:ea typeface="+mj-ea"/>
              <a:cs typeface="+mj-cs"/>
            </a:endParaRPr>
          </a:p>
        </p:txBody>
      </p:sp>
      <p:sp>
        <p:nvSpPr>
          <p:cNvPr id="52227" name="Rectangle 3"/>
          <p:cNvSpPr>
            <a:spLocks noGrp="1" noChangeArrowheads="1"/>
          </p:cNvSpPr>
          <p:nvPr>
            <p:ph type="body" idx="1"/>
          </p:nvPr>
        </p:nvSpPr>
        <p:spPr>
          <a:xfrm>
            <a:off x="304800" y="1524000"/>
            <a:ext cx="8382000" cy="4797425"/>
          </a:xfrm>
        </p:spPr>
        <p:txBody>
          <a:bodyPr/>
          <a:lstStyle/>
          <a:p>
            <a:pPr marL="698500" indent="-514350" eaLnBrk="1" hangingPunct="1">
              <a:spcAft>
                <a:spcPts val="600"/>
              </a:spcAft>
              <a:buFont typeface="Wingdings 2" charset="0"/>
              <a:buNone/>
            </a:pPr>
            <a:r>
              <a:rPr lang="en-US" sz="2600" dirty="0">
                <a:solidFill>
                  <a:srgbClr val="2A2D6C"/>
                </a:solidFill>
                <a:latin typeface="Calibri" charset="0"/>
              </a:rPr>
              <a:t>1.	</a:t>
            </a:r>
            <a:r>
              <a:rPr lang="en-US" sz="2600" dirty="0" err="1">
                <a:solidFill>
                  <a:srgbClr val="2A2D6C"/>
                </a:solidFill>
                <a:latin typeface="Calibri" charset="0"/>
              </a:rPr>
              <a:t>LEAs</a:t>
            </a:r>
            <a:r>
              <a:rPr lang="en-US" sz="2600" dirty="0">
                <a:solidFill>
                  <a:srgbClr val="2A2D6C"/>
                </a:solidFill>
                <a:latin typeface="Calibri" charset="0"/>
              </a:rPr>
              <a:t> must provide transportation to and from </a:t>
            </a:r>
            <a:r>
              <a:rPr lang="en-US" sz="2600" dirty="0" smtClean="0">
                <a:solidFill>
                  <a:srgbClr val="2A2D6C"/>
                </a:solidFill>
                <a:latin typeface="Calibri" charset="0"/>
              </a:rPr>
              <a:t>the school/</a:t>
            </a:r>
            <a:r>
              <a:rPr lang="en-US" sz="2600" dirty="0" smtClean="0">
                <a:solidFill>
                  <a:srgbClr val="C40000"/>
                </a:solidFill>
                <a:latin typeface="Calibri" charset="0"/>
              </a:rPr>
              <a:t>preschool </a:t>
            </a:r>
            <a:r>
              <a:rPr lang="en-US" sz="2600" dirty="0">
                <a:solidFill>
                  <a:srgbClr val="2A2D6C"/>
                </a:solidFill>
                <a:latin typeface="Calibri" charset="0"/>
              </a:rPr>
              <a:t>of </a:t>
            </a:r>
            <a:r>
              <a:rPr lang="en-US" sz="2600" dirty="0" smtClean="0">
                <a:solidFill>
                  <a:srgbClr val="2A2D6C"/>
                </a:solidFill>
                <a:latin typeface="Calibri" charset="0"/>
              </a:rPr>
              <a:t>origin, </a:t>
            </a:r>
            <a:r>
              <a:rPr lang="en-US" sz="2600" dirty="0" smtClean="0">
                <a:solidFill>
                  <a:srgbClr val="C40000"/>
                </a:solidFill>
                <a:latin typeface="Calibri" charset="0"/>
              </a:rPr>
              <a:t>including until the end of the year when the student obtains permanent housing</a:t>
            </a:r>
            <a:r>
              <a:rPr lang="en-US" sz="2600" dirty="0" smtClean="0">
                <a:solidFill>
                  <a:srgbClr val="2A2D6C"/>
                </a:solidFill>
                <a:latin typeface="Calibri" charset="0"/>
              </a:rPr>
              <a:t>, </a:t>
            </a:r>
            <a:r>
              <a:rPr lang="en-US" sz="2600" dirty="0">
                <a:solidFill>
                  <a:srgbClr val="2A2D6C"/>
                </a:solidFill>
                <a:latin typeface="Calibri" charset="0"/>
              </a:rPr>
              <a:t>at a parent</a:t>
            </a:r>
            <a:r>
              <a:rPr lang="es-ES_tradnl" sz="2600" dirty="0">
                <a:solidFill>
                  <a:srgbClr val="2A2D6C"/>
                </a:solidFill>
                <a:latin typeface="Calibri" charset="0"/>
              </a:rPr>
              <a:t>’</a:t>
            </a:r>
            <a:r>
              <a:rPr lang="en-US" altLang="ja-JP" sz="2600" dirty="0" err="1">
                <a:solidFill>
                  <a:srgbClr val="2A2D6C"/>
                </a:solidFill>
                <a:latin typeface="Calibri" charset="0"/>
              </a:rPr>
              <a:t>s</a:t>
            </a:r>
            <a:r>
              <a:rPr lang="en-US" altLang="ja-JP" sz="2600" dirty="0">
                <a:solidFill>
                  <a:srgbClr val="2A2D6C"/>
                </a:solidFill>
                <a:latin typeface="Calibri" charset="0"/>
              </a:rPr>
              <a:t> or guardian</a:t>
            </a:r>
            <a:r>
              <a:rPr lang="es-ES_tradnl" altLang="ja-JP" sz="2600" dirty="0">
                <a:solidFill>
                  <a:srgbClr val="2A2D6C"/>
                </a:solidFill>
                <a:latin typeface="Calibri" charset="0"/>
              </a:rPr>
              <a:t>’</a:t>
            </a:r>
            <a:r>
              <a:rPr lang="en-US" altLang="ja-JP" sz="2600" dirty="0" err="1">
                <a:solidFill>
                  <a:srgbClr val="2A2D6C"/>
                </a:solidFill>
                <a:latin typeface="Calibri" charset="0"/>
              </a:rPr>
              <a:t>s</a:t>
            </a:r>
            <a:r>
              <a:rPr lang="en-US" altLang="ja-JP" sz="2600" dirty="0">
                <a:solidFill>
                  <a:srgbClr val="2A2D6C"/>
                </a:solidFill>
                <a:latin typeface="Calibri" charset="0"/>
              </a:rPr>
              <a:t> request (or at the liaison’s request for unaccompanied youth).</a:t>
            </a:r>
          </a:p>
          <a:p>
            <a:pPr lvl="1" eaLnBrk="1" hangingPunct="1">
              <a:spcAft>
                <a:spcPts val="600"/>
              </a:spcAft>
            </a:pPr>
            <a:r>
              <a:rPr lang="en-US" sz="2600" dirty="0">
                <a:solidFill>
                  <a:srgbClr val="2A2D6C"/>
                </a:solidFill>
                <a:latin typeface="Calibri" charset="0"/>
                <a:ea typeface="Calibri" charset="0"/>
                <a:cs typeface="Calibri" charset="0"/>
              </a:rPr>
              <a:t>If staying in the same LEA, that LEA must provide or arrange transportation to the school of origin.</a:t>
            </a:r>
          </a:p>
          <a:p>
            <a:pPr lvl="1" eaLnBrk="1" hangingPunct="1">
              <a:spcAft>
                <a:spcPts val="0"/>
              </a:spcAft>
            </a:pPr>
            <a:r>
              <a:rPr lang="en-US" sz="2600" dirty="0">
                <a:solidFill>
                  <a:srgbClr val="2A2D6C"/>
                </a:solidFill>
                <a:latin typeface="Calibri" charset="0"/>
                <a:ea typeface="Calibri" charset="0"/>
                <a:cs typeface="Calibri" charset="0"/>
              </a:rPr>
              <a:t>If crossing LEA lines</a:t>
            </a:r>
            <a:r>
              <a:rPr lang="en-US" sz="2600" dirty="0" smtClean="0">
                <a:solidFill>
                  <a:srgbClr val="2A2D6C"/>
                </a:solidFill>
                <a:latin typeface="Calibri" charset="0"/>
                <a:ea typeface="Calibri" charset="0"/>
                <a:cs typeface="Calibri" charset="0"/>
              </a:rPr>
              <a:t>, both </a:t>
            </a:r>
            <a:r>
              <a:rPr lang="en-US" sz="2600" dirty="0" err="1" smtClean="0">
                <a:solidFill>
                  <a:srgbClr val="2A2D6C"/>
                </a:solidFill>
                <a:latin typeface="Calibri" charset="0"/>
                <a:ea typeface="Calibri" charset="0"/>
                <a:cs typeface="Calibri" charset="0"/>
              </a:rPr>
              <a:t>LEAs</a:t>
            </a:r>
            <a:r>
              <a:rPr lang="en-US" sz="2600" dirty="0" smtClean="0">
                <a:solidFill>
                  <a:srgbClr val="2A2D6C"/>
                </a:solidFill>
                <a:latin typeface="Calibri" charset="0"/>
                <a:ea typeface="Calibri" charset="0"/>
                <a:cs typeface="Calibri" charset="0"/>
              </a:rPr>
              <a:t> </a:t>
            </a:r>
            <a:r>
              <a:rPr lang="en-US" sz="2600" dirty="0">
                <a:solidFill>
                  <a:srgbClr val="2A2D6C"/>
                </a:solidFill>
                <a:latin typeface="Calibri" charset="0"/>
                <a:ea typeface="Calibri" charset="0"/>
                <a:cs typeface="Calibri" charset="0"/>
              </a:rPr>
              <a:t>must determine how to divide the responsibility and share the cost, or they must share the cost equally</a:t>
            </a:r>
            <a:r>
              <a:rPr lang="en-US" sz="2600" dirty="0" smtClean="0">
                <a:solidFill>
                  <a:srgbClr val="2A2D6C"/>
                </a:solidFill>
                <a:latin typeface="Calibri" charset="0"/>
                <a:ea typeface="Calibri" charset="0"/>
                <a:cs typeface="Calibri" charset="0"/>
              </a:rPr>
              <a:t>.</a:t>
            </a:r>
          </a:p>
          <a:p>
            <a:pPr lvl="1" eaLnBrk="1" hangingPunct="1">
              <a:spcAft>
                <a:spcPts val="0"/>
              </a:spcAft>
              <a:buNone/>
            </a:pPr>
            <a:r>
              <a:rPr lang="en-US" sz="2600" dirty="0" smtClean="0">
                <a:solidFill>
                  <a:srgbClr val="2A2D6C"/>
                </a:solidFill>
                <a:latin typeface="Calibri" charset="0"/>
                <a:ea typeface="Calibri" charset="0"/>
                <a:cs typeface="Calibri" charset="0"/>
              </a:rPr>
              <a:t>						</a:t>
            </a:r>
            <a:r>
              <a:rPr lang="en-US" sz="1800" dirty="0" smtClean="0">
                <a:solidFill>
                  <a:srgbClr val="2A2D6C"/>
                </a:solidFill>
                <a:latin typeface="Calibri" charset="0"/>
                <a:ea typeface="Calibri" charset="0"/>
                <a:cs typeface="Calibri" charset="0"/>
              </a:rPr>
              <a:t>11432(g)(1)(J)(iii); Guidance J5</a:t>
            </a:r>
            <a:endParaRPr lang="en-US" sz="2600" dirty="0">
              <a:solidFill>
                <a:srgbClr val="2A2D6C"/>
              </a:solidFill>
              <a:latin typeface="Calibri" charset="0"/>
              <a:ea typeface="Calibri" charset="0"/>
              <a:cs typeface="Calibri" charset="0"/>
            </a:endParaRPr>
          </a:p>
        </p:txBody>
      </p:sp>
      <p:sp>
        <p:nvSpPr>
          <p:cNvPr id="5222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4B01ECB-4330-4A45-84D4-C58BAADFD67A}" type="slidenum">
              <a:rPr lang="en-US" sz="1400">
                <a:solidFill>
                  <a:srgbClr val="8889A7"/>
                </a:solidFill>
                <a:latin typeface="Calibri" charset="0"/>
              </a:rPr>
              <a:pPr/>
              <a:t>36</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a:effectLst>
                  <a:outerShdw blurRad="38100" dist="38100" dir="2700000" algn="tl">
                    <a:srgbClr val="DDDDDD"/>
                  </a:outerShdw>
                </a:effectLst>
                <a:ea typeface="+mj-ea"/>
                <a:cs typeface="+mj-cs"/>
              </a:rPr>
              <a:t>Transportation—Key Provisions</a:t>
            </a:r>
          </a:p>
        </p:txBody>
      </p:sp>
      <p:sp>
        <p:nvSpPr>
          <p:cNvPr id="54275" name="Rectangle 3"/>
          <p:cNvSpPr>
            <a:spLocks noGrp="1" noChangeArrowheads="1"/>
          </p:cNvSpPr>
          <p:nvPr>
            <p:ph type="body" idx="1"/>
          </p:nvPr>
        </p:nvSpPr>
        <p:spPr>
          <a:xfrm>
            <a:off x="457200" y="1524000"/>
            <a:ext cx="8229600" cy="4797425"/>
          </a:xfrm>
        </p:spPr>
        <p:txBody>
          <a:bodyPr/>
          <a:lstStyle/>
          <a:p>
            <a:pPr marL="698500" indent="-514350" eaLnBrk="1" hangingPunct="1">
              <a:lnSpc>
                <a:spcPct val="90000"/>
              </a:lnSpc>
              <a:spcAft>
                <a:spcPts val="0"/>
              </a:spcAft>
              <a:buClrTx/>
              <a:buFont typeface="Wingdings 2" charset="0"/>
              <a:buNone/>
            </a:pPr>
            <a:r>
              <a:rPr lang="en-US" sz="2400" dirty="0">
                <a:solidFill>
                  <a:schemeClr val="tx2"/>
                </a:solidFill>
                <a:latin typeface="Calibri" charset="0"/>
              </a:rPr>
              <a:t>2.</a:t>
            </a:r>
            <a:r>
              <a:rPr lang="en-US" dirty="0">
                <a:solidFill>
                  <a:schemeClr val="tx2"/>
                </a:solidFill>
                <a:latin typeface="Calibri" charset="0"/>
              </a:rPr>
              <a:t>	</a:t>
            </a:r>
            <a:r>
              <a:rPr lang="en-US" dirty="0" err="1">
                <a:solidFill>
                  <a:schemeClr val="tx2"/>
                </a:solidFill>
                <a:latin typeface="Calibri" charset="0"/>
              </a:rPr>
              <a:t>LEAs</a:t>
            </a:r>
            <a:r>
              <a:rPr lang="en-US" dirty="0">
                <a:solidFill>
                  <a:schemeClr val="tx2"/>
                </a:solidFill>
                <a:latin typeface="Calibri" charset="0"/>
              </a:rPr>
              <a:t> </a:t>
            </a:r>
            <a:r>
              <a:rPr lang="en-US" dirty="0">
                <a:solidFill>
                  <a:srgbClr val="2A2D6C"/>
                </a:solidFill>
                <a:latin typeface="Calibri" charset="0"/>
              </a:rPr>
              <a:t>also must provide students in homeless situations with transportation services comparable to those provided to other students</a:t>
            </a:r>
            <a:r>
              <a:rPr lang="en-US" dirty="0" smtClean="0">
                <a:solidFill>
                  <a:srgbClr val="2A2D6C"/>
                </a:solidFill>
                <a:latin typeface="Calibri" charset="0"/>
              </a:rPr>
              <a:t>.					</a:t>
            </a:r>
            <a:r>
              <a:rPr lang="en-US" sz="1800" dirty="0" smtClean="0">
                <a:solidFill>
                  <a:srgbClr val="2A2D6C"/>
                </a:solidFill>
                <a:latin typeface="Calibri" charset="0"/>
              </a:rPr>
              <a:t>11432(g)(4)(A)</a:t>
            </a:r>
            <a:endParaRPr lang="en-US" dirty="0" smtClean="0">
              <a:solidFill>
                <a:srgbClr val="2A2D6C"/>
              </a:solidFill>
              <a:latin typeface="Calibri" charset="0"/>
            </a:endParaRPr>
          </a:p>
          <a:p>
            <a:pPr marL="698500" indent="-514350" eaLnBrk="1" hangingPunct="1">
              <a:lnSpc>
                <a:spcPct val="90000"/>
              </a:lnSpc>
              <a:spcAft>
                <a:spcPts val="0"/>
              </a:spcAft>
              <a:buClrTx/>
              <a:buFont typeface="Wingdings 2" charset="0"/>
              <a:buAutoNum type="arabicPeriod" startAt="3"/>
            </a:pPr>
            <a:r>
              <a:rPr lang="en-US" dirty="0" err="1" smtClean="0">
                <a:solidFill>
                  <a:srgbClr val="2A2D6C"/>
                </a:solidFill>
                <a:latin typeface="Calibri" charset="0"/>
              </a:rPr>
              <a:t>SEAs</a:t>
            </a:r>
            <a:r>
              <a:rPr lang="en-US" dirty="0" smtClean="0">
                <a:solidFill>
                  <a:srgbClr val="2A2D6C"/>
                </a:solidFill>
                <a:latin typeface="Calibri" charset="0"/>
              </a:rPr>
              <a:t> and </a:t>
            </a:r>
            <a:r>
              <a:rPr lang="en-US" dirty="0" err="1" smtClean="0">
                <a:solidFill>
                  <a:srgbClr val="2A2D6C"/>
                </a:solidFill>
                <a:latin typeface="Calibri" charset="0"/>
              </a:rPr>
              <a:t>LEAs</a:t>
            </a:r>
            <a:r>
              <a:rPr lang="en-US" dirty="0" smtClean="0">
                <a:solidFill>
                  <a:srgbClr val="2A2D6C"/>
                </a:solidFill>
                <a:latin typeface="Calibri" charset="0"/>
              </a:rPr>
              <a:t> must review and revise transportation policies that may act as barriers to identification, enrollment, attendance or success.			</a:t>
            </a:r>
            <a:r>
              <a:rPr lang="en-US" sz="1800" dirty="0" smtClean="0">
                <a:solidFill>
                  <a:srgbClr val="2A2D6C"/>
                </a:solidFill>
                <a:latin typeface="Calibri" charset="0"/>
              </a:rPr>
              <a:t>11432(g)(1)(I); Guidance J1</a:t>
            </a:r>
          </a:p>
          <a:p>
            <a:pPr marL="698500" indent="-514350" eaLnBrk="1" hangingPunct="1">
              <a:lnSpc>
                <a:spcPct val="90000"/>
              </a:lnSpc>
              <a:spcAft>
                <a:spcPts val="0"/>
              </a:spcAft>
              <a:buClrTx/>
              <a:buFont typeface="Wingdings 2" charset="0"/>
              <a:buAutoNum type="arabicPeriod" startAt="3"/>
            </a:pPr>
            <a:r>
              <a:rPr lang="en-US" dirty="0" smtClean="0">
                <a:solidFill>
                  <a:srgbClr val="2A2D6C"/>
                </a:solidFill>
                <a:latin typeface="Calibri" charset="0"/>
              </a:rPr>
              <a:t>Transportation must be arranged promptly to ensure immediate enrollment and not create barriers to attendance, retention or success. </a:t>
            </a:r>
            <a:r>
              <a:rPr lang="en-US" sz="1800" dirty="0" smtClean="0">
                <a:solidFill>
                  <a:srgbClr val="2A2D6C"/>
                </a:solidFill>
                <a:latin typeface="Calibri" charset="0"/>
              </a:rPr>
              <a:t>Guidance J1</a:t>
            </a:r>
            <a:endParaRPr lang="en-US" dirty="0">
              <a:solidFill>
                <a:srgbClr val="2A2D6C"/>
              </a:solidFill>
              <a:latin typeface="Calibri" charset="0"/>
            </a:endParaRPr>
          </a:p>
        </p:txBody>
      </p:sp>
      <p:sp>
        <p:nvSpPr>
          <p:cNvPr id="5427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DB4D2-1300-D749-8CED-008183E3E668}" type="slidenum">
              <a:rPr lang="en-US" sz="1400">
                <a:solidFill>
                  <a:srgbClr val="8889A7"/>
                </a:solidFill>
                <a:latin typeface="Calibri" charset="0"/>
              </a:rPr>
              <a:pPr/>
              <a:t>37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Transportation Strategies</a:t>
            </a:r>
          </a:p>
        </p:txBody>
      </p:sp>
      <p:sp>
        <p:nvSpPr>
          <p:cNvPr id="56323" name="Rectangle 3"/>
          <p:cNvSpPr>
            <a:spLocks noGrp="1" noChangeArrowheads="1"/>
          </p:cNvSpPr>
          <p:nvPr>
            <p:ph type="body" idx="1"/>
          </p:nvPr>
        </p:nvSpPr>
        <p:spPr>
          <a:xfrm>
            <a:off x="457200" y="1295400"/>
            <a:ext cx="8229600" cy="4953000"/>
          </a:xfrm>
        </p:spPr>
        <p:txBody>
          <a:bodyPr/>
          <a:lstStyle/>
          <a:p>
            <a:pPr eaLnBrk="1" hangingPunct="1">
              <a:lnSpc>
                <a:spcPct val="90000"/>
              </a:lnSpc>
            </a:pPr>
            <a:r>
              <a:rPr lang="en-US" sz="2400" dirty="0">
                <a:solidFill>
                  <a:srgbClr val="2A2D6C"/>
                </a:solidFill>
                <a:latin typeface="Calibri" charset="0"/>
              </a:rPr>
              <a:t>Develop close ties among local liaisons, school staff, pupil transportation staff, and shelter workers</a:t>
            </a:r>
            <a:r>
              <a:rPr lang="en-US" sz="2400" dirty="0" smtClean="0">
                <a:solidFill>
                  <a:srgbClr val="2A2D6C"/>
                </a:solidFill>
                <a:latin typeface="Calibri" charset="0"/>
              </a:rPr>
              <a:t>.</a:t>
            </a:r>
          </a:p>
          <a:p>
            <a:pPr eaLnBrk="1" hangingPunct="1">
              <a:lnSpc>
                <a:spcPct val="90000"/>
              </a:lnSpc>
            </a:pPr>
            <a:r>
              <a:rPr lang="en-US" sz="2400" dirty="0" smtClean="0">
                <a:solidFill>
                  <a:srgbClr val="2A2D6C"/>
                </a:solidFill>
                <a:latin typeface="Calibri" charset="0"/>
              </a:rPr>
              <a:t>Use technology such as a transportation database to maintain records, plot routes and make requests.</a:t>
            </a:r>
          </a:p>
          <a:p>
            <a:pPr eaLnBrk="1" hangingPunct="1">
              <a:lnSpc>
                <a:spcPct val="90000"/>
              </a:lnSpc>
            </a:pPr>
            <a:r>
              <a:rPr lang="en-US" sz="2400" dirty="0">
                <a:solidFill>
                  <a:srgbClr val="2A2D6C"/>
                </a:solidFill>
                <a:latin typeface="Calibri" charset="0"/>
              </a:rPr>
              <a:t>Use school buses (including special education, magnet school and other buses).</a:t>
            </a:r>
          </a:p>
          <a:p>
            <a:pPr eaLnBrk="1" hangingPunct="1">
              <a:lnSpc>
                <a:spcPct val="90000"/>
              </a:lnSpc>
            </a:pPr>
            <a:r>
              <a:rPr lang="en-US" sz="2400" dirty="0">
                <a:solidFill>
                  <a:srgbClr val="2A2D6C"/>
                </a:solidFill>
                <a:latin typeface="Calibri" charset="0"/>
              </a:rPr>
              <a:t>Develop formal or informal agreements with school districts where homeless children cross district lines.</a:t>
            </a:r>
          </a:p>
          <a:p>
            <a:pPr eaLnBrk="1" hangingPunct="1">
              <a:lnSpc>
                <a:spcPct val="90000"/>
              </a:lnSpc>
            </a:pPr>
            <a:r>
              <a:rPr lang="en-US" sz="2400" dirty="0">
                <a:solidFill>
                  <a:srgbClr val="2A2D6C"/>
                </a:solidFill>
                <a:latin typeface="Calibri" charset="0"/>
              </a:rPr>
              <a:t>Use public transit where </a:t>
            </a:r>
            <a:r>
              <a:rPr lang="en-US" sz="2400" dirty="0" smtClean="0">
                <a:solidFill>
                  <a:srgbClr val="2A2D6C"/>
                </a:solidFill>
                <a:latin typeface="Calibri" charset="0"/>
              </a:rPr>
              <a:t>feasible, including supporting parents to travel with younger children.</a:t>
            </a:r>
            <a:endParaRPr lang="en-US" sz="2400" dirty="0">
              <a:solidFill>
                <a:srgbClr val="2A2D6C"/>
              </a:solidFill>
              <a:latin typeface="Calibri" charset="0"/>
            </a:endParaRPr>
          </a:p>
          <a:p>
            <a:pPr eaLnBrk="1" hangingPunct="1">
              <a:lnSpc>
                <a:spcPct val="90000"/>
              </a:lnSpc>
            </a:pPr>
            <a:r>
              <a:rPr lang="en-US" sz="2400" dirty="0">
                <a:solidFill>
                  <a:srgbClr val="2A2D6C"/>
                </a:solidFill>
                <a:latin typeface="Calibri" charset="0"/>
              </a:rPr>
              <a:t>Use approved carpools, van or taxi services.</a:t>
            </a:r>
            <a:endParaRPr lang="en-US" sz="2400" dirty="0" smtClean="0">
              <a:solidFill>
                <a:srgbClr val="2A2D6C"/>
              </a:solidFill>
              <a:latin typeface="Calibri" charset="0"/>
            </a:endParaRPr>
          </a:p>
          <a:p>
            <a:pPr eaLnBrk="1" hangingPunct="1">
              <a:lnSpc>
                <a:spcPct val="90000"/>
              </a:lnSpc>
            </a:pPr>
            <a:r>
              <a:rPr lang="en-US" sz="2400" dirty="0" smtClean="0">
                <a:solidFill>
                  <a:srgbClr val="2A2D6C"/>
                </a:solidFill>
                <a:latin typeface="Calibri" charset="0"/>
              </a:rPr>
              <a:t>Develop a system for gas vouchers for parents </a:t>
            </a:r>
            <a:r>
              <a:rPr lang="en-US" sz="2400" dirty="0">
                <a:solidFill>
                  <a:srgbClr val="2A2D6C"/>
                </a:solidFill>
                <a:latin typeface="Calibri" charset="0"/>
              </a:rPr>
              <a:t>and youth</a:t>
            </a:r>
            <a:r>
              <a:rPr lang="en-US" sz="2400" dirty="0" smtClean="0">
                <a:solidFill>
                  <a:srgbClr val="2A2D6C"/>
                </a:solidFill>
                <a:latin typeface="Calibri" charset="0"/>
              </a:rPr>
              <a:t> with access to cars.</a:t>
            </a:r>
            <a:endParaRPr lang="en-US" sz="2400" dirty="0">
              <a:solidFill>
                <a:srgbClr val="2A2D6C"/>
              </a:solidFill>
              <a:latin typeface="Calibri" charset="0"/>
            </a:endParaRPr>
          </a:p>
          <a:p>
            <a:pPr eaLnBrk="1" hangingPunct="1">
              <a:lnSpc>
                <a:spcPct val="90000"/>
              </a:lnSpc>
            </a:pPr>
            <a:r>
              <a:rPr lang="en-US" sz="2400" dirty="0">
                <a:solidFill>
                  <a:srgbClr val="2A2D6C"/>
                </a:solidFill>
                <a:latin typeface="Calibri" charset="0"/>
              </a:rPr>
              <a:t>Pursue inter-agency </a:t>
            </a:r>
            <a:r>
              <a:rPr lang="en-US" sz="2400" dirty="0" smtClean="0">
                <a:solidFill>
                  <a:srgbClr val="2A2D6C"/>
                </a:solidFill>
                <a:latin typeface="Calibri" charset="0"/>
              </a:rPr>
              <a:t>solutions.</a:t>
            </a:r>
            <a:endParaRPr lang="en-US" sz="2400" dirty="0">
              <a:solidFill>
                <a:srgbClr val="2A2D6C"/>
              </a:solidFill>
              <a:latin typeface="Calibri" charset="0"/>
            </a:endParaRPr>
          </a:p>
        </p:txBody>
      </p:sp>
      <p:sp>
        <p:nvSpPr>
          <p:cNvPr id="5632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E3647E4-67B8-DC4C-AE1F-057EEB9F88BF}" type="slidenum">
              <a:rPr lang="en-US" sz="1400">
                <a:solidFill>
                  <a:srgbClr val="8889A7"/>
                </a:solidFill>
                <a:latin typeface="Calibri" charset="0"/>
              </a:rPr>
              <a:pPr/>
              <a:t>38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04800"/>
            <a:ext cx="8229600" cy="1039812"/>
          </a:xfrm>
        </p:spPr>
        <p:txBody>
          <a:bodyPr>
            <a:noAutofit/>
          </a:bodyPr>
          <a:lstStyle/>
          <a:p>
            <a:pPr eaLnBrk="1" hangingPunct="1">
              <a:defRPr/>
            </a:pPr>
            <a:r>
              <a:rPr lang="en-US" sz="3200" dirty="0" smtClean="0">
                <a:effectLst>
                  <a:outerShdw blurRad="38100" dist="38100" dir="2700000" algn="tl">
                    <a:srgbClr val="DDDDDD"/>
                  </a:outerShdw>
                </a:effectLst>
                <a:ea typeface="+mj-lt"/>
              </a:rPr>
              <a:t>School Enrollment:</a:t>
            </a:r>
            <a:br>
              <a:rPr lang="en-US" sz="3200" dirty="0" smtClean="0">
                <a:effectLst>
                  <a:outerShdw blurRad="38100" dist="38100" dir="2700000" algn="tl">
                    <a:srgbClr val="DDDDDD"/>
                  </a:outerShdw>
                </a:effectLst>
                <a:ea typeface="+mj-lt"/>
              </a:rPr>
            </a:br>
            <a:r>
              <a:rPr lang="en-US" sz="3200" dirty="0" smtClean="0">
                <a:effectLst>
                  <a:outerShdw blurRad="38100" dist="38100" dir="2700000" algn="tl">
                    <a:srgbClr val="DDDDDD"/>
                  </a:outerShdw>
                </a:effectLst>
                <a:ea typeface="+mj-lt"/>
              </a:rPr>
              <a:t>Barriers from Hidden in Plain Sight</a:t>
            </a:r>
            <a:endParaRPr sz="3200" dirty="0" smtClean="0">
              <a:effectLst>
                <a:outerShdw blurRad="38100" dist="38100" dir="2700000" algn="tl">
                  <a:srgbClr val="DDDDDD"/>
                </a:outerShdw>
              </a:effectLst>
              <a:ea typeface="+mj-lt"/>
            </a:endParaRPr>
          </a:p>
        </p:txBody>
      </p:sp>
      <p:sp>
        <p:nvSpPr>
          <p:cNvPr id="60419" name="Rectangle 3"/>
          <p:cNvSpPr>
            <a:spLocks noGrp="1" noChangeArrowheads="1"/>
          </p:cNvSpPr>
          <p:nvPr>
            <p:ph type="body" idx="1"/>
          </p:nvPr>
        </p:nvSpPr>
        <p:spPr>
          <a:xfrm>
            <a:off x="457200" y="1447800"/>
            <a:ext cx="8229600" cy="5029200"/>
          </a:xfrm>
        </p:spPr>
        <p:txBody>
          <a:bodyPr/>
          <a:lstStyle/>
          <a:p>
            <a:pPr eaLnBrk="1" hangingPunct="1">
              <a:spcAft>
                <a:spcPts val="1200"/>
              </a:spcAft>
            </a:pPr>
            <a:r>
              <a:rPr lang="en-US" sz="2600" dirty="0">
                <a:solidFill>
                  <a:srgbClr val="1F2251"/>
                </a:solidFill>
                <a:latin typeface="Calibri" charset="0"/>
              </a:rPr>
              <a:t>3 out of 5 </a:t>
            </a:r>
            <a:r>
              <a:rPr lang="en-US" sz="2600" dirty="0" smtClean="0">
                <a:solidFill>
                  <a:srgbClr val="1F2251"/>
                </a:solidFill>
                <a:latin typeface="Calibri" charset="0"/>
              </a:rPr>
              <a:t>homeless youth </a:t>
            </a:r>
            <a:r>
              <a:rPr lang="en-US" sz="2600" dirty="0">
                <a:solidFill>
                  <a:srgbClr val="1F2251"/>
                </a:solidFill>
                <a:latin typeface="Calibri" charset="0"/>
              </a:rPr>
              <a:t>who had to change schools at some point during their homelessness report that this process was difficult to navigate, given the various logistical and legal barriers that they experienced. </a:t>
            </a:r>
            <a:endParaRPr lang="en-US" sz="2600" dirty="0" smtClean="0">
              <a:solidFill>
                <a:srgbClr val="1F2251"/>
              </a:solidFill>
              <a:latin typeface="Calibri" charset="0"/>
            </a:endParaRPr>
          </a:p>
          <a:p>
            <a:pPr eaLnBrk="1" hangingPunct="1">
              <a:spcAft>
                <a:spcPts val="1200"/>
              </a:spcAft>
            </a:pPr>
            <a:r>
              <a:rPr lang="en-US" sz="2600" dirty="0" smtClean="0">
                <a:solidFill>
                  <a:srgbClr val="1F2251"/>
                </a:solidFill>
                <a:latin typeface="Calibri" charset="0"/>
              </a:rPr>
              <a:t>Majorities </a:t>
            </a:r>
            <a:r>
              <a:rPr lang="en-US" sz="2600" dirty="0">
                <a:solidFill>
                  <a:srgbClr val="1F2251"/>
                </a:solidFill>
                <a:latin typeface="Calibri" charset="0"/>
              </a:rPr>
              <a:t>of </a:t>
            </a:r>
            <a:r>
              <a:rPr lang="en-US" sz="2600" dirty="0" smtClean="0">
                <a:solidFill>
                  <a:srgbClr val="1F2251"/>
                </a:solidFill>
                <a:latin typeface="Calibri" charset="0"/>
              </a:rPr>
              <a:t>homeless youth </a:t>
            </a:r>
            <a:r>
              <a:rPr lang="en-US" sz="2600" dirty="0">
                <a:solidFill>
                  <a:srgbClr val="1F2251"/>
                </a:solidFill>
                <a:latin typeface="Calibri" charset="0"/>
              </a:rPr>
              <a:t>said that proof of residency requirements (62 percent) and lack of cooperation between their new and old schools (56 percent) posed a major challenge for them while changing </a:t>
            </a:r>
            <a:r>
              <a:rPr lang="en-US" sz="2600" dirty="0" smtClean="0">
                <a:solidFill>
                  <a:srgbClr val="1F2251"/>
                </a:solidFill>
                <a:latin typeface="Calibri" charset="0"/>
              </a:rPr>
              <a:t>schools</a:t>
            </a:r>
          </a:p>
          <a:p>
            <a:pPr eaLnBrk="1" hangingPunct="1">
              <a:spcAft>
                <a:spcPts val="1200"/>
              </a:spcAft>
            </a:pPr>
            <a:r>
              <a:rPr lang="en-US" sz="2600" dirty="0" smtClean="0">
                <a:solidFill>
                  <a:srgbClr val="1F2251"/>
                </a:solidFill>
                <a:latin typeface="Calibri" charset="0"/>
              </a:rPr>
              <a:t>Other </a:t>
            </a:r>
            <a:r>
              <a:rPr lang="en-US" sz="2600" dirty="0">
                <a:solidFill>
                  <a:srgbClr val="1F2251"/>
                </a:solidFill>
                <a:latin typeface="Calibri" charset="0"/>
              </a:rPr>
              <a:t>key challenges </a:t>
            </a:r>
            <a:r>
              <a:rPr lang="en-US" sz="2600" dirty="0" smtClean="0">
                <a:solidFill>
                  <a:srgbClr val="1F2251"/>
                </a:solidFill>
                <a:latin typeface="Calibri" charset="0"/>
              </a:rPr>
              <a:t>that </a:t>
            </a:r>
            <a:r>
              <a:rPr lang="en-US" sz="2600" dirty="0">
                <a:solidFill>
                  <a:srgbClr val="1F2251"/>
                </a:solidFill>
                <a:latin typeface="Calibri" charset="0"/>
              </a:rPr>
              <a:t>made changing schools or enrolling in a new school difficult included behind on credits due to missing school (48 percent).</a:t>
            </a:r>
          </a:p>
        </p:txBody>
      </p:sp>
      <p:sp>
        <p:nvSpPr>
          <p:cNvPr id="6042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39</a:t>
            </a:fld>
            <a:endParaRPr lang="en-US" sz="1400">
              <a:solidFill>
                <a:srgbClr val="8889A7"/>
              </a:solidFill>
              <a:latin typeface="Calibri" charset="0"/>
            </a:endParaRPr>
          </a:p>
        </p:txBody>
      </p:sp>
    </p:spTree>
    <p:extLst>
      <p:ext uri="{BB962C8B-B14F-4D97-AF65-F5344CB8AC3E}">
        <p14:creationId xmlns:p14="http://schemas.microsoft.com/office/powerpoint/2010/main" val="176355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Causes of Homelessness</a:t>
            </a:r>
          </a:p>
        </p:txBody>
      </p:sp>
      <p:sp>
        <p:nvSpPr>
          <p:cNvPr id="75779" name="Rectangle 3"/>
          <p:cNvSpPr>
            <a:spLocks noGrp="1" noChangeArrowheads="1"/>
          </p:cNvSpPr>
          <p:nvPr>
            <p:ph type="body" idx="1"/>
          </p:nvPr>
        </p:nvSpPr>
        <p:spPr>
          <a:xfrm>
            <a:off x="457200" y="1600200"/>
            <a:ext cx="8229600" cy="4525963"/>
          </a:xfrm>
        </p:spPr>
        <p:txBody>
          <a:bodyPr/>
          <a:lstStyle/>
          <a:p>
            <a:pPr eaLnBrk="1" hangingPunct="1">
              <a:lnSpc>
                <a:spcPct val="90000"/>
              </a:lnSpc>
            </a:pPr>
            <a:r>
              <a:rPr lang="en-US" dirty="0">
                <a:solidFill>
                  <a:schemeClr val="tx2">
                    <a:lumMod val="75000"/>
                  </a:schemeClr>
                </a:solidFill>
                <a:latin typeface="Calibri" charset="0"/>
              </a:rPr>
              <a:t>Lack of affordable </a:t>
            </a:r>
            <a:r>
              <a:rPr lang="en-US" dirty="0" smtClean="0">
                <a:solidFill>
                  <a:schemeClr val="tx2">
                    <a:lumMod val="75000"/>
                  </a:schemeClr>
                </a:solidFill>
                <a:latin typeface="Calibri" charset="0"/>
              </a:rPr>
              <a:t>housing.</a:t>
            </a:r>
          </a:p>
          <a:p>
            <a:pPr eaLnBrk="1" hangingPunct="1">
              <a:lnSpc>
                <a:spcPct val="90000"/>
              </a:lnSpc>
            </a:pPr>
            <a:r>
              <a:rPr lang="en-US" dirty="0" smtClean="0">
                <a:solidFill>
                  <a:schemeClr val="tx2">
                    <a:lumMod val="75000"/>
                  </a:schemeClr>
                </a:solidFill>
                <a:latin typeface="Calibri" charset="0"/>
              </a:rPr>
              <a:t>Poverty.</a:t>
            </a:r>
          </a:p>
          <a:p>
            <a:pPr lvl="1" eaLnBrk="1" hangingPunct="1">
              <a:lnSpc>
                <a:spcPct val="90000"/>
              </a:lnSpc>
            </a:pPr>
            <a:r>
              <a:rPr lang="en-US" sz="2400" dirty="0" smtClean="0">
                <a:solidFill>
                  <a:schemeClr val="tx2">
                    <a:lumMod val="75000"/>
                  </a:schemeClr>
                </a:solidFill>
                <a:latin typeface="Calibri" charset="0"/>
                <a:ea typeface="Calibri" charset="0"/>
                <a:cs typeface="Calibri" charset="0"/>
              </a:rPr>
              <a:t>Increase in low </a:t>
            </a:r>
            <a:r>
              <a:rPr lang="en-US" sz="2400" dirty="0" err="1" smtClean="0">
                <a:solidFill>
                  <a:schemeClr val="tx2">
                    <a:lumMod val="75000"/>
                  </a:schemeClr>
                </a:solidFill>
                <a:latin typeface="Calibri" charset="0"/>
                <a:ea typeface="Calibri" charset="0"/>
                <a:cs typeface="Calibri" charset="0"/>
              </a:rPr>
              <a:t>v</a:t>
            </a:r>
            <a:r>
              <a:rPr lang="en-US" sz="2400" dirty="0" smtClean="0">
                <a:solidFill>
                  <a:schemeClr val="tx2">
                    <a:lumMod val="75000"/>
                  </a:schemeClr>
                </a:solidFill>
                <a:latin typeface="Calibri" charset="0"/>
                <a:ea typeface="Calibri" charset="0"/>
                <a:cs typeface="Calibri" charset="0"/>
              </a:rPr>
              <a:t>. middle wage employment.</a:t>
            </a:r>
          </a:p>
          <a:p>
            <a:pPr eaLnBrk="1" hangingPunct="1">
              <a:lnSpc>
                <a:spcPct val="90000"/>
              </a:lnSpc>
            </a:pPr>
            <a:r>
              <a:rPr lang="en-US" dirty="0" smtClean="0">
                <a:solidFill>
                  <a:schemeClr val="tx2">
                    <a:lumMod val="75000"/>
                  </a:schemeClr>
                </a:solidFill>
                <a:latin typeface="Calibri" charset="0"/>
              </a:rPr>
              <a:t>Health problems.</a:t>
            </a:r>
          </a:p>
          <a:p>
            <a:pPr lvl="1" eaLnBrk="1" hangingPunct="1">
              <a:lnSpc>
                <a:spcPct val="90000"/>
              </a:lnSpc>
            </a:pPr>
            <a:r>
              <a:rPr lang="en-US" sz="2400" dirty="0">
                <a:solidFill>
                  <a:schemeClr val="tx2">
                    <a:lumMod val="75000"/>
                  </a:schemeClr>
                </a:solidFill>
                <a:latin typeface="Calibri" charset="0"/>
                <a:ea typeface="Calibri" charset="0"/>
                <a:cs typeface="Calibri" charset="0"/>
              </a:rPr>
              <a:t>Lack of health </a:t>
            </a:r>
            <a:r>
              <a:rPr lang="en-US" sz="2400" dirty="0" smtClean="0">
                <a:solidFill>
                  <a:schemeClr val="tx2">
                    <a:lumMod val="75000"/>
                  </a:schemeClr>
                </a:solidFill>
                <a:latin typeface="Calibri" charset="0"/>
                <a:ea typeface="Calibri" charset="0"/>
                <a:cs typeface="Calibri" charset="0"/>
              </a:rPr>
              <a:t>insurance.</a:t>
            </a:r>
          </a:p>
          <a:p>
            <a:pPr lvl="1" eaLnBrk="1" hangingPunct="1">
              <a:lnSpc>
                <a:spcPct val="90000"/>
              </a:lnSpc>
            </a:pPr>
            <a:r>
              <a:rPr lang="en-US" sz="2400" dirty="0">
                <a:solidFill>
                  <a:schemeClr val="tx2">
                    <a:lumMod val="75000"/>
                  </a:schemeClr>
                </a:solidFill>
                <a:latin typeface="Calibri" charset="0"/>
                <a:ea typeface="Calibri" charset="0"/>
                <a:cs typeface="Calibri" charset="0"/>
              </a:rPr>
              <a:t>Addiction disorders, Mental </a:t>
            </a:r>
            <a:r>
              <a:rPr lang="en-US" sz="2400" dirty="0" smtClean="0">
                <a:solidFill>
                  <a:schemeClr val="tx2">
                    <a:lumMod val="75000"/>
                  </a:schemeClr>
                </a:solidFill>
                <a:latin typeface="Calibri" charset="0"/>
                <a:ea typeface="Calibri" charset="0"/>
                <a:cs typeface="Calibri" charset="0"/>
              </a:rPr>
              <a:t>health.</a:t>
            </a:r>
          </a:p>
          <a:p>
            <a:pPr eaLnBrk="1" hangingPunct="1">
              <a:lnSpc>
                <a:spcPct val="90000"/>
              </a:lnSpc>
            </a:pPr>
            <a:r>
              <a:rPr lang="en-US" dirty="0">
                <a:solidFill>
                  <a:schemeClr val="tx2">
                    <a:lumMod val="75000"/>
                  </a:schemeClr>
                </a:solidFill>
                <a:latin typeface="Calibri" charset="0"/>
              </a:rPr>
              <a:t>Domestic </a:t>
            </a:r>
            <a:r>
              <a:rPr lang="en-US" dirty="0" smtClean="0">
                <a:solidFill>
                  <a:schemeClr val="tx2">
                    <a:lumMod val="75000"/>
                  </a:schemeClr>
                </a:solidFill>
                <a:latin typeface="Calibri" charset="0"/>
              </a:rPr>
              <a:t>violence.</a:t>
            </a:r>
          </a:p>
          <a:p>
            <a:pPr eaLnBrk="1" hangingPunct="1">
              <a:lnSpc>
                <a:spcPct val="90000"/>
              </a:lnSpc>
            </a:pPr>
            <a:r>
              <a:rPr lang="en-US" dirty="0">
                <a:solidFill>
                  <a:schemeClr val="tx2">
                    <a:lumMod val="75000"/>
                  </a:schemeClr>
                </a:solidFill>
                <a:latin typeface="Calibri" charset="0"/>
              </a:rPr>
              <a:t>Natural and other </a:t>
            </a:r>
            <a:r>
              <a:rPr lang="en-US" dirty="0" smtClean="0">
                <a:solidFill>
                  <a:schemeClr val="tx2">
                    <a:lumMod val="75000"/>
                  </a:schemeClr>
                </a:solidFill>
                <a:latin typeface="Calibri" charset="0"/>
              </a:rPr>
              <a:t>disasters.</a:t>
            </a:r>
          </a:p>
          <a:p>
            <a:pPr eaLnBrk="1" hangingPunct="1">
              <a:lnSpc>
                <a:spcPct val="90000"/>
              </a:lnSpc>
            </a:pPr>
            <a:r>
              <a:rPr lang="en-US" dirty="0">
                <a:solidFill>
                  <a:schemeClr val="tx2">
                    <a:lumMod val="75000"/>
                  </a:schemeClr>
                </a:solidFill>
                <a:latin typeface="Calibri" charset="0"/>
              </a:rPr>
              <a:t>Abuse/neglect/family dysfunction (unaccompanied youth</a:t>
            </a:r>
            <a:r>
              <a:rPr lang="en-US" dirty="0" smtClean="0">
                <a:solidFill>
                  <a:schemeClr val="tx2">
                    <a:lumMod val="75000"/>
                  </a:schemeClr>
                </a:solidFill>
                <a:latin typeface="Calibri" charset="0"/>
              </a:rPr>
              <a:t>).</a:t>
            </a:r>
          </a:p>
          <a:p>
            <a:pPr eaLnBrk="1" hangingPunct="1">
              <a:lnSpc>
                <a:spcPct val="90000"/>
              </a:lnSpc>
              <a:buFontTx/>
              <a:buNone/>
            </a:pPr>
            <a:endParaRPr lang="en-US" sz="2400" dirty="0">
              <a:solidFill>
                <a:srgbClr val="2A2D6C"/>
              </a:solidFill>
              <a:effectLst>
                <a:outerShdw blurRad="38100" dist="38100" dir="2700000" algn="tl">
                  <a:srgbClr val="000000"/>
                </a:outerShdw>
              </a:effectLst>
              <a:latin typeface="Calibri" charset="0"/>
            </a:endParaRPr>
          </a:p>
        </p:txBody>
      </p:sp>
      <p:sp>
        <p:nvSpPr>
          <p:cNvPr id="1946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0D31DC-7AF3-F34D-9211-10BEE806C831}" type="slidenum">
              <a:rPr lang="en-US" sz="1400">
                <a:solidFill>
                  <a:srgbClr val="8889A7"/>
                </a:solidFill>
                <a:latin typeface="Calibri" charset="0"/>
              </a:rPr>
              <a:pPr/>
              <a:t>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lt"/>
              </a:rPr>
              <a:t>School Enrollment</a:t>
            </a:r>
          </a:p>
        </p:txBody>
      </p:sp>
      <p:sp>
        <p:nvSpPr>
          <p:cNvPr id="60419" name="Rectangle 3"/>
          <p:cNvSpPr>
            <a:spLocks noGrp="1" noChangeArrowheads="1"/>
          </p:cNvSpPr>
          <p:nvPr>
            <p:ph type="body" idx="1"/>
          </p:nvPr>
        </p:nvSpPr>
        <p:spPr>
          <a:xfrm>
            <a:off x="457200" y="1447800"/>
            <a:ext cx="8229600" cy="5029200"/>
          </a:xfrm>
        </p:spPr>
        <p:txBody>
          <a:bodyPr/>
          <a:lstStyle/>
          <a:p>
            <a:pPr eaLnBrk="1" hangingPunct="1">
              <a:spcAft>
                <a:spcPts val="1200"/>
              </a:spcAft>
              <a:buNone/>
            </a:pPr>
            <a:r>
              <a:rPr lang="en-US" sz="2400" dirty="0" smtClean="0">
                <a:solidFill>
                  <a:schemeClr val="tx2">
                    <a:lumMod val="75000"/>
                  </a:schemeClr>
                </a:solidFill>
                <a:latin typeface="Calibri" charset="0"/>
              </a:rPr>
              <a:t>When remaining in the school of origin is not in the student’s best interest or what the parent, guardian or youth requests: 					</a:t>
            </a:r>
            <a:r>
              <a:rPr lang="en-US" sz="1800" dirty="0" smtClean="0">
                <a:solidFill>
                  <a:schemeClr val="tx2">
                    <a:lumMod val="75000"/>
                  </a:schemeClr>
                </a:solidFill>
                <a:latin typeface="Calibri" charset="0"/>
              </a:rPr>
              <a:t>11432(g)(3)(C)(i)</a:t>
            </a:r>
            <a:endParaRPr lang="en-US" sz="2400" dirty="0" smtClean="0">
              <a:solidFill>
                <a:schemeClr val="tx2">
                  <a:lumMod val="75000"/>
                </a:schemeClr>
              </a:solidFill>
              <a:latin typeface="Calibri" charset="0"/>
            </a:endParaRPr>
          </a:p>
          <a:p>
            <a:pPr eaLnBrk="1" hangingPunct="1">
              <a:spcAft>
                <a:spcPts val="1200"/>
              </a:spcAft>
            </a:pPr>
            <a:r>
              <a:rPr lang="en-US" sz="2400" dirty="0" smtClean="0">
                <a:solidFill>
                  <a:schemeClr val="tx2">
                    <a:lumMod val="75000"/>
                  </a:schemeClr>
                </a:solidFill>
                <a:latin typeface="Calibri" charset="0"/>
              </a:rPr>
              <a:t>McKinney</a:t>
            </a:r>
            <a:r>
              <a:rPr lang="en-US" sz="2400" dirty="0">
                <a:solidFill>
                  <a:schemeClr val="tx2">
                    <a:lumMod val="75000"/>
                  </a:schemeClr>
                </a:solidFill>
                <a:latin typeface="Calibri" charset="0"/>
              </a:rPr>
              <a:t>-Vento students are entitled to immediate enrollment in any public school that students living in the same attendance area are eligible to </a:t>
            </a:r>
            <a:r>
              <a:rPr lang="en-US" sz="2400" dirty="0" smtClean="0">
                <a:solidFill>
                  <a:schemeClr val="tx2">
                    <a:lumMod val="75000"/>
                  </a:schemeClr>
                </a:solidFill>
                <a:latin typeface="Calibri" charset="0"/>
              </a:rPr>
              <a:t>attend; even if:</a:t>
            </a:r>
          </a:p>
          <a:p>
            <a:pPr lvl="1" eaLnBrk="1" hangingPunct="1"/>
            <a:r>
              <a:rPr lang="en-US" sz="2400" dirty="0" smtClean="0">
                <a:solidFill>
                  <a:srgbClr val="1F2251"/>
                </a:solidFill>
                <a:latin typeface="Calibri" charset="0"/>
              </a:rPr>
              <a:t>Students do not have required documents, such as school records, </a:t>
            </a:r>
            <a:r>
              <a:rPr lang="en-US" sz="2400" dirty="0" smtClean="0">
                <a:solidFill>
                  <a:srgbClr val="C40000"/>
                </a:solidFill>
              </a:rPr>
              <a:t>records of immunization and other required health records</a:t>
            </a:r>
            <a:r>
              <a:rPr lang="en-US" sz="2400" dirty="0" smtClean="0">
                <a:solidFill>
                  <a:srgbClr val="1F2251"/>
                </a:solidFill>
                <a:latin typeface="Calibri" charset="0"/>
              </a:rPr>
              <a:t>, proof of residency, guardianship, or other documents; or</a:t>
            </a:r>
          </a:p>
          <a:p>
            <a:pPr lvl="1" eaLnBrk="1" hangingPunct="1"/>
            <a:r>
              <a:rPr lang="en-US" sz="2400" dirty="0" smtClean="0">
                <a:solidFill>
                  <a:srgbClr val="C40000"/>
                </a:solidFill>
              </a:rPr>
              <a:t>Students have missed application or enrollment deadlines during any period of homelessness</a:t>
            </a:r>
            <a:r>
              <a:rPr lang="en-US" sz="2400" dirty="0" smtClean="0">
                <a:solidFill>
                  <a:srgbClr val="1F2251"/>
                </a:solidFill>
                <a:latin typeface="Calibri" charset="0"/>
              </a:rPr>
              <a:t>.</a:t>
            </a:r>
            <a:endParaRPr lang="en-US" sz="2400" dirty="0">
              <a:solidFill>
                <a:srgbClr val="1F2251"/>
              </a:solidFill>
              <a:latin typeface="Calibri" charset="0"/>
            </a:endParaRPr>
          </a:p>
        </p:txBody>
      </p:sp>
      <p:sp>
        <p:nvSpPr>
          <p:cNvPr id="6042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40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lt"/>
              </a:rPr>
              <a:t>Enrollment</a:t>
            </a:r>
            <a:r>
              <a:rPr lang="en-US" dirty="0" smtClean="0">
                <a:effectLst>
                  <a:outerShdw blurRad="38100" dist="38100" dir="2700000" algn="tl">
                    <a:srgbClr val="DDDDDD"/>
                  </a:outerShdw>
                </a:effectLst>
                <a:ea typeface="+mj-lt"/>
              </a:rPr>
              <a:t> (cont.)</a:t>
            </a:r>
            <a:endParaRPr dirty="0" smtClean="0">
              <a:effectLst>
                <a:outerShdw blurRad="38100" dist="38100" dir="2700000" algn="tl">
                  <a:srgbClr val="DDDDDD"/>
                </a:outerShdw>
              </a:effectLst>
              <a:ea typeface="+mj-lt"/>
            </a:endParaRPr>
          </a:p>
        </p:txBody>
      </p:sp>
      <p:sp>
        <p:nvSpPr>
          <p:cNvPr id="60419" name="Rectangle 3"/>
          <p:cNvSpPr>
            <a:spLocks noGrp="1" noChangeArrowheads="1"/>
          </p:cNvSpPr>
          <p:nvPr>
            <p:ph type="body" idx="1"/>
          </p:nvPr>
        </p:nvSpPr>
        <p:spPr>
          <a:xfrm>
            <a:off x="381000" y="1371600"/>
            <a:ext cx="8305800" cy="5105400"/>
          </a:xfrm>
        </p:spPr>
        <p:txBody>
          <a:bodyPr/>
          <a:lstStyle/>
          <a:p>
            <a:pPr eaLnBrk="1" hangingPunct="1"/>
            <a:r>
              <a:rPr lang="ja-JP" altLang="en-US" dirty="0" smtClean="0">
                <a:solidFill>
                  <a:srgbClr val="1F2251"/>
                </a:solidFill>
                <a:latin typeface="Calibri" charset="0"/>
              </a:rPr>
              <a:t>“</a:t>
            </a:r>
            <a:r>
              <a:rPr lang="en-US" altLang="ja-JP" dirty="0" smtClean="0">
                <a:solidFill>
                  <a:srgbClr val="1F2251"/>
                </a:solidFill>
                <a:latin typeface="Calibri" charset="0"/>
              </a:rPr>
              <a:t>Enrollment</a:t>
            </a:r>
            <a:r>
              <a:rPr lang="ja-JP" altLang="en-US" dirty="0">
                <a:solidFill>
                  <a:srgbClr val="1F2251"/>
                </a:solidFill>
                <a:latin typeface="Calibri" charset="0"/>
              </a:rPr>
              <a:t>”</a:t>
            </a:r>
            <a:r>
              <a:rPr lang="en-US" altLang="ja-JP" dirty="0">
                <a:solidFill>
                  <a:srgbClr val="1F2251"/>
                </a:solidFill>
                <a:latin typeface="Calibri" charset="0"/>
              </a:rPr>
              <a:t> </a:t>
            </a:r>
            <a:r>
              <a:rPr lang="en-US" altLang="ja-JP" dirty="0" smtClean="0">
                <a:solidFill>
                  <a:srgbClr val="1F2251"/>
                </a:solidFill>
                <a:latin typeface="Calibri" charset="0"/>
              </a:rPr>
              <a:t>includes </a:t>
            </a:r>
            <a:r>
              <a:rPr lang="en-US" altLang="ja-JP" dirty="0">
                <a:solidFill>
                  <a:srgbClr val="1F2251"/>
                </a:solidFill>
                <a:latin typeface="Calibri" charset="0"/>
              </a:rPr>
              <a:t>attending classes and participating fully in school activities</a:t>
            </a:r>
            <a:r>
              <a:rPr lang="en-US" altLang="ja-JP" dirty="0" smtClean="0">
                <a:solidFill>
                  <a:srgbClr val="1F2251"/>
                </a:solidFill>
                <a:latin typeface="Calibri" charset="0"/>
              </a:rPr>
              <a:t>. 	</a:t>
            </a:r>
            <a:r>
              <a:rPr lang="en-US" altLang="ja-JP" sz="1800" dirty="0" smtClean="0">
                <a:solidFill>
                  <a:srgbClr val="1F2251"/>
                </a:solidFill>
                <a:latin typeface="Calibri" charset="0"/>
              </a:rPr>
              <a:t>11434a(1)</a:t>
            </a:r>
            <a:endParaRPr lang="en-US" altLang="ja-JP" dirty="0" smtClean="0">
              <a:solidFill>
                <a:srgbClr val="1F2251"/>
              </a:solidFill>
              <a:latin typeface="Calibri" charset="0"/>
            </a:endParaRPr>
          </a:p>
          <a:p>
            <a:pPr eaLnBrk="1" hangingPunct="1"/>
            <a:r>
              <a:rPr lang="en-US" dirty="0" err="1" smtClean="0">
                <a:solidFill>
                  <a:srgbClr val="1F2251"/>
                </a:solidFill>
                <a:latin typeface="Calibri" charset="0"/>
              </a:rPr>
              <a:t>SEAs</a:t>
            </a:r>
            <a:r>
              <a:rPr lang="en-US" dirty="0" smtClean="0">
                <a:solidFill>
                  <a:srgbClr val="1F2251"/>
                </a:solidFill>
                <a:latin typeface="Calibri" charset="0"/>
              </a:rPr>
              <a:t> and </a:t>
            </a:r>
            <a:r>
              <a:rPr lang="en-US" dirty="0" err="1" smtClean="0">
                <a:solidFill>
                  <a:srgbClr val="1F2251"/>
                </a:solidFill>
                <a:latin typeface="Calibri" charset="0"/>
              </a:rPr>
              <a:t>LEAs</a:t>
            </a:r>
            <a:r>
              <a:rPr lang="en-US" dirty="0" smtClean="0">
                <a:solidFill>
                  <a:srgbClr val="1F2251"/>
                </a:solidFill>
                <a:latin typeface="Calibri" charset="0"/>
              </a:rPr>
              <a:t> must develop, review, and revise policies to remove barriers to the </a:t>
            </a:r>
            <a:r>
              <a:rPr lang="en-US" dirty="0" smtClean="0">
                <a:solidFill>
                  <a:srgbClr val="C40000"/>
                </a:solidFill>
                <a:latin typeface="Calibri" charset="0"/>
              </a:rPr>
              <a:t>identification</a:t>
            </a:r>
            <a:r>
              <a:rPr lang="en-US" dirty="0" smtClean="0">
                <a:solidFill>
                  <a:srgbClr val="1F2251"/>
                </a:solidFill>
                <a:latin typeface="Calibri" charset="0"/>
              </a:rPr>
              <a:t>, enrollment and retention of children and youth in homeless situations, </a:t>
            </a:r>
            <a:r>
              <a:rPr lang="en-US" dirty="0" smtClean="0">
                <a:solidFill>
                  <a:srgbClr val="C40000"/>
                </a:solidFill>
                <a:latin typeface="Calibri" charset="0"/>
              </a:rPr>
              <a:t>including barriers due to outstanding fees or fines, or absences</a:t>
            </a:r>
            <a:r>
              <a:rPr lang="en-US" dirty="0" smtClean="0">
                <a:solidFill>
                  <a:srgbClr val="1F2251"/>
                </a:solidFill>
                <a:latin typeface="Calibri" charset="0"/>
              </a:rPr>
              <a:t>.</a:t>
            </a:r>
            <a:r>
              <a:rPr lang="en-US" dirty="0" smtClean="0">
                <a:solidFill>
                  <a:srgbClr val="2A2D6C"/>
                </a:solidFill>
                <a:latin typeface="Calibri" charset="0"/>
              </a:rPr>
              <a:t> 				</a:t>
            </a:r>
            <a:r>
              <a:rPr lang="en-US" sz="1800" dirty="0" smtClean="0">
                <a:solidFill>
                  <a:srgbClr val="2A2D6C"/>
                </a:solidFill>
                <a:latin typeface="Calibri" charset="0"/>
              </a:rPr>
              <a:t>11432(g)(1)(I)</a:t>
            </a:r>
          </a:p>
          <a:p>
            <a:pPr lvl="1" eaLnBrk="1" hangingPunct="1"/>
            <a:r>
              <a:rPr lang="en-US" sz="2400" dirty="0" smtClean="0">
                <a:solidFill>
                  <a:srgbClr val="C40000"/>
                </a:solidFill>
                <a:latin typeface="Calibri" charset="0"/>
              </a:rPr>
              <a:t>“Broad, on-going requirement… with regular input from homeless parents, youth, and advocates so that new barriers… do not prevent” students from full, immediate enrollment and services. 		</a:t>
            </a:r>
            <a:r>
              <a:rPr lang="en-US" sz="1800" dirty="0" smtClean="0">
                <a:solidFill>
                  <a:srgbClr val="2A2D6C"/>
                </a:solidFill>
                <a:latin typeface="Calibri" charset="0"/>
              </a:rPr>
              <a:t>(Guidance A4)</a:t>
            </a:r>
            <a:endParaRPr lang="en-US" sz="2400" dirty="0" smtClean="0">
              <a:solidFill>
                <a:srgbClr val="2A2D6C"/>
              </a:solidFill>
              <a:latin typeface="Calibri" charset="0"/>
            </a:endParaRPr>
          </a:p>
          <a:p>
            <a:pPr eaLnBrk="1" hangingPunct="1"/>
            <a:endParaRPr lang="en-US" sz="3000" dirty="0">
              <a:solidFill>
                <a:schemeClr val="tx2">
                  <a:lumMod val="75000"/>
                </a:schemeClr>
              </a:solidFill>
              <a:latin typeface="Calibri" charset="0"/>
            </a:endParaRPr>
          </a:p>
        </p:txBody>
      </p:sp>
      <p:sp>
        <p:nvSpPr>
          <p:cNvPr id="6042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41</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ea"/>
                <a:cs typeface="+mj-cs"/>
              </a:rPr>
              <a:t>Enrollment</a:t>
            </a:r>
            <a:r>
              <a:rPr lang="en-US" dirty="0" smtClean="0">
                <a:effectLst>
                  <a:outerShdw blurRad="38100" dist="38100" dir="2700000" algn="tl">
                    <a:srgbClr val="DDDDDD"/>
                  </a:outerShdw>
                </a:effectLst>
                <a:ea typeface="+mj-ea"/>
                <a:cs typeface="+mj-cs"/>
              </a:rPr>
              <a:t> </a:t>
            </a:r>
            <a:r>
              <a:rPr dirty="0" smtClean="0">
                <a:effectLst>
                  <a:outerShdw blurRad="38100" dist="38100" dir="2700000" algn="tl">
                    <a:srgbClr val="DDDDDD"/>
                  </a:outerShdw>
                </a:effectLst>
                <a:ea typeface="+mj-ea"/>
                <a:cs typeface="+mj-cs"/>
              </a:rPr>
              <a:t>(</a:t>
            </a:r>
            <a:r>
              <a:rPr dirty="0">
                <a:effectLst>
                  <a:outerShdw blurRad="38100" dist="38100" dir="2700000" algn="tl">
                    <a:srgbClr val="DDDDDD"/>
                  </a:outerShdw>
                </a:effectLst>
                <a:ea typeface="+mj-ea"/>
                <a:cs typeface="+mj-cs"/>
              </a:rPr>
              <a:t>cont.)</a:t>
            </a:r>
          </a:p>
        </p:txBody>
      </p:sp>
      <p:sp>
        <p:nvSpPr>
          <p:cNvPr id="62467" name="Rectangle 3"/>
          <p:cNvSpPr>
            <a:spLocks noGrp="1" noChangeArrowheads="1"/>
          </p:cNvSpPr>
          <p:nvPr>
            <p:ph type="body" idx="1"/>
          </p:nvPr>
        </p:nvSpPr>
        <p:spPr>
          <a:xfrm>
            <a:off x="457200" y="1524000"/>
            <a:ext cx="8305800" cy="4953000"/>
          </a:xfrm>
        </p:spPr>
        <p:txBody>
          <a:bodyPr/>
          <a:lstStyle/>
          <a:p>
            <a:pPr eaLnBrk="1" hangingPunct="1"/>
            <a:r>
              <a:rPr lang="en-US" dirty="0" smtClean="0">
                <a:solidFill>
                  <a:schemeClr val="tx2">
                    <a:lumMod val="75000"/>
                  </a:schemeClr>
                </a:solidFill>
                <a:latin typeface="Calibri" charset="0"/>
              </a:rPr>
              <a:t>If </a:t>
            </a:r>
            <a:r>
              <a:rPr lang="en-US" dirty="0">
                <a:solidFill>
                  <a:schemeClr val="tx2">
                    <a:lumMod val="75000"/>
                  </a:schemeClr>
                </a:solidFill>
                <a:latin typeface="Calibri" charset="0"/>
              </a:rPr>
              <a:t>a student does not have immunizations</a:t>
            </a:r>
            <a:r>
              <a:rPr lang="en-US" dirty="0" smtClean="0">
                <a:solidFill>
                  <a:schemeClr val="tx2">
                    <a:lumMod val="75000"/>
                  </a:schemeClr>
                </a:solidFill>
                <a:latin typeface="Calibri" charset="0"/>
              </a:rPr>
              <a:t>, or </a:t>
            </a:r>
            <a:r>
              <a:rPr lang="en-US" dirty="0">
                <a:solidFill>
                  <a:schemeClr val="tx2">
                    <a:lumMod val="75000"/>
                  </a:schemeClr>
                </a:solidFill>
                <a:latin typeface="Calibri" charset="0"/>
              </a:rPr>
              <a:t>immunization or</a:t>
            </a:r>
            <a:r>
              <a:rPr lang="en-US" dirty="0" smtClean="0">
                <a:solidFill>
                  <a:schemeClr val="tx2">
                    <a:lumMod val="75000"/>
                  </a:schemeClr>
                </a:solidFill>
                <a:latin typeface="Calibri" charset="0"/>
              </a:rPr>
              <a:t> other health records or screenings, </a:t>
            </a:r>
            <a:r>
              <a:rPr lang="en-US" dirty="0">
                <a:solidFill>
                  <a:schemeClr val="tx2">
                    <a:lumMod val="75000"/>
                  </a:schemeClr>
                </a:solidFill>
                <a:latin typeface="Calibri" charset="0"/>
              </a:rPr>
              <a:t>the liaison must</a:t>
            </a:r>
            <a:r>
              <a:rPr lang="en-US" dirty="0" smtClean="0">
                <a:solidFill>
                  <a:schemeClr val="tx2">
                    <a:lumMod val="75000"/>
                  </a:schemeClr>
                </a:solidFill>
                <a:latin typeface="Calibri" charset="0"/>
              </a:rPr>
              <a:t> immediately assist </a:t>
            </a:r>
            <a:r>
              <a:rPr lang="en-US" dirty="0">
                <a:solidFill>
                  <a:schemeClr val="tx2">
                    <a:lumMod val="75000"/>
                  </a:schemeClr>
                </a:solidFill>
                <a:latin typeface="Calibri" charset="0"/>
              </a:rPr>
              <a:t>in obtaining </a:t>
            </a:r>
            <a:r>
              <a:rPr lang="en-US" dirty="0" smtClean="0">
                <a:solidFill>
                  <a:schemeClr val="tx2">
                    <a:lumMod val="75000"/>
                  </a:schemeClr>
                </a:solidFill>
                <a:latin typeface="Calibri" charset="0"/>
              </a:rPr>
              <a:t>them; the </a:t>
            </a:r>
            <a:r>
              <a:rPr lang="en-US" dirty="0">
                <a:solidFill>
                  <a:schemeClr val="tx2">
                    <a:lumMod val="75000"/>
                  </a:schemeClr>
                </a:solidFill>
                <a:latin typeface="Calibri" charset="0"/>
              </a:rPr>
              <a:t>student must be enrolled in the interim</a:t>
            </a:r>
            <a:r>
              <a:rPr lang="en-US"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11432(g)(3)(C)(iii)</a:t>
            </a:r>
            <a:endParaRPr lang="en-US" dirty="0" smtClean="0">
              <a:solidFill>
                <a:schemeClr val="tx2">
                  <a:lumMod val="75000"/>
                </a:schemeClr>
              </a:solidFill>
              <a:latin typeface="Calibri" charset="0"/>
            </a:endParaRPr>
          </a:p>
          <a:p>
            <a:pPr eaLnBrk="1" hangingPunct="1"/>
            <a:r>
              <a:rPr lang="en-US" dirty="0" smtClean="0">
                <a:solidFill>
                  <a:schemeClr val="tx2">
                    <a:lumMod val="75000"/>
                  </a:schemeClr>
                </a:solidFill>
                <a:latin typeface="Calibri" charset="0"/>
              </a:rPr>
              <a:t>Enrolling schools must obtain school records from the previous school, and students must be enrolled in school while records are obtained.</a:t>
            </a:r>
          </a:p>
          <a:p>
            <a:pPr lvl="1" eaLnBrk="1" hangingPunct="1">
              <a:buNone/>
            </a:pPr>
            <a:r>
              <a:rPr lang="en-US" sz="1400"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11432(g)(3)(C)(ii)</a:t>
            </a:r>
            <a:endParaRPr lang="en-US" sz="1400" dirty="0" smtClean="0">
              <a:solidFill>
                <a:schemeClr val="tx2">
                  <a:lumMod val="75000"/>
                </a:schemeClr>
              </a:solidFill>
              <a:latin typeface="Calibri" charset="0"/>
            </a:endParaRPr>
          </a:p>
          <a:p>
            <a:pPr eaLnBrk="1" hangingPunct="1"/>
            <a:r>
              <a:rPr lang="en-US" sz="2600" dirty="0" smtClean="0">
                <a:solidFill>
                  <a:schemeClr val="tx2">
                    <a:lumMod val="75000"/>
                  </a:schemeClr>
                </a:solidFill>
                <a:latin typeface="Calibri" charset="0"/>
              </a:rPr>
              <a:t>Schools must maintain McKinney-Vento students’ records so they are available quickly.      </a:t>
            </a:r>
            <a:r>
              <a:rPr lang="en-US" sz="1800" dirty="0" smtClean="0">
                <a:solidFill>
                  <a:schemeClr val="tx2">
                    <a:lumMod val="75000"/>
                  </a:schemeClr>
                </a:solidFill>
                <a:latin typeface="Calibri" charset="0"/>
              </a:rPr>
              <a:t>11432(g)(3)(D)</a:t>
            </a:r>
            <a:r>
              <a:rPr lang="en-US" dirty="0" smtClean="0">
                <a:solidFill>
                  <a:schemeClr val="tx2">
                    <a:lumMod val="75000"/>
                  </a:schemeClr>
                </a:solidFill>
                <a:latin typeface="Calibri" charset="0"/>
              </a:rPr>
              <a:t> </a:t>
            </a:r>
          </a:p>
        </p:txBody>
      </p:sp>
      <p:sp>
        <p:nvSpPr>
          <p:cNvPr id="6246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199936-3B78-0545-A400-D78E94BEB2AE}" type="slidenum">
              <a:rPr lang="en-US" sz="1400">
                <a:solidFill>
                  <a:srgbClr val="8889A7"/>
                </a:solidFill>
                <a:latin typeface="Calibri" charset="0"/>
              </a:rPr>
              <a:pPr/>
              <a:t>42</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pPr eaLnBrk="1" hangingPunct="1">
              <a:defRPr/>
            </a:pPr>
            <a:r>
              <a:rPr>
                <a:effectLst>
                  <a:outerShdw blurRad="38100" dist="38100" dir="2700000" algn="tl">
                    <a:srgbClr val="DDDDDD"/>
                  </a:outerShdw>
                </a:effectLst>
                <a:ea typeface="+mj-ea"/>
                <a:cs typeface="+mj-cs"/>
              </a:rPr>
              <a:t>Immediate Enrollment</a:t>
            </a:r>
            <a:r>
              <a:rPr smtClean="0">
                <a:effectLst>
                  <a:outerShdw blurRad="38100" dist="38100" dir="2700000" algn="tl">
                    <a:srgbClr val="DDDDDD"/>
                  </a:outerShdw>
                </a:effectLst>
                <a:ea typeface="+mj-ea"/>
                <a:cs typeface="+mj-cs"/>
              </a:rPr>
              <a:t>— Strategies</a:t>
            </a:r>
            <a:endParaRPr>
              <a:effectLst>
                <a:outerShdw blurRad="38100" dist="38100" dir="2700000" algn="tl">
                  <a:srgbClr val="DDDDDD"/>
                </a:outerShdw>
              </a:effectLst>
              <a:ea typeface="+mj-ea"/>
              <a:cs typeface="+mj-cs"/>
            </a:endParaRPr>
          </a:p>
        </p:txBody>
      </p:sp>
      <p:sp>
        <p:nvSpPr>
          <p:cNvPr id="66563" name="Content Placeholder 2"/>
          <p:cNvSpPr>
            <a:spLocks noGrp="1"/>
          </p:cNvSpPr>
          <p:nvPr>
            <p:ph idx="1"/>
          </p:nvPr>
        </p:nvSpPr>
        <p:spPr>
          <a:xfrm>
            <a:off x="457200" y="1600200"/>
            <a:ext cx="8229600" cy="4721225"/>
          </a:xfrm>
        </p:spPr>
        <p:txBody>
          <a:bodyPr/>
          <a:lstStyle/>
          <a:p>
            <a:pPr marL="285750" indent="-285750" eaLnBrk="1" hangingPunct="1">
              <a:lnSpc>
                <a:spcPct val="90000"/>
              </a:lnSpc>
            </a:pPr>
            <a:r>
              <a:rPr lang="en-US" dirty="0">
                <a:solidFill>
                  <a:srgbClr val="2A2D6C"/>
                </a:solidFill>
                <a:latin typeface="Calibri" charset="0"/>
              </a:rPr>
              <a:t>Request all records from the previous school immediately, including immunization records.</a:t>
            </a:r>
          </a:p>
          <a:p>
            <a:pPr lvl="1" eaLnBrk="1" hangingPunct="1">
              <a:lnSpc>
                <a:spcPct val="90000"/>
              </a:lnSpc>
            </a:pPr>
            <a:r>
              <a:rPr lang="en-US" dirty="0">
                <a:solidFill>
                  <a:srgbClr val="2A2D6C"/>
                </a:solidFill>
                <a:latin typeface="Calibri" charset="0"/>
                <a:ea typeface="ＭＳ Ｐゴシック" charset="0"/>
                <a:cs typeface="ＭＳ Ｐゴシック" charset="0"/>
              </a:rPr>
              <a:t>Parental signature is not required for transfer </a:t>
            </a:r>
            <a:r>
              <a:rPr lang="en-US" dirty="0" smtClean="0">
                <a:solidFill>
                  <a:srgbClr val="2A2D6C"/>
                </a:solidFill>
                <a:latin typeface="Calibri" charset="0"/>
                <a:ea typeface="ＭＳ Ｐゴシック" charset="0"/>
                <a:cs typeface="ＭＳ Ｐゴシック" charset="0"/>
              </a:rPr>
              <a:t>students.</a:t>
            </a:r>
            <a:endParaRPr lang="en-US" dirty="0">
              <a:solidFill>
                <a:srgbClr val="2A2D6C"/>
              </a:solidFill>
              <a:latin typeface="Calibri" charset="0"/>
              <a:ea typeface="ＭＳ Ｐゴシック" charset="0"/>
              <a:cs typeface="ＭＳ Ｐゴシック" charset="0"/>
            </a:endParaRPr>
          </a:p>
          <a:p>
            <a:pPr lvl="1" eaLnBrk="1" hangingPunct="1">
              <a:lnSpc>
                <a:spcPct val="90000"/>
              </a:lnSpc>
            </a:pPr>
            <a:r>
              <a:rPr lang="en-US" dirty="0">
                <a:solidFill>
                  <a:srgbClr val="2A2D6C"/>
                </a:solidFill>
                <a:latin typeface="Calibri" charset="0"/>
                <a:ea typeface="ＭＳ Ｐゴシック" charset="0"/>
                <a:cs typeface="ＭＳ Ｐゴシック" charset="0"/>
              </a:rPr>
              <a:t>The vast majority of students have been enrolled in school before and have received immunizations.</a:t>
            </a:r>
            <a:endParaRPr lang="en-US" b="1" dirty="0">
              <a:solidFill>
                <a:srgbClr val="2A2D6C"/>
              </a:solidFill>
              <a:latin typeface="Calibri" charset="0"/>
              <a:ea typeface="ＭＳ Ｐゴシック" charset="0"/>
              <a:cs typeface="ＭＳ Ｐゴシック" charset="0"/>
            </a:endParaRPr>
          </a:p>
          <a:p>
            <a:pPr marL="285750" indent="-285750" eaLnBrk="1" hangingPunct="1">
              <a:lnSpc>
                <a:spcPct val="90000"/>
              </a:lnSpc>
            </a:pPr>
            <a:r>
              <a:rPr lang="en-US" dirty="0">
                <a:solidFill>
                  <a:srgbClr val="2A2D6C"/>
                </a:solidFill>
                <a:latin typeface="Calibri" charset="0"/>
              </a:rPr>
              <a:t>Speak with parents and youth about the classes the student was in, previous coursework and special needs.</a:t>
            </a:r>
          </a:p>
          <a:p>
            <a:pPr marL="285750" indent="-285750" eaLnBrk="1" hangingPunct="1">
              <a:lnSpc>
                <a:spcPct val="90000"/>
              </a:lnSpc>
            </a:pPr>
            <a:r>
              <a:rPr lang="en-US" dirty="0">
                <a:solidFill>
                  <a:srgbClr val="2A2D6C"/>
                </a:solidFill>
                <a:latin typeface="Calibri" charset="0"/>
              </a:rPr>
              <a:t>Call the counselor, teachers or principal at the previous school for information.</a:t>
            </a:r>
            <a:endParaRPr lang="en-US" sz="3200" dirty="0">
              <a:solidFill>
                <a:srgbClr val="2A2D6C"/>
              </a:solidFill>
              <a:latin typeface="Calibri" charset="0"/>
            </a:endParaRPr>
          </a:p>
          <a:p>
            <a:pPr marL="285750" indent="-285750" eaLnBrk="1" hangingPunct="1">
              <a:lnSpc>
                <a:spcPct val="90000"/>
              </a:lnSpc>
            </a:pPr>
            <a:r>
              <a:rPr lang="en-US" dirty="0">
                <a:solidFill>
                  <a:srgbClr val="2A2D6C"/>
                </a:solidFill>
                <a:latin typeface="Calibri" charset="0"/>
              </a:rPr>
              <a:t>Ensure enrollment staff on every campus are aware of the law and procedures.</a:t>
            </a:r>
          </a:p>
        </p:txBody>
      </p:sp>
      <p:sp>
        <p:nvSpPr>
          <p:cNvPr id="6656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1BD80F-3440-454D-8D7C-A06157046A45}" type="slidenum">
              <a:rPr lang="en-US" sz="1400">
                <a:solidFill>
                  <a:srgbClr val="8889A7"/>
                </a:solidFill>
                <a:latin typeface="Calibri" charset="0"/>
              </a:rPr>
              <a:pPr/>
              <a:t>43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04800"/>
            <a:ext cx="8229600" cy="8382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Enrollment of </a:t>
            </a:r>
            <a:r>
              <a:rPr dirty="0" smtClean="0">
                <a:effectLst>
                  <a:outerShdw blurRad="38100" dist="38100" dir="2700000" algn="tl">
                    <a:srgbClr val="DDDDDD"/>
                  </a:outerShdw>
                </a:effectLst>
                <a:ea typeface="+mj-ea"/>
                <a:cs typeface="+mj-cs"/>
              </a:rPr>
              <a:t>Unaccompanied Youth</a:t>
            </a:r>
            <a:endParaRPr dirty="0">
              <a:effectLst>
                <a:outerShdw blurRad="38100" dist="38100" dir="2700000" algn="tl">
                  <a:srgbClr val="DDDDDD"/>
                </a:outerShdw>
              </a:effectLst>
              <a:ea typeface="+mj-ea"/>
              <a:cs typeface="+mj-cs"/>
            </a:endParaRPr>
          </a:p>
        </p:txBody>
      </p:sp>
      <p:sp>
        <p:nvSpPr>
          <p:cNvPr id="98307" name="Rectangle 3"/>
          <p:cNvSpPr>
            <a:spLocks noGrp="1" noChangeArrowheads="1"/>
          </p:cNvSpPr>
          <p:nvPr>
            <p:ph type="body" idx="1"/>
          </p:nvPr>
        </p:nvSpPr>
        <p:spPr>
          <a:xfrm>
            <a:off x="457200" y="1447800"/>
            <a:ext cx="8229600" cy="5105400"/>
          </a:xfrm>
        </p:spPr>
        <p:txBody>
          <a:bodyPr/>
          <a:lstStyle/>
          <a:p>
            <a:pPr eaLnBrk="1" hangingPunct="1"/>
            <a:r>
              <a:rPr lang="en-US" dirty="0">
                <a:solidFill>
                  <a:schemeClr val="tx2">
                    <a:lumMod val="75000"/>
                  </a:schemeClr>
                </a:solidFill>
                <a:latin typeface="Calibri" charset="0"/>
              </a:rPr>
              <a:t>Immediate enrollment applies, even without parent or guardian</a:t>
            </a:r>
            <a:r>
              <a:rPr lang="en-US"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11432(g)(1)(H)(iv)</a:t>
            </a:r>
            <a:endParaRPr lang="en-US" dirty="0" smtClean="0">
              <a:solidFill>
                <a:schemeClr val="tx2">
                  <a:lumMod val="75000"/>
                </a:schemeClr>
              </a:solidFill>
              <a:latin typeface="Calibri" charset="0"/>
            </a:endParaRPr>
          </a:p>
          <a:p>
            <a:pPr lvl="1" eaLnBrk="1" hangingPunct="1"/>
            <a:r>
              <a:rPr lang="en-US" sz="2400" dirty="0">
                <a:solidFill>
                  <a:schemeClr val="tx2">
                    <a:lumMod val="75000"/>
                  </a:schemeClr>
                </a:solidFill>
                <a:latin typeface="Calibri" charset="0"/>
                <a:ea typeface="Calibri" charset="0"/>
                <a:cs typeface="Calibri" charset="0"/>
              </a:rPr>
              <a:t>Youth self-</a:t>
            </a:r>
            <a:r>
              <a:rPr lang="en-US" sz="2400" dirty="0" smtClean="0">
                <a:solidFill>
                  <a:schemeClr val="tx2">
                    <a:lumMod val="75000"/>
                  </a:schemeClr>
                </a:solidFill>
                <a:latin typeface="Calibri" charset="0"/>
                <a:ea typeface="Calibri" charset="0"/>
                <a:cs typeface="Calibri" charset="0"/>
              </a:rPr>
              <a:t>enrollment; Caregiver forms</a:t>
            </a:r>
          </a:p>
          <a:p>
            <a:pPr eaLnBrk="1" hangingPunct="1"/>
            <a:r>
              <a:rPr lang="en-US" dirty="0">
                <a:solidFill>
                  <a:schemeClr val="tx2">
                    <a:lumMod val="75000"/>
                  </a:schemeClr>
                </a:solidFill>
                <a:latin typeface="Calibri" charset="0"/>
              </a:rPr>
              <a:t>Liaisons must help unaccompanied youth choose and enroll in a school,</a:t>
            </a:r>
            <a:r>
              <a:rPr lang="en-US" dirty="0" smtClean="0">
                <a:solidFill>
                  <a:schemeClr val="tx2">
                    <a:lumMod val="75000"/>
                  </a:schemeClr>
                </a:solidFill>
                <a:latin typeface="Calibri" charset="0"/>
              </a:rPr>
              <a:t> </a:t>
            </a:r>
            <a:r>
              <a:rPr lang="en-US" dirty="0" smtClean="0">
                <a:solidFill>
                  <a:srgbClr val="C40000"/>
                </a:solidFill>
                <a:latin typeface="Calibri" charset="0"/>
              </a:rPr>
              <a:t>give priority to the </a:t>
            </a:r>
            <a:r>
              <a:rPr lang="en-US" dirty="0">
                <a:solidFill>
                  <a:srgbClr val="C40000"/>
                </a:solidFill>
                <a:latin typeface="Calibri" charset="0"/>
              </a:rPr>
              <a:t>youth</a:t>
            </a:r>
            <a:r>
              <a:rPr lang="es-ES_tradnl" dirty="0">
                <a:solidFill>
                  <a:srgbClr val="C40000"/>
                </a:solidFill>
                <a:latin typeface="Calibri" charset="0"/>
              </a:rPr>
              <a:t>’</a:t>
            </a:r>
            <a:r>
              <a:rPr lang="en-US" altLang="ja-JP" dirty="0" err="1">
                <a:solidFill>
                  <a:srgbClr val="C40000"/>
                </a:solidFill>
                <a:latin typeface="Calibri" charset="0"/>
              </a:rPr>
              <a:t>s</a:t>
            </a:r>
            <a:r>
              <a:rPr lang="en-US" altLang="ja-JP" dirty="0">
                <a:solidFill>
                  <a:srgbClr val="C40000"/>
                </a:solidFill>
                <a:latin typeface="Calibri" charset="0"/>
              </a:rPr>
              <a:t> wishes</a:t>
            </a:r>
            <a:r>
              <a:rPr lang="en-US" altLang="ja-JP" dirty="0">
                <a:solidFill>
                  <a:schemeClr val="tx2">
                    <a:lumMod val="75000"/>
                  </a:schemeClr>
                </a:solidFill>
                <a:latin typeface="Calibri" charset="0"/>
              </a:rPr>
              <a:t>, and inform the youth of his or her appeal rights</a:t>
            </a:r>
            <a:r>
              <a:rPr lang="en-US" altLang="ja-JP" dirty="0" smtClean="0">
                <a:solidFill>
                  <a:schemeClr val="tx2">
                    <a:lumMod val="75000"/>
                  </a:schemeClr>
                </a:solidFill>
                <a:latin typeface="Calibri" charset="0"/>
              </a:rPr>
              <a:t>. 			</a:t>
            </a:r>
            <a:r>
              <a:rPr lang="en-US" altLang="ja-JP" sz="1800" dirty="0" smtClean="0">
                <a:solidFill>
                  <a:schemeClr val="tx2">
                    <a:lumMod val="75000"/>
                  </a:schemeClr>
                </a:solidFill>
                <a:latin typeface="Calibri" charset="0"/>
              </a:rPr>
              <a:t>11432(G)(3)(B)(iv)</a:t>
            </a:r>
            <a:endParaRPr lang="en-US" altLang="ja-JP" dirty="0" smtClean="0">
              <a:solidFill>
                <a:schemeClr val="tx2">
                  <a:lumMod val="75000"/>
                </a:schemeClr>
              </a:solidFill>
              <a:latin typeface="Calibri" charset="0"/>
            </a:endParaRPr>
          </a:p>
          <a:p>
            <a:pPr eaLnBrk="1" hangingPunct="1"/>
            <a:r>
              <a:rPr lang="en-US" dirty="0">
                <a:solidFill>
                  <a:schemeClr val="tx2">
                    <a:lumMod val="75000"/>
                  </a:schemeClr>
                </a:solidFill>
                <a:latin typeface="Calibri" charset="0"/>
              </a:rPr>
              <a:t>School personnel</a:t>
            </a:r>
            <a:r>
              <a:rPr lang="en-US" dirty="0" smtClean="0">
                <a:solidFill>
                  <a:schemeClr val="tx2">
                    <a:lumMod val="75000"/>
                  </a:schemeClr>
                </a:solidFill>
                <a:latin typeface="Calibri" charset="0"/>
              </a:rPr>
              <a:t> (administrators, teachers, attendance officers, enrollment personnel) must </a:t>
            </a:r>
            <a:r>
              <a:rPr lang="en-US" dirty="0">
                <a:solidFill>
                  <a:schemeClr val="tx2">
                    <a:lumMod val="75000"/>
                  </a:schemeClr>
                </a:solidFill>
                <a:latin typeface="Calibri" charset="0"/>
              </a:rPr>
              <a:t>be made aware of the specific needs of runaway and homeless </a:t>
            </a:r>
            <a:r>
              <a:rPr lang="en-US" dirty="0" smtClean="0">
                <a:solidFill>
                  <a:schemeClr val="tx2">
                    <a:lumMod val="75000"/>
                  </a:schemeClr>
                </a:solidFill>
                <a:latin typeface="Calibri" charset="0"/>
              </a:rPr>
              <a:t>youth. 		</a:t>
            </a:r>
            <a:r>
              <a:rPr lang="en-US" sz="1800" dirty="0" smtClean="0">
                <a:solidFill>
                  <a:schemeClr val="tx2">
                    <a:lumMod val="75000"/>
                  </a:schemeClr>
                </a:solidFill>
                <a:latin typeface="Calibri" charset="0"/>
              </a:rPr>
              <a:t>11432(g)(1)(D)</a:t>
            </a:r>
            <a:endParaRPr lang="en-US" dirty="0" smtClean="0">
              <a:solidFill>
                <a:schemeClr val="tx2">
                  <a:lumMod val="75000"/>
                </a:schemeClr>
              </a:solidFill>
              <a:latin typeface="Calibri" charset="0"/>
            </a:endParaRPr>
          </a:p>
          <a:p>
            <a:pPr eaLnBrk="1" hangingPunct="1"/>
            <a:endParaRPr lang="en-US" dirty="0">
              <a:solidFill>
                <a:srgbClr val="2A2D6C"/>
              </a:solidFill>
              <a:effectLst>
                <a:outerShdw blurRad="38100" dist="38100" dir="2700000" algn="tl">
                  <a:srgbClr val="000000"/>
                </a:outerShdw>
              </a:effectLst>
              <a:latin typeface="Calibri" charset="0"/>
            </a:endParaRPr>
          </a:p>
        </p:txBody>
      </p:sp>
      <p:sp>
        <p:nvSpPr>
          <p:cNvPr id="9933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8A6BC4E-D71F-FA46-B651-FF689350807A}" type="slidenum">
              <a:rPr lang="en-US" sz="1400">
                <a:solidFill>
                  <a:srgbClr val="8889A7"/>
                </a:solidFill>
                <a:latin typeface="Calibri" charset="0"/>
              </a:rPr>
              <a:pPr/>
              <a:t>44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457200"/>
            <a:ext cx="8229600" cy="762000"/>
          </a:xfrm>
        </p:spPr>
        <p:txBody>
          <a:bodyPr>
            <a:noAutofit/>
          </a:bodyPr>
          <a:lstStyle/>
          <a:p>
            <a:pPr eaLnBrk="1" hangingPunct="1">
              <a:defRPr/>
            </a:pPr>
            <a:r>
              <a:rPr dirty="0">
                <a:effectLst>
                  <a:outerShdw blurRad="38100" dist="38100" dir="2700000" algn="tl">
                    <a:srgbClr val="DDDDDD"/>
                  </a:outerShdw>
                </a:effectLst>
                <a:ea typeface="+mj-ea"/>
                <a:cs typeface="+mj-cs"/>
              </a:rPr>
              <a:t>Unaccompanied</a:t>
            </a:r>
            <a:r>
              <a:rPr dirty="0" smtClean="0">
                <a:effectLst>
                  <a:outerShdw blurRad="38100" dist="38100" dir="2700000" algn="tl">
                    <a:srgbClr val="DDDDDD"/>
                  </a:outerShdw>
                </a:effectLst>
                <a:ea typeface="+mj-ea"/>
                <a:cs typeface="+mj-cs"/>
              </a:rPr>
              <a:t> Youth—Strategies</a:t>
            </a:r>
            <a:endParaRPr dirty="0">
              <a:effectLst>
                <a:outerShdw blurRad="38100" dist="38100" dir="2700000" algn="tl">
                  <a:srgbClr val="DDDDDD"/>
                </a:outerShdw>
              </a:effectLst>
              <a:ea typeface="+mj-ea"/>
              <a:cs typeface="+mj-cs"/>
            </a:endParaRPr>
          </a:p>
        </p:txBody>
      </p:sp>
      <p:sp>
        <p:nvSpPr>
          <p:cNvPr id="155651" name="Rectangle 3"/>
          <p:cNvSpPr>
            <a:spLocks noGrp="1" noChangeArrowheads="1"/>
          </p:cNvSpPr>
          <p:nvPr>
            <p:ph type="body" idx="1"/>
          </p:nvPr>
        </p:nvSpPr>
        <p:spPr>
          <a:xfrm>
            <a:off x="457200" y="1524000"/>
            <a:ext cx="8229600" cy="5029200"/>
          </a:xfrm>
        </p:spPr>
        <p:txBody>
          <a:bodyPr/>
          <a:lstStyle/>
          <a:p>
            <a:pPr eaLnBrk="1" hangingPunct="1"/>
            <a:r>
              <a:rPr lang="en-US" sz="2400" dirty="0" smtClean="0">
                <a:solidFill>
                  <a:schemeClr val="tx2">
                    <a:lumMod val="75000"/>
                  </a:schemeClr>
                </a:solidFill>
                <a:latin typeface="Calibri" charset="0"/>
              </a:rPr>
              <a:t>Develop </a:t>
            </a:r>
            <a:r>
              <a:rPr lang="en-US" sz="2400" dirty="0">
                <a:solidFill>
                  <a:schemeClr val="tx2">
                    <a:lumMod val="75000"/>
                  </a:schemeClr>
                </a:solidFill>
                <a:latin typeface="Calibri" charset="0"/>
              </a:rPr>
              <a:t>clear policies for enrolling unaccompanied youth immediately, whether youth enroll themselves, liaisons do enrollment, caretakers enroll youth in their care, or another procedure is in place</a:t>
            </a:r>
            <a:r>
              <a:rPr lang="en-US" sz="2400" dirty="0" smtClean="0">
                <a:solidFill>
                  <a:schemeClr val="tx2">
                    <a:lumMod val="75000"/>
                  </a:schemeClr>
                </a:solidFill>
                <a:latin typeface="Calibri" charset="0"/>
              </a:rPr>
              <a:t>. Offer youth an adult and peer mentor.</a:t>
            </a:r>
          </a:p>
          <a:p>
            <a:pPr eaLnBrk="1" hangingPunct="1"/>
            <a:r>
              <a:rPr lang="en-US" sz="2400" dirty="0" smtClean="0">
                <a:solidFill>
                  <a:schemeClr val="tx2">
                    <a:lumMod val="75000"/>
                  </a:schemeClr>
                </a:solidFill>
                <a:latin typeface="Calibri" charset="0"/>
              </a:rPr>
              <a:t>Establish systems to monitor youth</a:t>
            </a:r>
            <a:r>
              <a:rPr lang="ja-JP" altLang="en-US" sz="2400" dirty="0" smtClean="0">
                <a:solidFill>
                  <a:schemeClr val="tx2">
                    <a:lumMod val="75000"/>
                  </a:schemeClr>
                </a:solidFill>
                <a:latin typeface="Calibri" charset="0"/>
              </a:rPr>
              <a:t>’</a:t>
            </a:r>
            <a:r>
              <a:rPr lang="en-US" altLang="ja-JP" sz="2400" dirty="0" err="1" smtClean="0">
                <a:solidFill>
                  <a:schemeClr val="tx2">
                    <a:lumMod val="75000"/>
                  </a:schemeClr>
                </a:solidFill>
                <a:latin typeface="Calibri" charset="0"/>
              </a:rPr>
              <a:t>s</a:t>
            </a:r>
            <a:r>
              <a:rPr lang="en-US" altLang="ja-JP" sz="2400" dirty="0" smtClean="0">
                <a:solidFill>
                  <a:schemeClr val="tx2">
                    <a:lumMod val="75000"/>
                  </a:schemeClr>
                </a:solidFill>
                <a:latin typeface="Calibri" charset="0"/>
              </a:rPr>
              <a:t> attendance and performance, and let youth know you</a:t>
            </a:r>
            <a:r>
              <a:rPr lang="ja-JP" altLang="en-US" sz="2400" dirty="0" smtClean="0">
                <a:solidFill>
                  <a:schemeClr val="tx2">
                    <a:lumMod val="75000"/>
                  </a:schemeClr>
                </a:solidFill>
                <a:latin typeface="Calibri" charset="0"/>
              </a:rPr>
              <a:t>’</a:t>
            </a:r>
            <a:r>
              <a:rPr lang="en-US" altLang="ja-JP" sz="2400" dirty="0" err="1" smtClean="0">
                <a:solidFill>
                  <a:schemeClr val="tx2">
                    <a:lumMod val="75000"/>
                  </a:schemeClr>
                </a:solidFill>
                <a:latin typeface="Calibri" charset="0"/>
              </a:rPr>
              <a:t>ll</a:t>
            </a:r>
            <a:r>
              <a:rPr lang="en-US" altLang="ja-JP" sz="2400" dirty="0" smtClean="0">
                <a:solidFill>
                  <a:schemeClr val="tx2">
                    <a:lumMod val="75000"/>
                  </a:schemeClr>
                </a:solidFill>
                <a:latin typeface="Calibri" charset="0"/>
              </a:rPr>
              <a:t> be checking up on them.</a:t>
            </a:r>
          </a:p>
          <a:p>
            <a:pPr eaLnBrk="1" hangingPunct="1"/>
            <a:r>
              <a:rPr lang="en-US" sz="2400" dirty="0" smtClean="0">
                <a:solidFill>
                  <a:schemeClr val="tx2">
                    <a:lumMod val="75000"/>
                  </a:schemeClr>
                </a:solidFill>
                <a:latin typeface="Calibri" charset="0"/>
              </a:rPr>
              <a:t>Help youth participate fully in school (clubs, sports, homework help, etc.)</a:t>
            </a:r>
          </a:p>
          <a:p>
            <a:pPr eaLnBrk="1" hangingPunct="1"/>
            <a:r>
              <a:rPr lang="en-US" sz="2400" dirty="0" smtClean="0">
                <a:solidFill>
                  <a:schemeClr val="tx2">
                    <a:lumMod val="75000"/>
                  </a:schemeClr>
                </a:solidFill>
                <a:latin typeface="Calibri" charset="0"/>
              </a:rPr>
              <a:t>Build trust!  Be patient, and ensure discretion and confidentiality when working with youth.</a:t>
            </a:r>
          </a:p>
          <a:p>
            <a:pPr eaLnBrk="1" hangingPunct="1">
              <a:lnSpc>
                <a:spcPct val="80000"/>
              </a:lnSpc>
            </a:pPr>
            <a:endParaRPr lang="en-US" sz="2600" dirty="0">
              <a:solidFill>
                <a:srgbClr val="2A2D6C"/>
              </a:solidFill>
              <a:effectLst>
                <a:outerShdw blurRad="38100" dist="38100" dir="2700000" algn="tl">
                  <a:srgbClr val="000000"/>
                </a:outerShdw>
              </a:effectLst>
              <a:latin typeface="Calibri" charset="0"/>
            </a:endParaRPr>
          </a:p>
        </p:txBody>
      </p:sp>
      <p:sp>
        <p:nvSpPr>
          <p:cNvPr id="104452" name="Rectangle 5"/>
          <p:cNvSpPr>
            <a:spLocks noChangeArrowheads="1"/>
          </p:cNvSpPr>
          <p:nvPr/>
        </p:nvSpPr>
        <p:spPr bwMode="auto">
          <a:xfrm>
            <a:off x="460375" y="6511925"/>
            <a:ext cx="632142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endParaRPr lang="en-US"/>
          </a:p>
        </p:txBody>
      </p:sp>
      <p:sp>
        <p:nvSpPr>
          <p:cNvPr id="104453"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C08BB9-6CB2-A843-90C1-509A7C59DD29}" type="slidenum">
              <a:rPr lang="en-US" sz="1400">
                <a:solidFill>
                  <a:srgbClr val="8889A7"/>
                </a:solidFill>
                <a:latin typeface="Calibri" charset="0"/>
              </a:rPr>
              <a:pPr/>
              <a:t>45</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8001000" cy="1143000"/>
          </a:xfrm>
        </p:spPr>
        <p:txBody>
          <a:bodyPr vert="horz" wrap="square" lIns="91440" tIns="45720" rIns="91440" bIns="45720" numCol="1" compatLnSpc="1">
            <a:prstTxWarp prst="textNoShape">
              <a:avLst/>
            </a:prstTxWarp>
            <a:normAutofit/>
          </a:bodyPr>
          <a:lstStyle/>
          <a:p>
            <a:pPr eaLnBrk="1" hangingPunct="1">
              <a:defRPr/>
            </a:pPr>
            <a:r>
              <a:rPr dirty="0">
                <a:solidFill>
                  <a:srgbClr val="000090"/>
                </a:solidFill>
                <a:effectLst>
                  <a:outerShdw blurRad="38100" dist="38100" dir="2700000" algn="tl">
                    <a:srgbClr val="000000">
                      <a:alpha val="43137"/>
                    </a:srgbClr>
                  </a:outerShdw>
                </a:effectLst>
                <a:ea typeface="+mj-ea"/>
                <a:cs typeface="+mj-cs"/>
              </a:rPr>
              <a:t>Young</a:t>
            </a:r>
            <a:r>
              <a:rPr dirty="0" smtClean="0">
                <a:solidFill>
                  <a:srgbClr val="000090"/>
                </a:solidFill>
                <a:effectLst>
                  <a:outerShdw blurRad="38100" dist="38100" dir="2700000" algn="tl">
                    <a:srgbClr val="000000">
                      <a:alpha val="43137"/>
                    </a:srgbClr>
                  </a:outerShdw>
                </a:effectLst>
                <a:ea typeface="+mj-ea"/>
                <a:cs typeface="+mj-cs"/>
              </a:rPr>
              <a:t> Children</a:t>
            </a:r>
            <a:r>
              <a:rPr lang="en-US" dirty="0" smtClean="0">
                <a:solidFill>
                  <a:srgbClr val="000090"/>
                </a:solidFill>
                <a:effectLst>
                  <a:outerShdw blurRad="38100" dist="38100" dir="2700000" algn="tl">
                    <a:srgbClr val="000000">
                      <a:alpha val="43137"/>
                    </a:srgbClr>
                  </a:outerShdw>
                </a:effectLst>
                <a:ea typeface="+mj-ea"/>
                <a:cs typeface="+mj-cs"/>
              </a:rPr>
              <a:t> and Homelessness</a:t>
            </a:r>
            <a:endParaRPr dirty="0">
              <a:solidFill>
                <a:srgbClr val="000090"/>
              </a:solidFill>
              <a:effectLst>
                <a:outerShdw blurRad="38100" dist="38100" dir="2700000" algn="tl">
                  <a:srgbClr val="000000">
                    <a:alpha val="43137"/>
                  </a:srgbClr>
                </a:outerShdw>
              </a:effectLst>
              <a:ea typeface="+mj-ea"/>
              <a:cs typeface="+mj-cs"/>
            </a:endParaRPr>
          </a:p>
        </p:txBody>
      </p:sp>
      <p:sp>
        <p:nvSpPr>
          <p:cNvPr id="3075" name="Rectangle 3"/>
          <p:cNvSpPr>
            <a:spLocks noGrp="1" noChangeArrowheads="1"/>
          </p:cNvSpPr>
          <p:nvPr>
            <p:ph idx="1"/>
          </p:nvPr>
        </p:nvSpPr>
        <p:spPr>
          <a:xfrm>
            <a:off x="457200" y="1676400"/>
            <a:ext cx="8305800" cy="5181600"/>
          </a:xfrm>
        </p:spPr>
        <p:txBody>
          <a:bodyPr>
            <a:normAutofit/>
          </a:bodyPr>
          <a:lstStyle/>
          <a:p>
            <a:pPr eaLnBrk="1" hangingPunct="1">
              <a:lnSpc>
                <a:spcPct val="90000"/>
              </a:lnSpc>
              <a:spcAft>
                <a:spcPts val="600"/>
              </a:spcAft>
            </a:pPr>
            <a:r>
              <a:rPr lang="en-US" sz="3000" dirty="0" smtClean="0">
                <a:solidFill>
                  <a:schemeClr val="tx2">
                    <a:lumMod val="75000"/>
                  </a:schemeClr>
                </a:solidFill>
                <a:latin typeface="Calibri" charset="0"/>
              </a:rPr>
              <a:t>51% </a:t>
            </a:r>
            <a:r>
              <a:rPr lang="en-US" sz="3000" dirty="0">
                <a:solidFill>
                  <a:schemeClr val="tx2">
                    <a:lumMod val="75000"/>
                  </a:schemeClr>
                </a:solidFill>
                <a:latin typeface="Calibri" charset="0"/>
              </a:rPr>
              <a:t>of all children in HUD homeless shelters are under the age of 6.</a:t>
            </a:r>
          </a:p>
          <a:p>
            <a:pPr eaLnBrk="1" hangingPunct="1">
              <a:lnSpc>
                <a:spcPct val="90000"/>
              </a:lnSpc>
              <a:spcAft>
                <a:spcPts val="600"/>
              </a:spcAft>
            </a:pPr>
            <a:r>
              <a:rPr lang="en-US" sz="3000" dirty="0">
                <a:solidFill>
                  <a:schemeClr val="tx2">
                    <a:lumMod val="75000"/>
                  </a:schemeClr>
                </a:solidFill>
                <a:latin typeface="Calibri" charset="0"/>
              </a:rPr>
              <a:t>The age at which a person is most likely to stay in a homeless shelter in the United States is infancy (under age 1).</a:t>
            </a:r>
          </a:p>
          <a:p>
            <a:pPr eaLnBrk="1" hangingPunct="1">
              <a:lnSpc>
                <a:spcPct val="90000"/>
              </a:lnSpc>
              <a:spcAft>
                <a:spcPts val="600"/>
              </a:spcAft>
            </a:pPr>
            <a:r>
              <a:rPr lang="en-US" sz="3000" dirty="0" smtClean="0">
                <a:solidFill>
                  <a:schemeClr val="tx2">
                    <a:lumMod val="75000"/>
                  </a:schemeClr>
                </a:solidFill>
                <a:latin typeface="Calibri" charset="0"/>
              </a:rPr>
              <a:t>52,708 </a:t>
            </a:r>
            <a:r>
              <a:rPr lang="en-US" sz="3000" dirty="0">
                <a:solidFill>
                  <a:schemeClr val="tx2">
                    <a:lumMod val="75000"/>
                  </a:schemeClr>
                </a:solidFill>
                <a:latin typeface="Calibri" charset="0"/>
              </a:rPr>
              <a:t>homeless children ages 3-5</a:t>
            </a:r>
            <a:r>
              <a:rPr lang="en-US" sz="3000" dirty="0" smtClean="0">
                <a:solidFill>
                  <a:schemeClr val="tx2">
                    <a:lumMod val="75000"/>
                  </a:schemeClr>
                </a:solidFill>
                <a:latin typeface="Calibri" charset="0"/>
              </a:rPr>
              <a:t> were </a:t>
            </a:r>
            <a:r>
              <a:rPr lang="en-US" sz="3000" dirty="0">
                <a:solidFill>
                  <a:schemeClr val="tx2">
                    <a:lumMod val="75000"/>
                  </a:schemeClr>
                </a:solidFill>
                <a:latin typeface="Calibri" charset="0"/>
              </a:rPr>
              <a:t>enrolled in public </a:t>
            </a:r>
            <a:r>
              <a:rPr lang="en-US" sz="3000" dirty="0" err="1" smtClean="0">
                <a:solidFill>
                  <a:schemeClr val="tx2">
                    <a:lumMod val="75000"/>
                  </a:schemeClr>
                </a:solidFill>
                <a:latin typeface="Calibri" charset="0"/>
              </a:rPr>
              <a:t>preK</a:t>
            </a:r>
            <a:r>
              <a:rPr lang="en-US" sz="3000" dirty="0" smtClean="0">
                <a:solidFill>
                  <a:schemeClr val="tx2">
                    <a:lumMod val="75000"/>
                  </a:schemeClr>
                </a:solidFill>
                <a:latin typeface="Calibri" charset="0"/>
              </a:rPr>
              <a:t> </a:t>
            </a:r>
            <a:r>
              <a:rPr lang="en-US" sz="3000" dirty="0">
                <a:solidFill>
                  <a:schemeClr val="tx2">
                    <a:lumMod val="75000"/>
                  </a:schemeClr>
                </a:solidFill>
                <a:latin typeface="Calibri" charset="0"/>
              </a:rPr>
              <a:t>programs in </a:t>
            </a:r>
            <a:r>
              <a:rPr lang="en-US" sz="3000" dirty="0" smtClean="0">
                <a:solidFill>
                  <a:schemeClr val="tx2">
                    <a:lumMod val="75000"/>
                  </a:schemeClr>
                </a:solidFill>
                <a:latin typeface="Calibri" charset="0"/>
              </a:rPr>
              <a:t>2015-2016; a 5% increase from the previous year and 4% of all </a:t>
            </a:r>
            <a:r>
              <a:rPr lang="en-US" sz="3000" dirty="0">
                <a:solidFill>
                  <a:schemeClr val="tx2">
                    <a:lumMod val="75000"/>
                  </a:schemeClr>
                </a:solidFill>
                <a:latin typeface="Calibri" charset="0"/>
              </a:rPr>
              <a:t>students identified as homeless by public schools.</a:t>
            </a:r>
          </a:p>
          <a:p>
            <a:pPr eaLnBrk="1" hangingPunct="1">
              <a:lnSpc>
                <a:spcPct val="90000"/>
              </a:lnSpc>
            </a:pPr>
            <a:endParaRPr lang="en-US" sz="3000" dirty="0">
              <a:latin typeface="Calibri" charset="0"/>
            </a:endParaRPr>
          </a:p>
          <a:p>
            <a:pPr eaLnBrk="1" hangingPunct="1">
              <a:lnSpc>
                <a:spcPct val="90000"/>
              </a:lnSpc>
              <a:buFontTx/>
              <a:buNone/>
            </a:pPr>
            <a:endParaRPr lang="en-US" sz="2400" dirty="0">
              <a:effectLst>
                <a:outerShdw blurRad="38100" dist="38100" dir="2700000" algn="tl">
                  <a:srgbClr val="000000"/>
                </a:outerShdw>
              </a:effectLst>
              <a:latin typeface="Calibri" charset="0"/>
            </a:endParaRPr>
          </a:p>
          <a:p>
            <a:pPr eaLnBrk="1" hangingPunct="1">
              <a:lnSpc>
                <a:spcPct val="90000"/>
              </a:lnSpc>
              <a:buFontTx/>
              <a:buNone/>
            </a:pPr>
            <a:endParaRPr lang="en-US" sz="2400" dirty="0">
              <a:latin typeface="Calibri" charset="0"/>
            </a:endParaRPr>
          </a:p>
        </p:txBody>
      </p:sp>
      <p:sp>
        <p:nvSpPr>
          <p:cNvPr id="4" name="Slide Number Placeholder 3"/>
          <p:cNvSpPr>
            <a:spLocks noGrp="1"/>
          </p:cNvSpPr>
          <p:nvPr>
            <p:ph type="sldNum" sz="quarter" idx="12"/>
          </p:nvPr>
        </p:nvSpPr>
        <p:spPr/>
        <p:txBody>
          <a:bodyPr/>
          <a:lstStyle/>
          <a:p>
            <a:fld id="{EFA56E88-CD82-EC4B-9796-F16552A578FA}" type="slidenum">
              <a:rPr lang="en-US" smtClean="0"/>
              <a:pPr/>
              <a:t>46</a:t>
            </a:fld>
            <a:endParaRPr lang="en-US"/>
          </a:p>
        </p:txBody>
      </p:sp>
    </p:spTree>
    <p:extLst>
      <p:ext uri="{BB962C8B-B14F-4D97-AF65-F5344CB8AC3E}">
        <p14:creationId xmlns:p14="http://schemas.microsoft.com/office/powerpoint/2010/main" val="888509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381000"/>
            <a:ext cx="8382000" cy="1066800"/>
          </a:xfrm>
        </p:spPr>
        <p:txBody>
          <a:bodyPr vert="horz" wrap="square" lIns="91440" tIns="45720" rIns="91440" bIns="45720" numCol="1" compatLnSpc="1">
            <a:prstTxWarp prst="textNoShape">
              <a:avLst/>
            </a:prstTxWarp>
          </a:bodyPr>
          <a:lstStyle/>
          <a:p>
            <a:pPr eaLnBrk="1" hangingPunct="1">
              <a:defRPr/>
            </a:pPr>
            <a:r>
              <a:rPr lang="en-US" sz="3800" dirty="0" smtClean="0">
                <a:solidFill>
                  <a:schemeClr val="tx2"/>
                </a:solidFill>
                <a:effectLst>
                  <a:outerShdw blurRad="38100" dist="38100" dir="2700000" algn="tl">
                    <a:srgbClr val="DDDDDD"/>
                  </a:outerShdw>
                </a:effectLst>
                <a:ea typeface="+mj-ea"/>
                <a:cs typeface="+mj-cs"/>
              </a:rPr>
              <a:t>Enrollment in </a:t>
            </a:r>
            <a:r>
              <a:rPr sz="3800" dirty="0" smtClean="0">
                <a:solidFill>
                  <a:schemeClr val="tx2"/>
                </a:solidFill>
                <a:effectLst>
                  <a:outerShdw blurRad="38100" dist="38100" dir="2700000" algn="tl">
                    <a:srgbClr val="DDDDDD"/>
                  </a:outerShdw>
                </a:effectLst>
                <a:ea typeface="+mj-ea"/>
                <a:cs typeface="+mj-cs"/>
              </a:rPr>
              <a:t>Preschool</a:t>
            </a:r>
            <a:endParaRPr dirty="0">
              <a:effectLst>
                <a:outerShdw blurRad="38100" dist="38100" dir="2700000" algn="tl">
                  <a:srgbClr val="DDDDDD"/>
                </a:outerShdw>
              </a:effectLst>
              <a:ea typeface="+mj-ea"/>
              <a:cs typeface="+mj-cs"/>
            </a:endParaRPr>
          </a:p>
        </p:txBody>
      </p:sp>
      <p:sp>
        <p:nvSpPr>
          <p:cNvPr id="124931" name="Rectangle 3"/>
          <p:cNvSpPr>
            <a:spLocks noGrp="1" noChangeArrowheads="1"/>
          </p:cNvSpPr>
          <p:nvPr>
            <p:ph idx="1"/>
          </p:nvPr>
        </p:nvSpPr>
        <p:spPr>
          <a:xfrm>
            <a:off x="533400" y="1828800"/>
            <a:ext cx="7804150" cy="4419600"/>
          </a:xfrm>
        </p:spPr>
        <p:txBody>
          <a:bodyPr/>
          <a:lstStyle/>
          <a:p>
            <a:pPr eaLnBrk="1" hangingPunct="1">
              <a:lnSpc>
                <a:spcPct val="90000"/>
              </a:lnSpc>
            </a:pPr>
            <a:r>
              <a:rPr lang="en-US" dirty="0" smtClean="0">
                <a:solidFill>
                  <a:srgbClr val="2A2D6C"/>
                </a:solidFill>
                <a:latin typeface="Calibri" charset="0"/>
              </a:rPr>
              <a:t>State </a:t>
            </a:r>
            <a:r>
              <a:rPr lang="en-US" dirty="0">
                <a:solidFill>
                  <a:srgbClr val="2A2D6C"/>
                </a:solidFill>
                <a:latin typeface="Calibri" charset="0"/>
              </a:rPr>
              <a:t>McKinney-Vento plans must describe procedures that ensure that homeless children have access to public preschool </a:t>
            </a:r>
            <a:r>
              <a:rPr lang="en-US" dirty="0" smtClean="0">
                <a:solidFill>
                  <a:srgbClr val="2A2D6C"/>
                </a:solidFill>
                <a:latin typeface="Calibri" charset="0"/>
              </a:rPr>
              <a:t>programs administered by the SEA or </a:t>
            </a:r>
            <a:r>
              <a:rPr lang="en-US" dirty="0" err="1" smtClean="0">
                <a:solidFill>
                  <a:srgbClr val="2A2D6C"/>
                </a:solidFill>
                <a:latin typeface="Calibri" charset="0"/>
              </a:rPr>
              <a:t>LEAs</a:t>
            </a:r>
            <a:r>
              <a:rPr lang="en-US" dirty="0" smtClean="0">
                <a:solidFill>
                  <a:srgbClr val="2A2D6C"/>
                </a:solidFill>
                <a:latin typeface="Calibri" charset="0"/>
              </a:rPr>
              <a:t>. 						</a:t>
            </a:r>
            <a:r>
              <a:rPr lang="en-US" sz="1800" dirty="0" smtClean="0">
                <a:solidFill>
                  <a:srgbClr val="2A2D6C"/>
                </a:solidFill>
                <a:latin typeface="Calibri" charset="0"/>
              </a:rPr>
              <a:t>11432(g)(1)(F)(i)</a:t>
            </a:r>
            <a:endParaRPr lang="en-US" dirty="0" smtClean="0">
              <a:solidFill>
                <a:srgbClr val="2A2D6C"/>
              </a:solidFill>
              <a:latin typeface="Calibri" charset="0"/>
            </a:endParaRPr>
          </a:p>
          <a:p>
            <a:pPr eaLnBrk="1" hangingPunct="1">
              <a:lnSpc>
                <a:spcPct val="90000"/>
              </a:lnSpc>
            </a:pPr>
            <a:r>
              <a:rPr lang="en-US" dirty="0" smtClean="0">
                <a:solidFill>
                  <a:srgbClr val="C40000"/>
                </a:solidFill>
                <a:latin typeface="Calibri" charset="0"/>
              </a:rPr>
              <a:t>Preschools are included in the school of origin definition. </a:t>
            </a:r>
            <a:r>
              <a:rPr lang="en-US" dirty="0" smtClean="0">
                <a:solidFill>
                  <a:srgbClr val="FF2D2D"/>
                </a:solidFill>
                <a:latin typeface="Calibri" charset="0"/>
              </a:rPr>
              <a:t>				</a:t>
            </a:r>
            <a:r>
              <a:rPr lang="en-US" sz="1800" dirty="0" smtClean="0">
                <a:solidFill>
                  <a:srgbClr val="1F2251"/>
                </a:solidFill>
                <a:latin typeface="Calibri" charset="0"/>
                <a:ea typeface="Calibri" charset="0"/>
                <a:cs typeface="Calibri" charset="0"/>
              </a:rPr>
              <a:t>11432(g)(3)(I)</a:t>
            </a:r>
            <a:endParaRPr lang="en-US" dirty="0" smtClean="0">
              <a:solidFill>
                <a:srgbClr val="FF2D2D"/>
              </a:solidFill>
              <a:latin typeface="Calibri" charset="0"/>
            </a:endParaRPr>
          </a:p>
          <a:p>
            <a:pPr eaLnBrk="1" hangingPunct="1">
              <a:lnSpc>
                <a:spcPct val="90000"/>
              </a:lnSpc>
            </a:pPr>
            <a:r>
              <a:rPr lang="en-US" dirty="0" smtClean="0">
                <a:solidFill>
                  <a:srgbClr val="2A2D6C"/>
                </a:solidFill>
                <a:latin typeface="Calibri" charset="0"/>
              </a:rPr>
              <a:t>Liaisons must ensure access to Head Start, </a:t>
            </a:r>
            <a:r>
              <a:rPr lang="en-US" dirty="0" smtClean="0">
                <a:solidFill>
                  <a:srgbClr val="C40000"/>
                </a:solidFill>
                <a:latin typeface="Calibri" charset="0"/>
              </a:rPr>
              <a:t>early intervention (IDEA Part C)</a:t>
            </a:r>
            <a:r>
              <a:rPr lang="en-US" dirty="0" smtClean="0">
                <a:solidFill>
                  <a:srgbClr val="2A2D6C"/>
                </a:solidFill>
                <a:latin typeface="Calibri" charset="0"/>
              </a:rPr>
              <a:t>, and other preschool programs administered by the LEA.</a:t>
            </a:r>
          </a:p>
          <a:p>
            <a:pPr eaLnBrk="1" hangingPunct="1">
              <a:lnSpc>
                <a:spcPct val="90000"/>
              </a:lnSpc>
              <a:buNone/>
            </a:pPr>
            <a:r>
              <a:rPr lang="en-US" sz="1800" dirty="0" smtClean="0">
                <a:solidFill>
                  <a:srgbClr val="1F2251"/>
                </a:solidFill>
                <a:latin typeface="Calibri" charset="0"/>
                <a:ea typeface="Calibri" charset="0"/>
                <a:cs typeface="Calibri" charset="0"/>
              </a:rPr>
              <a:t>							11432(g)(6)(A)(iii)</a:t>
            </a:r>
            <a:endParaRPr lang="en-US" dirty="0">
              <a:solidFill>
                <a:srgbClr val="2A2D6C"/>
              </a:solidFill>
              <a:latin typeface="Calibri" charset="0"/>
            </a:endParaRPr>
          </a:p>
        </p:txBody>
      </p:sp>
      <p:sp>
        <p:nvSpPr>
          <p:cNvPr id="4" name="Slide Number Placeholder 3"/>
          <p:cNvSpPr>
            <a:spLocks noGrp="1"/>
          </p:cNvSpPr>
          <p:nvPr>
            <p:ph type="sldNum" sz="quarter" idx="12"/>
          </p:nvPr>
        </p:nvSpPr>
        <p:spPr/>
        <p:txBody>
          <a:bodyPr/>
          <a:lstStyle/>
          <a:p>
            <a:fld id="{EFA56E88-CD82-EC4B-9796-F16552A578FA}"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7848600" cy="762000"/>
          </a:xfrm>
        </p:spPr>
        <p:txBody>
          <a:bodyPr vert="horz" wrap="square" lIns="91440" tIns="45720" rIns="91440" bIns="45720" numCol="1" compatLnSpc="1">
            <a:prstTxWarp prst="textNoShape">
              <a:avLst/>
            </a:prstTxWarp>
            <a:normAutofit/>
          </a:bodyPr>
          <a:lstStyle/>
          <a:p>
            <a:pPr eaLnBrk="1" hangingPunct="1">
              <a:defRPr/>
            </a:pPr>
            <a:r>
              <a:rPr lang="en-US" dirty="0" smtClean="0">
                <a:solidFill>
                  <a:schemeClr val="tx2"/>
                </a:solidFill>
                <a:effectLst>
                  <a:outerShdw blurRad="38100" dist="38100" dir="2700000" algn="tl">
                    <a:srgbClr val="DDDDDD"/>
                  </a:outerShdw>
                </a:effectLst>
                <a:ea typeface="+mj-ea"/>
                <a:cs typeface="+mj-cs"/>
              </a:rPr>
              <a:t>Preschool Enrollment— </a:t>
            </a:r>
            <a:r>
              <a:rPr dirty="0" smtClean="0">
                <a:solidFill>
                  <a:schemeClr val="tx2"/>
                </a:solidFill>
                <a:effectLst>
                  <a:outerShdw blurRad="38100" dist="38100" dir="2700000" algn="tl">
                    <a:srgbClr val="DDDDDD"/>
                  </a:outerShdw>
                </a:effectLst>
                <a:ea typeface="+mj-ea"/>
                <a:cs typeface="+mj-cs"/>
              </a:rPr>
              <a:t>Strategies</a:t>
            </a:r>
            <a:endParaRPr dirty="0">
              <a:effectLst>
                <a:outerShdw blurRad="38100" dist="38100" dir="2700000" algn="tl">
                  <a:srgbClr val="DDDDDD"/>
                </a:outerShdw>
              </a:effectLst>
              <a:ea typeface="+mj-ea"/>
              <a:cs typeface="+mj-cs"/>
            </a:endParaRPr>
          </a:p>
        </p:txBody>
      </p:sp>
      <p:sp>
        <p:nvSpPr>
          <p:cNvPr id="131075" name="Rectangle 3"/>
          <p:cNvSpPr>
            <a:spLocks noGrp="1" noChangeArrowheads="1"/>
          </p:cNvSpPr>
          <p:nvPr>
            <p:ph idx="1"/>
          </p:nvPr>
        </p:nvSpPr>
        <p:spPr>
          <a:xfrm>
            <a:off x="533400" y="1447800"/>
            <a:ext cx="8153400" cy="5181600"/>
          </a:xfrm>
        </p:spPr>
        <p:txBody>
          <a:bodyPr/>
          <a:lstStyle/>
          <a:p>
            <a:pPr eaLnBrk="1" hangingPunct="1">
              <a:spcAft>
                <a:spcPts val="0"/>
              </a:spcAft>
            </a:pPr>
            <a:r>
              <a:rPr lang="en-US" sz="2400" dirty="0" smtClean="0">
                <a:solidFill>
                  <a:srgbClr val="2A2D6C"/>
                </a:solidFill>
                <a:latin typeface="Calibri" charset="0"/>
              </a:rPr>
              <a:t>Facilitate enrollment: include homelessness in needs assessments and priorities; put McKinney-Vento families at the top of waiting lists; provide enrollment forms on-site at shelters and motels.</a:t>
            </a:r>
          </a:p>
          <a:p>
            <a:pPr eaLnBrk="1" hangingPunct="1">
              <a:spcAft>
                <a:spcPts val="0"/>
              </a:spcAft>
            </a:pPr>
            <a:r>
              <a:rPr lang="en-US" sz="2400" dirty="0" smtClean="0">
                <a:solidFill>
                  <a:srgbClr val="2A2D6C"/>
                </a:solidFill>
                <a:latin typeface="Calibri" charset="0"/>
              </a:rPr>
              <a:t>Expedite records by working together: joint release forms; share records within a family.</a:t>
            </a:r>
          </a:p>
          <a:p>
            <a:pPr eaLnBrk="1" hangingPunct="1">
              <a:spcAft>
                <a:spcPts val="0"/>
              </a:spcAft>
            </a:pPr>
            <a:r>
              <a:rPr lang="en-US" sz="2400" dirty="0" smtClean="0">
                <a:solidFill>
                  <a:srgbClr val="2A2D6C"/>
                </a:solidFill>
                <a:latin typeface="Calibri" charset="0"/>
              </a:rPr>
              <a:t>Develop joint/streamlined procedures and forms: joint intake forms; provide uninterrupted services as children move.</a:t>
            </a:r>
          </a:p>
          <a:p>
            <a:pPr eaLnBrk="1" hangingPunct="1">
              <a:spcAft>
                <a:spcPts val="0"/>
              </a:spcAft>
            </a:pPr>
            <a:r>
              <a:rPr lang="en-US" sz="2400" dirty="0" smtClean="0">
                <a:solidFill>
                  <a:srgbClr val="2A2D6C"/>
                </a:solidFill>
                <a:latin typeface="Calibri" charset="0"/>
              </a:rPr>
              <a:t>Work with families and providers to meet school of origin and comparable transportation requirements appropriately for young children</a:t>
            </a:r>
            <a:r>
              <a:rPr lang="en-US" altLang="ja-JP" sz="2400" dirty="0" smtClean="0">
                <a:solidFill>
                  <a:srgbClr val="2A2D6C"/>
                </a:solidFill>
                <a:latin typeface="Calibri" charset="0"/>
              </a:rPr>
              <a:t>.</a:t>
            </a:r>
          </a:p>
          <a:p>
            <a:pPr eaLnBrk="1" hangingPunct="1">
              <a:spcAft>
                <a:spcPts val="0"/>
              </a:spcAft>
            </a:pPr>
            <a:r>
              <a:rPr lang="en-US" sz="2400" dirty="0" smtClean="0">
                <a:solidFill>
                  <a:srgbClr val="2A2D6C"/>
                </a:solidFill>
                <a:latin typeface="Calibri" charset="0"/>
              </a:rPr>
              <a:t>Cross-train preschool, school, and service providers.</a:t>
            </a:r>
          </a:p>
        </p:txBody>
      </p:sp>
      <p:sp>
        <p:nvSpPr>
          <p:cNvPr id="4" name="Slide Number Placeholder 3"/>
          <p:cNvSpPr>
            <a:spLocks noGrp="1"/>
          </p:cNvSpPr>
          <p:nvPr>
            <p:ph type="sldNum" sz="quarter" idx="12"/>
          </p:nvPr>
        </p:nvSpPr>
        <p:spPr/>
        <p:txBody>
          <a:bodyPr/>
          <a:lstStyle/>
          <a:p>
            <a:fld id="{EFA56E88-CD82-EC4B-9796-F16552A578FA}"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762000"/>
          </a:xfrm>
        </p:spPr>
        <p:txBody>
          <a:bodyPr>
            <a:normAutofit/>
          </a:bodyPr>
          <a:lstStyle/>
          <a:p>
            <a:pPr eaLnBrk="1" hangingPunct="1">
              <a:defRPr/>
            </a:pPr>
            <a:r>
              <a:rPr dirty="0" smtClean="0">
                <a:effectLst>
                  <a:outerShdw blurRad="38100" dist="38100" dir="2700000" algn="tl">
                    <a:srgbClr val="DDDDDD"/>
                  </a:outerShdw>
                </a:effectLst>
              </a:rPr>
              <a:t>Dispute Resolution</a:t>
            </a:r>
            <a:endParaRPr dirty="0">
              <a:effectLst>
                <a:outerShdw blurRad="38100" dist="38100" dir="2700000" algn="tl">
                  <a:srgbClr val="000000"/>
                </a:outerShdw>
              </a:effectLst>
            </a:endParaRPr>
          </a:p>
        </p:txBody>
      </p:sp>
      <p:sp>
        <p:nvSpPr>
          <p:cNvPr id="69635" name="Rectangle 3"/>
          <p:cNvSpPr>
            <a:spLocks noGrp="1" noChangeArrowheads="1"/>
          </p:cNvSpPr>
          <p:nvPr>
            <p:ph idx="1"/>
          </p:nvPr>
        </p:nvSpPr>
        <p:spPr>
          <a:xfrm>
            <a:off x="457200" y="1219200"/>
            <a:ext cx="8226425" cy="5486400"/>
          </a:xfrm>
        </p:spPr>
        <p:txBody>
          <a:bodyPr/>
          <a:lstStyle/>
          <a:p>
            <a:pPr eaLnBrk="1" hangingPunct="1">
              <a:spcAft>
                <a:spcPts val="0"/>
              </a:spcAft>
              <a:buFont typeface="Wingdings 2" charset="0"/>
              <a:buNone/>
            </a:pPr>
            <a:r>
              <a:rPr lang="en-US" sz="2400" dirty="0">
                <a:solidFill>
                  <a:schemeClr val="tx2">
                    <a:lumMod val="75000"/>
                  </a:schemeClr>
                </a:solidFill>
                <a:latin typeface="Calibri" charset="0"/>
              </a:rPr>
              <a:t>If a dispute arises over</a:t>
            </a:r>
            <a:r>
              <a:rPr lang="en-US" sz="2400" dirty="0" smtClean="0">
                <a:solidFill>
                  <a:schemeClr val="tx2">
                    <a:lumMod val="75000"/>
                  </a:schemeClr>
                </a:solidFill>
                <a:latin typeface="Calibri" charset="0"/>
              </a:rPr>
              <a:t> </a:t>
            </a:r>
            <a:r>
              <a:rPr lang="en-US" sz="2400" dirty="0" smtClean="0">
                <a:solidFill>
                  <a:srgbClr val="C40000"/>
                </a:solidFill>
                <a:latin typeface="Calibri" charset="0"/>
              </a:rPr>
              <a:t>eligibility</a:t>
            </a:r>
            <a:r>
              <a:rPr lang="en-US" sz="2400" dirty="0" smtClean="0">
                <a:solidFill>
                  <a:schemeClr val="tx2">
                    <a:lumMod val="75000"/>
                  </a:schemeClr>
                </a:solidFill>
                <a:latin typeface="Calibri" charset="0"/>
              </a:rPr>
              <a:t>, school </a:t>
            </a:r>
            <a:r>
              <a:rPr lang="en-US" sz="2400" dirty="0">
                <a:solidFill>
                  <a:schemeClr val="tx2">
                    <a:lumMod val="75000"/>
                  </a:schemeClr>
                </a:solidFill>
                <a:latin typeface="Calibri" charset="0"/>
              </a:rPr>
              <a:t>selection or enrollment in a </a:t>
            </a:r>
            <a:r>
              <a:rPr lang="en-US" sz="2400" dirty="0" smtClean="0">
                <a:solidFill>
                  <a:schemeClr val="tx2">
                    <a:lumMod val="75000"/>
                  </a:schemeClr>
                </a:solidFill>
                <a:latin typeface="Calibri" charset="0"/>
              </a:rPr>
              <a:t>school (</a:t>
            </a:r>
            <a:r>
              <a:rPr lang="en-US" sz="2400" dirty="0" smtClean="0">
                <a:solidFill>
                  <a:srgbClr val="C40000"/>
                </a:solidFill>
                <a:latin typeface="Calibri" charset="0"/>
              </a:rPr>
              <a:t>including full participation</a:t>
            </a:r>
            <a:r>
              <a:rPr lang="en-US" sz="2400" dirty="0" smtClean="0">
                <a:solidFill>
                  <a:schemeClr val="tx2">
                    <a:lumMod val="75000"/>
                  </a:schemeClr>
                </a:solidFill>
                <a:latin typeface="Calibri" charset="0"/>
              </a:rPr>
              <a:t>):</a:t>
            </a:r>
          </a:p>
          <a:p>
            <a:pPr eaLnBrk="1" hangingPunct="1">
              <a:spcAft>
                <a:spcPts val="0"/>
              </a:spcAft>
            </a:pPr>
            <a:r>
              <a:rPr lang="en-US" sz="2400" dirty="0">
                <a:solidFill>
                  <a:schemeClr val="tx2">
                    <a:lumMod val="75000"/>
                  </a:schemeClr>
                </a:solidFill>
                <a:latin typeface="Calibri" charset="0"/>
              </a:rPr>
              <a:t>The student shall be immediately</a:t>
            </a:r>
            <a:r>
              <a:rPr lang="en-US" sz="2400" dirty="0" smtClean="0">
                <a:solidFill>
                  <a:schemeClr val="tx2">
                    <a:lumMod val="75000"/>
                  </a:schemeClr>
                </a:solidFill>
                <a:latin typeface="Calibri" charset="0"/>
              </a:rPr>
              <a:t> enrolled in the </a:t>
            </a:r>
            <a:r>
              <a:rPr lang="en-US" sz="2400" dirty="0">
                <a:solidFill>
                  <a:schemeClr val="tx2">
                    <a:lumMod val="75000"/>
                  </a:schemeClr>
                </a:solidFill>
                <a:latin typeface="Calibri" charset="0"/>
              </a:rPr>
              <a:t>school in which enrollment is sought, pending resolution of the </a:t>
            </a:r>
            <a:r>
              <a:rPr lang="en-US" sz="2400" dirty="0" smtClean="0">
                <a:solidFill>
                  <a:schemeClr val="tx2">
                    <a:lumMod val="75000"/>
                  </a:schemeClr>
                </a:solidFill>
                <a:latin typeface="Calibri" charset="0"/>
              </a:rPr>
              <a:t>dispute </a:t>
            </a:r>
            <a:r>
              <a:rPr lang="en-US" sz="2400" dirty="0" smtClean="0">
                <a:solidFill>
                  <a:srgbClr val="C40000"/>
                </a:solidFill>
                <a:latin typeface="Calibri" charset="0"/>
              </a:rPr>
              <a:t>(including all available appeals)</a:t>
            </a:r>
            <a:r>
              <a:rPr lang="en-US" sz="2400" dirty="0" smtClean="0">
                <a:solidFill>
                  <a:schemeClr val="tx2">
                    <a:lumMod val="75000"/>
                  </a:schemeClr>
                </a:solidFill>
                <a:latin typeface="Calibri" charset="0"/>
              </a:rPr>
              <a:t>.</a:t>
            </a:r>
            <a:endParaRPr lang="en-US" sz="2400" dirty="0">
              <a:solidFill>
                <a:schemeClr val="tx2">
                  <a:lumMod val="75000"/>
                </a:schemeClr>
              </a:solidFill>
              <a:latin typeface="Calibri" charset="0"/>
            </a:endParaRPr>
          </a:p>
          <a:p>
            <a:pPr eaLnBrk="1" hangingPunct="1">
              <a:spcAft>
                <a:spcPts val="0"/>
              </a:spcAft>
            </a:pPr>
            <a:r>
              <a:rPr lang="en-US" sz="2400" dirty="0">
                <a:solidFill>
                  <a:schemeClr val="tx2">
                    <a:lumMod val="75000"/>
                  </a:schemeClr>
                </a:solidFill>
                <a:latin typeface="Calibri" charset="0"/>
              </a:rPr>
              <a:t>The parent, guardian or unaccompanied youth</a:t>
            </a:r>
            <a:r>
              <a:rPr lang="en-US" sz="2400" dirty="0" smtClean="0">
                <a:solidFill>
                  <a:schemeClr val="tx2">
                    <a:lumMod val="75000"/>
                  </a:schemeClr>
                </a:solidFill>
                <a:latin typeface="Calibri" charset="0"/>
              </a:rPr>
              <a:t> must be </a:t>
            </a:r>
            <a:r>
              <a:rPr lang="en-US" sz="2400" dirty="0">
                <a:solidFill>
                  <a:schemeClr val="tx2">
                    <a:lumMod val="75000"/>
                  </a:schemeClr>
                </a:solidFill>
                <a:latin typeface="Calibri" charset="0"/>
              </a:rPr>
              <a:t>provided a written explanation of</a:t>
            </a:r>
            <a:r>
              <a:rPr lang="en-US" sz="2400" dirty="0" smtClean="0">
                <a:solidFill>
                  <a:schemeClr val="tx2">
                    <a:lumMod val="75000"/>
                  </a:schemeClr>
                </a:solidFill>
                <a:latin typeface="Calibri" charset="0"/>
              </a:rPr>
              <a:t> </a:t>
            </a:r>
            <a:r>
              <a:rPr lang="en-US" altLang="ja-JP" sz="2400" dirty="0" smtClean="0">
                <a:solidFill>
                  <a:schemeClr val="tx2">
                    <a:lumMod val="75000"/>
                  </a:schemeClr>
                </a:solidFill>
                <a:latin typeface="Calibri" charset="0"/>
              </a:rPr>
              <a:t>decisions </a:t>
            </a:r>
            <a:r>
              <a:rPr lang="en-US" altLang="ja-JP" sz="2400" dirty="0" smtClean="0">
                <a:solidFill>
                  <a:srgbClr val="C40000"/>
                </a:solidFill>
                <a:latin typeface="Calibri" charset="0"/>
              </a:rPr>
              <a:t>made by the school, LEA or SEA</a:t>
            </a:r>
            <a:r>
              <a:rPr lang="en-US" altLang="ja-JP" sz="2400" dirty="0" smtClean="0">
                <a:solidFill>
                  <a:schemeClr val="tx2">
                    <a:lumMod val="75000"/>
                  </a:schemeClr>
                </a:solidFill>
                <a:latin typeface="Calibri" charset="0"/>
              </a:rPr>
              <a:t>, </a:t>
            </a:r>
            <a:r>
              <a:rPr lang="en-US" altLang="ja-JP" sz="2400" dirty="0">
                <a:solidFill>
                  <a:schemeClr val="tx2">
                    <a:lumMod val="75000"/>
                  </a:schemeClr>
                </a:solidFill>
                <a:latin typeface="Calibri" charset="0"/>
              </a:rPr>
              <a:t>and how to appeal</a:t>
            </a:r>
            <a:r>
              <a:rPr lang="en-US" altLang="ja-JP" sz="2400" dirty="0" smtClean="0">
                <a:solidFill>
                  <a:schemeClr val="tx2">
                    <a:lumMod val="75000"/>
                  </a:schemeClr>
                </a:solidFill>
                <a:latin typeface="Calibri" charset="0"/>
              </a:rPr>
              <a:t> them.</a:t>
            </a:r>
            <a:endParaRPr lang="en-US" altLang="ja-JP" sz="2400" dirty="0">
              <a:solidFill>
                <a:schemeClr val="tx2">
                  <a:lumMod val="75000"/>
                </a:schemeClr>
              </a:solidFill>
              <a:latin typeface="Calibri" charset="0"/>
            </a:endParaRPr>
          </a:p>
          <a:p>
            <a:pPr eaLnBrk="1" hangingPunct="1">
              <a:spcAft>
                <a:spcPts val="0"/>
              </a:spcAft>
            </a:pPr>
            <a:r>
              <a:rPr lang="en-US" sz="2400" dirty="0">
                <a:solidFill>
                  <a:schemeClr val="tx2">
                    <a:lumMod val="75000"/>
                  </a:schemeClr>
                </a:solidFill>
                <a:latin typeface="Calibri" charset="0"/>
              </a:rPr>
              <a:t>The parent, guardian or youth</a:t>
            </a:r>
            <a:r>
              <a:rPr lang="en-US" sz="2400" dirty="0" smtClean="0">
                <a:solidFill>
                  <a:schemeClr val="tx2">
                    <a:lumMod val="75000"/>
                  </a:schemeClr>
                </a:solidFill>
                <a:latin typeface="Calibri" charset="0"/>
              </a:rPr>
              <a:t> must be </a:t>
            </a:r>
            <a:r>
              <a:rPr lang="en-US" sz="2400" dirty="0">
                <a:solidFill>
                  <a:schemeClr val="tx2">
                    <a:lumMod val="75000"/>
                  </a:schemeClr>
                </a:solidFill>
                <a:latin typeface="Calibri" charset="0"/>
              </a:rPr>
              <a:t>referred to the </a:t>
            </a:r>
            <a:r>
              <a:rPr lang="en-US" sz="2400" dirty="0" smtClean="0">
                <a:solidFill>
                  <a:schemeClr val="tx2">
                    <a:lumMod val="75000"/>
                  </a:schemeClr>
                </a:solidFill>
                <a:latin typeface="Calibri" charset="0"/>
              </a:rPr>
              <a:t>liaison, </a:t>
            </a:r>
            <a:r>
              <a:rPr lang="en-US" sz="2400" dirty="0">
                <a:solidFill>
                  <a:schemeClr val="tx2">
                    <a:lumMod val="75000"/>
                  </a:schemeClr>
                </a:solidFill>
                <a:latin typeface="Calibri" charset="0"/>
              </a:rPr>
              <a:t>who</a:t>
            </a:r>
            <a:r>
              <a:rPr lang="en-US" sz="2400" dirty="0" smtClean="0">
                <a:solidFill>
                  <a:schemeClr val="tx2">
                    <a:lumMod val="75000"/>
                  </a:schemeClr>
                </a:solidFill>
                <a:latin typeface="Calibri" charset="0"/>
              </a:rPr>
              <a:t> must carry </a:t>
            </a:r>
            <a:r>
              <a:rPr lang="en-US" sz="2400" dirty="0">
                <a:solidFill>
                  <a:schemeClr val="tx2">
                    <a:lumMod val="75000"/>
                  </a:schemeClr>
                </a:solidFill>
                <a:latin typeface="Calibri" charset="0"/>
              </a:rPr>
              <a:t>out the dispute resolution process as expeditiously as possible.</a:t>
            </a:r>
          </a:p>
          <a:p>
            <a:pPr eaLnBrk="1" hangingPunct="1">
              <a:spcAft>
                <a:spcPts val="0"/>
              </a:spcAft>
            </a:pPr>
            <a:r>
              <a:rPr lang="en-US" sz="2400" dirty="0">
                <a:solidFill>
                  <a:schemeClr val="tx2">
                    <a:lumMod val="75000"/>
                  </a:schemeClr>
                </a:solidFill>
                <a:latin typeface="Calibri" charset="0"/>
              </a:rPr>
              <a:t>The liaison shall ensure unaccompanied youth are immediately enrolled pending resolution of the dispute</a:t>
            </a:r>
            <a:r>
              <a:rPr lang="en-US" sz="2400" dirty="0" smtClean="0">
                <a:solidFill>
                  <a:schemeClr val="tx2">
                    <a:lumMod val="75000"/>
                  </a:schemeClr>
                </a:solidFill>
                <a:latin typeface="Calibri" charset="0"/>
              </a:rPr>
              <a:t>.</a:t>
            </a:r>
          </a:p>
          <a:p>
            <a:pPr eaLnBrk="1" hangingPunct="1">
              <a:spcAft>
                <a:spcPts val="0"/>
              </a:spcAft>
              <a:buNone/>
            </a:pPr>
            <a:r>
              <a:rPr lang="en-US" sz="1600" dirty="0" smtClean="0">
                <a:solidFill>
                  <a:schemeClr val="tx2">
                    <a:lumMod val="75000"/>
                  </a:schemeClr>
                </a:solidFill>
                <a:latin typeface="Calibri" charset="0"/>
              </a:rPr>
              <a:t>	11432(g)(3)(E); Guidance K2 </a:t>
            </a: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9636"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3AE1A9-9BE5-E84B-AC91-A9FB11457DBD}" type="slidenum">
              <a:rPr lang="en-US" sz="1400">
                <a:solidFill>
                  <a:srgbClr val="8889A7"/>
                </a:solidFill>
                <a:latin typeface="Calibri" charset="0"/>
              </a:rPr>
              <a:pPr/>
              <a:t>49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57200"/>
            <a:ext cx="8229600" cy="1371600"/>
          </a:xfrm>
        </p:spPr>
        <p:txBody>
          <a:bodyPr>
            <a:noAutofit/>
          </a:bodyPr>
          <a:lstStyle/>
          <a:p>
            <a:pPr eaLnBrk="1" hangingPunct="1">
              <a:defRPr/>
            </a:pPr>
            <a:r>
              <a:rPr dirty="0" smtClean="0">
                <a:effectLst>
                  <a:outerShdw blurRad="38100" dist="38100" dir="2700000" algn="tl">
                    <a:srgbClr val="C0C0C0"/>
                  </a:outerShdw>
                </a:effectLst>
                <a:ea typeface="+mj-ea"/>
                <a:cs typeface="+mj-cs"/>
              </a:rPr>
              <a:t>How many </a:t>
            </a:r>
            <a:r>
              <a:rPr lang="en-US" dirty="0" smtClean="0">
                <a:effectLst>
                  <a:outerShdw blurRad="38100" dist="38100" dir="2700000" algn="tl">
                    <a:srgbClr val="C0C0C0"/>
                  </a:outerShdw>
                </a:effectLst>
                <a:ea typeface="+mj-ea"/>
                <a:cs typeface="+mj-cs"/>
              </a:rPr>
              <a:t>students </a:t>
            </a:r>
            <a:r>
              <a:rPr dirty="0" smtClean="0">
                <a:effectLst>
                  <a:outerShdw blurRad="38100" dist="38100" dir="2700000" algn="tl">
                    <a:srgbClr val="C0C0C0"/>
                  </a:outerShdw>
                </a:effectLst>
                <a:ea typeface="+mj-ea"/>
                <a:cs typeface="+mj-cs"/>
              </a:rPr>
              <a:t>experience homelessness?</a:t>
            </a:r>
          </a:p>
        </p:txBody>
      </p:sp>
      <p:sp>
        <p:nvSpPr>
          <p:cNvPr id="21507" name="Rectangle 3"/>
          <p:cNvSpPr>
            <a:spLocks noGrp="1" noChangeArrowheads="1"/>
          </p:cNvSpPr>
          <p:nvPr>
            <p:ph type="body" idx="1"/>
          </p:nvPr>
        </p:nvSpPr>
        <p:spPr>
          <a:xfrm>
            <a:off x="381000" y="2209800"/>
            <a:ext cx="8305800" cy="4159250"/>
          </a:xfrm>
        </p:spPr>
        <p:txBody>
          <a:bodyPr/>
          <a:lstStyle/>
          <a:p>
            <a:pPr>
              <a:spcAft>
                <a:spcPts val="600"/>
              </a:spcAft>
            </a:pPr>
            <a:r>
              <a:rPr lang="en-US" dirty="0">
                <a:solidFill>
                  <a:srgbClr val="2A2D6C"/>
                </a:solidFill>
                <a:latin typeface="Calibri" charset="0"/>
              </a:rPr>
              <a:t>Public schools </a:t>
            </a:r>
            <a:r>
              <a:rPr lang="en-US" dirty="0">
                <a:solidFill>
                  <a:schemeClr val="tx2">
                    <a:lumMod val="75000"/>
                  </a:schemeClr>
                </a:solidFill>
                <a:latin typeface="Calibri" charset="0"/>
              </a:rPr>
              <a:t>identified 1.3 million McKinney</a:t>
            </a:r>
            <a:r>
              <a:rPr lang="en-US" dirty="0">
                <a:solidFill>
                  <a:srgbClr val="2A2D6C"/>
                </a:solidFill>
                <a:latin typeface="Calibri" charset="0"/>
              </a:rPr>
              <a:t>-Vento students in the 2015–16 school year.</a:t>
            </a:r>
          </a:p>
          <a:p>
            <a:pPr lvl="1">
              <a:spcAft>
                <a:spcPts val="600"/>
              </a:spcAft>
            </a:pPr>
            <a:r>
              <a:rPr lang="en-US" sz="2800" dirty="0">
                <a:solidFill>
                  <a:srgbClr val="2A2D6C"/>
                </a:solidFill>
                <a:latin typeface="Calibri" charset="0"/>
                <a:ea typeface="ＭＳ Ｐゴシック" charset="0"/>
                <a:cs typeface="ＭＳ Ｐゴシック" charset="0"/>
              </a:rPr>
              <a:t>4% increase nationally over previous year.</a:t>
            </a:r>
          </a:p>
          <a:p>
            <a:pPr lvl="1">
              <a:spcAft>
                <a:spcPts val="600"/>
              </a:spcAft>
            </a:pPr>
            <a:r>
              <a:rPr lang="en-US" sz="2800" dirty="0">
                <a:solidFill>
                  <a:schemeClr val="tx2"/>
                </a:solidFill>
                <a:latin typeface="Calibri" charset="0"/>
                <a:ea typeface="ＭＳ Ｐゴシック" charset="0"/>
                <a:cs typeface="ＭＳ Ｐゴシック" charset="0"/>
              </a:rPr>
              <a:t>A 104% increase since 2007.</a:t>
            </a:r>
          </a:p>
          <a:p>
            <a:pPr lvl="1">
              <a:spcAft>
                <a:spcPts val="600"/>
              </a:spcAft>
            </a:pPr>
            <a:r>
              <a:rPr lang="en-US" sz="2800" dirty="0">
                <a:solidFill>
                  <a:schemeClr val="tx2"/>
                </a:solidFill>
                <a:latin typeface="Calibri" charset="0"/>
                <a:ea typeface="ＭＳ Ｐゴシック" charset="0"/>
                <a:cs typeface="ＭＳ Ｐゴシック" charset="0"/>
              </a:rPr>
              <a:t>13% of all poor, school-age children and youth.</a:t>
            </a:r>
          </a:p>
          <a:p>
            <a:pPr lvl="1">
              <a:spcAft>
                <a:spcPts val="600"/>
              </a:spcAft>
            </a:pPr>
            <a:r>
              <a:rPr lang="en-US" sz="2800" dirty="0">
                <a:solidFill>
                  <a:schemeClr val="tx2"/>
                </a:solidFill>
                <a:latin typeface="Calibri" charset="0"/>
                <a:ea typeface="ＭＳ Ｐゴシック" charset="0"/>
                <a:cs typeface="ＭＳ Ｐゴシック" charset="0"/>
              </a:rPr>
              <a:t>30% of all extremely poor, school-age children and youth.</a:t>
            </a:r>
            <a:endParaRPr lang="en-US" sz="2800" dirty="0">
              <a:solidFill>
                <a:schemeClr val="tx2"/>
              </a:solidFill>
              <a:latin typeface="Calibri" charset="0"/>
              <a:ea typeface="ＭＳ Ｐゴシック" charset="0"/>
              <a:cs typeface="ＭＳ Ｐゴシック" charset="0"/>
            </a:endParaRPr>
          </a:p>
        </p:txBody>
      </p:sp>
      <p:sp>
        <p:nvSpPr>
          <p:cNvPr id="2150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1834E60-CC66-424A-9792-4DF723A508BD}" type="slidenum">
              <a:rPr lang="en-US" sz="1400">
                <a:solidFill>
                  <a:srgbClr val="8889A7"/>
                </a:solidFill>
                <a:latin typeface="Calibri" charset="0"/>
              </a:rPr>
              <a:pPr/>
              <a:t>5</a:t>
            </a:fld>
            <a:endParaRPr lang="en-US" sz="1400">
              <a:solidFill>
                <a:srgbClr val="8889A7"/>
              </a:solidFill>
              <a:latin typeface="Calibri" charset="0"/>
            </a:endParaRPr>
          </a:p>
        </p:txBody>
      </p:sp>
    </p:spTree>
    <p:extLst>
      <p:ext uri="{BB962C8B-B14F-4D97-AF65-F5344CB8AC3E}">
        <p14:creationId xmlns:p14="http://schemas.microsoft.com/office/powerpoint/2010/main" val="1084240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762000"/>
          </a:xfrm>
        </p:spPr>
        <p:txBody>
          <a:bodyPr>
            <a:normAutofit/>
          </a:bodyPr>
          <a:lstStyle/>
          <a:p>
            <a:pPr eaLnBrk="1" hangingPunct="1">
              <a:defRPr/>
            </a:pPr>
            <a:r>
              <a:rPr lang="en-US" dirty="0" smtClean="0">
                <a:effectLst>
                  <a:outerShdw blurRad="38100" dist="38100" dir="2700000" algn="tl">
                    <a:srgbClr val="DDDDDD"/>
                  </a:outerShdw>
                </a:effectLst>
              </a:rPr>
              <a:t>Avoiding Disputes</a:t>
            </a:r>
            <a:endParaRPr dirty="0">
              <a:effectLst>
                <a:outerShdw blurRad="38100" dist="38100" dir="2700000" algn="tl">
                  <a:srgbClr val="000000"/>
                </a:outerShdw>
              </a:effectLst>
            </a:endParaRPr>
          </a:p>
        </p:txBody>
      </p:sp>
      <p:sp>
        <p:nvSpPr>
          <p:cNvPr id="69635" name="Rectangle 3"/>
          <p:cNvSpPr>
            <a:spLocks noGrp="1" noChangeArrowheads="1"/>
          </p:cNvSpPr>
          <p:nvPr>
            <p:ph idx="1"/>
          </p:nvPr>
        </p:nvSpPr>
        <p:spPr>
          <a:xfrm>
            <a:off x="457200" y="1447800"/>
            <a:ext cx="8226425" cy="5410200"/>
          </a:xfrm>
        </p:spPr>
        <p:txBody>
          <a:bodyPr/>
          <a:lstStyle/>
          <a:p>
            <a:pPr eaLnBrk="1" hangingPunct="1">
              <a:spcAft>
                <a:spcPts val="600"/>
              </a:spcAft>
            </a:pPr>
            <a:r>
              <a:rPr lang="en-US" sz="2400" dirty="0" smtClean="0">
                <a:solidFill>
                  <a:schemeClr val="tx2">
                    <a:lumMod val="75000"/>
                  </a:schemeClr>
                </a:solidFill>
                <a:latin typeface="Calibri" charset="0"/>
              </a:rPr>
              <a:t>Designate and train appropriate liaisons and school-based contacts. 		</a:t>
            </a:r>
            <a:r>
              <a:rPr lang="en-US" sz="1800" dirty="0" smtClean="0">
                <a:solidFill>
                  <a:schemeClr val="tx2">
                    <a:lumMod val="75000"/>
                  </a:schemeClr>
                </a:solidFill>
                <a:latin typeface="Calibri" charset="0"/>
              </a:rPr>
              <a:t>11432(g)(1)(J)(ii), (iv); 11432(g)(6)(A)(ix)</a:t>
            </a:r>
            <a:endParaRPr lang="en-US" sz="2400" dirty="0" smtClean="0">
              <a:solidFill>
                <a:schemeClr val="tx2">
                  <a:lumMod val="75000"/>
                </a:schemeClr>
              </a:solidFill>
              <a:latin typeface="Calibri" charset="0"/>
            </a:endParaRPr>
          </a:p>
          <a:p>
            <a:pPr eaLnBrk="1" hangingPunct="1">
              <a:spcAft>
                <a:spcPts val="600"/>
              </a:spcAft>
            </a:pPr>
            <a:r>
              <a:rPr lang="en-US" sz="2400" dirty="0" smtClean="0">
                <a:solidFill>
                  <a:schemeClr val="tx2">
                    <a:lumMod val="75000"/>
                  </a:schemeClr>
                </a:solidFill>
                <a:latin typeface="Calibri" charset="0"/>
              </a:rPr>
              <a:t>Rectify concerns raised during monitoring.</a:t>
            </a:r>
          </a:p>
          <a:p>
            <a:pPr lvl="1" eaLnBrk="1" hangingPunct="1">
              <a:spcAft>
                <a:spcPts val="600"/>
              </a:spcAft>
            </a:pPr>
            <a:r>
              <a:rPr lang="en-US" sz="2400" dirty="0" smtClean="0">
                <a:solidFill>
                  <a:srgbClr val="C40000"/>
                </a:solidFill>
                <a:latin typeface="Calibri" charset="0"/>
              </a:rPr>
              <a:t>States are now required to monitor </a:t>
            </a:r>
            <a:r>
              <a:rPr lang="en-US" sz="2400" dirty="0" err="1" smtClean="0">
                <a:solidFill>
                  <a:srgbClr val="C40000"/>
                </a:solidFill>
                <a:latin typeface="Calibri" charset="0"/>
              </a:rPr>
              <a:t>LEAs</a:t>
            </a:r>
            <a:r>
              <a:rPr lang="en-US" sz="2400" dirty="0" smtClean="0">
                <a:solidFill>
                  <a:srgbClr val="C40000"/>
                </a:solidFill>
                <a:latin typeface="Calibri" charset="0"/>
              </a:rPr>
              <a:t>.</a:t>
            </a:r>
            <a:r>
              <a:rPr lang="en-US" sz="2400" dirty="0" smtClean="0">
                <a:solidFill>
                  <a:srgbClr val="FF2D2D"/>
                </a:solidFill>
                <a:latin typeface="Calibri" charset="0"/>
              </a:rPr>
              <a:t>   </a:t>
            </a:r>
            <a:r>
              <a:rPr lang="en-US" sz="1800" dirty="0" smtClean="0">
                <a:solidFill>
                  <a:schemeClr val="tx2">
                    <a:lumMod val="75000"/>
                  </a:schemeClr>
                </a:solidFill>
                <a:latin typeface="Calibri" charset="0"/>
              </a:rPr>
              <a:t>11432(f)(5)</a:t>
            </a:r>
            <a:endParaRPr lang="en-US" sz="2400" dirty="0" smtClean="0">
              <a:solidFill>
                <a:srgbClr val="FF2D2D"/>
              </a:solidFill>
              <a:latin typeface="Calibri" charset="0"/>
            </a:endParaRPr>
          </a:p>
          <a:p>
            <a:pPr eaLnBrk="1" hangingPunct="1">
              <a:spcAft>
                <a:spcPts val="600"/>
              </a:spcAft>
            </a:pPr>
            <a:r>
              <a:rPr lang="en-US" sz="2400" dirty="0" smtClean="0">
                <a:solidFill>
                  <a:schemeClr val="tx2">
                    <a:lumMod val="75000"/>
                  </a:schemeClr>
                </a:solidFill>
                <a:latin typeface="Calibri" charset="0"/>
              </a:rPr>
              <a:t>Develop and implement good local policies </a:t>
            </a:r>
            <a:r>
              <a:rPr lang="en-US" sz="2400" dirty="0" smtClean="0">
                <a:solidFill>
                  <a:schemeClr val="tx2">
                    <a:lumMod val="75000"/>
                  </a:schemeClr>
                </a:solidFill>
              </a:rPr>
              <a:t>on </a:t>
            </a:r>
            <a:r>
              <a:rPr lang="en-US" sz="2400" dirty="0" smtClean="0">
                <a:solidFill>
                  <a:srgbClr val="C40000"/>
                </a:solidFill>
              </a:rPr>
              <a:t>school discipline, identification, </a:t>
            </a:r>
            <a:r>
              <a:rPr lang="en-US" sz="2400" dirty="0" smtClean="0">
                <a:solidFill>
                  <a:srgbClr val="1F2251"/>
                </a:solidFill>
              </a:rPr>
              <a:t>enrollment, retention; </a:t>
            </a:r>
            <a:r>
              <a:rPr lang="en-US" sz="2400" dirty="0" smtClean="0">
                <a:solidFill>
                  <a:srgbClr val="C40000"/>
                </a:solidFill>
              </a:rPr>
              <a:t>barriers due to fees, fines, and absences; credit accrual</a:t>
            </a:r>
            <a:r>
              <a:rPr lang="en-US" sz="2400" dirty="0" smtClean="0">
                <a:solidFill>
                  <a:srgbClr val="1F2251"/>
                </a:solidFill>
              </a:rPr>
              <a:t>; full participation in academic</a:t>
            </a:r>
            <a:r>
              <a:rPr lang="en-US" sz="2400" dirty="0" smtClean="0"/>
              <a:t> </a:t>
            </a:r>
            <a:r>
              <a:rPr lang="en-US" sz="2400" dirty="0" smtClean="0">
                <a:solidFill>
                  <a:srgbClr val="C40000"/>
                </a:solidFill>
              </a:rPr>
              <a:t>and extra-curricular activities; </a:t>
            </a:r>
            <a:r>
              <a:rPr lang="en-US" sz="2400" dirty="0" smtClean="0">
                <a:solidFill>
                  <a:schemeClr val="tx2">
                    <a:lumMod val="75000"/>
                  </a:schemeClr>
                </a:solidFill>
              </a:rPr>
              <a:t>enrollment of unaccompanied youth; school stability; transportation; </a:t>
            </a:r>
            <a:r>
              <a:rPr lang="en-US" sz="2400" dirty="0" smtClean="0">
                <a:solidFill>
                  <a:srgbClr val="C40000"/>
                </a:solidFill>
              </a:rPr>
              <a:t>privacy; inter-district collaboration.</a:t>
            </a:r>
            <a:endParaRPr lang="en-US" sz="2400" dirty="0" smtClean="0">
              <a:solidFill>
                <a:srgbClr val="C40000"/>
              </a:solidFill>
              <a:latin typeface="Calibri" charset="0"/>
            </a:endParaRPr>
          </a:p>
          <a:p>
            <a:pPr eaLnBrk="1" hangingPunct="1">
              <a:spcAft>
                <a:spcPts val="600"/>
              </a:spcAft>
            </a:pPr>
            <a:endParaRPr lang="en-US" dirty="0" smtClean="0">
              <a:latin typeface="Calibri" charset="0"/>
            </a:endParaRP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9636" name="Slide Number Placeholder 5"/>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3AE1A9-9BE5-E84B-AC91-A9FB11457DBD}" type="slidenum">
              <a:rPr lang="en-US" sz="1400">
                <a:solidFill>
                  <a:srgbClr val="8889A7"/>
                </a:solidFill>
                <a:latin typeface="Calibri" charset="0"/>
              </a:rPr>
              <a:pPr/>
              <a:t>50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Full Participation</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828800"/>
            <a:ext cx="8229600" cy="4800600"/>
          </a:xfrm>
        </p:spPr>
        <p:txBody>
          <a:bodyPr/>
          <a:lstStyle/>
          <a:p>
            <a:pPr eaLnBrk="1" hangingPunct="1">
              <a:lnSpc>
                <a:spcPct val="90000"/>
              </a:lnSpc>
              <a:spcAft>
                <a:spcPts val="600"/>
              </a:spcAft>
            </a:pPr>
            <a:r>
              <a:rPr lang="en-US" sz="2600" dirty="0" smtClean="0">
                <a:solidFill>
                  <a:srgbClr val="C40000"/>
                </a:solidFill>
              </a:rPr>
              <a:t>States must have procedures to eliminate barriers to academic and extracurricular activities, including magnet school, summer school, career and technical education, advanced placement, online learning, and charter school programs. </a:t>
            </a:r>
            <a:r>
              <a:rPr lang="en-US" sz="1800" dirty="0" smtClean="0">
                <a:solidFill>
                  <a:schemeClr val="tx2">
                    <a:lumMod val="75000"/>
                  </a:schemeClr>
                </a:solidFill>
              </a:rPr>
              <a:t>11432(g)(1)(F)(iii)</a:t>
            </a:r>
          </a:p>
          <a:p>
            <a:pPr eaLnBrk="1" hangingPunct="1">
              <a:lnSpc>
                <a:spcPct val="90000"/>
              </a:lnSpc>
              <a:spcAft>
                <a:spcPts val="600"/>
              </a:spcAft>
            </a:pPr>
            <a:r>
              <a:rPr lang="en-US" sz="2400" dirty="0" err="1" smtClean="0">
                <a:solidFill>
                  <a:srgbClr val="C40000"/>
                </a:solidFill>
              </a:rPr>
              <a:t>LEAs</a:t>
            </a:r>
            <a:r>
              <a:rPr lang="en-US" sz="2400" dirty="0" smtClean="0">
                <a:solidFill>
                  <a:srgbClr val="C40000"/>
                </a:solidFill>
              </a:rPr>
              <a:t> should anticipate and accommodate the needs of McKinney-Vento students to enter these programs and consider giving them priority on waitlists. </a:t>
            </a:r>
            <a:r>
              <a:rPr lang="en-US" sz="1800" dirty="0" smtClean="0">
                <a:solidFill>
                  <a:schemeClr val="tx2"/>
                </a:solidFill>
              </a:rPr>
              <a:t>(Guidance I6)</a:t>
            </a:r>
            <a:endParaRPr lang="en-US" sz="2400" dirty="0" smtClean="0">
              <a:solidFill>
                <a:schemeClr val="tx2"/>
              </a:solidFill>
            </a:endParaRPr>
          </a:p>
          <a:p>
            <a:pPr eaLnBrk="1" hangingPunct="1">
              <a:lnSpc>
                <a:spcPct val="90000"/>
              </a:lnSpc>
              <a:spcAft>
                <a:spcPts val="600"/>
              </a:spcAft>
            </a:pPr>
            <a:r>
              <a:rPr lang="en-US" sz="2400" dirty="0" err="1" smtClean="0">
                <a:solidFill>
                  <a:srgbClr val="C40000"/>
                </a:solidFill>
              </a:rPr>
              <a:t>SEAs</a:t>
            </a:r>
            <a:r>
              <a:rPr lang="en-US" sz="2400" dirty="0" smtClean="0">
                <a:solidFill>
                  <a:srgbClr val="C40000"/>
                </a:solidFill>
              </a:rPr>
              <a:t> and </a:t>
            </a:r>
            <a:r>
              <a:rPr lang="en-US" sz="2400" dirty="0" err="1" smtClean="0">
                <a:solidFill>
                  <a:srgbClr val="C40000"/>
                </a:solidFill>
              </a:rPr>
              <a:t>LEAs</a:t>
            </a:r>
            <a:r>
              <a:rPr lang="en-US" sz="2400" dirty="0" smtClean="0">
                <a:solidFill>
                  <a:srgbClr val="C40000"/>
                </a:solidFill>
              </a:rPr>
              <a:t> should develop policies to expedite full participation in extracurricular activities and work with athletic associations to adjust policies to facilitate participation.				</a:t>
            </a:r>
            <a:r>
              <a:rPr lang="en-US" sz="1800" dirty="0" smtClean="0">
                <a:solidFill>
                  <a:srgbClr val="2A2D6C"/>
                </a:solidFill>
              </a:rPr>
              <a:t>(Guidance </a:t>
            </a:r>
            <a:r>
              <a:rPr lang="en-US" sz="1800" dirty="0" err="1" smtClean="0">
                <a:solidFill>
                  <a:srgbClr val="2A2D6C"/>
                </a:solidFill>
              </a:rPr>
              <a:t>p</a:t>
            </a:r>
            <a:r>
              <a:rPr lang="en-US" sz="1800" dirty="0" smtClean="0">
                <a:solidFill>
                  <a:srgbClr val="2A2D6C"/>
                </a:solidFill>
              </a:rPr>
              <a:t>. 25)</a:t>
            </a:r>
            <a:endParaRPr lang="en-US" sz="3200" dirty="0" smtClean="0">
              <a:solidFill>
                <a:srgbClr val="2A2D6C"/>
              </a:solidFill>
            </a:endParaRPr>
          </a:p>
        </p:txBody>
      </p:sp>
      <p:sp>
        <p:nvSpPr>
          <p:cNvPr id="11264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Credit Accrual and School Climate</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828800"/>
            <a:ext cx="8229600" cy="4800600"/>
          </a:xfrm>
        </p:spPr>
        <p:txBody>
          <a:bodyPr/>
          <a:lstStyle/>
          <a:p>
            <a:pPr eaLnBrk="1" hangingPunct="1">
              <a:lnSpc>
                <a:spcPct val="90000"/>
              </a:lnSpc>
              <a:spcAft>
                <a:spcPts val="600"/>
              </a:spcAft>
            </a:pPr>
            <a:r>
              <a:rPr lang="en-US" sz="2600" dirty="0" err="1" smtClean="0">
                <a:solidFill>
                  <a:srgbClr val="C40000"/>
                </a:solidFill>
              </a:rPr>
              <a:t>LEAs</a:t>
            </a:r>
            <a:r>
              <a:rPr lang="en-US" sz="2600" dirty="0" smtClean="0">
                <a:solidFill>
                  <a:srgbClr val="C40000"/>
                </a:solidFill>
              </a:rPr>
              <a:t> must have procedures to ensure McKinney-Vento students receive appropriate full or partial credit, such as: consulting with prior school about partial coursework completed; evaluating students’ mastery of partly completed courses; offering credit recovery.</a:t>
            </a:r>
            <a:r>
              <a:rPr lang="en-US" sz="2600" dirty="0" smtClean="0"/>
              <a:t>		</a:t>
            </a:r>
            <a:r>
              <a:rPr lang="en-US" sz="1800" dirty="0" smtClean="0">
                <a:solidFill>
                  <a:srgbClr val="1F2251"/>
                </a:solidFill>
              </a:rPr>
              <a:t>11432(g)(1)(F)(ii); 11432(g)(6)(A)(x); Guidance O2</a:t>
            </a:r>
          </a:p>
          <a:p>
            <a:pPr eaLnBrk="1" hangingPunct="1">
              <a:lnSpc>
                <a:spcPct val="90000"/>
              </a:lnSpc>
              <a:spcAft>
                <a:spcPts val="600"/>
              </a:spcAft>
            </a:pPr>
            <a:r>
              <a:rPr lang="en-US" sz="2400" dirty="0" err="1" smtClean="0">
                <a:solidFill>
                  <a:srgbClr val="C40000"/>
                </a:solidFill>
                <a:latin typeface="Calibri" charset="0"/>
              </a:rPr>
              <a:t>SEAs</a:t>
            </a:r>
            <a:r>
              <a:rPr lang="en-US" sz="2400" dirty="0" smtClean="0">
                <a:solidFill>
                  <a:srgbClr val="C40000"/>
                </a:solidFill>
                <a:latin typeface="Calibri" charset="0"/>
              </a:rPr>
              <a:t> and </a:t>
            </a:r>
            <a:r>
              <a:rPr lang="en-US" sz="2400" dirty="0" err="1" smtClean="0">
                <a:solidFill>
                  <a:srgbClr val="C40000"/>
                </a:solidFill>
                <a:latin typeface="Calibri" charset="0"/>
              </a:rPr>
              <a:t>LEAs</a:t>
            </a:r>
            <a:r>
              <a:rPr lang="en-US" sz="2400" dirty="0" smtClean="0">
                <a:solidFill>
                  <a:srgbClr val="C40000"/>
                </a:solidFill>
                <a:latin typeface="Calibri" charset="0"/>
              </a:rPr>
              <a:t> should ensure school personnel consider issues related to homelessness prior to taking disciplinary action.</a:t>
            </a:r>
            <a:r>
              <a:rPr lang="en-US" sz="2400" dirty="0" smtClean="0">
                <a:solidFill>
                  <a:schemeClr val="tx2"/>
                </a:solidFill>
                <a:latin typeface="Calibri" charset="0"/>
              </a:rPr>
              <a:t> 			</a:t>
            </a:r>
            <a:r>
              <a:rPr lang="en-US" sz="1800" dirty="0" smtClean="0">
                <a:solidFill>
                  <a:schemeClr val="tx2"/>
                </a:solidFill>
                <a:latin typeface="Calibri" charset="0"/>
              </a:rPr>
              <a:t>(Guidance </a:t>
            </a:r>
            <a:r>
              <a:rPr lang="en-US" sz="1800" dirty="0" err="1" smtClean="0">
                <a:solidFill>
                  <a:schemeClr val="tx2"/>
                </a:solidFill>
                <a:latin typeface="Calibri" charset="0"/>
              </a:rPr>
              <a:t>p</a:t>
            </a:r>
            <a:r>
              <a:rPr lang="en-US" sz="1800" dirty="0" smtClean="0">
                <a:solidFill>
                  <a:schemeClr val="tx2"/>
                </a:solidFill>
                <a:latin typeface="Calibri" charset="0"/>
              </a:rPr>
              <a:t>. 33)</a:t>
            </a:r>
            <a:endParaRPr lang="en-US" sz="2400" dirty="0" smtClean="0">
              <a:solidFill>
                <a:srgbClr val="C40000"/>
              </a:solidFill>
              <a:latin typeface="Calibri" charset="0"/>
            </a:endParaRPr>
          </a:p>
          <a:p>
            <a:pPr eaLnBrk="1" hangingPunct="1">
              <a:lnSpc>
                <a:spcPct val="90000"/>
              </a:lnSpc>
              <a:spcAft>
                <a:spcPts val="600"/>
              </a:spcAft>
            </a:pPr>
            <a:r>
              <a:rPr lang="en-US" sz="2400" dirty="0" err="1" smtClean="0">
                <a:solidFill>
                  <a:srgbClr val="C40000"/>
                </a:solidFill>
                <a:latin typeface="Calibri" charset="0"/>
              </a:rPr>
              <a:t>SEAs</a:t>
            </a:r>
            <a:r>
              <a:rPr lang="en-US" sz="2400" dirty="0" smtClean="0">
                <a:solidFill>
                  <a:srgbClr val="C40000"/>
                </a:solidFill>
                <a:latin typeface="Calibri" charset="0"/>
              </a:rPr>
              <a:t> and </a:t>
            </a:r>
            <a:r>
              <a:rPr lang="en-US" sz="2400" dirty="0" err="1" smtClean="0">
                <a:solidFill>
                  <a:srgbClr val="C40000"/>
                </a:solidFill>
                <a:latin typeface="Calibri" charset="0"/>
              </a:rPr>
              <a:t>LEAs</a:t>
            </a:r>
            <a:r>
              <a:rPr lang="en-US" sz="2400" dirty="0" smtClean="0">
                <a:solidFill>
                  <a:srgbClr val="C40000"/>
                </a:solidFill>
                <a:latin typeface="Calibri" charset="0"/>
              </a:rPr>
              <a:t> should provide training on the traumatic impacts of homelessness and how to provide trauma-informed support. 			</a:t>
            </a:r>
            <a:r>
              <a:rPr lang="en-US" sz="1800" dirty="0" smtClean="0">
                <a:solidFill>
                  <a:schemeClr val="tx2"/>
                </a:solidFill>
                <a:latin typeface="Calibri" charset="0"/>
              </a:rPr>
              <a:t>(Guidance </a:t>
            </a:r>
            <a:r>
              <a:rPr lang="en-US" sz="1800" dirty="0" err="1" smtClean="0">
                <a:solidFill>
                  <a:schemeClr val="tx2"/>
                </a:solidFill>
                <a:latin typeface="Calibri" charset="0"/>
              </a:rPr>
              <a:t>p</a:t>
            </a:r>
            <a:r>
              <a:rPr lang="en-US" sz="1800" dirty="0" smtClean="0">
                <a:solidFill>
                  <a:schemeClr val="tx2"/>
                </a:solidFill>
                <a:latin typeface="Calibri" charset="0"/>
              </a:rPr>
              <a:t>. 34)</a:t>
            </a:r>
            <a:endParaRPr lang="en-US" sz="3200" dirty="0" smtClean="0">
              <a:solidFill>
                <a:schemeClr val="tx2"/>
              </a:solidFill>
              <a:latin typeface="Calibri" charset="0"/>
            </a:endParaRPr>
          </a:p>
          <a:p>
            <a:pPr lvl="1" eaLnBrk="1" hangingPunct="1">
              <a:lnSpc>
                <a:spcPct val="90000"/>
              </a:lnSpc>
              <a:spcAft>
                <a:spcPts val="0"/>
              </a:spcAft>
              <a:buNone/>
            </a:pPr>
            <a:r>
              <a:rPr lang="en-US" sz="1800" dirty="0" smtClean="0">
                <a:solidFill>
                  <a:srgbClr val="1F2251"/>
                </a:solidFill>
              </a:rPr>
              <a:t>							</a:t>
            </a:r>
            <a:endParaRPr lang="en-US" sz="2600" dirty="0">
              <a:solidFill>
                <a:srgbClr val="1F2251"/>
              </a:solidFill>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371600"/>
          </a:xfrm>
        </p:spPr>
        <p:txBody>
          <a:bodyPr>
            <a:noAutofit/>
          </a:bodyPr>
          <a:lstStyle/>
          <a:p>
            <a:pPr eaLnBrk="1" hangingPunct="1">
              <a:defRPr/>
            </a:pPr>
            <a:r>
              <a:rPr dirty="0" smtClean="0">
                <a:effectLst>
                  <a:outerShdw blurRad="38100" dist="38100" dir="2700000" algn="tl">
                    <a:srgbClr val="DDDDDD"/>
                  </a:outerShdw>
                </a:effectLst>
                <a:ea typeface="+mj-lt"/>
              </a:rPr>
              <a:t/>
            </a:r>
            <a:br>
              <a:rPr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Support for Academic Success:</a:t>
            </a:r>
            <a:br>
              <a:rPr lang="en-US"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Transitioning to Higher Education</a:t>
            </a:r>
            <a:endParaRPr dirty="0" smtClean="0">
              <a:ea typeface="+mj-lt"/>
            </a:endParaRPr>
          </a:p>
        </p:txBody>
      </p:sp>
      <p:sp>
        <p:nvSpPr>
          <p:cNvPr id="110595" name="Content Placeholder 2"/>
          <p:cNvSpPr>
            <a:spLocks noGrp="1"/>
          </p:cNvSpPr>
          <p:nvPr>
            <p:ph idx="4294967295"/>
          </p:nvPr>
        </p:nvSpPr>
        <p:spPr>
          <a:xfrm>
            <a:off x="457200" y="2057400"/>
            <a:ext cx="8229600" cy="4572000"/>
          </a:xfrm>
        </p:spPr>
        <p:txBody>
          <a:bodyPr/>
          <a:lstStyle/>
          <a:p>
            <a:pPr eaLnBrk="1" hangingPunct="1">
              <a:spcAft>
                <a:spcPts val="1200"/>
              </a:spcAft>
            </a:pPr>
            <a:r>
              <a:rPr lang="en-US" dirty="0" smtClean="0">
                <a:solidFill>
                  <a:srgbClr val="C40000"/>
                </a:solidFill>
                <a:latin typeface="Calibri" charset="0"/>
              </a:rPr>
              <a:t>All McKinney-Vento youth must be able to </a:t>
            </a:r>
            <a:r>
              <a:rPr lang="en-US" dirty="0" smtClean="0">
                <a:solidFill>
                  <a:srgbClr val="C40000"/>
                </a:solidFill>
              </a:rPr>
              <a:t>receive individualized counseling from counselors to prepare and improve their readiness for college, including college selection, application, financial aid, and on-campus supports. 	</a:t>
            </a:r>
            <a:r>
              <a:rPr lang="en-US" sz="1800" dirty="0" smtClean="0">
                <a:solidFill>
                  <a:schemeClr val="tx2">
                    <a:lumMod val="75000"/>
                  </a:schemeClr>
                </a:solidFill>
              </a:rPr>
              <a:t>11432(g)(1)(K); Guidance Q1</a:t>
            </a:r>
          </a:p>
          <a:p>
            <a:pPr eaLnBrk="1" hangingPunct="1">
              <a:spcAft>
                <a:spcPts val="0"/>
              </a:spcAft>
            </a:pPr>
            <a:r>
              <a:rPr lang="en-US" dirty="0" smtClean="0">
                <a:solidFill>
                  <a:srgbClr val="C40000"/>
                </a:solidFill>
                <a:latin typeface="Calibri" charset="0"/>
              </a:rPr>
              <a:t>Liaisons must ensure unaccompanied youth are informed of their status as independent students and obtain verification of that status.</a:t>
            </a:r>
            <a:endParaRPr lang="en-US" dirty="0" smtClean="0">
              <a:solidFill>
                <a:srgbClr val="FF2D2D"/>
              </a:solidFill>
              <a:latin typeface="Calibri" charset="0"/>
            </a:endParaRPr>
          </a:p>
          <a:p>
            <a:pPr eaLnBrk="1" hangingPunct="1">
              <a:spcAft>
                <a:spcPts val="0"/>
              </a:spcAft>
              <a:buNone/>
            </a:pPr>
            <a:r>
              <a:rPr lang="en-US" sz="1800" dirty="0" smtClean="0">
                <a:solidFill>
                  <a:srgbClr val="FF2D2D"/>
                </a:solidFill>
                <a:latin typeface="Calibri" charset="0"/>
              </a:rPr>
              <a:t>	</a:t>
            </a:r>
            <a:r>
              <a:rPr lang="en-US" sz="1800" dirty="0" smtClean="0">
                <a:solidFill>
                  <a:srgbClr val="1F2251"/>
                </a:solidFill>
                <a:latin typeface="Calibri" charset="0"/>
              </a:rPr>
              <a:t>11432(g)(6)(A)(x)(III); Guidance Q2</a:t>
            </a:r>
            <a:endParaRPr lang="en-US" dirty="0" smtClean="0">
              <a:solidFill>
                <a:srgbClr val="1F2251"/>
              </a:solidFill>
              <a:latin typeface="Calibri" charset="0"/>
            </a:endParaRPr>
          </a:p>
        </p:txBody>
      </p:sp>
      <p:sp>
        <p:nvSpPr>
          <p:cNvPr id="11059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53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Coordination with Other Laws/Programs</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600200"/>
            <a:ext cx="8229600" cy="5029200"/>
          </a:xfrm>
        </p:spPr>
        <p:txBody>
          <a:bodyPr/>
          <a:lstStyle/>
          <a:p>
            <a:pPr eaLnBrk="1" hangingPunct="1">
              <a:lnSpc>
                <a:spcPct val="90000"/>
              </a:lnSpc>
              <a:spcAft>
                <a:spcPts val="600"/>
              </a:spcAft>
            </a:pPr>
            <a:r>
              <a:rPr lang="en-US" dirty="0" err="1" smtClean="0">
                <a:solidFill>
                  <a:srgbClr val="C40000"/>
                </a:solidFill>
              </a:rPr>
              <a:t>LEAs</a:t>
            </a:r>
            <a:r>
              <a:rPr lang="en-US" dirty="0" smtClean="0">
                <a:solidFill>
                  <a:srgbClr val="C40000"/>
                </a:solidFill>
              </a:rPr>
              <a:t> must coordinate McKinney-Vento and special education services within the LEA, and with other involved </a:t>
            </a:r>
            <a:r>
              <a:rPr lang="en-US" dirty="0" err="1" smtClean="0">
                <a:solidFill>
                  <a:srgbClr val="C40000"/>
                </a:solidFill>
              </a:rPr>
              <a:t>LEAs</a:t>
            </a:r>
            <a:r>
              <a:rPr lang="en-US" dirty="0" smtClean="0">
                <a:solidFill>
                  <a:srgbClr val="C40000"/>
                </a:solidFill>
              </a:rPr>
              <a:t>.  </a:t>
            </a:r>
            <a:r>
              <a:rPr lang="en-US" dirty="0" smtClean="0"/>
              <a:t>		</a:t>
            </a:r>
            <a:r>
              <a:rPr lang="en-US" sz="1800" dirty="0" smtClean="0">
                <a:solidFill>
                  <a:schemeClr val="tx2">
                    <a:lumMod val="75000"/>
                  </a:schemeClr>
                </a:solidFill>
              </a:rPr>
              <a:t>11432(g)(5)(D)</a:t>
            </a:r>
            <a:endParaRPr lang="en-US" dirty="0" smtClean="0">
              <a:solidFill>
                <a:schemeClr val="tx2">
                  <a:lumMod val="75000"/>
                </a:schemeClr>
              </a:solidFill>
            </a:endParaRPr>
          </a:p>
          <a:p>
            <a:pPr eaLnBrk="1" hangingPunct="1">
              <a:lnSpc>
                <a:spcPct val="90000"/>
              </a:lnSpc>
              <a:spcAft>
                <a:spcPts val="600"/>
              </a:spcAft>
            </a:pPr>
            <a:r>
              <a:rPr lang="en-US" dirty="0" smtClean="0">
                <a:solidFill>
                  <a:srgbClr val="C40000"/>
                </a:solidFill>
              </a:rPr>
              <a:t>Information about a McKinney-Vento student’s living situation is a student education record subject to FERPA. </a:t>
            </a:r>
            <a:r>
              <a:rPr lang="en-US" dirty="0" smtClean="0"/>
              <a:t>				</a:t>
            </a:r>
            <a:r>
              <a:rPr lang="en-US" sz="1800" dirty="0" smtClean="0">
                <a:solidFill>
                  <a:srgbClr val="1F2251"/>
                </a:solidFill>
              </a:rPr>
              <a:t>11432(g)(3)(G)</a:t>
            </a:r>
            <a:endParaRPr lang="en-US" dirty="0" smtClean="0">
              <a:solidFill>
                <a:srgbClr val="1F2251"/>
              </a:solidFill>
            </a:endParaRPr>
          </a:p>
          <a:p>
            <a:pPr eaLnBrk="1" hangingPunct="1">
              <a:lnSpc>
                <a:spcPct val="90000"/>
              </a:lnSpc>
              <a:spcAft>
                <a:spcPts val="600"/>
              </a:spcAft>
            </a:pPr>
            <a:r>
              <a:rPr lang="en-US" dirty="0" smtClean="0">
                <a:solidFill>
                  <a:srgbClr val="C40000"/>
                </a:solidFill>
              </a:rPr>
              <a:t>Local liaisons are authorized to affirm that students meet the Department of Housing and Urban Development (HUD) definition of homelessness, to qualify them for HUD homeless assistance programs. </a:t>
            </a:r>
            <a:r>
              <a:rPr lang="en-US" dirty="0" smtClean="0"/>
              <a:t>	</a:t>
            </a:r>
            <a:r>
              <a:rPr lang="en-US" sz="1800" dirty="0" smtClean="0">
                <a:solidFill>
                  <a:srgbClr val="1F2251"/>
                </a:solidFill>
              </a:rPr>
              <a:t>11432(g)(6)(D)</a:t>
            </a:r>
            <a:endParaRPr lang="en-US" dirty="0">
              <a:solidFill>
                <a:srgbClr val="1F2251"/>
              </a:solidFill>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048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National School Lunch Act</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p:txBody>
          <a:bodyPr/>
          <a:lstStyle/>
          <a:p>
            <a:pPr eaLnBrk="1" hangingPunct="1">
              <a:lnSpc>
                <a:spcPct val="90000"/>
              </a:lnSpc>
              <a:spcAft>
                <a:spcPts val="600"/>
              </a:spcAft>
            </a:pPr>
            <a:r>
              <a:rPr lang="en-US" dirty="0">
                <a:solidFill>
                  <a:srgbClr val="2A2D6C"/>
                </a:solidFill>
                <a:latin typeface="Calibri" charset="0"/>
              </a:rPr>
              <a:t>McKinney-Vento students are automatically eligible for free school meals.</a:t>
            </a:r>
            <a:endParaRPr lang="en-US" sz="2400" dirty="0">
              <a:solidFill>
                <a:srgbClr val="2A2D6C"/>
              </a:solidFill>
              <a:latin typeface="Calibri" charset="0"/>
            </a:endParaRPr>
          </a:p>
          <a:p>
            <a:pPr eaLnBrk="1" hangingPunct="1">
              <a:lnSpc>
                <a:spcPct val="90000"/>
              </a:lnSpc>
              <a:spcAft>
                <a:spcPts val="600"/>
              </a:spcAft>
            </a:pPr>
            <a:r>
              <a:rPr lang="en-US" dirty="0">
                <a:solidFill>
                  <a:srgbClr val="2A2D6C"/>
                </a:solidFill>
                <a:latin typeface="Calibri" charset="0"/>
              </a:rPr>
              <a:t>USDA policy permits liaisons and shelter directors to obtain free school meals for students immediately by providing a list of names of students experiencing homelessness with effective dates.</a:t>
            </a:r>
          </a:p>
          <a:p>
            <a:pPr eaLnBrk="1" hangingPunct="1">
              <a:lnSpc>
                <a:spcPct val="90000"/>
              </a:lnSpc>
              <a:spcAft>
                <a:spcPts val="600"/>
              </a:spcAft>
            </a:pPr>
            <a:r>
              <a:rPr lang="en-US" dirty="0">
                <a:solidFill>
                  <a:srgbClr val="2A2D6C"/>
                </a:solidFill>
                <a:latin typeface="Calibri" charset="0"/>
                <a:hlinkClick r:id="rId3"/>
              </a:rPr>
              <a:t>http://www.naehcy.org/educational-resources/food</a:t>
            </a:r>
            <a:endParaRPr lang="en-US" dirty="0">
              <a:solidFill>
                <a:srgbClr val="2A2D6C"/>
              </a:solidFill>
              <a:latin typeface="Calibri" charset="0"/>
            </a:endParaRPr>
          </a:p>
          <a:p>
            <a:pPr eaLnBrk="1" hangingPunct="1">
              <a:lnSpc>
                <a:spcPct val="90000"/>
              </a:lnSpc>
              <a:spcAft>
                <a:spcPts val="600"/>
              </a:spcAft>
            </a:pPr>
            <a:r>
              <a:rPr lang="en-US" dirty="0">
                <a:solidFill>
                  <a:srgbClr val="2A2D6C"/>
                </a:solidFill>
                <a:latin typeface="Calibri" charset="0"/>
                <a:hlinkClick r:id="rId4"/>
              </a:rPr>
              <a:t>http://center.serve.org/nche</a:t>
            </a:r>
            <a:r>
              <a:rPr lang="en-US" dirty="0">
                <a:latin typeface="Calibri" charset="0"/>
                <a:hlinkClick r:id="rId4"/>
              </a:rPr>
              <a:t>/downloads/briefs/nutrition.pdf</a:t>
            </a:r>
            <a:endParaRPr lang="en-US" dirty="0">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228600"/>
            <a:ext cx="8229600" cy="1219200"/>
          </a:xfrm>
        </p:spPr>
        <p:txBody>
          <a:bodyPr>
            <a:noAutofit/>
          </a:bodyPr>
          <a:lstStyle/>
          <a:p>
            <a:r>
              <a:rPr lang="en-US" dirty="0" smtClean="0"/>
              <a:t>Charter </a:t>
            </a:r>
            <a:r>
              <a:rPr lang="en-US" dirty="0"/>
              <a:t>Schools</a:t>
            </a:r>
          </a:p>
        </p:txBody>
      </p:sp>
      <p:sp>
        <p:nvSpPr>
          <p:cNvPr id="25602" name="Rectangle 3"/>
          <p:cNvSpPr>
            <a:spLocks noGrp="1" noChangeArrowheads="1"/>
          </p:cNvSpPr>
          <p:nvPr>
            <p:ph type="body" idx="1"/>
          </p:nvPr>
        </p:nvSpPr>
        <p:spPr>
          <a:xfrm>
            <a:off x="457200" y="1981200"/>
            <a:ext cx="8229600" cy="5181600"/>
          </a:xfrm>
        </p:spPr>
        <p:txBody>
          <a:bodyPr numCol="1"/>
          <a:lstStyle/>
          <a:p>
            <a:pPr lvl="0"/>
            <a:r>
              <a:rPr lang="en-US" sz="3200" dirty="0">
                <a:solidFill>
                  <a:schemeClr val="tx2"/>
                </a:solidFill>
              </a:rPr>
              <a:t>States receiving charter school grants under Title IV Part </a:t>
            </a:r>
            <a:r>
              <a:rPr lang="en-US" sz="3200" dirty="0" smtClean="0">
                <a:solidFill>
                  <a:schemeClr val="tx2"/>
                </a:solidFill>
              </a:rPr>
              <a:t>C (starting 2017-18 school year) </a:t>
            </a:r>
            <a:r>
              <a:rPr lang="en-US" sz="3200" dirty="0">
                <a:solidFill>
                  <a:srgbClr val="C40000"/>
                </a:solidFill>
              </a:rPr>
              <a:t>must work with charter schools on recruitment and enrollment practices to promote inclusion of all students, including by eliminating any barriers to enrollment for foster youth and unaccompanied homeless youth</a:t>
            </a:r>
            <a:r>
              <a:rPr lang="en-US" sz="3200" dirty="0">
                <a:solidFill>
                  <a:schemeClr val="tx2"/>
                </a:solidFill>
              </a:rPr>
              <a:t>.</a:t>
            </a:r>
          </a:p>
          <a:p>
            <a:pPr eaLnBrk="1" hangingPunct="1">
              <a:lnSpc>
                <a:spcPct val="80000"/>
              </a:lnSpc>
            </a:pPr>
            <a:endParaRPr lang="en-US" sz="3400" dirty="0" smtClean="0">
              <a:solidFill>
                <a:srgbClr val="2A2D6C"/>
              </a:solidFill>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56</a:t>
            </a:fld>
            <a:endParaRPr lang="en-US"/>
          </a:p>
        </p:txBody>
      </p:sp>
    </p:spTree>
    <p:extLst>
      <p:ext uri="{BB962C8B-B14F-4D97-AF65-F5344CB8AC3E}">
        <p14:creationId xmlns:p14="http://schemas.microsoft.com/office/powerpoint/2010/main" val="3925511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Support for Success: </a:t>
            </a: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457200" y="1676400"/>
            <a:ext cx="8229600" cy="4953000"/>
          </a:xfrm>
        </p:spPr>
        <p:txBody>
          <a:bodyPr/>
          <a:lstStyle/>
          <a:p>
            <a:pPr eaLnBrk="1" hangingPunct="1">
              <a:spcAft>
                <a:spcPts val="600"/>
              </a:spcAft>
            </a:pPr>
            <a:r>
              <a:rPr lang="en-US" dirty="0" smtClean="0">
                <a:solidFill>
                  <a:srgbClr val="2A2D6C"/>
                </a:solidFill>
                <a:latin typeface="Calibri" charset="0"/>
              </a:rPr>
              <a:t>Amendments </a:t>
            </a:r>
            <a:r>
              <a:rPr lang="en-US" dirty="0" smtClean="0">
                <a:solidFill>
                  <a:srgbClr val="2A2D6C"/>
                </a:solidFill>
                <a:latin typeface="Calibri" charset="0"/>
              </a:rPr>
              <a:t>took </a:t>
            </a:r>
            <a:r>
              <a:rPr lang="en-US" dirty="0" smtClean="0">
                <a:solidFill>
                  <a:srgbClr val="2A2D6C"/>
                </a:solidFill>
                <a:latin typeface="Calibri" charset="0"/>
              </a:rPr>
              <a:t>effect 2017-18 school year.</a:t>
            </a:r>
          </a:p>
          <a:p>
            <a:pPr eaLnBrk="1" hangingPunct="1">
              <a:spcAft>
                <a:spcPts val="600"/>
              </a:spcAft>
            </a:pPr>
            <a:r>
              <a:rPr lang="en-US" dirty="0" smtClean="0">
                <a:solidFill>
                  <a:srgbClr val="2A2D6C"/>
                </a:solidFill>
                <a:latin typeface="Calibri" charset="0"/>
              </a:rPr>
              <a:t>McKinney-Vento students attending </a:t>
            </a:r>
            <a:r>
              <a:rPr lang="en-US" u="sng" dirty="0" smtClean="0">
                <a:solidFill>
                  <a:srgbClr val="2A2D6C"/>
                </a:solidFill>
                <a:latin typeface="Calibri" charset="0"/>
              </a:rPr>
              <a:t>any</a:t>
            </a:r>
            <a:r>
              <a:rPr lang="en-US" dirty="0" smtClean="0">
                <a:solidFill>
                  <a:srgbClr val="2A2D6C"/>
                </a:solidFill>
                <a:latin typeface="Calibri" charset="0"/>
              </a:rPr>
              <a:t> school in the LEA are automatically </a:t>
            </a:r>
            <a:r>
              <a:rPr lang="en-US" dirty="0">
                <a:solidFill>
                  <a:srgbClr val="2A2D6C"/>
                </a:solidFill>
                <a:latin typeface="Calibri" charset="0"/>
              </a:rPr>
              <a:t>eligible for Title IA </a:t>
            </a:r>
            <a:r>
              <a:rPr lang="en-US" dirty="0" smtClean="0">
                <a:solidFill>
                  <a:srgbClr val="2A2D6C"/>
                </a:solidFill>
                <a:latin typeface="Calibri" charset="0"/>
              </a:rPr>
              <a:t>services.  		</a:t>
            </a:r>
            <a:r>
              <a:rPr lang="en-US" sz="1800" dirty="0" smtClean="0">
                <a:solidFill>
                  <a:srgbClr val="2A2D6C"/>
                </a:solidFill>
                <a:latin typeface="Calibri" charset="0"/>
              </a:rPr>
              <a:t>20 USC 6315(c)(2)(E); Guidance M1</a:t>
            </a:r>
          </a:p>
          <a:p>
            <a:pPr eaLnBrk="1" hangingPunct="1">
              <a:spcAft>
                <a:spcPts val="600"/>
              </a:spcAft>
            </a:pPr>
            <a:r>
              <a:rPr lang="en-US" dirty="0" smtClean="0">
                <a:solidFill>
                  <a:srgbClr val="C40000"/>
                </a:solidFill>
                <a:latin typeface="Calibri" charset="0"/>
              </a:rPr>
              <a:t>State report cards must disaggregate achievement and high school graduation data for McKinney-Vento students.</a:t>
            </a:r>
            <a:r>
              <a:rPr lang="en-US" dirty="0" smtClean="0">
                <a:solidFill>
                  <a:srgbClr val="800000"/>
                </a:solidFill>
                <a:latin typeface="Calibri" charset="0"/>
              </a:rPr>
              <a:t> </a:t>
            </a:r>
            <a:r>
              <a:rPr lang="en-US" dirty="0" smtClean="0">
                <a:solidFill>
                  <a:srgbClr val="2A2D6C"/>
                </a:solidFill>
                <a:latin typeface="Calibri" charset="0"/>
              </a:rPr>
              <a:t>	</a:t>
            </a:r>
            <a:r>
              <a:rPr lang="en-US" sz="1800" dirty="0" smtClean="0">
                <a:solidFill>
                  <a:srgbClr val="2A2D6C"/>
                </a:solidFill>
                <a:latin typeface="Calibri" charset="0"/>
              </a:rPr>
              <a:t>20 USC 6311(h)(1)(c)</a:t>
            </a:r>
          </a:p>
        </p:txBody>
      </p:sp>
      <p:sp>
        <p:nvSpPr>
          <p:cNvPr id="7680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57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Support for Success: </a:t>
            </a: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457200" y="1600200"/>
            <a:ext cx="8229600" cy="5029200"/>
          </a:xfrm>
        </p:spPr>
        <p:txBody>
          <a:bodyPr/>
          <a:lstStyle/>
          <a:p>
            <a:pPr eaLnBrk="1" hangingPunct="1"/>
            <a:r>
              <a:rPr lang="en-US" dirty="0" smtClean="0">
                <a:solidFill>
                  <a:srgbClr val="2A2D6C"/>
                </a:solidFill>
                <a:latin typeface="Calibri" charset="0"/>
              </a:rPr>
              <a:t>Local plans must: </a:t>
            </a:r>
            <a:r>
              <a:rPr lang="en-US" sz="1800" dirty="0" smtClean="0">
                <a:solidFill>
                  <a:srgbClr val="2A2D6C"/>
                </a:solidFill>
                <a:latin typeface="Calibri" charset="0"/>
              </a:rPr>
              <a:t>			20 USC 6312(a)(1); (b)(6)</a:t>
            </a:r>
          </a:p>
          <a:p>
            <a:pPr lvl="1" eaLnBrk="1" hangingPunct="1"/>
            <a:r>
              <a:rPr lang="en-US" sz="2400" dirty="0" smtClean="0">
                <a:solidFill>
                  <a:srgbClr val="2A2D6C"/>
                </a:solidFill>
                <a:latin typeface="Calibri" charset="0"/>
              </a:rPr>
              <a:t>Be coordinated with McKinney-Vento programs.</a:t>
            </a:r>
          </a:p>
          <a:p>
            <a:pPr lvl="1" eaLnBrk="1" hangingPunct="1"/>
            <a:r>
              <a:rPr lang="en-US" sz="2400" dirty="0" smtClean="0">
                <a:solidFill>
                  <a:srgbClr val="2A2D6C"/>
                </a:solidFill>
                <a:latin typeface="Calibri" charset="0"/>
              </a:rPr>
              <a:t>Describe the services provided to McKinney-Vento students, including with reserved funds, </a:t>
            </a:r>
            <a:r>
              <a:rPr lang="en-US" sz="2400" dirty="0" smtClean="0">
                <a:solidFill>
                  <a:srgbClr val="C40000"/>
                </a:solidFill>
                <a:latin typeface="Calibri" charset="0"/>
              </a:rPr>
              <a:t>to support their enrollment, attendance and success.</a:t>
            </a:r>
          </a:p>
          <a:p>
            <a:pPr eaLnBrk="1" hangingPunct="1"/>
            <a:r>
              <a:rPr lang="en-US" dirty="0" smtClean="0">
                <a:solidFill>
                  <a:srgbClr val="C40000"/>
                </a:solidFill>
                <a:latin typeface="Calibri" charset="0"/>
              </a:rPr>
              <a:t>Local plans should describe: 		</a:t>
            </a:r>
            <a:r>
              <a:rPr lang="en-US" sz="1800" dirty="0" smtClean="0">
                <a:solidFill>
                  <a:schemeClr val="tx2"/>
                </a:solidFill>
                <a:latin typeface="Calibri" charset="0"/>
              </a:rPr>
              <a:t>(Guidance M8)</a:t>
            </a:r>
            <a:endParaRPr lang="en-US" dirty="0" smtClean="0">
              <a:solidFill>
                <a:schemeClr val="tx2"/>
              </a:solidFill>
              <a:latin typeface="Calibri" charset="0"/>
            </a:endParaRPr>
          </a:p>
          <a:p>
            <a:pPr lvl="1" eaLnBrk="1" hangingPunct="1"/>
            <a:r>
              <a:rPr lang="en-US" sz="2400" dirty="0" smtClean="0">
                <a:solidFill>
                  <a:srgbClr val="C40000"/>
                </a:solidFill>
                <a:latin typeface="Calibri" charset="0"/>
              </a:rPr>
              <a:t>The method used for determined the amount of funds reserved for students experiencing homelessness;</a:t>
            </a:r>
          </a:p>
          <a:p>
            <a:pPr lvl="1" eaLnBrk="1" hangingPunct="1"/>
            <a:r>
              <a:rPr lang="en-US" sz="2400" dirty="0" smtClean="0">
                <a:solidFill>
                  <a:srgbClr val="C40000"/>
                </a:solidFill>
                <a:latin typeface="Calibri" charset="0"/>
              </a:rPr>
              <a:t>How the amount was determined; and</a:t>
            </a:r>
          </a:p>
          <a:p>
            <a:pPr lvl="1" eaLnBrk="1" hangingPunct="1"/>
            <a:r>
              <a:rPr lang="en-US" sz="2400" dirty="0" smtClean="0">
                <a:solidFill>
                  <a:srgbClr val="C40000"/>
                </a:solidFill>
                <a:latin typeface="Calibri" charset="0"/>
              </a:rPr>
              <a:t>How the liaison was involved in determining the amount.</a:t>
            </a:r>
          </a:p>
        </p:txBody>
      </p:sp>
      <p:sp>
        <p:nvSpPr>
          <p:cNvPr id="7680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58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906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 Reservation of Funds</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381000" y="1676400"/>
            <a:ext cx="8458200" cy="4953000"/>
          </a:xfrm>
        </p:spPr>
        <p:txBody>
          <a:bodyPr/>
          <a:lstStyle/>
          <a:p>
            <a:pPr eaLnBrk="1" hangingPunct="1">
              <a:spcAft>
                <a:spcPts val="600"/>
              </a:spcAft>
            </a:pPr>
            <a:r>
              <a:rPr lang="en-US" u="sng" dirty="0" smtClean="0">
                <a:solidFill>
                  <a:srgbClr val="C40000"/>
                </a:solidFill>
                <a:latin typeface="Calibri" charset="0"/>
              </a:rPr>
              <a:t>All</a:t>
            </a:r>
            <a:r>
              <a:rPr lang="en-US" dirty="0" smtClean="0">
                <a:solidFill>
                  <a:srgbClr val="C40000"/>
                </a:solidFill>
                <a:latin typeface="Calibri" charset="0"/>
              </a:rPr>
              <a:t> </a:t>
            </a:r>
            <a:r>
              <a:rPr lang="en-US" dirty="0" err="1" smtClean="0">
                <a:solidFill>
                  <a:srgbClr val="C40000"/>
                </a:solidFill>
                <a:latin typeface="Calibri" charset="0"/>
              </a:rPr>
              <a:t>LEAs</a:t>
            </a:r>
            <a:r>
              <a:rPr lang="en-US" dirty="0" smtClean="0">
                <a:solidFill>
                  <a:srgbClr val="C40000"/>
                </a:solidFill>
                <a:latin typeface="Calibri" charset="0"/>
              </a:rPr>
              <a:t> that receive Title IA funds </a:t>
            </a:r>
            <a:r>
              <a:rPr lang="en-US" dirty="0" smtClean="0">
                <a:solidFill>
                  <a:srgbClr val="1F2251"/>
                </a:solidFill>
                <a:latin typeface="Calibri" charset="0"/>
              </a:rPr>
              <a:t>must </a:t>
            </a:r>
            <a:r>
              <a:rPr lang="en-US" dirty="0">
                <a:solidFill>
                  <a:srgbClr val="1F2251"/>
                </a:solidFill>
                <a:latin typeface="Calibri" charset="0"/>
              </a:rPr>
              <a:t>reserve (set aside) the funds necessary to</a:t>
            </a:r>
            <a:r>
              <a:rPr lang="en-US" dirty="0" smtClean="0">
                <a:solidFill>
                  <a:srgbClr val="1F2251"/>
                </a:solidFill>
                <a:latin typeface="Calibri" charset="0"/>
              </a:rPr>
              <a:t> provide homeless </a:t>
            </a:r>
            <a:r>
              <a:rPr lang="en-US" dirty="0">
                <a:solidFill>
                  <a:srgbClr val="1F2251"/>
                </a:solidFill>
                <a:latin typeface="Calibri" charset="0"/>
              </a:rPr>
              <a:t>children</a:t>
            </a:r>
            <a:r>
              <a:rPr lang="en-US" dirty="0" smtClean="0">
                <a:solidFill>
                  <a:srgbClr val="1F2251"/>
                </a:solidFill>
                <a:latin typeface="Calibri" charset="0"/>
              </a:rPr>
              <a:t> services comparable to services provided in Title IA schools.  </a:t>
            </a:r>
            <a:r>
              <a:rPr lang="en-US" sz="1800" dirty="0" smtClean="0">
                <a:solidFill>
                  <a:srgbClr val="1F2251"/>
                </a:solidFill>
                <a:latin typeface="Calibri" charset="0"/>
              </a:rPr>
              <a:t>20 USC 6313(c)(3)</a:t>
            </a:r>
            <a:endParaRPr lang="en-US" dirty="0" smtClean="0">
              <a:solidFill>
                <a:srgbClr val="1F2251"/>
              </a:solidFill>
              <a:latin typeface="Calibri" charset="0"/>
            </a:endParaRPr>
          </a:p>
          <a:p>
            <a:pPr lvl="1" eaLnBrk="1" hangingPunct="1">
              <a:spcAft>
                <a:spcPts val="600"/>
              </a:spcAft>
            </a:pPr>
            <a:r>
              <a:rPr lang="en-US" sz="2600" dirty="0" smtClean="0">
                <a:solidFill>
                  <a:srgbClr val="C40000"/>
                </a:solidFill>
                <a:latin typeface="Calibri" charset="0"/>
                <a:ea typeface="Calibri" charset="0"/>
                <a:cs typeface="Calibri" charset="0"/>
              </a:rPr>
              <a:t>Amount must be based on the total LEA allocation prior to expenditures or transfers.</a:t>
            </a:r>
          </a:p>
          <a:p>
            <a:pPr lvl="1" eaLnBrk="1" hangingPunct="1">
              <a:spcAft>
                <a:spcPts val="600"/>
              </a:spcAft>
            </a:pPr>
            <a:r>
              <a:rPr lang="en-US" sz="2600" dirty="0" smtClean="0">
                <a:solidFill>
                  <a:srgbClr val="1F2251"/>
                </a:solidFill>
                <a:latin typeface="Calibri" charset="0"/>
              </a:rPr>
              <a:t>Amount must be sufficient to provide comparable services to homeless students, regardless of other services provided with reserved funds. </a:t>
            </a:r>
            <a:r>
              <a:rPr lang="en-US" sz="1800" dirty="0" smtClean="0">
                <a:solidFill>
                  <a:srgbClr val="1F2251"/>
                </a:solidFill>
                <a:latin typeface="Calibri" charset="0"/>
              </a:rPr>
              <a:t>(Guidance M5)</a:t>
            </a:r>
            <a:endParaRPr lang="en-US" sz="2600" dirty="0" smtClean="0">
              <a:solidFill>
                <a:srgbClr val="1F2251"/>
              </a:solidFill>
              <a:latin typeface="Calibri" charset="0"/>
              <a:ea typeface="Calibri" charset="0"/>
              <a:cs typeface="Calibri" charset="0"/>
            </a:endParaRPr>
          </a:p>
        </p:txBody>
      </p:sp>
      <p:sp>
        <p:nvSpPr>
          <p:cNvPr id="7680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59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33400"/>
            <a:ext cx="8229600" cy="1143000"/>
          </a:xfrm>
        </p:spPr>
        <p:txBody>
          <a:bodyPr>
            <a:noAutofit/>
          </a:bodyPr>
          <a:lstStyle/>
          <a:p>
            <a:pPr eaLnBrk="1" hangingPunct="1">
              <a:defRPr/>
            </a:pPr>
            <a:r>
              <a:rPr dirty="0" smtClean="0">
                <a:effectLst>
                  <a:outerShdw blurRad="38100" dist="38100" dir="2700000" algn="tl">
                    <a:srgbClr val="C0C0C0"/>
                  </a:outerShdw>
                </a:effectLst>
                <a:ea typeface="+mj-ea"/>
                <a:cs typeface="+mj-cs"/>
              </a:rPr>
              <a:t>Barriers to Education for</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Children and Youth</a:t>
            </a:r>
          </a:p>
        </p:txBody>
      </p:sp>
      <p:sp>
        <p:nvSpPr>
          <p:cNvPr id="23555" name="Rectangle 3"/>
          <p:cNvSpPr>
            <a:spLocks noGrp="1" noChangeArrowheads="1"/>
          </p:cNvSpPr>
          <p:nvPr>
            <p:ph type="body" idx="1"/>
          </p:nvPr>
        </p:nvSpPr>
        <p:spPr>
          <a:xfrm>
            <a:off x="457200" y="1905000"/>
            <a:ext cx="8229600" cy="4572000"/>
          </a:xfrm>
        </p:spPr>
        <p:txBody>
          <a:bodyPr/>
          <a:lstStyle/>
          <a:p>
            <a:pPr eaLnBrk="1" hangingPunct="1">
              <a:lnSpc>
                <a:spcPct val="90000"/>
              </a:lnSpc>
            </a:pPr>
            <a:r>
              <a:rPr lang="en-US" dirty="0" smtClean="0">
                <a:solidFill>
                  <a:srgbClr val="2A2D6C"/>
                </a:solidFill>
                <a:latin typeface="Calibri" charset="0"/>
              </a:rPr>
              <a:t>Stereotypes and lack of awareness.</a:t>
            </a:r>
          </a:p>
          <a:p>
            <a:pPr eaLnBrk="1" hangingPunct="1">
              <a:lnSpc>
                <a:spcPct val="90000"/>
              </a:lnSpc>
            </a:pPr>
            <a:r>
              <a:rPr lang="en-US" dirty="0" smtClean="0">
                <a:solidFill>
                  <a:srgbClr val="2A2D6C"/>
                </a:solidFill>
                <a:latin typeface="Calibri" charset="0"/>
              </a:rPr>
              <a:t>Under</a:t>
            </a:r>
            <a:r>
              <a:rPr lang="en-US" dirty="0">
                <a:solidFill>
                  <a:srgbClr val="2A2D6C"/>
                </a:solidFill>
                <a:latin typeface="Calibri" charset="0"/>
              </a:rPr>
              <a:t>-</a:t>
            </a:r>
            <a:r>
              <a:rPr lang="en-US" dirty="0" smtClean="0">
                <a:solidFill>
                  <a:srgbClr val="2A2D6C"/>
                </a:solidFill>
                <a:latin typeface="Calibri" charset="0"/>
              </a:rPr>
              <a:t>identification.</a:t>
            </a:r>
          </a:p>
          <a:p>
            <a:pPr eaLnBrk="1" hangingPunct="1">
              <a:lnSpc>
                <a:spcPct val="90000"/>
              </a:lnSpc>
            </a:pPr>
            <a:r>
              <a:rPr lang="en-US" dirty="0">
                <a:solidFill>
                  <a:srgbClr val="2A2D6C"/>
                </a:solidFill>
                <a:latin typeface="Calibri" charset="0"/>
              </a:rPr>
              <a:t>High mobility resulting in lack of school stability and educational </a:t>
            </a:r>
            <a:r>
              <a:rPr lang="en-US" dirty="0" smtClean="0">
                <a:solidFill>
                  <a:srgbClr val="2A2D6C"/>
                </a:solidFill>
                <a:latin typeface="Calibri" charset="0"/>
              </a:rPr>
              <a:t>continuity.</a:t>
            </a:r>
          </a:p>
          <a:p>
            <a:pPr eaLnBrk="1" hangingPunct="1">
              <a:lnSpc>
                <a:spcPct val="90000"/>
              </a:lnSpc>
            </a:pPr>
            <a:r>
              <a:rPr lang="en-US" dirty="0" smtClean="0">
                <a:solidFill>
                  <a:srgbClr val="2A2D6C"/>
                </a:solidFill>
                <a:latin typeface="Calibri" charset="0"/>
              </a:rPr>
              <a:t>Enrollment </a:t>
            </a:r>
            <a:r>
              <a:rPr lang="en-US" dirty="0">
                <a:solidFill>
                  <a:srgbClr val="2A2D6C"/>
                </a:solidFill>
                <a:latin typeface="Calibri" charset="0"/>
              </a:rPr>
              <a:t>requirements (school records, health records, proof of </a:t>
            </a:r>
            <a:r>
              <a:rPr lang="en-US" dirty="0" smtClean="0">
                <a:solidFill>
                  <a:srgbClr val="2A2D6C"/>
                </a:solidFill>
                <a:latin typeface="Calibri" charset="0"/>
              </a:rPr>
              <a:t>residence, guardianship).</a:t>
            </a:r>
          </a:p>
          <a:p>
            <a:pPr eaLnBrk="1" hangingPunct="1">
              <a:lnSpc>
                <a:spcPct val="90000"/>
              </a:lnSpc>
            </a:pPr>
            <a:r>
              <a:rPr lang="en-US" dirty="0">
                <a:solidFill>
                  <a:srgbClr val="2A2D6C"/>
                </a:solidFill>
                <a:latin typeface="Calibri" charset="0"/>
              </a:rPr>
              <a:t>Poor health, fatigue, hunger.</a:t>
            </a:r>
          </a:p>
          <a:p>
            <a:pPr eaLnBrk="1" hangingPunct="1">
              <a:lnSpc>
                <a:spcPct val="90000"/>
              </a:lnSpc>
            </a:pPr>
            <a:r>
              <a:rPr lang="en-US" dirty="0">
                <a:solidFill>
                  <a:srgbClr val="2A2D6C"/>
                </a:solidFill>
                <a:latin typeface="Calibri" charset="0"/>
              </a:rPr>
              <a:t>Emotional trauma, depression, anxiety</a:t>
            </a:r>
            <a:r>
              <a:rPr lang="en-US" dirty="0" smtClean="0">
                <a:solidFill>
                  <a:srgbClr val="2A2D6C"/>
                </a:solidFill>
                <a:latin typeface="Calibri" charset="0"/>
              </a:rPr>
              <a:t>.</a:t>
            </a:r>
          </a:p>
          <a:p>
            <a:pPr eaLnBrk="1" hangingPunct="1">
              <a:lnSpc>
                <a:spcPct val="90000"/>
              </a:lnSpc>
            </a:pPr>
            <a:r>
              <a:rPr lang="en-US" dirty="0">
                <a:solidFill>
                  <a:srgbClr val="2A2D6C"/>
                </a:solidFill>
                <a:latin typeface="Calibri" charset="0"/>
              </a:rPr>
              <a:t>Lack of </a:t>
            </a:r>
            <a:r>
              <a:rPr lang="en-US" dirty="0" smtClean="0">
                <a:solidFill>
                  <a:srgbClr val="2A2D6C"/>
                </a:solidFill>
                <a:latin typeface="Calibri" charset="0"/>
              </a:rPr>
              <a:t>transportation.</a:t>
            </a:r>
          </a:p>
          <a:p>
            <a:pPr eaLnBrk="1" hangingPunct="1">
              <a:lnSpc>
                <a:spcPct val="90000"/>
              </a:lnSpc>
            </a:pPr>
            <a:r>
              <a:rPr lang="en-US" dirty="0">
                <a:solidFill>
                  <a:srgbClr val="2A2D6C"/>
                </a:solidFill>
                <a:latin typeface="Calibri" charset="0"/>
              </a:rPr>
              <a:t>Lack of school supplies, clothing, </a:t>
            </a:r>
            <a:r>
              <a:rPr lang="en-US" dirty="0" smtClean="0">
                <a:solidFill>
                  <a:srgbClr val="2A2D6C"/>
                </a:solidFill>
                <a:latin typeface="Calibri" charset="0"/>
              </a:rPr>
              <a:t>etc.</a:t>
            </a:r>
          </a:p>
          <a:p>
            <a:pPr eaLnBrk="1" hangingPunct="1">
              <a:lnSpc>
                <a:spcPct val="90000"/>
              </a:lnSpc>
              <a:buFont typeface="Wingdings 2" charset="0"/>
              <a:buNone/>
            </a:pPr>
            <a:endParaRPr lang="en-US" dirty="0">
              <a:latin typeface="Calibri" charset="0"/>
            </a:endParaRPr>
          </a:p>
        </p:txBody>
      </p:sp>
      <p:sp>
        <p:nvSpPr>
          <p:cNvPr id="2355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02459AA-D914-6147-B3F9-4AD738C1FB71}" type="slidenum">
              <a:rPr lang="en-US" sz="1400">
                <a:solidFill>
                  <a:srgbClr val="8889A7"/>
                </a:solidFill>
                <a:latin typeface="Calibri" charset="0"/>
              </a:rPr>
              <a:pPr/>
              <a:t>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906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 Reservation of Funds</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381000" y="1600200"/>
            <a:ext cx="8458200" cy="5029200"/>
          </a:xfrm>
        </p:spPr>
        <p:txBody>
          <a:bodyPr/>
          <a:lstStyle/>
          <a:p>
            <a:pPr eaLnBrk="1" hangingPunct="1"/>
            <a:r>
              <a:rPr lang="en-US" sz="2600" dirty="0" smtClean="0">
                <a:solidFill>
                  <a:srgbClr val="C40000"/>
                </a:solidFill>
                <a:latin typeface="Calibri" charset="0"/>
              </a:rPr>
              <a:t>LEA set-aside amounts</a:t>
            </a:r>
            <a:r>
              <a:rPr lang="en-US" sz="2600" dirty="0" smtClean="0">
                <a:solidFill>
                  <a:srgbClr val="C40000"/>
                </a:solidFill>
                <a:latin typeface="Calibri" charset="0"/>
                <a:ea typeface="Calibri" charset="0"/>
                <a:cs typeface="Calibri" charset="0"/>
              </a:rPr>
              <a:t> may be determined based on a needs assessment that reviews homeless student enrollment averages and trends over 2-3 years and multiplies by the average per-pupil cost of providing Title I services.</a:t>
            </a:r>
          </a:p>
          <a:p>
            <a:pPr eaLnBrk="1" hangingPunct="1"/>
            <a:r>
              <a:rPr lang="en-US" sz="2600" dirty="0" smtClean="0">
                <a:solidFill>
                  <a:srgbClr val="C40000"/>
                </a:solidFill>
                <a:latin typeface="Calibri" charset="0"/>
                <a:ea typeface="Calibri" charset="0"/>
                <a:cs typeface="Calibri" charset="0"/>
              </a:rPr>
              <a:t>The needs of McKinney-Vento students should be reviewed at least more than once per school year.</a:t>
            </a:r>
          </a:p>
          <a:p>
            <a:pPr eaLnBrk="1" hangingPunct="1"/>
            <a:r>
              <a:rPr lang="en-US" sz="2600" dirty="0" smtClean="0">
                <a:solidFill>
                  <a:srgbClr val="C40000"/>
                </a:solidFill>
                <a:latin typeface="Calibri" charset="0"/>
                <a:ea typeface="Calibri" charset="0"/>
                <a:cs typeface="Calibri" charset="0"/>
              </a:rPr>
              <a:t>Each year’s set-aside should include an evaluation of past activities’ effectiveness in accomplishing the goals of both Title I and McKinney-Vento for individual students and the overall programs. 	</a:t>
            </a:r>
            <a:r>
              <a:rPr lang="en-US" sz="1800" dirty="0" smtClean="0">
                <a:solidFill>
                  <a:srgbClr val="2A2D6C"/>
                </a:solidFill>
                <a:latin typeface="Calibri" charset="0"/>
                <a:ea typeface="Calibri" charset="0"/>
                <a:cs typeface="Calibri" charset="0"/>
              </a:rPr>
              <a:t>(Guidance M7)</a:t>
            </a:r>
            <a:endParaRPr lang="en-US" sz="2600" dirty="0" smtClean="0">
              <a:solidFill>
                <a:srgbClr val="2A2D6C"/>
              </a:solidFill>
              <a:latin typeface="Calibri" charset="0"/>
              <a:ea typeface="Calibri" charset="0"/>
              <a:cs typeface="Calibri" charset="0"/>
            </a:endParaRPr>
          </a:p>
          <a:p>
            <a:pPr eaLnBrk="1" hangingPunct="1"/>
            <a:endParaRPr lang="en-US" sz="2600" dirty="0" smtClean="0">
              <a:solidFill>
                <a:srgbClr val="C40000"/>
              </a:solidFill>
              <a:latin typeface="Calibri" charset="0"/>
              <a:ea typeface="Calibri" charset="0"/>
              <a:cs typeface="Calibri" charset="0"/>
            </a:endParaRPr>
          </a:p>
        </p:txBody>
      </p:sp>
      <p:sp>
        <p:nvSpPr>
          <p:cNvPr id="7680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60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304800"/>
            <a:ext cx="8229600" cy="990600"/>
          </a:xfrm>
        </p:spPr>
        <p:txBody>
          <a:bodyPr/>
          <a:lstStyle/>
          <a:p>
            <a:pPr eaLnBrk="1" hangingPunct="1">
              <a:defRPr/>
            </a:pPr>
            <a:r>
              <a:rPr dirty="0" smtClean="0">
                <a:effectLst>
                  <a:outerShdw blurRad="38100" dist="38100" dir="2700000" algn="tl">
                    <a:srgbClr val="C0C0C0"/>
                  </a:outerShdw>
                </a:effectLst>
                <a:ea typeface="+mj-ea"/>
                <a:cs typeface="+mj-cs"/>
              </a:rPr>
              <a:t>Title IA </a:t>
            </a:r>
            <a:r>
              <a:rPr lang="en-US" dirty="0" smtClean="0">
                <a:effectLst>
                  <a:outerShdw blurRad="38100" dist="38100" dir="2700000" algn="tl">
                    <a:srgbClr val="C0C0C0"/>
                  </a:outerShdw>
                </a:effectLst>
                <a:ea typeface="+mj-ea"/>
                <a:cs typeface="+mj-cs"/>
              </a:rPr>
              <a:t>Reservation (cont.)</a:t>
            </a:r>
            <a:endParaRPr dirty="0" smtClean="0">
              <a:effectLst>
                <a:outerShdw blurRad="38100" dist="38100" dir="2700000" algn="tl">
                  <a:srgbClr val="C0C0C0"/>
                </a:outerShdw>
              </a:effectLst>
              <a:ea typeface="+mj-ea"/>
              <a:cs typeface="+mj-cs"/>
            </a:endParaRPr>
          </a:p>
        </p:txBody>
      </p:sp>
      <p:sp>
        <p:nvSpPr>
          <p:cNvPr id="78851" name="Rectangle 3"/>
          <p:cNvSpPr>
            <a:spLocks noGrp="1" noChangeArrowheads="1"/>
          </p:cNvSpPr>
          <p:nvPr>
            <p:ph type="body" idx="1"/>
          </p:nvPr>
        </p:nvSpPr>
        <p:spPr>
          <a:xfrm>
            <a:off x="381000" y="1600200"/>
            <a:ext cx="8305800" cy="4876800"/>
          </a:xfrm>
        </p:spPr>
        <p:txBody>
          <a:bodyPr/>
          <a:lstStyle/>
          <a:p>
            <a:pPr eaLnBrk="1" hangingPunct="1">
              <a:lnSpc>
                <a:spcPct val="90000"/>
              </a:lnSpc>
              <a:spcAft>
                <a:spcPts val="600"/>
              </a:spcAft>
            </a:pPr>
            <a:r>
              <a:rPr lang="en-US" dirty="0" smtClean="0">
                <a:solidFill>
                  <a:srgbClr val="1F2251"/>
                </a:solidFill>
                <a:latin typeface="Calibri" charset="0"/>
              </a:rPr>
              <a:t>Funds may be used:		</a:t>
            </a:r>
            <a:r>
              <a:rPr lang="en-US" sz="1800" dirty="0" smtClean="0">
                <a:solidFill>
                  <a:srgbClr val="1F2251"/>
                </a:solidFill>
                <a:latin typeface="Calibri" charset="0"/>
              </a:rPr>
              <a:t>20 USC 6313(c)(3)</a:t>
            </a:r>
            <a:endParaRPr lang="en-US" dirty="0" smtClean="0">
              <a:solidFill>
                <a:srgbClr val="1F2251"/>
              </a:solidFill>
              <a:latin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1F2251"/>
                </a:solidFill>
                <a:latin typeface="Calibri" charset="0"/>
                <a:ea typeface="Calibri" charset="0"/>
                <a:cs typeface="Calibri" charset="0"/>
              </a:rPr>
              <a:t>For homeless children and youth attending </a:t>
            </a:r>
            <a:r>
              <a:rPr lang="en-US" sz="2800" u="sng" dirty="0" smtClean="0">
                <a:solidFill>
                  <a:srgbClr val="1F2251"/>
                </a:solidFill>
                <a:latin typeface="Calibri" charset="0"/>
                <a:ea typeface="Calibri" charset="0"/>
                <a:cs typeface="Calibri" charset="0"/>
              </a:rPr>
              <a:t>any </a:t>
            </a:r>
            <a:r>
              <a:rPr lang="en-US" sz="2800" dirty="0" smtClean="0">
                <a:solidFill>
                  <a:srgbClr val="1F2251"/>
                </a:solidFill>
                <a:latin typeface="Calibri" charset="0"/>
                <a:ea typeface="Calibri" charset="0"/>
                <a:cs typeface="Calibri" charset="0"/>
              </a:rPr>
              <a:t>school in the LEA.  		</a:t>
            </a:r>
            <a:r>
              <a:rPr lang="en-US" sz="1800" dirty="0" smtClean="0">
                <a:solidFill>
                  <a:srgbClr val="1F2251"/>
                </a:solidFill>
                <a:latin typeface="Calibri" charset="0"/>
                <a:ea typeface="Calibri" charset="0"/>
                <a:cs typeface="Calibri" charset="0"/>
              </a:rPr>
              <a:t>(Guidance M5)</a:t>
            </a:r>
            <a:endParaRPr lang="en-US" sz="2800" dirty="0" smtClean="0">
              <a:solidFill>
                <a:srgbClr val="1F2251"/>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For services not ordinarily provided to other students. 				</a:t>
            </a:r>
            <a:r>
              <a:rPr lang="en-US" sz="1800" dirty="0" smtClean="0">
                <a:solidFill>
                  <a:srgbClr val="2A2D6C"/>
                </a:solidFill>
                <a:latin typeface="Calibri" charset="0"/>
                <a:ea typeface="Calibri" charset="0"/>
                <a:cs typeface="Calibri" charset="0"/>
              </a:rPr>
              <a:t>(Guidance M4, M5)</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To fund the McKinney-Vento liaison. </a:t>
            </a:r>
            <a:r>
              <a:rPr lang="en-US" sz="1800" dirty="0" smtClean="0">
                <a:solidFill>
                  <a:srgbClr val="2A2D6C"/>
                </a:solidFill>
                <a:latin typeface="Calibri" charset="0"/>
                <a:ea typeface="Calibri" charset="0"/>
                <a:cs typeface="Calibri" charset="0"/>
              </a:rPr>
              <a:t>(Guidance M10)</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To provide transportation to the school of origin. 					</a:t>
            </a:r>
            <a:r>
              <a:rPr lang="en-US" sz="1800" dirty="0" smtClean="0">
                <a:solidFill>
                  <a:srgbClr val="2A2D6C"/>
                </a:solidFill>
                <a:latin typeface="Calibri" charset="0"/>
                <a:ea typeface="Calibri" charset="0"/>
                <a:cs typeface="Calibri" charset="0"/>
              </a:rPr>
              <a:t>(Guidance J7)</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1F2251"/>
                </a:solidFill>
                <a:latin typeface="Calibri" charset="0"/>
              </a:rPr>
              <a:t>For educationally related support services, including </a:t>
            </a:r>
            <a:r>
              <a:rPr lang="en-US" sz="2800" dirty="0" err="1" smtClean="0">
                <a:solidFill>
                  <a:srgbClr val="1F2251"/>
                </a:solidFill>
                <a:latin typeface="Calibri" charset="0"/>
              </a:rPr>
              <a:t>preK</a:t>
            </a:r>
            <a:r>
              <a:rPr lang="en-US" sz="2800" dirty="0" smtClean="0">
                <a:solidFill>
                  <a:srgbClr val="1F2251"/>
                </a:solidFill>
                <a:latin typeface="Calibri" charset="0"/>
              </a:rPr>
              <a:t>.</a:t>
            </a:r>
          </a:p>
          <a:p>
            <a:pPr marL="457200" lvl="1" indent="-273050" eaLnBrk="1" hangingPunct="1">
              <a:lnSpc>
                <a:spcPct val="90000"/>
              </a:lnSpc>
              <a:buClr>
                <a:schemeClr val="accent1"/>
              </a:buClr>
              <a:buSzPct val="80000"/>
              <a:buFont typeface="Wingdings 2" charset="0"/>
              <a:buChar char=""/>
            </a:pPr>
            <a:endParaRPr lang="en-US" sz="2800" dirty="0" smtClean="0">
              <a:solidFill>
                <a:srgbClr val="2A2D6C"/>
              </a:solidFill>
              <a:latin typeface="Calibri" charset="0"/>
              <a:ea typeface="Calibri" charset="0"/>
              <a:cs typeface="Calibri" charset="0"/>
            </a:endParaRPr>
          </a:p>
          <a:p>
            <a:pPr eaLnBrk="1" hangingPunct="1">
              <a:lnSpc>
                <a:spcPct val="90000"/>
              </a:lnSpc>
            </a:pPr>
            <a:endParaRPr lang="en-US" dirty="0" smtClean="0">
              <a:solidFill>
                <a:schemeClr val="tx2">
                  <a:lumMod val="75000"/>
                </a:schemeClr>
              </a:solidFill>
              <a:latin typeface="Calibri" charset="0"/>
            </a:endParaRPr>
          </a:p>
        </p:txBody>
      </p:sp>
      <p:sp>
        <p:nvSpPr>
          <p:cNvPr id="7885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293FD2-1EE3-2B4B-8146-BDACFD3FB63B}" type="slidenum">
              <a:rPr lang="en-US" sz="1400">
                <a:solidFill>
                  <a:srgbClr val="8889A7"/>
                </a:solidFill>
                <a:latin typeface="Calibri" charset="0"/>
              </a:rPr>
              <a:pPr/>
              <a:t>61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eaLnBrk="1" hangingPunct="1">
              <a:defRPr/>
            </a:pPr>
            <a:r>
              <a:rPr lang="en-US" dirty="0" smtClean="0">
                <a:effectLst>
                  <a:outerShdw blurRad="38100" dist="38100" dir="2700000" algn="tl">
                    <a:srgbClr val="DDDDDD"/>
                  </a:outerShdw>
                </a:effectLst>
              </a:rPr>
              <a:t>Title IA Reservation (cont.)</a:t>
            </a:r>
            <a:endParaRPr dirty="0">
              <a:effectLst>
                <a:outerShdw blurRad="38100" dist="38100" dir="2700000" algn="tl">
                  <a:srgbClr val="DDDDDD"/>
                </a:outerShdw>
              </a:effectLst>
              <a:ea typeface="+mj-ea"/>
              <a:cs typeface="+mj-cs"/>
            </a:endParaRPr>
          </a:p>
        </p:txBody>
      </p:sp>
      <p:sp>
        <p:nvSpPr>
          <p:cNvPr id="84995" name="Rectangle 3"/>
          <p:cNvSpPr>
            <a:spLocks noGrp="1" noChangeArrowheads="1"/>
          </p:cNvSpPr>
          <p:nvPr>
            <p:ph type="body" idx="4294967295"/>
          </p:nvPr>
        </p:nvSpPr>
        <p:spPr>
          <a:xfrm>
            <a:off x="457200" y="1447800"/>
            <a:ext cx="8229600" cy="5029200"/>
          </a:xfrm>
        </p:spPr>
        <p:txBody>
          <a:bodyPr/>
          <a:lstStyle/>
          <a:p>
            <a:pPr eaLnBrk="1" hangingPunct="1">
              <a:lnSpc>
                <a:spcPct val="90000"/>
              </a:lnSpc>
              <a:spcAft>
                <a:spcPts val="600"/>
              </a:spcAft>
            </a:pPr>
            <a:r>
              <a:rPr lang="en-US" dirty="0" smtClean="0">
                <a:solidFill>
                  <a:srgbClr val="2A2D6C"/>
                </a:solidFill>
                <a:latin typeface="Calibri" charset="0"/>
              </a:rPr>
              <a:t>USED Examples of </a:t>
            </a:r>
            <a:r>
              <a:rPr lang="en-US" dirty="0">
                <a:solidFill>
                  <a:srgbClr val="2A2D6C"/>
                </a:solidFill>
                <a:latin typeface="Calibri" charset="0"/>
              </a:rPr>
              <a:t>Uses of Title IA funds:</a:t>
            </a:r>
            <a:endParaRPr lang="en-US" dirty="0" smtClean="0">
              <a:solidFill>
                <a:srgbClr val="2A2D6C"/>
              </a:solidFill>
              <a:latin typeface="Calibri" charset="0"/>
            </a:endParaRPr>
          </a:p>
          <a:p>
            <a:pPr lvl="1" eaLnBrk="1" hangingPunct="1">
              <a:lnSpc>
                <a:spcPct val="80000"/>
              </a:lnSpc>
              <a:spcAft>
                <a:spcPts val="600"/>
              </a:spcAft>
            </a:pPr>
            <a:r>
              <a:rPr lang="en-US" sz="2400" dirty="0" smtClean="0">
                <a:solidFill>
                  <a:srgbClr val="2A2D6C"/>
                </a:solidFill>
                <a:latin typeface="Calibri" charset="0"/>
                <a:ea typeface="Calibri" charset="0"/>
                <a:cs typeface="Calibri" charset="0"/>
              </a:rPr>
              <a:t>Clothing</a:t>
            </a:r>
            <a:r>
              <a:rPr lang="en-US" sz="2400" dirty="0">
                <a:solidFill>
                  <a:srgbClr val="2A2D6C"/>
                </a:solidFill>
                <a:latin typeface="Calibri" charset="0"/>
                <a:ea typeface="Calibri" charset="0"/>
                <a:cs typeface="Calibri" charset="0"/>
              </a:rPr>
              <a:t>, particularly if necessary</a:t>
            </a:r>
            <a:r>
              <a:rPr lang="en-US" sz="2400" dirty="0" smtClean="0">
                <a:solidFill>
                  <a:srgbClr val="2A2D6C"/>
                </a:solidFill>
                <a:latin typeface="Calibri" charset="0"/>
                <a:ea typeface="Calibri" charset="0"/>
                <a:cs typeface="Calibri" charset="0"/>
              </a:rPr>
              <a:t> for </a:t>
            </a:r>
            <a:r>
              <a:rPr lang="en-US" altLang="ja-JP" sz="2400" dirty="0" smtClean="0">
                <a:solidFill>
                  <a:srgbClr val="2A2D6C"/>
                </a:solidFill>
                <a:latin typeface="Calibri" charset="0"/>
                <a:ea typeface="ＭＳ Ｐゴシック" charset="0"/>
                <a:cs typeface="ＭＳ Ｐゴシック" charset="0"/>
              </a:rPr>
              <a:t>dress code or </a:t>
            </a:r>
            <a:r>
              <a:rPr lang="en-US" sz="2400" dirty="0" smtClean="0">
                <a:solidFill>
                  <a:srgbClr val="2A2D6C"/>
                </a:solidFill>
                <a:latin typeface="Calibri" charset="0"/>
                <a:ea typeface="Calibri" charset="0"/>
                <a:cs typeface="Calibri" charset="0"/>
              </a:rPr>
              <a:t>physical </a:t>
            </a:r>
            <a:r>
              <a:rPr lang="en-US" sz="2400" dirty="0">
                <a:solidFill>
                  <a:srgbClr val="2A2D6C"/>
                </a:solidFill>
                <a:latin typeface="Calibri" charset="0"/>
                <a:ea typeface="Calibri" charset="0"/>
                <a:cs typeface="Calibri" charset="0"/>
              </a:rPr>
              <a:t>education </a:t>
            </a:r>
            <a:r>
              <a:rPr lang="en-US" sz="2400" dirty="0" smtClean="0">
                <a:solidFill>
                  <a:srgbClr val="2A2D6C"/>
                </a:solidFill>
                <a:latin typeface="Calibri" charset="0"/>
                <a:ea typeface="Calibri" charset="0"/>
                <a:cs typeface="Calibri" charset="0"/>
              </a:rPr>
              <a:t>classes.</a:t>
            </a:r>
          </a:p>
          <a:p>
            <a:pPr lvl="1">
              <a:lnSpc>
                <a:spcPct val="80000"/>
              </a:lnSpc>
              <a:spcAft>
                <a:spcPts val="0"/>
              </a:spcAft>
            </a:pPr>
            <a:r>
              <a:rPr lang="en-US" sz="2400" dirty="0" smtClean="0">
                <a:solidFill>
                  <a:srgbClr val="2A2D6C"/>
                </a:solidFill>
                <a:latin typeface="Calibri" charset="0"/>
                <a:ea typeface="Calibri" charset="0"/>
                <a:cs typeface="Calibri" charset="0"/>
              </a:rPr>
              <a:t>Fees to </a:t>
            </a:r>
            <a:r>
              <a:rPr lang="en-US" sz="2400" dirty="0">
                <a:solidFill>
                  <a:srgbClr val="2A2D6C"/>
                </a:solidFill>
                <a:latin typeface="Calibri" charset="0"/>
                <a:ea typeface="Calibri" charset="0"/>
                <a:cs typeface="Calibri" charset="0"/>
              </a:rPr>
              <a:t>participate in the general </a:t>
            </a:r>
            <a:r>
              <a:rPr lang="en-US" sz="2400" dirty="0" err="1" smtClean="0">
                <a:solidFill>
                  <a:srgbClr val="2A2D6C"/>
                </a:solidFill>
                <a:latin typeface="Calibri" charset="0"/>
                <a:ea typeface="Calibri" charset="0"/>
                <a:cs typeface="Calibri" charset="0"/>
              </a:rPr>
              <a:t>ed</a:t>
            </a:r>
            <a:r>
              <a:rPr lang="en-US" sz="2400" dirty="0" smtClean="0">
                <a:solidFill>
                  <a:srgbClr val="2A2D6C"/>
                </a:solidFill>
                <a:latin typeface="Calibri" charset="0"/>
                <a:ea typeface="Calibri" charset="0"/>
                <a:cs typeface="Calibri" charset="0"/>
              </a:rPr>
              <a:t> program.</a:t>
            </a:r>
          </a:p>
          <a:p>
            <a:pPr lvl="1">
              <a:lnSpc>
                <a:spcPct val="80000"/>
              </a:lnSpc>
              <a:spcAft>
                <a:spcPts val="0"/>
              </a:spcAft>
            </a:pPr>
            <a:r>
              <a:rPr lang="en-US" sz="2400" dirty="0" smtClean="0">
                <a:solidFill>
                  <a:srgbClr val="2A2D6C"/>
                </a:solidFill>
                <a:latin typeface="Calibri" charset="0"/>
                <a:ea typeface="Calibri" charset="0"/>
                <a:cs typeface="Calibri" charset="0"/>
              </a:rPr>
              <a:t>School supplies</a:t>
            </a:r>
          </a:p>
          <a:p>
            <a:pPr lvl="1">
              <a:lnSpc>
                <a:spcPct val="80000"/>
              </a:lnSpc>
              <a:spcAft>
                <a:spcPts val="0"/>
              </a:spcAft>
            </a:pPr>
            <a:r>
              <a:rPr lang="en-US" sz="2400" dirty="0">
                <a:solidFill>
                  <a:srgbClr val="2A2D6C"/>
                </a:solidFill>
                <a:latin typeface="Calibri" charset="0"/>
                <a:ea typeface="Calibri" charset="0"/>
                <a:cs typeface="Calibri" charset="0"/>
              </a:rPr>
              <a:t>Birth certificates necessary to enroll in </a:t>
            </a:r>
            <a:r>
              <a:rPr lang="en-US" sz="2400" dirty="0" smtClean="0">
                <a:solidFill>
                  <a:srgbClr val="2A2D6C"/>
                </a:solidFill>
                <a:latin typeface="Calibri" charset="0"/>
                <a:ea typeface="Calibri" charset="0"/>
                <a:cs typeface="Calibri" charset="0"/>
              </a:rPr>
              <a:t>school</a:t>
            </a:r>
          </a:p>
          <a:p>
            <a:pPr lvl="1">
              <a:lnSpc>
                <a:spcPct val="80000"/>
              </a:lnSpc>
              <a:spcAft>
                <a:spcPts val="0"/>
              </a:spcAft>
            </a:pPr>
            <a:r>
              <a:rPr lang="en-US" sz="2400" dirty="0">
                <a:solidFill>
                  <a:srgbClr val="2A2D6C"/>
                </a:solidFill>
                <a:latin typeface="Calibri" charset="0"/>
                <a:ea typeface="Calibri" charset="0"/>
                <a:cs typeface="Calibri" charset="0"/>
              </a:rPr>
              <a:t>Food (in connection with educational programming</a:t>
            </a:r>
            <a:r>
              <a:rPr lang="en-US" sz="2400" dirty="0" smtClean="0">
                <a:solidFill>
                  <a:srgbClr val="2A2D6C"/>
                </a:solidFill>
                <a:latin typeface="Calibri" charset="0"/>
                <a:ea typeface="Calibri" charset="0"/>
                <a:cs typeface="Calibri" charset="0"/>
              </a:rPr>
              <a:t>)</a:t>
            </a:r>
          </a:p>
          <a:p>
            <a:pPr lvl="1">
              <a:lnSpc>
                <a:spcPct val="80000"/>
              </a:lnSpc>
              <a:spcAft>
                <a:spcPts val="0"/>
              </a:spcAft>
            </a:pPr>
            <a:r>
              <a:rPr lang="en-US" sz="2400" dirty="0" smtClean="0">
                <a:solidFill>
                  <a:srgbClr val="2A2D6C"/>
                </a:solidFill>
                <a:latin typeface="Calibri" charset="0"/>
                <a:ea typeface="Calibri" charset="0"/>
                <a:cs typeface="Calibri" charset="0"/>
              </a:rPr>
              <a:t>Medical and dental services, immunizations, glasses, hearing aids</a:t>
            </a:r>
          </a:p>
          <a:p>
            <a:pPr lvl="1">
              <a:lnSpc>
                <a:spcPct val="90000"/>
              </a:lnSpc>
              <a:spcAft>
                <a:spcPts val="0"/>
              </a:spcAft>
            </a:pPr>
            <a:r>
              <a:rPr lang="en-US" sz="2400" dirty="0" smtClean="0">
                <a:solidFill>
                  <a:srgbClr val="2A2D6C"/>
                </a:solidFill>
                <a:latin typeface="Calibri" charset="0"/>
                <a:ea typeface="Calibri" charset="0"/>
                <a:cs typeface="Calibri" charset="0"/>
              </a:rPr>
              <a:t>Counseling services </a:t>
            </a:r>
          </a:p>
          <a:p>
            <a:pPr lvl="1">
              <a:lnSpc>
                <a:spcPct val="90000"/>
              </a:lnSpc>
              <a:spcAft>
                <a:spcPts val="0"/>
              </a:spcAft>
            </a:pPr>
            <a:r>
              <a:rPr lang="en-US" sz="2400" dirty="0" smtClean="0">
                <a:solidFill>
                  <a:srgbClr val="2A2D6C"/>
                </a:solidFill>
                <a:latin typeface="Calibri" charset="0"/>
                <a:ea typeface="Calibri" charset="0"/>
                <a:cs typeface="Calibri" charset="0"/>
              </a:rPr>
              <a:t>Outreach services </a:t>
            </a:r>
          </a:p>
          <a:p>
            <a:pPr lvl="1">
              <a:lnSpc>
                <a:spcPct val="90000"/>
              </a:lnSpc>
              <a:spcAft>
                <a:spcPts val="0"/>
              </a:spcAft>
            </a:pPr>
            <a:r>
              <a:rPr lang="en-US" sz="2400" dirty="0" smtClean="0">
                <a:solidFill>
                  <a:srgbClr val="2A2D6C"/>
                </a:solidFill>
                <a:latin typeface="Calibri" charset="0"/>
                <a:ea typeface="Calibri" charset="0"/>
                <a:cs typeface="Calibri" charset="0"/>
              </a:rPr>
              <a:t>Extended learning time; Tutoring services</a:t>
            </a:r>
          </a:p>
          <a:p>
            <a:pPr lvl="1">
              <a:lnSpc>
                <a:spcPct val="90000"/>
              </a:lnSpc>
              <a:spcAft>
                <a:spcPts val="0"/>
              </a:spcAft>
            </a:pPr>
            <a:r>
              <a:rPr lang="en-US" sz="2400" dirty="0" smtClean="0">
                <a:solidFill>
                  <a:srgbClr val="2A2D6C"/>
                </a:solidFill>
                <a:latin typeface="Calibri" charset="0"/>
                <a:ea typeface="Calibri" charset="0"/>
                <a:cs typeface="Calibri" charset="0"/>
              </a:rPr>
              <a:t>Fees for AP, IB, GED testing	</a:t>
            </a:r>
            <a:r>
              <a:rPr lang="en-US" sz="1800" dirty="0" smtClean="0">
                <a:solidFill>
                  <a:srgbClr val="2A2D6C"/>
                </a:solidFill>
                <a:latin typeface="Calibri" charset="0"/>
                <a:ea typeface="Calibri" charset="0"/>
                <a:cs typeface="Calibri" charset="0"/>
              </a:rPr>
              <a:t>(Guidance M4)</a:t>
            </a:r>
            <a:endParaRPr lang="en-US" sz="2400" dirty="0" smtClean="0">
              <a:solidFill>
                <a:srgbClr val="2A2D6C"/>
              </a:solidFill>
              <a:latin typeface="Calibri" charset="0"/>
              <a:ea typeface="Calibri" charset="0"/>
              <a:cs typeface="Calibri" charset="0"/>
            </a:endParaRPr>
          </a:p>
        </p:txBody>
      </p:sp>
      <p:sp>
        <p:nvSpPr>
          <p:cNvPr id="8499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BF74F72-0C4D-8746-A0AF-6A46BE1CBAFE}" type="slidenum">
              <a:rPr lang="en-US" sz="1400">
                <a:solidFill>
                  <a:srgbClr val="8889A7"/>
                </a:solidFill>
                <a:latin typeface="Calibri" charset="0"/>
              </a:rPr>
              <a:pPr/>
              <a:t>62</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57200" y="4572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 </a:t>
            </a:r>
            <a:r>
              <a:rPr lang="en-US" dirty="0" smtClean="0">
                <a:effectLst>
                  <a:outerShdw blurRad="38100" dist="38100" dir="2700000" algn="tl">
                    <a:srgbClr val="DDDDDD"/>
                  </a:outerShdw>
                </a:effectLst>
                <a:ea typeface="+mj-ea"/>
                <a:cs typeface="+mj-cs"/>
              </a:rPr>
              <a:t>Reservation (cont.)</a:t>
            </a:r>
            <a:endParaRPr dirty="0">
              <a:effectLst>
                <a:outerShdw blurRad="38100" dist="38100" dir="2700000" algn="tl">
                  <a:srgbClr val="DDDDDD"/>
                </a:outerShdw>
              </a:effectLst>
              <a:ea typeface="+mj-ea"/>
              <a:cs typeface="+mj-cs"/>
            </a:endParaRPr>
          </a:p>
        </p:txBody>
      </p:sp>
      <p:sp>
        <p:nvSpPr>
          <p:cNvPr id="80899" name="Rectangle 3"/>
          <p:cNvSpPr>
            <a:spLocks noGrp="1" noChangeArrowheads="1"/>
          </p:cNvSpPr>
          <p:nvPr>
            <p:ph type="body" idx="4294967295"/>
          </p:nvPr>
        </p:nvSpPr>
        <p:spPr>
          <a:xfrm>
            <a:off x="457200" y="1905000"/>
            <a:ext cx="8229600" cy="4416425"/>
          </a:xfrm>
        </p:spPr>
        <p:txBody>
          <a:bodyPr/>
          <a:lstStyle/>
          <a:p>
            <a:pPr eaLnBrk="1" hangingPunct="1">
              <a:lnSpc>
                <a:spcPct val="90000"/>
              </a:lnSpc>
              <a:spcAft>
                <a:spcPts val="600"/>
              </a:spcAft>
            </a:pPr>
            <a:r>
              <a:rPr lang="en-US" sz="3200" dirty="0" err="1" smtClean="0">
                <a:solidFill>
                  <a:srgbClr val="2A2D6C"/>
                </a:solidFill>
                <a:latin typeface="Calibri" charset="0"/>
              </a:rPr>
              <a:t>USED’s</a:t>
            </a:r>
            <a:r>
              <a:rPr lang="en-US" sz="3200" dirty="0" smtClean="0">
                <a:solidFill>
                  <a:srgbClr val="2A2D6C"/>
                </a:solidFill>
                <a:latin typeface="Calibri" charset="0"/>
              </a:rPr>
              <a:t> guiding principles for using Title IA funds:  				</a:t>
            </a:r>
            <a:r>
              <a:rPr lang="en-US" sz="1800" dirty="0" smtClean="0">
                <a:solidFill>
                  <a:srgbClr val="2A2D6C"/>
                </a:solidFill>
                <a:latin typeface="Calibri" charset="0"/>
                <a:ea typeface="Calibri" charset="0"/>
                <a:cs typeface="Calibri" charset="0"/>
              </a:rPr>
              <a:t>(Guidance M4)</a:t>
            </a:r>
            <a:endParaRPr lang="en-US" sz="3200" dirty="0" smtClean="0">
              <a:solidFill>
                <a:srgbClr val="2A2D6C"/>
              </a:solidFill>
              <a:latin typeface="Calibri" charset="0"/>
            </a:endParaRPr>
          </a:p>
          <a:p>
            <a:pPr lvl="1" eaLnBrk="1" hangingPunct="1">
              <a:lnSpc>
                <a:spcPct val="90000"/>
              </a:lnSpc>
              <a:spcAft>
                <a:spcPts val="600"/>
              </a:spcAft>
            </a:pPr>
            <a:r>
              <a:rPr lang="en-US" sz="2800" dirty="0" smtClean="0">
                <a:solidFill>
                  <a:srgbClr val="2A2D6C"/>
                </a:solidFill>
                <a:latin typeface="Calibri" charset="0"/>
                <a:ea typeface="Calibri" charset="0"/>
                <a:cs typeface="Calibri" charset="0"/>
              </a:rPr>
              <a:t>Services </a:t>
            </a:r>
            <a:r>
              <a:rPr lang="en-US" sz="2800" dirty="0">
                <a:solidFill>
                  <a:srgbClr val="2A2D6C"/>
                </a:solidFill>
                <a:latin typeface="Calibri" charset="0"/>
                <a:ea typeface="Calibri" charset="0"/>
                <a:cs typeface="Calibri" charset="0"/>
              </a:rPr>
              <a:t>must be reasonable and necessary to enable homeless students to take advantage of educational opportunities.</a:t>
            </a:r>
          </a:p>
          <a:p>
            <a:pPr lvl="1" eaLnBrk="1" hangingPunct="1">
              <a:lnSpc>
                <a:spcPct val="90000"/>
              </a:lnSpc>
              <a:spcAft>
                <a:spcPts val="600"/>
              </a:spcAft>
            </a:pPr>
            <a:r>
              <a:rPr lang="en-US" sz="2800" dirty="0">
                <a:solidFill>
                  <a:srgbClr val="2A2D6C"/>
                </a:solidFill>
                <a:latin typeface="Calibri" charset="0"/>
                <a:ea typeface="Calibri" charset="0"/>
                <a:cs typeface="Calibri" charset="0"/>
              </a:rPr>
              <a:t>Funds must be used as a last resort when services are not reasonably available from another public or private source.</a:t>
            </a:r>
            <a:endParaRPr lang="en-US" sz="2800" dirty="0" smtClean="0">
              <a:solidFill>
                <a:srgbClr val="2A2D6C"/>
              </a:solidFill>
              <a:latin typeface="Calibri" charset="0"/>
              <a:ea typeface="Calibri" charset="0"/>
              <a:cs typeface="Calibri" charset="0"/>
            </a:endParaRPr>
          </a:p>
          <a:p>
            <a:pPr eaLnBrk="1" hangingPunct="1">
              <a:lnSpc>
                <a:spcPct val="90000"/>
              </a:lnSpc>
            </a:pPr>
            <a:endParaRPr lang="en-US" sz="3200" dirty="0" smtClean="0">
              <a:latin typeface="Calibri" charset="0"/>
            </a:endParaRPr>
          </a:p>
          <a:p>
            <a:pPr eaLnBrk="1" hangingPunct="1">
              <a:lnSpc>
                <a:spcPct val="90000"/>
              </a:lnSpc>
            </a:pPr>
            <a:endParaRPr lang="en-US" sz="3200" dirty="0">
              <a:latin typeface="Calibri" charset="0"/>
            </a:endParaRPr>
          </a:p>
        </p:txBody>
      </p:sp>
      <p:sp>
        <p:nvSpPr>
          <p:cNvPr id="8090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623491E-96E9-3A44-8370-CBC59632DDFD}" type="slidenum">
              <a:rPr lang="en-US" sz="1400">
                <a:solidFill>
                  <a:srgbClr val="8889A7"/>
                </a:solidFill>
                <a:latin typeface="Calibri" charset="0"/>
              </a:rPr>
              <a:pPr/>
              <a:t>63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pPr eaLnBrk="1" hangingPunct="1">
              <a:defRPr/>
            </a:pPr>
            <a:r>
              <a:rPr dirty="0" smtClean="0">
                <a:effectLst>
                  <a:outerShdw blurRad="38100" dist="38100" dir="2700000" algn="tl">
                    <a:srgbClr val="DDDDDD"/>
                  </a:outerShdw>
                </a:effectLst>
                <a:ea typeface="+mj-lt"/>
              </a:rPr>
              <a:t>Higher Education</a:t>
            </a:r>
            <a:r>
              <a:rPr lang="en-US" dirty="0">
                <a:effectLst>
                  <a:outerShdw blurRad="38100" dist="38100" dir="2700000" algn="tl">
                    <a:srgbClr val="DDDDDD"/>
                  </a:outerShdw>
                </a:effectLst>
                <a:ea typeface="+mj-lt"/>
              </a:rPr>
              <a:t> </a:t>
            </a:r>
            <a:r>
              <a:rPr lang="en-US" dirty="0" smtClean="0">
                <a:effectLst>
                  <a:outerShdw blurRad="38100" dist="38100" dir="2700000" algn="tl">
                    <a:srgbClr val="DDDDDD"/>
                  </a:outerShdw>
                </a:effectLst>
                <a:ea typeface="+mj-lt"/>
              </a:rPr>
              <a:t>Act:</a:t>
            </a:r>
            <a:br>
              <a:rPr lang="en-US" dirty="0" smtClean="0">
                <a:effectLst>
                  <a:outerShdw blurRad="38100" dist="38100" dir="2700000" algn="tl">
                    <a:srgbClr val="DDDDDD"/>
                  </a:outerShdw>
                </a:effectLst>
                <a:ea typeface="+mj-lt"/>
              </a:rPr>
            </a:br>
            <a:r>
              <a:rPr lang="en-US" dirty="0">
                <a:effectLst>
                  <a:outerShdw blurRad="38100" dist="38100" dir="2700000" algn="tl">
                    <a:srgbClr val="DDDDDD"/>
                  </a:outerShdw>
                </a:effectLst>
                <a:ea typeface="+mj-lt"/>
              </a:rPr>
              <a:t>T</a:t>
            </a:r>
            <a:r>
              <a:rPr lang="en-US" dirty="0" smtClean="0">
                <a:effectLst>
                  <a:outerShdw blurRad="38100" dist="38100" dir="2700000" algn="tl">
                    <a:srgbClr val="DDDDDD"/>
                  </a:outerShdw>
                </a:effectLst>
                <a:ea typeface="+mj-lt"/>
              </a:rPr>
              <a:t>he FAFSA and Homeless Students</a:t>
            </a:r>
            <a:endParaRPr dirty="0" smtClean="0">
              <a:ea typeface="+mj-lt"/>
            </a:endParaRPr>
          </a:p>
        </p:txBody>
      </p:sp>
      <p:sp>
        <p:nvSpPr>
          <p:cNvPr id="108547" name="Content Placeholder 2"/>
          <p:cNvSpPr>
            <a:spLocks noGrp="1"/>
          </p:cNvSpPr>
          <p:nvPr>
            <p:ph idx="1"/>
          </p:nvPr>
        </p:nvSpPr>
        <p:spPr>
          <a:xfrm>
            <a:off x="457200" y="1905000"/>
            <a:ext cx="8229600" cy="4419600"/>
          </a:xfrm>
        </p:spPr>
        <p:txBody>
          <a:bodyPr/>
          <a:lstStyle/>
          <a:p>
            <a:pPr eaLnBrk="1" hangingPunct="1">
              <a:lnSpc>
                <a:spcPct val="90000"/>
              </a:lnSpc>
            </a:pPr>
            <a:r>
              <a:rPr lang="en-US" sz="2600" dirty="0">
                <a:solidFill>
                  <a:srgbClr val="2A2D6C"/>
                </a:solidFill>
                <a:latin typeface="Calibri" charset="0"/>
              </a:rPr>
              <a:t>Youth who meet the definition of </a:t>
            </a:r>
            <a:r>
              <a:rPr lang="ja-JP" altLang="en-US" sz="2600" dirty="0">
                <a:solidFill>
                  <a:srgbClr val="2A2D6C"/>
                </a:solidFill>
                <a:latin typeface="Calibri" charset="0"/>
              </a:rPr>
              <a:t>“</a:t>
            </a:r>
            <a:r>
              <a:rPr lang="en-US" altLang="ja-JP" sz="2600" dirty="0">
                <a:solidFill>
                  <a:srgbClr val="2A2D6C"/>
                </a:solidFill>
                <a:latin typeface="Calibri" charset="0"/>
              </a:rPr>
              <a:t>independent student</a:t>
            </a:r>
            <a:r>
              <a:rPr lang="ja-JP" altLang="en-US" sz="2600" dirty="0">
                <a:solidFill>
                  <a:srgbClr val="2A2D6C"/>
                </a:solidFill>
                <a:latin typeface="Calibri" charset="0"/>
              </a:rPr>
              <a:t>”</a:t>
            </a:r>
            <a:r>
              <a:rPr lang="en-US" altLang="ja-JP" sz="2600" dirty="0">
                <a:solidFill>
                  <a:srgbClr val="2A2D6C"/>
                </a:solidFill>
                <a:latin typeface="Calibri" charset="0"/>
              </a:rPr>
              <a:t> can complete the FAFSA without parental income information or signature.</a:t>
            </a:r>
          </a:p>
          <a:p>
            <a:pPr eaLnBrk="1" hangingPunct="1">
              <a:lnSpc>
                <a:spcPct val="90000"/>
              </a:lnSpc>
            </a:pPr>
            <a:r>
              <a:rPr lang="en-US" sz="2600" dirty="0">
                <a:solidFill>
                  <a:srgbClr val="2A2D6C"/>
                </a:solidFill>
                <a:latin typeface="Calibri" charset="0"/>
              </a:rPr>
              <a:t>Unaccompanied youth are automatically considered independent students.</a:t>
            </a:r>
            <a:endParaRPr lang="en-US" sz="2000" dirty="0">
              <a:solidFill>
                <a:srgbClr val="2A2D6C"/>
              </a:solidFill>
              <a:latin typeface="Calibri" charset="0"/>
            </a:endParaRPr>
          </a:p>
          <a:p>
            <a:pPr lvl="1" eaLnBrk="1" hangingPunct="1">
              <a:lnSpc>
                <a:spcPct val="90000"/>
              </a:lnSpc>
            </a:pPr>
            <a:r>
              <a:rPr lang="en-US" sz="2300" dirty="0">
                <a:solidFill>
                  <a:srgbClr val="2A2D6C"/>
                </a:solidFill>
                <a:latin typeface="Calibri" charset="0"/>
                <a:ea typeface="Calibri" charset="0"/>
                <a:cs typeface="Calibri" charset="0"/>
              </a:rPr>
              <a:t>Must be determined to be unaccompanied and homeless</a:t>
            </a:r>
            <a:r>
              <a:rPr lang="en-US" sz="2300" dirty="0" smtClean="0">
                <a:solidFill>
                  <a:srgbClr val="2A2D6C"/>
                </a:solidFill>
                <a:latin typeface="Calibri" charset="0"/>
                <a:ea typeface="Calibri" charset="0"/>
                <a:cs typeface="Calibri" charset="0"/>
              </a:rPr>
              <a:t> after July 1 of the prior year.</a:t>
            </a:r>
            <a:endParaRPr lang="en-US" sz="1800" dirty="0">
              <a:solidFill>
                <a:srgbClr val="2A2D6C"/>
              </a:solidFill>
              <a:latin typeface="Calibri" charset="0"/>
              <a:ea typeface="Calibri" charset="0"/>
              <a:cs typeface="Calibri" charset="0"/>
            </a:endParaRPr>
          </a:p>
          <a:p>
            <a:pPr eaLnBrk="1" hangingPunct="1">
              <a:lnSpc>
                <a:spcPct val="90000"/>
              </a:lnSpc>
            </a:pPr>
            <a:r>
              <a:rPr lang="en-US" sz="2600" dirty="0">
                <a:solidFill>
                  <a:srgbClr val="2A2D6C"/>
                </a:solidFill>
                <a:latin typeface="Calibri" charset="0"/>
              </a:rPr>
              <a:t>Youth who are unaccompanied, at risk of homelessness, and self-supporting are also automatically considered independent students.</a:t>
            </a:r>
            <a:endParaRPr lang="en-US" sz="2000" dirty="0">
              <a:solidFill>
                <a:srgbClr val="2A2D6C"/>
              </a:solidFill>
              <a:latin typeface="Calibri" charset="0"/>
            </a:endParaRPr>
          </a:p>
          <a:p>
            <a:pPr lvl="1" eaLnBrk="1" hangingPunct="1">
              <a:lnSpc>
                <a:spcPct val="90000"/>
              </a:lnSpc>
            </a:pPr>
            <a:r>
              <a:rPr lang="en-US" sz="2300" dirty="0">
                <a:solidFill>
                  <a:srgbClr val="2A2D6C"/>
                </a:solidFill>
                <a:latin typeface="Calibri" charset="0"/>
                <a:ea typeface="Calibri" charset="0"/>
                <a:cs typeface="Calibri" charset="0"/>
              </a:rPr>
              <a:t>Must be determined as such during the school year in which the application is submitted.</a:t>
            </a:r>
            <a:endParaRPr lang="en-US" dirty="0">
              <a:solidFill>
                <a:srgbClr val="2A2D6C"/>
              </a:solidFill>
              <a:latin typeface="Calibri" charset="0"/>
              <a:ea typeface="Calibri" charset="0"/>
              <a:cs typeface="Calibri" charset="0"/>
            </a:endParaRPr>
          </a:p>
        </p:txBody>
      </p:sp>
      <p:sp>
        <p:nvSpPr>
          <p:cNvPr id="10854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7B41F7F-F2A4-A749-B4A6-2C7F3FB6AD8E}" type="slidenum">
              <a:rPr lang="en-US" sz="1400">
                <a:solidFill>
                  <a:srgbClr val="8889A7"/>
                </a:solidFill>
                <a:latin typeface="Calibri" charset="0"/>
              </a:rPr>
              <a:pPr/>
              <a:t>64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dirty="0" smtClean="0">
                <a:effectLst>
                  <a:outerShdw blurRad="38100" dist="38100" dir="2700000" algn="tl">
                    <a:srgbClr val="DDDDDD"/>
                  </a:outerShdw>
                </a:effectLst>
                <a:ea typeface="+mj-lt"/>
              </a:rPr>
              <a:t/>
            </a:r>
            <a:br>
              <a:rPr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The </a:t>
            </a:r>
            <a:r>
              <a:rPr dirty="0" smtClean="0">
                <a:effectLst>
                  <a:outerShdw blurRad="38100" dist="38100" dir="2700000" algn="tl">
                    <a:srgbClr val="DDDDDD"/>
                  </a:outerShdw>
                </a:effectLst>
                <a:ea typeface="+mj-lt"/>
              </a:rPr>
              <a:t>FAFSA (cont.)</a:t>
            </a:r>
            <a:endParaRPr dirty="0" smtClean="0">
              <a:ea typeface="+mj-lt"/>
            </a:endParaRPr>
          </a:p>
        </p:txBody>
      </p:sp>
      <p:sp>
        <p:nvSpPr>
          <p:cNvPr id="110595" name="Content Placeholder 2"/>
          <p:cNvSpPr>
            <a:spLocks noGrp="1"/>
          </p:cNvSpPr>
          <p:nvPr>
            <p:ph idx="4294967295"/>
          </p:nvPr>
        </p:nvSpPr>
        <p:spPr>
          <a:xfrm>
            <a:off x="381000" y="1295400"/>
            <a:ext cx="8305800" cy="5181600"/>
          </a:xfrm>
        </p:spPr>
        <p:txBody>
          <a:bodyPr/>
          <a:lstStyle/>
          <a:p>
            <a:pPr eaLnBrk="1" hangingPunct="1"/>
            <a:r>
              <a:rPr lang="en-US" dirty="0">
                <a:solidFill>
                  <a:srgbClr val="2A2D6C"/>
                </a:solidFill>
                <a:latin typeface="Calibri" charset="0"/>
              </a:rPr>
              <a:t>Determination must be made by:</a:t>
            </a:r>
            <a:endParaRPr lang="en-US" dirty="0" smtClean="0">
              <a:solidFill>
                <a:srgbClr val="2A2D6C"/>
              </a:solidFill>
              <a:latin typeface="Calibri" charset="0"/>
            </a:endParaRPr>
          </a:p>
          <a:p>
            <a:pPr lvl="1" eaLnBrk="1" hangingPunct="1"/>
            <a:r>
              <a:rPr lang="en-US" sz="2400" dirty="0" smtClean="0">
                <a:solidFill>
                  <a:srgbClr val="2A2D6C"/>
                </a:solidFill>
                <a:latin typeface="Calibri" charset="0"/>
                <a:ea typeface="Calibri" charset="0"/>
                <a:cs typeface="Calibri" charset="0"/>
              </a:rPr>
              <a:t>McKinney</a:t>
            </a:r>
            <a:r>
              <a:rPr lang="en-US" sz="2400" dirty="0">
                <a:solidFill>
                  <a:srgbClr val="2A2D6C"/>
                </a:solidFill>
                <a:latin typeface="Calibri" charset="0"/>
                <a:ea typeface="Calibri" charset="0"/>
                <a:cs typeface="Calibri" charset="0"/>
              </a:rPr>
              <a:t>-Vento</a:t>
            </a:r>
            <a:r>
              <a:rPr lang="en-US" sz="2400" dirty="0" smtClean="0">
                <a:solidFill>
                  <a:srgbClr val="2A2D6C"/>
                </a:solidFill>
                <a:latin typeface="Calibri" charset="0"/>
                <a:ea typeface="Calibri" charset="0"/>
                <a:cs typeface="Calibri" charset="0"/>
              </a:rPr>
              <a:t> school </a:t>
            </a:r>
            <a:r>
              <a:rPr lang="en-US" sz="2400" dirty="0">
                <a:solidFill>
                  <a:srgbClr val="2A2D6C"/>
                </a:solidFill>
                <a:latin typeface="Calibri" charset="0"/>
                <a:ea typeface="Calibri" charset="0"/>
                <a:cs typeface="Calibri" charset="0"/>
              </a:rPr>
              <a:t>district </a:t>
            </a:r>
            <a:r>
              <a:rPr lang="en-US" sz="2400" dirty="0" smtClean="0">
                <a:solidFill>
                  <a:srgbClr val="2A2D6C"/>
                </a:solidFill>
                <a:latin typeface="Calibri" charset="0"/>
                <a:ea typeface="Calibri" charset="0"/>
                <a:cs typeface="Calibri" charset="0"/>
              </a:rPr>
              <a:t>liaison (while student is in high school and after, for as long as liaison has information necessary to make the determination),</a:t>
            </a:r>
          </a:p>
          <a:p>
            <a:pPr lvl="1" eaLnBrk="1" hangingPunct="1"/>
            <a:r>
              <a:rPr lang="en-US" sz="2400" dirty="0" smtClean="0">
                <a:solidFill>
                  <a:srgbClr val="2A2D6C"/>
                </a:solidFill>
                <a:latin typeface="Calibri" charset="0"/>
                <a:ea typeface="Calibri" charset="0"/>
                <a:cs typeface="Calibri" charset="0"/>
              </a:rPr>
              <a:t>HUD homeless assistance program director/designee</a:t>
            </a:r>
          </a:p>
          <a:p>
            <a:pPr lvl="1" eaLnBrk="1" hangingPunct="1"/>
            <a:r>
              <a:rPr lang="en-US" sz="2400" dirty="0" smtClean="0">
                <a:solidFill>
                  <a:srgbClr val="2A2D6C"/>
                </a:solidFill>
                <a:latin typeface="Calibri" charset="0"/>
                <a:ea typeface="Calibri" charset="0"/>
                <a:cs typeface="Calibri" charset="0"/>
              </a:rPr>
              <a:t>Runaway </a:t>
            </a:r>
            <a:r>
              <a:rPr lang="en-US" sz="2400" dirty="0">
                <a:solidFill>
                  <a:srgbClr val="2A2D6C"/>
                </a:solidFill>
                <a:latin typeface="Calibri" charset="0"/>
                <a:ea typeface="Calibri" charset="0"/>
                <a:cs typeface="Calibri" charset="0"/>
              </a:rPr>
              <a:t>and Homeless Youth Act program director or</a:t>
            </a:r>
            <a:r>
              <a:rPr lang="en-US" sz="2400" dirty="0" smtClean="0">
                <a:solidFill>
                  <a:srgbClr val="2A2D6C"/>
                </a:solidFill>
                <a:latin typeface="Calibri" charset="0"/>
                <a:ea typeface="Calibri" charset="0"/>
                <a:cs typeface="Calibri" charset="0"/>
              </a:rPr>
              <a:t> designee</a:t>
            </a:r>
            <a:r>
              <a:rPr lang="en-US" sz="2400" dirty="0">
                <a:solidFill>
                  <a:srgbClr val="2A2D6C"/>
                </a:solidFill>
                <a:latin typeface="Calibri" charset="0"/>
                <a:ea typeface="Calibri" charset="0"/>
                <a:cs typeface="Calibri" charset="0"/>
              </a:rPr>
              <a:t>, </a:t>
            </a:r>
            <a:r>
              <a:rPr lang="en-US" sz="2400" dirty="0" smtClean="0">
                <a:solidFill>
                  <a:srgbClr val="2A2D6C"/>
                </a:solidFill>
                <a:latin typeface="Calibri" charset="0"/>
                <a:ea typeface="Calibri" charset="0"/>
                <a:cs typeface="Calibri" charset="0"/>
              </a:rPr>
              <a:t>or</a:t>
            </a:r>
          </a:p>
          <a:p>
            <a:pPr lvl="1" eaLnBrk="1" hangingPunct="1"/>
            <a:r>
              <a:rPr lang="en-US" sz="2400" dirty="0" smtClean="0">
                <a:solidFill>
                  <a:srgbClr val="2A2D6C"/>
                </a:solidFill>
                <a:latin typeface="Calibri" charset="0"/>
                <a:ea typeface="Calibri" charset="0"/>
                <a:cs typeface="Calibri" charset="0"/>
              </a:rPr>
              <a:t>a </a:t>
            </a:r>
            <a:r>
              <a:rPr lang="en-US" sz="2400" dirty="0">
                <a:solidFill>
                  <a:srgbClr val="2A2D6C"/>
                </a:solidFill>
                <a:latin typeface="Calibri" charset="0"/>
                <a:ea typeface="Calibri" charset="0"/>
                <a:cs typeface="Calibri" charset="0"/>
              </a:rPr>
              <a:t>financial aid administrator.</a:t>
            </a:r>
          </a:p>
          <a:p>
            <a:pPr eaLnBrk="1" hangingPunct="1"/>
            <a:r>
              <a:rPr lang="en-US" sz="2600" dirty="0">
                <a:solidFill>
                  <a:srgbClr val="2A2D6C"/>
                </a:solidFill>
                <a:latin typeface="Calibri" charset="0"/>
              </a:rPr>
              <a:t>Youth who have been in foster care at any time after age 13 are also automatically independent</a:t>
            </a:r>
            <a:r>
              <a:rPr lang="en-US" sz="2600" dirty="0" smtClean="0">
                <a:solidFill>
                  <a:srgbClr val="2A2D6C"/>
                </a:solidFill>
                <a:latin typeface="Calibri" charset="0"/>
              </a:rPr>
              <a:t>.</a:t>
            </a:r>
          </a:p>
          <a:p>
            <a:pPr eaLnBrk="1" hangingPunct="1"/>
            <a:r>
              <a:rPr lang="en-US" sz="2400" dirty="0" smtClean="0">
                <a:solidFill>
                  <a:srgbClr val="2A2D6C"/>
                </a:solidFill>
                <a:latin typeface="Calibri" charset="0"/>
              </a:rPr>
              <a:t>More info and sample letters are available at: </a:t>
            </a:r>
            <a:r>
              <a:rPr lang="en-US" sz="2400" dirty="0" smtClean="0">
                <a:solidFill>
                  <a:srgbClr val="2A2D6C"/>
                </a:solidFill>
                <a:latin typeface="Calibri" charset="0"/>
                <a:hlinkClick r:id="rId3"/>
              </a:rPr>
              <a:t>http://www.naehcy.org/educational-resources/higher-ed</a:t>
            </a:r>
            <a:r>
              <a:rPr lang="en-US" sz="2400" dirty="0" smtClean="0">
                <a:solidFill>
                  <a:srgbClr val="2A2D6C"/>
                </a:solidFill>
                <a:latin typeface="Calibri" charset="0"/>
              </a:rPr>
              <a:t> </a:t>
            </a:r>
          </a:p>
        </p:txBody>
      </p:sp>
      <p:sp>
        <p:nvSpPr>
          <p:cNvPr id="11059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65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381000"/>
            <a:ext cx="8458200" cy="1219200"/>
          </a:xfrm>
        </p:spPr>
        <p:txBody>
          <a:bodyPr>
            <a:noAutofit/>
          </a:bodyPr>
          <a:lstStyle/>
          <a:p>
            <a:pPr eaLnBrk="1" hangingPunct="1">
              <a:defRPr/>
            </a:pPr>
            <a:r>
              <a:rPr lang="en-US" dirty="0">
                <a:effectLst>
                  <a:outerShdw blurRad="38100" dist="38100" dir="2700000" algn="tl">
                    <a:srgbClr val="DDDDDD"/>
                  </a:outerShdw>
                </a:effectLst>
              </a:rPr>
              <a:t>Title I Part A </a:t>
            </a:r>
            <a:r>
              <a:rPr lang="en-US" dirty="0" smtClean="0">
                <a:effectLst>
                  <a:outerShdw blurRad="38100" dist="38100" dir="2700000" algn="tl">
                    <a:srgbClr val="DDDDDD"/>
                  </a:outerShdw>
                </a:effectLst>
              </a:rPr>
              <a:t>Amendments: </a:t>
            </a:r>
            <a:r>
              <a:rPr lang="en-US" dirty="0" smtClean="0">
                <a:effectLst>
                  <a:outerShdw blurRad="38100" dist="38100" dir="2700000" algn="tl">
                    <a:srgbClr val="DDDDDD"/>
                  </a:outerShdw>
                </a:effectLst>
                <a:ea typeface="+mj-ea"/>
                <a:cs typeface="+mj-cs"/>
              </a:rPr>
              <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Foster Care – the Short Version </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676400"/>
            <a:ext cx="8229600" cy="4800600"/>
          </a:xfrm>
        </p:spPr>
        <p:txBody>
          <a:bodyPr/>
          <a:lstStyle/>
          <a:p>
            <a:r>
              <a:rPr lang="en-US" dirty="0" smtClean="0">
                <a:solidFill>
                  <a:srgbClr val="2A2D6C"/>
                </a:solidFill>
              </a:rPr>
              <a:t>Creates new Title I, Part A assurances that will provide ALL children in any stage of foster care proceedings with protections similar to McKinney-Vento (but not </a:t>
            </a:r>
            <a:r>
              <a:rPr lang="en-US" smtClean="0">
                <a:solidFill>
                  <a:srgbClr val="2A2D6C"/>
                </a:solidFill>
              </a:rPr>
              <a:t>through MV).</a:t>
            </a:r>
            <a:endParaRPr lang="en-US" dirty="0" smtClean="0">
              <a:solidFill>
                <a:srgbClr val="2A2D6C"/>
              </a:solidFill>
            </a:endParaRPr>
          </a:p>
          <a:p>
            <a:r>
              <a:rPr lang="en-US" dirty="0" smtClean="0">
                <a:solidFill>
                  <a:srgbClr val="2A2D6C"/>
                </a:solidFill>
              </a:rPr>
              <a:t>LEAs are not required to provide school of origin transportation, if there are additional costs, unless they are reimbursed by the child welfare agency or agree to provide it.</a:t>
            </a:r>
          </a:p>
          <a:p>
            <a:r>
              <a:rPr lang="en-US" dirty="0">
                <a:solidFill>
                  <a:schemeClr val="tx2"/>
                </a:solidFill>
              </a:rPr>
              <a:t>Removes awaiting foster care placement from the McKinney-Vento Act one year after enactment.</a:t>
            </a:r>
          </a:p>
          <a:p>
            <a:endParaRPr lang="en-US" dirty="0" smtClean="0">
              <a:solidFill>
                <a:schemeClr val="tx2"/>
              </a:solidFill>
            </a:endParaRPr>
          </a:p>
          <a:p>
            <a:pPr marL="184150" lvl="0" indent="0">
              <a:buNone/>
            </a:pPr>
            <a:endParaRPr lang="en-US" sz="3200" dirty="0" smtClean="0">
              <a:solidFill>
                <a:srgbClr val="2A2D6C"/>
              </a:solidFill>
            </a:endParaRPr>
          </a:p>
          <a:p>
            <a:pPr marL="184150" lvl="0" indent="0">
              <a:buNone/>
            </a:pPr>
            <a:endParaRPr lang="en-US" sz="3200" dirty="0" smtClean="0">
              <a:solidFill>
                <a:srgbClr val="2A2D6C"/>
              </a:solidFill>
            </a:endParaRPr>
          </a:p>
          <a:p>
            <a:endParaRPr lang="en-US" sz="3200" dirty="0" smtClean="0">
              <a:solidFill>
                <a:srgbClr val="2A2D6C"/>
              </a:solidFill>
            </a:endParaRPr>
          </a:p>
          <a:p>
            <a:pPr lvl="0"/>
            <a:endParaRPr lang="en-US" sz="3200" dirty="0">
              <a:solidFill>
                <a:srgbClr val="2A2D6C"/>
              </a:solidFill>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66</a:t>
            </a:fld>
            <a:endParaRPr lang="en-US" dirty="0"/>
          </a:p>
        </p:txBody>
      </p:sp>
    </p:spTree>
    <p:extLst>
      <p:ext uri="{BB962C8B-B14F-4D97-AF65-F5344CB8AC3E}">
        <p14:creationId xmlns:p14="http://schemas.microsoft.com/office/powerpoint/2010/main" val="15832012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304800"/>
            <a:ext cx="8458200" cy="1219200"/>
          </a:xfrm>
        </p:spPr>
        <p:txBody>
          <a:bodyPr>
            <a:noAutofit/>
          </a:bodyPr>
          <a:lstStyle/>
          <a:p>
            <a:pPr eaLnBrk="1" hangingPunct="1">
              <a:defRPr/>
            </a:pPr>
            <a:r>
              <a:rPr lang="en-US" dirty="0">
                <a:effectLst>
                  <a:outerShdw blurRad="38100" dist="38100" dir="2700000" algn="tl">
                    <a:srgbClr val="DDDDDD"/>
                  </a:outerShdw>
                </a:effectLst>
              </a:rPr>
              <a:t>Title I Part A Amendments: </a:t>
            </a:r>
            <a:br>
              <a:rPr lang="en-US" dirty="0">
                <a:effectLst>
                  <a:outerShdw blurRad="38100" dist="38100" dir="2700000" algn="tl">
                    <a:srgbClr val="DDDDDD"/>
                  </a:outerShdw>
                </a:effectLst>
              </a:rPr>
            </a:br>
            <a:r>
              <a:rPr lang="en-US" dirty="0">
                <a:effectLst>
                  <a:outerShdw blurRad="38100" dist="38100" dir="2700000" algn="tl">
                    <a:srgbClr val="DDDDDD"/>
                  </a:outerShdw>
                </a:effectLst>
              </a:rPr>
              <a:t>Foster Care – </a:t>
            </a:r>
            <a:r>
              <a:rPr lang="en-US" dirty="0" smtClean="0">
                <a:effectLst>
                  <a:outerShdw blurRad="38100" dist="38100" dir="2700000" algn="tl">
                    <a:srgbClr val="DDDDDD"/>
                  </a:outerShdw>
                </a:effectLst>
              </a:rPr>
              <a:t>State Title I Plans (1)</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676400"/>
            <a:ext cx="8229600" cy="5181599"/>
          </a:xfrm>
        </p:spPr>
        <p:txBody>
          <a:bodyPr/>
          <a:lstStyle/>
          <a:p>
            <a:pPr marL="184150" lvl="0" indent="0">
              <a:buNone/>
            </a:pPr>
            <a:r>
              <a:rPr lang="en-US" dirty="0" smtClean="0">
                <a:solidFill>
                  <a:srgbClr val="2A2D6C"/>
                </a:solidFill>
              </a:rPr>
              <a:t>State Title I Plans </a:t>
            </a:r>
            <a:r>
              <a:rPr lang="en-US" dirty="0">
                <a:solidFill>
                  <a:srgbClr val="2A2D6C"/>
                </a:solidFill>
              </a:rPr>
              <a:t>must </a:t>
            </a:r>
            <a:r>
              <a:rPr lang="en-US" dirty="0" smtClean="0">
                <a:solidFill>
                  <a:srgbClr val="2A2D6C"/>
                </a:solidFill>
              </a:rPr>
              <a:t>describe </a:t>
            </a:r>
            <a:r>
              <a:rPr lang="en-US" dirty="0">
                <a:solidFill>
                  <a:srgbClr val="2A2D6C"/>
                </a:solidFill>
              </a:rPr>
              <a:t>the steps </a:t>
            </a:r>
            <a:r>
              <a:rPr lang="en-US" dirty="0" smtClean="0">
                <a:solidFill>
                  <a:srgbClr val="2A2D6C"/>
                </a:solidFill>
              </a:rPr>
              <a:t>the SEA will </a:t>
            </a:r>
            <a:r>
              <a:rPr lang="en-US" dirty="0">
                <a:solidFill>
                  <a:srgbClr val="2A2D6C"/>
                </a:solidFill>
              </a:rPr>
              <a:t>take to ensure collaboration with the State </a:t>
            </a:r>
            <a:r>
              <a:rPr lang="en-US" dirty="0" smtClean="0">
                <a:solidFill>
                  <a:srgbClr val="2A2D6C"/>
                </a:solidFill>
              </a:rPr>
              <a:t>child welfare agency to ensure </a:t>
            </a:r>
            <a:r>
              <a:rPr lang="en-US" dirty="0">
                <a:solidFill>
                  <a:srgbClr val="2A2D6C"/>
                </a:solidFill>
              </a:rPr>
              <a:t>the educational stability of children</a:t>
            </a:r>
            <a:r>
              <a:rPr lang="en-US" dirty="0" smtClean="0">
                <a:solidFill>
                  <a:srgbClr val="2A2D6C"/>
                </a:solidFill>
              </a:rPr>
              <a:t> in </a:t>
            </a:r>
            <a:r>
              <a:rPr lang="en-US" dirty="0">
                <a:solidFill>
                  <a:srgbClr val="2A2D6C"/>
                </a:solidFill>
              </a:rPr>
              <a:t>foster </a:t>
            </a:r>
            <a:r>
              <a:rPr lang="en-US" dirty="0" smtClean="0">
                <a:solidFill>
                  <a:srgbClr val="2A2D6C"/>
                </a:solidFill>
              </a:rPr>
              <a:t>care, </a:t>
            </a:r>
            <a:r>
              <a:rPr lang="en-US" dirty="0">
                <a:solidFill>
                  <a:srgbClr val="2A2D6C"/>
                </a:solidFill>
              </a:rPr>
              <a:t>including </a:t>
            </a:r>
            <a:r>
              <a:rPr lang="en-US" dirty="0" smtClean="0">
                <a:solidFill>
                  <a:srgbClr val="2A2D6C"/>
                </a:solidFill>
              </a:rPr>
              <a:t>assurances that:</a:t>
            </a:r>
          </a:p>
          <a:p>
            <a:pPr marL="698500" lvl="0" indent="-514350">
              <a:buClr>
                <a:schemeClr val="tx2"/>
              </a:buClr>
              <a:buFont typeface="+mj-lt"/>
              <a:buAutoNum type="arabicPeriod"/>
            </a:pPr>
            <a:r>
              <a:rPr lang="en-US" sz="2400" dirty="0" smtClean="0">
                <a:solidFill>
                  <a:schemeClr val="tx2"/>
                </a:solidFill>
              </a:rPr>
              <a:t>Foster </a:t>
            </a:r>
            <a:r>
              <a:rPr lang="en-US" sz="2400" dirty="0">
                <a:solidFill>
                  <a:schemeClr val="tx2"/>
                </a:solidFill>
              </a:rPr>
              <a:t>youth</a:t>
            </a:r>
            <a:r>
              <a:rPr lang="en-US" sz="2400" dirty="0" smtClean="0">
                <a:solidFill>
                  <a:schemeClr val="tx2"/>
                </a:solidFill>
              </a:rPr>
              <a:t> remain </a:t>
            </a:r>
            <a:r>
              <a:rPr lang="en-US" sz="2400" dirty="0">
                <a:solidFill>
                  <a:schemeClr val="tx2"/>
                </a:solidFill>
              </a:rPr>
              <a:t>in their school of origin, unless a determination is made that it is not in their best </a:t>
            </a:r>
            <a:r>
              <a:rPr lang="en-US" sz="2400" dirty="0" smtClean="0">
                <a:solidFill>
                  <a:schemeClr val="tx2"/>
                </a:solidFill>
              </a:rPr>
              <a:t>interest.</a:t>
            </a:r>
          </a:p>
          <a:p>
            <a:pPr marL="698500" lvl="0" indent="-514350">
              <a:buClr>
                <a:schemeClr val="tx2"/>
              </a:buClr>
              <a:buFont typeface="+mj-lt"/>
              <a:buAutoNum type="arabicPeriod"/>
            </a:pPr>
            <a:r>
              <a:rPr lang="en-US" sz="2400" dirty="0" smtClean="0">
                <a:solidFill>
                  <a:srgbClr val="2A2D6C"/>
                </a:solidFill>
              </a:rPr>
              <a:t>When a determination is made that it is not in the best interest to remain in the school of origin, the child must be immediately enrolled in a new school.</a:t>
            </a:r>
            <a:endParaRPr lang="en-US" sz="2400" dirty="0" smtClean="0">
              <a:solidFill>
                <a:schemeClr val="tx2"/>
              </a:solidFill>
            </a:endParaRPr>
          </a:p>
          <a:p>
            <a:pPr marL="184150" lvl="0" indent="0">
              <a:buNone/>
            </a:pPr>
            <a:endParaRPr lang="en-US" sz="3200" dirty="0" smtClean="0">
              <a:solidFill>
                <a:srgbClr val="2A2D6C"/>
              </a:solidFill>
            </a:endParaRPr>
          </a:p>
          <a:p>
            <a:pPr marL="184150" lvl="0" indent="0">
              <a:buNone/>
            </a:pPr>
            <a:endParaRPr lang="en-US" sz="3200" dirty="0" smtClean="0">
              <a:solidFill>
                <a:srgbClr val="2A2D6C"/>
              </a:solidFill>
            </a:endParaRPr>
          </a:p>
          <a:p>
            <a:endParaRPr lang="en-US" sz="3200" dirty="0" smtClean="0">
              <a:solidFill>
                <a:srgbClr val="2A2D6C"/>
              </a:solidFill>
            </a:endParaRPr>
          </a:p>
          <a:p>
            <a:pPr lvl="0"/>
            <a:endParaRPr lang="en-US" sz="3200" dirty="0">
              <a:solidFill>
                <a:srgbClr val="2A2D6C"/>
              </a:solidFill>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67</a:t>
            </a:fld>
            <a:endParaRPr lang="en-US" dirty="0"/>
          </a:p>
        </p:txBody>
      </p:sp>
    </p:spTree>
    <p:extLst>
      <p:ext uri="{BB962C8B-B14F-4D97-AF65-F5344CB8AC3E}">
        <p14:creationId xmlns:p14="http://schemas.microsoft.com/office/powerpoint/2010/main" val="1134878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381000"/>
            <a:ext cx="8153400" cy="1219200"/>
          </a:xfrm>
        </p:spPr>
        <p:txBody>
          <a:bodyPr>
            <a:noAutofit/>
          </a:bodyPr>
          <a:lstStyle/>
          <a:p>
            <a:pPr eaLnBrk="1" hangingPunct="1">
              <a:defRPr/>
            </a:pPr>
            <a:r>
              <a:rPr lang="en-US" dirty="0">
                <a:effectLst>
                  <a:outerShdw blurRad="38100" dist="38100" dir="2700000" algn="tl">
                    <a:srgbClr val="DDDDDD"/>
                  </a:outerShdw>
                </a:effectLst>
              </a:rPr>
              <a:t>Title I Part A Amendments: </a:t>
            </a:r>
            <a:br>
              <a:rPr lang="en-US" dirty="0">
                <a:effectLst>
                  <a:outerShdw blurRad="38100" dist="38100" dir="2700000" algn="tl">
                    <a:srgbClr val="DDDDDD"/>
                  </a:outerShdw>
                </a:effectLst>
              </a:rPr>
            </a:br>
            <a:r>
              <a:rPr lang="en-US" dirty="0">
                <a:effectLst>
                  <a:outerShdw blurRad="38100" dist="38100" dir="2700000" algn="tl">
                    <a:srgbClr val="DDDDDD"/>
                  </a:outerShdw>
                </a:effectLst>
              </a:rPr>
              <a:t>Foster Care – State Title I Plans </a:t>
            </a:r>
            <a:r>
              <a:rPr lang="en-US" dirty="0" smtClean="0">
                <a:effectLst>
                  <a:outerShdw blurRad="38100" dist="38100" dir="2700000" algn="tl">
                    <a:srgbClr val="DDDDDD"/>
                  </a:outerShdw>
                </a:effectLst>
              </a:rPr>
              <a:t>(2)</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874837"/>
            <a:ext cx="8229600" cy="4297363"/>
          </a:xfrm>
        </p:spPr>
        <p:txBody>
          <a:bodyPr/>
          <a:lstStyle/>
          <a:p>
            <a:r>
              <a:rPr lang="en-US" sz="3200" dirty="0" smtClean="0">
                <a:solidFill>
                  <a:srgbClr val="2A2D6C"/>
                </a:solidFill>
              </a:rPr>
              <a:t>The SEA designates a point of contact for child welfare agencies, who will oversee implementation of the SEA responsibilities.</a:t>
            </a:r>
          </a:p>
          <a:p>
            <a:r>
              <a:rPr lang="en-US" sz="3200" dirty="0" smtClean="0">
                <a:solidFill>
                  <a:srgbClr val="2A2D6C"/>
                </a:solidFill>
              </a:rPr>
              <a:t>The SEA point of contact may not be the same person as the McKinney-Vento State Coordinator.</a:t>
            </a: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68</a:t>
            </a:fld>
            <a:endParaRPr lang="en-US" dirty="0"/>
          </a:p>
        </p:txBody>
      </p:sp>
    </p:spTree>
    <p:extLst>
      <p:ext uri="{BB962C8B-B14F-4D97-AF65-F5344CB8AC3E}">
        <p14:creationId xmlns:p14="http://schemas.microsoft.com/office/powerpoint/2010/main" val="17458189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457200"/>
            <a:ext cx="8229600" cy="1219200"/>
          </a:xfrm>
        </p:spPr>
        <p:txBody>
          <a:bodyPr>
            <a:noAutofit/>
          </a:bodyPr>
          <a:lstStyle/>
          <a:p>
            <a:pPr eaLnBrk="1" hangingPunct="1">
              <a:defRPr/>
            </a:pPr>
            <a:r>
              <a:rPr lang="en-US" dirty="0">
                <a:effectLst>
                  <a:outerShdw blurRad="38100" dist="38100" dir="2700000" algn="tl">
                    <a:srgbClr val="DDDDDD"/>
                  </a:outerShdw>
                </a:effectLst>
              </a:rPr>
              <a:t>Title </a:t>
            </a:r>
            <a:r>
              <a:rPr lang="en-US" dirty="0" smtClean="0">
                <a:effectLst>
                  <a:outerShdw blurRad="38100" dist="38100" dir="2700000" algn="tl">
                    <a:srgbClr val="DDDDDD"/>
                  </a:outerShdw>
                </a:effectLst>
              </a:rPr>
              <a:t>I, </a:t>
            </a:r>
            <a:r>
              <a:rPr lang="en-US" dirty="0">
                <a:effectLst>
                  <a:outerShdw blurRad="38100" dist="38100" dir="2700000" algn="tl">
                    <a:srgbClr val="DDDDDD"/>
                  </a:outerShdw>
                </a:effectLst>
              </a:rPr>
              <a:t>Part A </a:t>
            </a:r>
            <a:r>
              <a:rPr lang="en-US" dirty="0" smtClean="0">
                <a:effectLst>
                  <a:outerShdw blurRad="38100" dist="38100" dir="2700000" algn="tl">
                    <a:srgbClr val="DDDDDD"/>
                  </a:outerShdw>
                </a:effectLst>
              </a:rPr>
              <a:t>Amendments:</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Foster Care-- Local </a:t>
            </a:r>
            <a:r>
              <a:rPr lang="en-US" dirty="0">
                <a:effectLst>
                  <a:outerShdw blurRad="38100" dist="38100" dir="2700000" algn="tl">
                    <a:srgbClr val="DDDDDD"/>
                  </a:outerShdw>
                </a:effectLst>
              </a:rPr>
              <a:t>Title I </a:t>
            </a:r>
            <a:r>
              <a:rPr lang="en-US" dirty="0" smtClean="0">
                <a:effectLst>
                  <a:outerShdw blurRad="38100" dist="38100" dir="2700000" algn="tl">
                    <a:srgbClr val="DDDDDD"/>
                  </a:outerShdw>
                </a:effectLst>
              </a:rPr>
              <a:t>Plans (1)</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905000"/>
            <a:ext cx="8229600" cy="3992563"/>
          </a:xfrm>
        </p:spPr>
        <p:txBody>
          <a:bodyPr/>
          <a:lstStyle/>
          <a:p>
            <a:pPr marL="184150" indent="0">
              <a:buNone/>
            </a:pPr>
            <a:r>
              <a:rPr lang="en-US" sz="3200" dirty="0">
                <a:solidFill>
                  <a:schemeClr val="tx2"/>
                </a:solidFill>
              </a:rPr>
              <a:t>Local Title I plans must contain an assurance that the LEA will c</a:t>
            </a:r>
            <a:r>
              <a:rPr lang="en-US" sz="3200" dirty="0" smtClean="0">
                <a:solidFill>
                  <a:schemeClr val="tx2"/>
                </a:solidFill>
              </a:rPr>
              <a:t>ollaborate </a:t>
            </a:r>
            <a:r>
              <a:rPr lang="en-US" sz="3200" dirty="0">
                <a:solidFill>
                  <a:schemeClr val="tx2"/>
                </a:solidFill>
              </a:rPr>
              <a:t>with the state or local child welfare agency </a:t>
            </a:r>
            <a:r>
              <a:rPr lang="en-US" sz="3200" dirty="0" smtClean="0">
                <a:solidFill>
                  <a:schemeClr val="tx2"/>
                </a:solidFill>
              </a:rPr>
              <a:t>to:</a:t>
            </a:r>
          </a:p>
          <a:p>
            <a:r>
              <a:rPr lang="en-US" sz="3200" dirty="0" smtClean="0">
                <a:solidFill>
                  <a:srgbClr val="2A2D6C"/>
                </a:solidFill>
              </a:rPr>
              <a:t>Designate a point of contact if the corresponding child welfare agencies notifies the LEA, in writing, that it has designated a point of contact for the LEA.</a:t>
            </a: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69</a:t>
            </a:fld>
            <a:endParaRPr lang="en-US" dirty="0"/>
          </a:p>
        </p:txBody>
      </p:sp>
    </p:spTree>
    <p:extLst>
      <p:ext uri="{BB962C8B-B14F-4D97-AF65-F5344CB8AC3E}">
        <p14:creationId xmlns:p14="http://schemas.microsoft.com/office/powerpoint/2010/main" val="2626411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57200"/>
            <a:ext cx="7848600" cy="1219200"/>
          </a:xfrm>
        </p:spPr>
        <p:txBody>
          <a:bodyPr vert="horz" wrap="square" lIns="91440" tIns="45720" rIns="91440" bIns="45720" numCol="1" compatLnSpc="1">
            <a:prstTxWarp prst="textNoShape">
              <a:avLst/>
            </a:prstTxWarp>
            <a:normAutofit fontScale="90000"/>
          </a:bodyPr>
          <a:lstStyle/>
          <a:p>
            <a:pPr eaLnBrk="1" hangingPunct="1">
              <a:defRPr/>
            </a:pPr>
            <a:r>
              <a:rPr sz="4000" dirty="0">
                <a:solidFill>
                  <a:srgbClr val="000090"/>
                </a:solidFill>
                <a:effectLst>
                  <a:outerShdw blurRad="38100" dist="38100" dir="2700000" algn="tl">
                    <a:srgbClr val="DDDDDD"/>
                  </a:outerShdw>
                </a:effectLst>
                <a:ea typeface="+mj-ea"/>
                <a:cs typeface="+mj-cs"/>
              </a:rPr>
              <a:t> </a:t>
            </a:r>
            <a:r>
              <a:rPr sz="4000" dirty="0">
                <a:solidFill>
                  <a:schemeClr val="tx2"/>
                </a:solidFill>
                <a:effectLst>
                  <a:outerShdw blurRad="38100" dist="38100" dir="2700000" algn="tl">
                    <a:srgbClr val="DDDDDD"/>
                  </a:outerShdw>
                </a:effectLst>
                <a:ea typeface="+mj-ea"/>
                <a:cs typeface="+mj-cs"/>
              </a:rPr>
              <a:t>Impacts</a:t>
            </a:r>
            <a:r>
              <a:rPr sz="4000" dirty="0" smtClean="0">
                <a:solidFill>
                  <a:schemeClr val="tx2"/>
                </a:solidFill>
                <a:effectLst>
                  <a:outerShdw blurRad="38100" dist="38100" dir="2700000" algn="tl">
                    <a:srgbClr val="DDDDDD"/>
                  </a:outerShdw>
                </a:effectLst>
                <a:ea typeface="+mj-ea"/>
                <a:cs typeface="+mj-cs"/>
              </a:rPr>
              <a:t> of Homelessness</a:t>
            </a:r>
            <a:br>
              <a:rPr sz="4000" dirty="0" smtClean="0">
                <a:solidFill>
                  <a:schemeClr val="tx2"/>
                </a:solidFill>
                <a:effectLst>
                  <a:outerShdw blurRad="38100" dist="38100" dir="2700000" algn="tl">
                    <a:srgbClr val="DDDDDD"/>
                  </a:outerShdw>
                </a:effectLst>
                <a:ea typeface="+mj-ea"/>
                <a:cs typeface="+mj-cs"/>
              </a:rPr>
            </a:br>
            <a:r>
              <a:rPr sz="4000" dirty="0" smtClean="0">
                <a:solidFill>
                  <a:schemeClr val="tx2"/>
                </a:solidFill>
                <a:effectLst>
                  <a:outerShdw blurRad="38100" dist="38100" dir="2700000" algn="tl">
                    <a:srgbClr val="DDDDDD"/>
                  </a:outerShdw>
                </a:effectLst>
                <a:ea typeface="+mj-ea"/>
                <a:cs typeface="+mj-cs"/>
              </a:rPr>
              <a:t>on Children</a:t>
            </a:r>
            <a:r>
              <a:rPr lang="en-US" sz="4000" dirty="0" smtClean="0">
                <a:solidFill>
                  <a:schemeClr val="tx2"/>
                </a:solidFill>
                <a:effectLst>
                  <a:outerShdw blurRad="38100" dist="38100" dir="2700000" algn="tl">
                    <a:srgbClr val="DDDDDD"/>
                  </a:outerShdw>
                </a:effectLst>
                <a:ea typeface="+mj-ea"/>
                <a:cs typeface="+mj-cs"/>
              </a:rPr>
              <a:t> and Youth</a:t>
            </a:r>
            <a:endParaRPr sz="4000" dirty="0">
              <a:solidFill>
                <a:schemeClr val="tx2"/>
              </a:solidFill>
              <a:effectLst>
                <a:outerShdw blurRad="38100" dist="38100" dir="2700000" algn="tl">
                  <a:srgbClr val="DDDDDD"/>
                </a:outerShdw>
              </a:effectLst>
              <a:ea typeface="+mj-ea"/>
              <a:cs typeface="+mj-cs"/>
            </a:endParaRPr>
          </a:p>
        </p:txBody>
      </p:sp>
      <p:sp>
        <p:nvSpPr>
          <p:cNvPr id="120835" name="Rectangle 3"/>
          <p:cNvSpPr>
            <a:spLocks noGrp="1" noChangeArrowheads="1"/>
          </p:cNvSpPr>
          <p:nvPr>
            <p:ph idx="1"/>
          </p:nvPr>
        </p:nvSpPr>
        <p:spPr>
          <a:xfrm>
            <a:off x="457200" y="1828800"/>
            <a:ext cx="8001000" cy="4648200"/>
          </a:xfrm>
        </p:spPr>
        <p:txBody>
          <a:bodyPr/>
          <a:lstStyle/>
          <a:p>
            <a:r>
              <a:rPr lang="en-US" dirty="0" smtClean="0">
                <a:solidFill>
                  <a:schemeClr val="tx2"/>
                </a:solidFill>
                <a:latin typeface="Calibri" charset="0"/>
              </a:rPr>
              <a:t>Higher incidences of acute and chronic illnesses, depression and anxiety.</a:t>
            </a:r>
          </a:p>
          <a:p>
            <a:r>
              <a:rPr lang="en-US" dirty="0" smtClean="0">
                <a:solidFill>
                  <a:srgbClr val="2A2D6C"/>
                </a:solidFill>
                <a:latin typeface="Calibri" charset="0"/>
              </a:rPr>
              <a:t>Homelessness </a:t>
            </a:r>
            <a:r>
              <a:rPr lang="en-US" dirty="0">
                <a:solidFill>
                  <a:srgbClr val="2A2D6C"/>
                </a:solidFill>
                <a:latin typeface="Calibri" charset="0"/>
              </a:rPr>
              <a:t>in early childhood is associated with poor classroom engagement and poor social skills in early elementary school.</a:t>
            </a:r>
            <a:r>
              <a:rPr lang="en-US" dirty="0">
                <a:latin typeface="Calibri" charset="0"/>
              </a:rPr>
              <a:t> </a:t>
            </a:r>
          </a:p>
          <a:p>
            <a:r>
              <a:rPr lang="en-US" dirty="0">
                <a:solidFill>
                  <a:schemeClr val="tx2"/>
                </a:solidFill>
                <a:latin typeface="Calibri" charset="0"/>
              </a:rPr>
              <a:t>The achievement gaps between homeless and low-income elementary students tend to persist, and may even worsen, over time</a:t>
            </a:r>
            <a:r>
              <a:rPr lang="en-US" dirty="0" smtClean="0">
                <a:solidFill>
                  <a:schemeClr val="tx2"/>
                </a:solidFill>
                <a:latin typeface="Calibri" charset="0"/>
              </a:rPr>
              <a:t>.</a:t>
            </a:r>
          </a:p>
          <a:p>
            <a:r>
              <a:rPr lang="en-US" dirty="0" smtClean="0">
                <a:solidFill>
                  <a:schemeClr val="tx2"/>
                </a:solidFill>
                <a:latin typeface="Calibri" charset="0"/>
              </a:rPr>
              <a:t>A youth who experiences homelessness is 87% more likely to drop out of school.</a:t>
            </a:r>
          </a:p>
        </p:txBody>
      </p:sp>
      <p:sp>
        <p:nvSpPr>
          <p:cNvPr id="4" name="Slide Number Placeholder 3"/>
          <p:cNvSpPr>
            <a:spLocks noGrp="1"/>
          </p:cNvSpPr>
          <p:nvPr>
            <p:ph type="sldNum" sz="quarter" idx="12"/>
          </p:nvPr>
        </p:nvSpPr>
        <p:spPr/>
        <p:txBody>
          <a:bodyPr/>
          <a:lstStyle/>
          <a:p>
            <a:fld id="{EFA56E88-CD82-EC4B-9796-F16552A578F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219200"/>
          </a:xfrm>
        </p:spPr>
        <p:txBody>
          <a:bodyPr>
            <a:noAutofit/>
          </a:bodyPr>
          <a:lstStyle/>
          <a:p>
            <a:pPr eaLnBrk="1" hangingPunct="1">
              <a:defRPr/>
            </a:pPr>
            <a:r>
              <a:rPr lang="en-US" dirty="0" smtClean="0">
                <a:effectLst>
                  <a:outerShdw blurRad="38100" dist="38100" dir="2700000" algn="tl">
                    <a:srgbClr val="DDDDDD"/>
                  </a:outerShdw>
                </a:effectLst>
              </a:rPr>
              <a:t>Title I, Part A Amendments:</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Foster Care-- Local Title I Plans (2)</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722437"/>
            <a:ext cx="8229600" cy="4678363"/>
          </a:xfrm>
        </p:spPr>
        <p:txBody>
          <a:bodyPr/>
          <a:lstStyle/>
          <a:p>
            <a:r>
              <a:rPr lang="en-US" dirty="0" smtClean="0">
                <a:solidFill>
                  <a:schemeClr val="tx2"/>
                </a:solidFill>
              </a:rPr>
              <a:t>Within </a:t>
            </a:r>
            <a:r>
              <a:rPr lang="en-US" dirty="0">
                <a:solidFill>
                  <a:schemeClr val="tx2"/>
                </a:solidFill>
              </a:rPr>
              <a:t>one year of enactment, develop and implement procedures for how transportation to maintain foster youth in their schools of origin, when in their best interest, will be provided, arranged and </a:t>
            </a:r>
            <a:r>
              <a:rPr lang="en-US" dirty="0" smtClean="0">
                <a:solidFill>
                  <a:schemeClr val="tx2"/>
                </a:solidFill>
              </a:rPr>
              <a:t>funded, which must:</a:t>
            </a:r>
          </a:p>
          <a:p>
            <a:pPr marL="698500" lvl="2" indent="-514350">
              <a:buClr>
                <a:schemeClr val="tx2"/>
              </a:buClr>
              <a:buSzPct val="80000"/>
              <a:buFont typeface="+mj-lt"/>
              <a:buAutoNum type="arabicPeriod"/>
            </a:pPr>
            <a:r>
              <a:rPr lang="en-US" sz="2400" dirty="0" smtClean="0">
                <a:solidFill>
                  <a:schemeClr val="tx2"/>
                </a:solidFill>
              </a:rPr>
              <a:t>Ensure that foster youth who need transportation to the school of origin promptly receive it in a cost-effective manner, and in accordance with the child welfare agency’s authority to use child welfare funding available under section 475(4)(A) of Title IV-E of the Social Security Act to provide transportation.</a:t>
            </a:r>
            <a:endParaRPr lang="en-US" sz="2800" dirty="0" smtClean="0">
              <a:solidFill>
                <a:schemeClr val="tx2"/>
              </a:solidFill>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70</a:t>
            </a:fld>
            <a:endParaRPr lang="en-US" dirty="0"/>
          </a:p>
        </p:txBody>
      </p:sp>
    </p:spTree>
    <p:extLst>
      <p:ext uri="{BB962C8B-B14F-4D97-AF65-F5344CB8AC3E}">
        <p14:creationId xmlns:p14="http://schemas.microsoft.com/office/powerpoint/2010/main" val="42431307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447800"/>
          </a:xfrm>
        </p:spPr>
        <p:txBody>
          <a:bodyPr>
            <a:noAutofit/>
          </a:bodyPr>
          <a:lstStyle/>
          <a:p>
            <a:pPr eaLnBrk="1" hangingPunct="1">
              <a:defRPr/>
            </a:pPr>
            <a:r>
              <a:rPr lang="en-US" dirty="0" smtClean="0">
                <a:effectLst>
                  <a:outerShdw blurRad="38100" dist="38100" dir="2700000" algn="tl">
                    <a:srgbClr val="DDDDDD"/>
                  </a:outerShdw>
                </a:effectLst>
              </a:rPr>
              <a:t>Title I, Part A Amendments:</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Foster Care-- Local Title I Plans (3)</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2209800"/>
            <a:ext cx="8229600" cy="4191000"/>
          </a:xfrm>
        </p:spPr>
        <p:txBody>
          <a:bodyPr/>
          <a:lstStyle/>
          <a:p>
            <a:pPr marL="742950" indent="-514350">
              <a:buClr>
                <a:schemeClr val="tx2"/>
              </a:buClr>
              <a:buFont typeface="+mj-lt"/>
              <a:buAutoNum type="arabicPeriod" startAt="2"/>
            </a:pPr>
            <a:r>
              <a:rPr lang="en-US" sz="3200" dirty="0" smtClean="0">
                <a:solidFill>
                  <a:schemeClr val="tx2"/>
                </a:solidFill>
              </a:rPr>
              <a:t>Ensure that if there are additional costs incurred in providing transportation to the school of origin, </a:t>
            </a:r>
            <a:r>
              <a:rPr lang="en-US" sz="3200" dirty="0" err="1" smtClean="0">
                <a:solidFill>
                  <a:schemeClr val="tx2"/>
                </a:solidFill>
              </a:rPr>
              <a:t>LEAs</a:t>
            </a:r>
            <a:r>
              <a:rPr lang="en-US" sz="3200" dirty="0" smtClean="0">
                <a:solidFill>
                  <a:schemeClr val="tx2"/>
                </a:solidFill>
              </a:rPr>
              <a:t> will provide it if:</a:t>
            </a:r>
          </a:p>
          <a:p>
            <a:pPr lvl="2">
              <a:buClr>
                <a:schemeClr val="tx2"/>
              </a:buClr>
            </a:pPr>
            <a:r>
              <a:rPr lang="en-US" sz="2800" dirty="0" smtClean="0">
                <a:solidFill>
                  <a:schemeClr val="tx2"/>
                </a:solidFill>
              </a:rPr>
              <a:t>They are reimbursed by the child welfare agency;</a:t>
            </a:r>
          </a:p>
          <a:p>
            <a:pPr lvl="2">
              <a:buClr>
                <a:schemeClr val="tx2"/>
              </a:buClr>
            </a:pPr>
            <a:r>
              <a:rPr lang="en-US" sz="2800" dirty="0" smtClean="0">
                <a:solidFill>
                  <a:schemeClr val="tx2"/>
                </a:solidFill>
              </a:rPr>
              <a:t>The LEA agrees to pay the costs; or</a:t>
            </a:r>
          </a:p>
          <a:p>
            <a:pPr lvl="2">
              <a:buClr>
                <a:schemeClr val="tx2"/>
              </a:buClr>
            </a:pPr>
            <a:r>
              <a:rPr lang="en-US" sz="2800" dirty="0" smtClean="0">
                <a:solidFill>
                  <a:schemeClr val="tx2"/>
                </a:solidFill>
              </a:rPr>
              <a:t>The LEA and the child welfare agency agree to share the costs.</a:t>
            </a:r>
            <a:endParaRPr lang="en-US" sz="28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71</a:t>
            </a:fld>
            <a:endParaRPr lang="en-US" dirty="0"/>
          </a:p>
        </p:txBody>
      </p:sp>
    </p:spTree>
    <p:extLst>
      <p:ext uri="{BB962C8B-B14F-4D97-AF65-F5344CB8AC3E}">
        <p14:creationId xmlns:p14="http://schemas.microsoft.com/office/powerpoint/2010/main" val="42431307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762000"/>
          </a:xfrm>
        </p:spPr>
        <p:txBody>
          <a:bodyPr/>
          <a:lstStyle/>
          <a:p>
            <a:pPr eaLnBrk="1" hangingPunct="1">
              <a:defRPr/>
            </a:pPr>
            <a:r>
              <a:rPr dirty="0" smtClean="0">
                <a:effectLst>
                  <a:outerShdw blurRad="38100" dist="38100" dir="2700000" algn="tl">
                    <a:srgbClr val="C0C0C0"/>
                  </a:outerShdw>
                </a:effectLst>
                <a:ea typeface="+mj-ea"/>
                <a:cs typeface="+mj-cs"/>
              </a:rPr>
              <a:t>General Resources</a:t>
            </a:r>
          </a:p>
        </p:txBody>
      </p:sp>
      <p:sp>
        <p:nvSpPr>
          <p:cNvPr id="120835" name="Rectangle 3"/>
          <p:cNvSpPr>
            <a:spLocks noGrp="1" noChangeArrowheads="1"/>
          </p:cNvSpPr>
          <p:nvPr>
            <p:ph type="body" idx="1"/>
          </p:nvPr>
        </p:nvSpPr>
        <p:spPr>
          <a:xfrm>
            <a:off x="457200" y="1371600"/>
            <a:ext cx="8229600" cy="5105400"/>
          </a:xfrm>
        </p:spPr>
        <p:txBody>
          <a:bodyPr/>
          <a:lstStyle/>
          <a:p>
            <a:pPr eaLnBrk="1" hangingPunct="1">
              <a:lnSpc>
                <a:spcPct val="90000"/>
              </a:lnSpc>
              <a:buFontTx/>
              <a:buNone/>
            </a:pPr>
            <a:r>
              <a:rPr lang="en-US" sz="2200" dirty="0">
                <a:solidFill>
                  <a:srgbClr val="2A2D6C"/>
                </a:solidFill>
                <a:latin typeface="Calibri" charset="0"/>
              </a:rPr>
              <a:t>National Association for the Education of Homeless Children and Youth</a:t>
            </a:r>
          </a:p>
          <a:p>
            <a:pPr eaLnBrk="1" hangingPunct="1">
              <a:lnSpc>
                <a:spcPct val="80000"/>
              </a:lnSpc>
              <a:buFontTx/>
              <a:buNone/>
            </a:pPr>
            <a:r>
              <a:rPr lang="en-US" sz="2200" dirty="0">
                <a:solidFill>
                  <a:srgbClr val="2A2D6C"/>
                </a:solidFill>
                <a:latin typeface="Calibri" charset="0"/>
                <a:hlinkClick r:id="rId3"/>
              </a:rPr>
              <a:t>http://naehcy.org</a:t>
            </a:r>
            <a:endParaRPr lang="en-US" sz="2200" dirty="0" smtClean="0">
              <a:solidFill>
                <a:srgbClr val="2A2D6C"/>
              </a:solidFill>
              <a:latin typeface="Calibri" charset="0"/>
            </a:endParaRPr>
          </a:p>
          <a:p>
            <a:pPr eaLnBrk="1" hangingPunct="1">
              <a:lnSpc>
                <a:spcPct val="80000"/>
              </a:lnSpc>
              <a:buFontTx/>
              <a:buNone/>
            </a:pPr>
            <a:r>
              <a:rPr lang="en-US" sz="2200" dirty="0" err="1" smtClean="0">
                <a:solidFill>
                  <a:srgbClr val="2A2D6C"/>
                </a:solidFill>
                <a:latin typeface="Calibri" charset="0"/>
              </a:rPr>
              <a:t>Facebook</a:t>
            </a:r>
            <a:r>
              <a:rPr lang="en-US" sz="2200" dirty="0" smtClean="0">
                <a:solidFill>
                  <a:srgbClr val="2A2D6C"/>
                </a:solidFill>
                <a:latin typeface="Calibri" charset="0"/>
              </a:rPr>
              <a:t> and Twitter</a:t>
            </a:r>
          </a:p>
          <a:p>
            <a:pPr eaLnBrk="1" hangingPunct="1">
              <a:lnSpc>
                <a:spcPct val="80000"/>
              </a:lnSpc>
              <a:buFontTx/>
              <a:buNone/>
            </a:pPr>
            <a:endParaRPr lang="en-US" sz="1600" dirty="0" smtClean="0">
              <a:solidFill>
                <a:srgbClr val="2A2D6C"/>
              </a:solidFill>
              <a:latin typeface="Calibri" charset="0"/>
            </a:endParaRPr>
          </a:p>
          <a:p>
            <a:pPr eaLnBrk="1" hangingPunct="1">
              <a:lnSpc>
                <a:spcPct val="80000"/>
              </a:lnSpc>
              <a:buFontTx/>
              <a:buNone/>
            </a:pPr>
            <a:r>
              <a:rPr lang="en-US" sz="2200" dirty="0">
                <a:solidFill>
                  <a:srgbClr val="2A2D6C"/>
                </a:solidFill>
                <a:latin typeface="Calibri" charset="0"/>
              </a:rPr>
              <a:t>National Center on Homeless Education</a:t>
            </a:r>
          </a:p>
          <a:p>
            <a:pPr eaLnBrk="1" hangingPunct="1">
              <a:lnSpc>
                <a:spcPct val="80000"/>
              </a:lnSpc>
              <a:buFontTx/>
              <a:buNone/>
            </a:pPr>
            <a:r>
              <a:rPr lang="en-US" sz="2200" dirty="0">
                <a:solidFill>
                  <a:srgbClr val="2A2D6C"/>
                </a:solidFill>
                <a:latin typeface="Calibri" charset="0"/>
                <a:hlinkClick r:id="rId4"/>
              </a:rPr>
              <a:t>http://center.serve.org/nche/</a:t>
            </a:r>
            <a:endParaRPr lang="en-US" sz="2200" dirty="0">
              <a:solidFill>
                <a:srgbClr val="2A2D6C"/>
              </a:solidFill>
              <a:latin typeface="Calibri" charset="0"/>
            </a:endParaRPr>
          </a:p>
          <a:p>
            <a:pPr eaLnBrk="1" hangingPunct="1">
              <a:lnSpc>
                <a:spcPct val="80000"/>
              </a:lnSpc>
              <a:buFontTx/>
              <a:buNone/>
            </a:pPr>
            <a:endParaRPr lang="en-US" sz="1600" dirty="0">
              <a:solidFill>
                <a:srgbClr val="2A2D6C"/>
              </a:solidFill>
              <a:latin typeface="Calibri" charset="0"/>
            </a:endParaRPr>
          </a:p>
          <a:p>
            <a:pPr eaLnBrk="1" hangingPunct="1">
              <a:lnSpc>
                <a:spcPct val="80000"/>
              </a:lnSpc>
              <a:buFontTx/>
              <a:buNone/>
            </a:pPr>
            <a:endParaRPr lang="en-US" sz="1800" dirty="0">
              <a:solidFill>
                <a:srgbClr val="2A2D6C"/>
              </a:solidFill>
              <a:latin typeface="Calibri" charset="0"/>
            </a:endParaRPr>
          </a:p>
          <a:p>
            <a:pPr eaLnBrk="1" hangingPunct="1">
              <a:lnSpc>
                <a:spcPct val="90000"/>
              </a:lnSpc>
            </a:pPr>
            <a:endParaRPr lang="en-US" sz="1400" dirty="0">
              <a:latin typeface="Calibri" charset="0"/>
            </a:endParaRPr>
          </a:p>
          <a:p>
            <a:pPr eaLnBrk="1" hangingPunct="1">
              <a:lnSpc>
                <a:spcPct val="90000"/>
              </a:lnSpc>
            </a:pPr>
            <a:endParaRPr lang="en-US" sz="1800" dirty="0">
              <a:effectLst>
                <a:outerShdw blurRad="38100" dist="38100" dir="2700000" algn="tl">
                  <a:srgbClr val="000000"/>
                </a:outerShdw>
              </a:effectLst>
              <a:latin typeface="Calibri" charset="0"/>
            </a:endParaRPr>
          </a:p>
        </p:txBody>
      </p:sp>
      <p:sp>
        <p:nvSpPr>
          <p:cNvPr id="14029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EFDA5D2-1699-0C40-8879-9E416F9FF649}" type="slidenum">
              <a:rPr lang="en-US" sz="1400">
                <a:solidFill>
                  <a:srgbClr val="8889A7"/>
                </a:solidFill>
                <a:latin typeface="Calibri" charset="0"/>
              </a:rPr>
              <a:pPr/>
              <a:t>72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6400" y="1524000"/>
            <a:ext cx="4800600" cy="4800600"/>
          </a:xfrm>
          <a:prstGeom prst="rect">
            <a:avLst/>
          </a:prstGeom>
        </p:spPr>
      </p:pic>
      <p:sp>
        <p:nvSpPr>
          <p:cNvPr id="2" name="Rectangle 1"/>
          <p:cNvSpPr/>
          <p:nvPr/>
        </p:nvSpPr>
        <p:spPr>
          <a:xfrm>
            <a:off x="914400" y="609600"/>
            <a:ext cx="6324600" cy="707886"/>
          </a:xfrm>
          <a:prstGeom prst="rect">
            <a:avLst/>
          </a:prstGeom>
        </p:spPr>
        <p:txBody>
          <a:bodyPr wrap="square">
            <a:spAutoFit/>
          </a:bodyPr>
          <a:lstStyle/>
          <a:p>
            <a:r>
              <a:rPr lang="en-US" sz="2000" b="1" dirty="0" smtClean="0">
                <a:solidFill>
                  <a:schemeClr val="tx2"/>
                </a:solidFill>
                <a:effectLst>
                  <a:outerShdw blurRad="38100" dist="38100" dir="2700000" algn="tl">
                    <a:srgbClr val="C0C0C0"/>
                  </a:outerShdw>
                </a:effectLst>
              </a:rPr>
              <a:t>Social Media and Awareness Resources: </a:t>
            </a:r>
            <a:r>
              <a:rPr lang="en-US" sz="2000" b="1" dirty="0" err="1" smtClean="0">
                <a:solidFill>
                  <a:schemeClr val="tx2"/>
                </a:solidFill>
                <a:effectLst>
                  <a:outerShdw blurRad="38100" dist="38100" dir="2700000" algn="tl">
                    <a:srgbClr val="C0C0C0"/>
                  </a:outerShdw>
                </a:effectLst>
              </a:rPr>
              <a:t>www.gradnation.org</a:t>
            </a:r>
            <a:r>
              <a:rPr lang="en-US" sz="2000" b="1" dirty="0" smtClean="0">
                <a:solidFill>
                  <a:schemeClr val="tx2"/>
                </a:solidFill>
                <a:effectLst>
                  <a:outerShdw blurRad="38100" dist="38100" dir="2700000" algn="tl">
                    <a:srgbClr val="C0C0C0"/>
                  </a:outerShdw>
                </a:effectLst>
              </a:rPr>
              <a:t>/homeless</a:t>
            </a:r>
            <a:endParaRPr lang="en-US" sz="2000" b="1" dirty="0">
              <a:solidFill>
                <a:schemeClr val="tx2"/>
              </a:solidFill>
            </a:endParaRPr>
          </a:p>
        </p:txBody>
      </p:sp>
    </p:spTree>
    <p:extLst>
      <p:ext uri="{BB962C8B-B14F-4D97-AF65-F5344CB8AC3E}">
        <p14:creationId xmlns:p14="http://schemas.microsoft.com/office/powerpoint/2010/main" val="11175585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School Stability Resources</a:t>
            </a:r>
          </a:p>
        </p:txBody>
      </p:sp>
      <p:sp>
        <p:nvSpPr>
          <p:cNvPr id="70659" name="Rectangle 3"/>
          <p:cNvSpPr>
            <a:spLocks noGrp="1" noChangeArrowheads="1"/>
          </p:cNvSpPr>
          <p:nvPr>
            <p:ph type="body" idx="1"/>
          </p:nvPr>
        </p:nvSpPr>
        <p:spPr>
          <a:xfrm>
            <a:off x="457200" y="1524000"/>
            <a:ext cx="8229600" cy="4724400"/>
          </a:xfrm>
        </p:spPr>
        <p:txBody>
          <a:bodyPr/>
          <a:lstStyle/>
          <a:p>
            <a:pPr eaLnBrk="1" hangingPunct="1">
              <a:lnSpc>
                <a:spcPct val="90000"/>
              </a:lnSpc>
              <a:spcAft>
                <a:spcPts val="600"/>
              </a:spcAft>
            </a:pPr>
            <a:r>
              <a:rPr lang="en-US">
                <a:solidFill>
                  <a:srgbClr val="2A2D6C"/>
                </a:solidFill>
                <a:latin typeface="Calibri" charset="0"/>
              </a:rPr>
              <a:t>School of origin vs. Local school:</a:t>
            </a:r>
          </a:p>
          <a:p>
            <a:pPr lvl="1"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3"/>
              </a:rPr>
              <a:t>http://center.serve.org/nche/downloads/briefs/sch_sel_checklist.pdf</a:t>
            </a:r>
            <a:r>
              <a:rPr lang="en-US" sz="2800">
                <a:solidFill>
                  <a:srgbClr val="2A2D6C"/>
                </a:solidFill>
                <a:latin typeface="Calibri" charset="0"/>
                <a:ea typeface="Calibri" charset="0"/>
                <a:cs typeface="Calibri" charset="0"/>
              </a:rPr>
              <a:t> </a:t>
            </a:r>
          </a:p>
          <a:p>
            <a:pPr eaLnBrk="1" hangingPunct="1">
              <a:lnSpc>
                <a:spcPct val="90000"/>
              </a:lnSpc>
              <a:spcAft>
                <a:spcPts val="600"/>
              </a:spcAft>
            </a:pPr>
            <a:r>
              <a:rPr lang="en-US">
                <a:solidFill>
                  <a:srgbClr val="2A2D6C"/>
                </a:solidFill>
                <a:latin typeface="Calibri" charset="0"/>
              </a:rPr>
              <a:t>Transportation:</a:t>
            </a:r>
          </a:p>
          <a:p>
            <a:pPr lvl="1"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4"/>
              </a:rPr>
              <a:t>http://center.serve.org/nche/pr/incr_sch_stab.php</a:t>
            </a:r>
            <a:r>
              <a:rPr lang="en-US" sz="2800">
                <a:solidFill>
                  <a:srgbClr val="2A2D6C"/>
                </a:solidFill>
                <a:latin typeface="Calibri" charset="0"/>
                <a:ea typeface="Calibri" charset="0"/>
                <a:cs typeface="Calibri" charset="0"/>
              </a:rPr>
              <a:t> </a:t>
            </a:r>
          </a:p>
          <a:p>
            <a:pPr marL="742950" lvl="2" indent="-342900"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5"/>
              </a:rPr>
              <a:t>www.utdanacenter.org/theo/downloads/factsheets/RP33b_Transportation_Rural.pdf</a:t>
            </a:r>
            <a:r>
              <a:rPr lang="en-US" sz="2800">
                <a:solidFill>
                  <a:srgbClr val="2A2D6C"/>
                </a:solidFill>
                <a:latin typeface="Calibri" charset="0"/>
                <a:ea typeface="Calibri" charset="0"/>
                <a:cs typeface="Calibri" charset="0"/>
              </a:rPr>
              <a:t> </a:t>
            </a:r>
          </a:p>
          <a:p>
            <a:pPr eaLnBrk="1" hangingPunct="1">
              <a:lnSpc>
                <a:spcPct val="90000"/>
              </a:lnSpc>
              <a:buFontTx/>
              <a:buNone/>
            </a:pPr>
            <a:endParaRPr lang="en-US">
              <a:latin typeface="Calibri" charset="0"/>
            </a:endParaRPr>
          </a:p>
        </p:txBody>
      </p:sp>
      <p:sp>
        <p:nvSpPr>
          <p:cNvPr id="7066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572701-64E1-2148-A88B-BCEB04371843}" type="slidenum">
              <a:rPr lang="en-US" sz="1400">
                <a:solidFill>
                  <a:srgbClr val="8889A7"/>
                </a:solidFill>
                <a:latin typeface="Calibri" charset="0"/>
              </a:rPr>
              <a:pPr/>
              <a:t>74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228600" y="1600200"/>
            <a:ext cx="8458200" cy="5029200"/>
          </a:xfrm>
        </p:spPr>
        <p:txBody>
          <a:bodyPr/>
          <a:lstStyle/>
          <a:p>
            <a:pPr eaLnBrk="1" hangingPunct="1">
              <a:lnSpc>
                <a:spcPct val="90000"/>
              </a:lnSpc>
              <a:spcAft>
                <a:spcPts val="600"/>
              </a:spcAft>
            </a:pPr>
            <a:r>
              <a:rPr lang="en-US">
                <a:solidFill>
                  <a:srgbClr val="2A2D6C"/>
                </a:solidFill>
                <a:latin typeface="Calibri" charset="0"/>
              </a:rPr>
              <a:t>Immediate enrollment without documents:</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3"/>
              </a:rPr>
              <a:t>http://center.serve.org/nche/downloads/briefs/assessment.pdf</a:t>
            </a:r>
            <a:r>
              <a:rPr lang="en-US" sz="2800">
                <a:solidFill>
                  <a:srgbClr val="2A2D6C"/>
                </a:solidFill>
                <a:latin typeface="Calibri" charset="0"/>
                <a:ea typeface="Calibri" charset="0"/>
                <a:cs typeface="Calibri" charset="0"/>
              </a:rPr>
              <a:t> </a:t>
            </a:r>
          </a:p>
          <a:p>
            <a:pPr eaLnBrk="1" hangingPunct="1">
              <a:lnSpc>
                <a:spcPct val="90000"/>
              </a:lnSpc>
              <a:spcAft>
                <a:spcPts val="600"/>
              </a:spcAft>
            </a:pPr>
            <a:r>
              <a:rPr lang="en-US">
                <a:solidFill>
                  <a:srgbClr val="2A2D6C"/>
                </a:solidFill>
                <a:latin typeface="Calibri" charset="0"/>
              </a:rPr>
              <a:t>Immediate enrollment without parent/guardian:</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4"/>
              </a:rPr>
              <a:t>http://center.serve.org/nche/downloads/briefs/guardianship.pdf</a:t>
            </a:r>
            <a:endParaRPr lang="en-US" sz="2800">
              <a:solidFill>
                <a:srgbClr val="2A2D6C"/>
              </a:solidFill>
              <a:latin typeface="Calibri" charset="0"/>
              <a:ea typeface="Calibri" charset="0"/>
              <a:cs typeface="Calibri" charset="0"/>
            </a:endParaRPr>
          </a:p>
          <a:p>
            <a:pPr eaLnBrk="1" hangingPunct="1">
              <a:lnSpc>
                <a:spcPct val="90000"/>
              </a:lnSpc>
              <a:spcAft>
                <a:spcPts val="600"/>
              </a:spcAft>
            </a:pPr>
            <a:r>
              <a:rPr lang="en-US">
                <a:solidFill>
                  <a:srgbClr val="2A2D6C"/>
                </a:solidFill>
                <a:latin typeface="Calibri" charset="0"/>
              </a:rPr>
              <a:t>Immediate enrollment without immunizations:</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5"/>
              </a:rPr>
              <a:t>http://www.naehcy.org/sites/default/files/dl/elders-memo.pdf</a:t>
            </a:r>
            <a:r>
              <a:rPr lang="en-US" sz="2800">
                <a:solidFill>
                  <a:srgbClr val="2A2D6C"/>
                </a:solidFill>
                <a:latin typeface="Calibri" charset="0"/>
                <a:ea typeface="Calibri" charset="0"/>
                <a:cs typeface="Calibri" charset="0"/>
              </a:rPr>
              <a:t> </a:t>
            </a:r>
            <a:endParaRPr lang="en-US">
              <a:solidFill>
                <a:srgbClr val="2A2D6C"/>
              </a:solidFill>
              <a:latin typeface="Calibri" charset="0"/>
              <a:ea typeface="Calibri" charset="0"/>
              <a:cs typeface="Calibri" charset="0"/>
            </a:endParaRPr>
          </a:p>
        </p:txBody>
      </p:sp>
      <p:sp>
        <p:nvSpPr>
          <p:cNvPr id="79876" name="Rectangle 4"/>
          <p:cNvSpPr>
            <a:spLocks noGrp="1" noChangeArrowheads="1"/>
          </p:cNvSpPr>
          <p:nvPr>
            <p:ph type="title" idx="4294967295"/>
          </p:nvPr>
        </p:nvSpPr>
        <p:spPr/>
        <p:txBody>
          <a:bodyPr/>
          <a:lstStyle/>
          <a:p>
            <a:pPr eaLnBrk="1" hangingPunct="1">
              <a:defRPr/>
            </a:pPr>
            <a:r>
              <a:rPr smtClean="0">
                <a:effectLst>
                  <a:outerShdw blurRad="38100" dist="38100" dir="2700000" algn="tl">
                    <a:srgbClr val="DDDDDD"/>
                  </a:outerShdw>
                </a:effectLst>
                <a:ea typeface="+mj-ea"/>
                <a:cs typeface="+mj-cs"/>
              </a:rPr>
              <a:t>School Enrollment Resources</a:t>
            </a:r>
          </a:p>
        </p:txBody>
      </p:sp>
      <p:sp>
        <p:nvSpPr>
          <p:cNvPr id="72708" name="Slide Number Placeholder 3"/>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0C69EAB-216E-CB46-9D29-4DD47256718C}" type="slidenum">
              <a:rPr lang="en-US" sz="1400">
                <a:solidFill>
                  <a:srgbClr val="8889A7"/>
                </a:solidFill>
                <a:latin typeface="Calibri" charset="0"/>
              </a:rPr>
              <a:pPr/>
              <a:t>75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4294967295"/>
          </p:nvPr>
        </p:nvSpPr>
        <p:spPr>
          <a:xfrm>
            <a:off x="228600" y="1981200"/>
            <a:ext cx="8458200" cy="4648200"/>
          </a:xfrm>
        </p:spPr>
        <p:txBody>
          <a:bodyPr/>
          <a:lstStyle/>
          <a:p>
            <a:pPr eaLnBrk="1" hangingPunct="1">
              <a:lnSpc>
                <a:spcPct val="90000"/>
              </a:lnSpc>
              <a:spcAft>
                <a:spcPts val="675"/>
              </a:spcAft>
            </a:pPr>
            <a:r>
              <a:rPr lang="en-US" sz="3200" dirty="0">
                <a:solidFill>
                  <a:srgbClr val="2A2D6C"/>
                </a:solidFill>
                <a:latin typeface="Calibri" charset="0"/>
              </a:rPr>
              <a:t>Full participation in school activities:</a:t>
            </a:r>
          </a:p>
          <a:p>
            <a:pPr lvl="1" eaLnBrk="1" hangingPunct="1">
              <a:lnSpc>
                <a:spcPct val="90000"/>
              </a:lnSpc>
              <a:spcAft>
                <a:spcPts val="675"/>
              </a:spcAft>
            </a:pPr>
            <a:r>
              <a:rPr lang="en-US" sz="2800" dirty="0">
                <a:solidFill>
                  <a:srgbClr val="2A2D6C"/>
                </a:solidFill>
                <a:latin typeface="Calibri" charset="0"/>
                <a:ea typeface="Calibri" charset="0"/>
                <a:cs typeface="Calibri" charset="0"/>
                <a:hlinkClick r:id="rId3"/>
              </a:rPr>
              <a:t>http://center.serve.org/nche/downloads/briefs/extra_curr.pdf</a:t>
            </a:r>
            <a:r>
              <a:rPr lang="en-US" sz="2800" dirty="0">
                <a:solidFill>
                  <a:srgbClr val="2A2D6C"/>
                </a:solidFill>
                <a:latin typeface="Calibri" charset="0"/>
                <a:ea typeface="Calibri" charset="0"/>
                <a:cs typeface="Calibri" charset="0"/>
              </a:rPr>
              <a:t> </a:t>
            </a:r>
          </a:p>
          <a:p>
            <a:pPr eaLnBrk="1" hangingPunct="1">
              <a:lnSpc>
                <a:spcPct val="90000"/>
              </a:lnSpc>
              <a:spcAft>
                <a:spcPts val="675"/>
              </a:spcAft>
            </a:pPr>
            <a:r>
              <a:rPr lang="en-US" sz="3200" dirty="0">
                <a:solidFill>
                  <a:srgbClr val="2A2D6C"/>
                </a:solidFill>
                <a:latin typeface="Calibri" charset="0"/>
              </a:rPr>
              <a:t>Ensuring credit accrual and recovery:</a:t>
            </a:r>
          </a:p>
          <a:p>
            <a:pPr lvl="1" eaLnBrk="1" hangingPunct="1">
              <a:lnSpc>
                <a:spcPct val="90000"/>
              </a:lnSpc>
              <a:spcAft>
                <a:spcPts val="675"/>
              </a:spcAft>
            </a:pPr>
            <a:r>
              <a:rPr lang="en-US" sz="2800" dirty="0">
                <a:solidFill>
                  <a:srgbClr val="2A2D6C"/>
                </a:solidFill>
                <a:latin typeface="Calibri" charset="0"/>
                <a:ea typeface="Calibri" charset="0"/>
                <a:cs typeface="Calibri" charset="0"/>
                <a:hlinkClick r:id="rId4"/>
              </a:rPr>
              <a:t>http://center.serve.org/nche/downloads/briefs/credit.pdf</a:t>
            </a:r>
            <a:r>
              <a:rPr lang="en-US" sz="2800" dirty="0">
                <a:solidFill>
                  <a:srgbClr val="2A2D6C"/>
                </a:solidFill>
                <a:latin typeface="Calibri" charset="0"/>
                <a:ea typeface="Calibri" charset="0"/>
                <a:cs typeface="Calibri" charset="0"/>
              </a:rPr>
              <a:t> </a:t>
            </a:r>
          </a:p>
        </p:txBody>
      </p:sp>
      <p:sp>
        <p:nvSpPr>
          <p:cNvPr id="79876" name="Rectangle 4"/>
          <p:cNvSpPr>
            <a:spLocks noGrp="1" noChangeArrowheads="1"/>
          </p:cNvSpPr>
          <p:nvPr>
            <p:ph type="title" idx="4294967295"/>
          </p:nvPr>
        </p:nvSpPr>
        <p:spPr>
          <a:xfrm>
            <a:off x="304800" y="228600"/>
            <a:ext cx="8534400" cy="1295400"/>
          </a:xfrm>
        </p:spPr>
        <p:txBody>
          <a:bodyPr>
            <a:noAutofit/>
          </a:bodyPr>
          <a:lstStyle/>
          <a:p>
            <a:pPr eaLnBrk="1" hangingPunct="1">
              <a:defRPr/>
            </a:pPr>
            <a:r>
              <a:rPr smtClean="0">
                <a:effectLst>
                  <a:outerShdw blurRad="38100" dist="38100" dir="2700000" algn="tl">
                    <a:srgbClr val="DDDDDD"/>
                  </a:outerShdw>
                </a:effectLst>
                <a:ea typeface="+mj-ea"/>
                <a:cs typeface="+mj-cs"/>
              </a:rPr>
              <a:t>School Enrollment</a:t>
            </a:r>
            <a:br>
              <a:rPr smtClean="0">
                <a:effectLst>
                  <a:outerShdw blurRad="38100" dist="38100" dir="2700000" algn="tl">
                    <a:srgbClr val="DDDDDD"/>
                  </a:outerShdw>
                </a:effectLst>
                <a:ea typeface="+mj-ea"/>
                <a:cs typeface="+mj-cs"/>
              </a:rPr>
            </a:br>
            <a:r>
              <a:rPr smtClean="0">
                <a:effectLst>
                  <a:outerShdw blurRad="38100" dist="38100" dir="2700000" algn="tl">
                    <a:srgbClr val="DDDDDD"/>
                  </a:outerShdw>
                </a:effectLst>
                <a:ea typeface="+mj-ea"/>
                <a:cs typeface="+mj-cs"/>
              </a:rPr>
              <a:t>Resources (cont.)</a:t>
            </a:r>
          </a:p>
        </p:txBody>
      </p:sp>
      <p:sp>
        <p:nvSpPr>
          <p:cNvPr id="74756" name="Slide Number Placeholder 3"/>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ACB8A30-282B-8C43-B408-695F56FABF65}" type="slidenum">
              <a:rPr lang="en-US" sz="1400">
                <a:solidFill>
                  <a:srgbClr val="8889A7"/>
                </a:solidFill>
                <a:latin typeface="Calibri" charset="0"/>
              </a:rPr>
              <a:pPr/>
              <a:t>76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smtClean="0">
                <a:effectLst>
                  <a:outerShdw blurRad="38100" dist="38100" dir="2700000" algn="tl">
                    <a:srgbClr val="DDDDDD"/>
                  </a:outerShdw>
                </a:effectLst>
                <a:ea typeface="+mj-ea"/>
                <a:cs typeface="+mj-cs"/>
              </a:rPr>
              <a:t>Early Childhood Resources</a:t>
            </a:r>
            <a:endParaRPr>
              <a:ea typeface="+mj-ea"/>
              <a:cs typeface="+mj-cs"/>
            </a:endParaRPr>
          </a:p>
        </p:txBody>
      </p:sp>
      <p:sp>
        <p:nvSpPr>
          <p:cNvPr id="141315" name="Content Placeholder 2"/>
          <p:cNvSpPr>
            <a:spLocks noGrp="1"/>
          </p:cNvSpPr>
          <p:nvPr>
            <p:ph idx="4294967295"/>
          </p:nvPr>
        </p:nvSpPr>
        <p:spPr>
          <a:xfrm>
            <a:off x="457200" y="1524000"/>
            <a:ext cx="8229600" cy="4876800"/>
          </a:xfrm>
        </p:spPr>
        <p:txBody>
          <a:bodyPr/>
          <a:lstStyle/>
          <a:p>
            <a:r>
              <a:rPr lang="en-US">
                <a:solidFill>
                  <a:srgbClr val="002060"/>
                </a:solidFill>
                <a:latin typeface="Calibri" charset="0"/>
                <a:hlinkClick r:id="rId3"/>
              </a:rPr>
              <a:t>http://www.acf.hhs.gov/programs/ecd/expanding-early-care-and-education-for-homeless-children</a:t>
            </a:r>
            <a:endParaRPr lang="en-US">
              <a:solidFill>
                <a:srgbClr val="002060"/>
              </a:solidFill>
              <a:latin typeface="Calibri" charset="0"/>
            </a:endParaRPr>
          </a:p>
          <a:p>
            <a:pPr>
              <a:buFont typeface="Wingdings 2" charset="0"/>
              <a:buNone/>
            </a:pPr>
            <a:r>
              <a:rPr lang="en-US">
                <a:solidFill>
                  <a:srgbClr val="002060"/>
                </a:solidFill>
                <a:latin typeface="Calibri" charset="0"/>
              </a:rPr>
              <a:t>(Guidance, tip sheets, and more from US HHS)</a:t>
            </a:r>
            <a:endParaRPr lang="en-US">
              <a:solidFill>
                <a:srgbClr val="2A2D6C"/>
              </a:solidFill>
              <a:latin typeface="Calibri" charset="0"/>
            </a:endParaRPr>
          </a:p>
          <a:p>
            <a:pPr eaLnBrk="1" hangingPunct="1"/>
            <a:r>
              <a:rPr lang="en-US" sz="2600">
                <a:latin typeface="Calibri" charset="0"/>
                <a:cs typeface="Calibri" charset="0"/>
                <a:hlinkClick r:id="rId4"/>
              </a:rPr>
              <a:t>http://naehcy.org/educational-resources/early-childhood</a:t>
            </a:r>
            <a:endParaRPr lang="en-US" sz="2600">
              <a:latin typeface="Calibri" charset="0"/>
              <a:cs typeface="Calibri" charset="0"/>
            </a:endParaRPr>
          </a:p>
          <a:p>
            <a:pPr eaLnBrk="1" hangingPunct="1">
              <a:buFont typeface="Wingdings 2" charset="0"/>
              <a:buNone/>
            </a:pPr>
            <a:r>
              <a:rPr lang="en-US">
                <a:solidFill>
                  <a:srgbClr val="2A2D6C"/>
                </a:solidFill>
                <a:latin typeface="Calibri" charset="0"/>
                <a:cs typeface="Calibri" charset="0"/>
              </a:rPr>
              <a:t>(Fact sheets, policy briefs, and more from NAEHCY)</a:t>
            </a:r>
          </a:p>
          <a:p>
            <a:pPr eaLnBrk="1" hangingPunct="1"/>
            <a:r>
              <a:rPr lang="en-US" sz="2600">
                <a:solidFill>
                  <a:srgbClr val="2A2D6C"/>
                </a:solidFill>
                <a:latin typeface="Calibri" charset="0"/>
                <a:cs typeface="Calibri" charset="0"/>
                <a:hlinkClick r:id="rId5"/>
              </a:rPr>
              <a:t>http://center.serve.org/nche/ibt/sc_preschool.php</a:t>
            </a:r>
            <a:endParaRPr lang="en-US" sz="2600">
              <a:solidFill>
                <a:srgbClr val="2A2D6C"/>
              </a:solidFill>
              <a:latin typeface="Calibri" charset="0"/>
              <a:cs typeface="Calibri" charset="0"/>
            </a:endParaRPr>
          </a:p>
          <a:p>
            <a:pPr eaLnBrk="1" hangingPunct="1">
              <a:buFont typeface="Wingdings 2" charset="0"/>
              <a:buNone/>
            </a:pPr>
            <a:r>
              <a:rPr lang="en-US">
                <a:solidFill>
                  <a:srgbClr val="2A2D6C"/>
                </a:solidFill>
                <a:latin typeface="Calibri" charset="0"/>
                <a:cs typeface="Calibri" charset="0"/>
              </a:rPr>
              <a:t>(Resources from NCHE)</a:t>
            </a:r>
          </a:p>
        </p:txBody>
      </p:sp>
      <p:sp>
        <p:nvSpPr>
          <p:cNvPr id="14234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7162B9-7AEE-4046-8007-BFA2156CEC81}" type="slidenum">
              <a:rPr lang="en-US" sz="1400">
                <a:solidFill>
                  <a:srgbClr val="8889A7"/>
                </a:solidFill>
                <a:latin typeface="Calibri" charset="0"/>
              </a:rPr>
              <a:pPr/>
              <a:t>77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57200" y="0"/>
            <a:ext cx="8229600" cy="1143000"/>
          </a:xfrm>
        </p:spPr>
        <p:txBody>
          <a:bodyPr>
            <a:noAutofit/>
          </a:bodyPr>
          <a:lstStyle/>
          <a:p>
            <a:pPr eaLnBrk="1" hangingPunct="1">
              <a:defRPr/>
            </a:pPr>
            <a:r>
              <a:rPr smtClean="0">
                <a:effectLst>
                  <a:outerShdw blurRad="38100" dist="38100" dir="2700000" algn="tl">
                    <a:srgbClr val="DDDDDD"/>
                  </a:outerShdw>
                </a:effectLst>
                <a:ea typeface="+mj-ea"/>
                <a:cs typeface="+mj-cs"/>
              </a:rPr>
              <a:t>Title I Part A Resources</a:t>
            </a:r>
            <a:endParaRPr>
              <a:effectLst>
                <a:outerShdw blurRad="38100" dist="38100" dir="2700000" algn="tl">
                  <a:srgbClr val="DDDDDD"/>
                </a:outerShdw>
              </a:effectLst>
              <a:ea typeface="+mj-ea"/>
              <a:cs typeface="+mj-cs"/>
            </a:endParaRPr>
          </a:p>
        </p:txBody>
      </p:sp>
      <p:sp>
        <p:nvSpPr>
          <p:cNvPr id="89091" name="Rectangle 3"/>
          <p:cNvSpPr>
            <a:spLocks noGrp="1" noChangeArrowheads="1"/>
          </p:cNvSpPr>
          <p:nvPr>
            <p:ph type="body" idx="4294967295"/>
          </p:nvPr>
        </p:nvSpPr>
        <p:spPr>
          <a:xfrm>
            <a:off x="457200" y="1447800"/>
            <a:ext cx="8229600" cy="4492625"/>
          </a:xfrm>
        </p:spPr>
        <p:txBody>
          <a:bodyPr/>
          <a:lstStyle/>
          <a:p>
            <a:pPr eaLnBrk="1" hangingPunct="1">
              <a:lnSpc>
                <a:spcPct val="90000"/>
              </a:lnSpc>
              <a:spcAft>
                <a:spcPts val="675"/>
              </a:spcAft>
            </a:pPr>
            <a:r>
              <a:rPr lang="en-US" sz="3400">
                <a:latin typeface="Calibri" charset="0"/>
                <a:hlinkClick r:id="rId3"/>
              </a:rPr>
              <a:t>http://center.serve.org/nche/downloads/briefs/titlei.pdf</a:t>
            </a:r>
            <a:r>
              <a:rPr lang="en-US" sz="3400">
                <a:latin typeface="Calibri" charset="0"/>
              </a:rPr>
              <a:t> </a:t>
            </a:r>
          </a:p>
          <a:p>
            <a:pPr eaLnBrk="1" hangingPunct="1">
              <a:lnSpc>
                <a:spcPct val="90000"/>
              </a:lnSpc>
              <a:spcAft>
                <a:spcPts val="675"/>
              </a:spcAft>
            </a:pPr>
            <a:r>
              <a:rPr lang="en-US" sz="3400">
                <a:latin typeface="Calibri" charset="0"/>
                <a:hlinkClick r:id="rId4"/>
              </a:rPr>
              <a:t>http://www2.ed.gov/policy/gen/leg/recovery/guidance/titlei-reform.pdf</a:t>
            </a:r>
            <a:endParaRPr lang="en-US" sz="3400">
              <a:latin typeface="Calibri" charset="0"/>
            </a:endParaRPr>
          </a:p>
          <a:p>
            <a:pPr eaLnBrk="1" hangingPunct="1">
              <a:lnSpc>
                <a:spcPct val="90000"/>
              </a:lnSpc>
              <a:spcAft>
                <a:spcPts val="675"/>
              </a:spcAft>
              <a:buFont typeface="Wingdings 2" charset="0"/>
              <a:buNone/>
            </a:pPr>
            <a:r>
              <a:rPr lang="en-US" sz="3400">
                <a:solidFill>
                  <a:schemeClr val="tx2"/>
                </a:solidFill>
                <a:latin typeface="Calibri" charset="0"/>
              </a:rPr>
              <a:t>(Examples of permissible uses of funds)</a:t>
            </a:r>
            <a:endParaRPr lang="en-US" sz="3400">
              <a:latin typeface="Calibri" charset="0"/>
            </a:endParaRPr>
          </a:p>
          <a:p>
            <a:pPr eaLnBrk="1" hangingPunct="1">
              <a:lnSpc>
                <a:spcPct val="90000"/>
              </a:lnSpc>
              <a:spcAft>
                <a:spcPts val="675"/>
              </a:spcAft>
            </a:pPr>
            <a:r>
              <a:rPr lang="en-US" sz="3400">
                <a:latin typeface="Calibri" charset="0"/>
                <a:hlinkClick r:id="rId5"/>
              </a:rPr>
              <a:t>http://www2.ed.gov/programs/homeless/homelesscoord0815.pdf</a:t>
            </a:r>
            <a:endParaRPr lang="en-US" sz="3400">
              <a:latin typeface="Calibri" charset="0"/>
            </a:endParaRPr>
          </a:p>
          <a:p>
            <a:pPr eaLnBrk="1" hangingPunct="1">
              <a:lnSpc>
                <a:spcPct val="90000"/>
              </a:lnSpc>
              <a:spcAft>
                <a:spcPts val="675"/>
              </a:spcAft>
              <a:buFont typeface="Wingdings 2" charset="0"/>
              <a:buNone/>
            </a:pPr>
            <a:r>
              <a:rPr lang="en-US" sz="3400">
                <a:solidFill>
                  <a:schemeClr val="tx2"/>
                </a:solidFill>
                <a:latin typeface="Calibri" charset="0"/>
              </a:rPr>
              <a:t>(August 2015 guidance on transportation/liaisons)</a:t>
            </a:r>
          </a:p>
          <a:p>
            <a:pPr eaLnBrk="1" hangingPunct="1">
              <a:lnSpc>
                <a:spcPct val="90000"/>
              </a:lnSpc>
              <a:spcAft>
                <a:spcPts val="675"/>
              </a:spcAft>
              <a:buFont typeface="Wingdings 2" charset="0"/>
              <a:buNone/>
            </a:pPr>
            <a:endParaRPr lang="en-US" sz="3400">
              <a:latin typeface="Calibri" charset="0"/>
            </a:endParaRPr>
          </a:p>
        </p:txBody>
      </p:sp>
      <p:sp>
        <p:nvSpPr>
          <p:cNvPr id="89092"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9520406-31FE-4844-960B-B7E50B024C5E}" type="slidenum">
              <a:rPr lang="en-US" sz="1400">
                <a:solidFill>
                  <a:srgbClr val="8889A7"/>
                </a:solidFill>
                <a:latin typeface="Calibri" charset="0"/>
              </a:rPr>
              <a:pPr/>
              <a:t>78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Unaccompanied </a:t>
            </a:r>
            <a:r>
              <a:rPr lang="en-US" dirty="0" smtClean="0">
                <a:effectLst>
                  <a:outerShdw blurRad="38100" dist="38100" dir="2700000" algn="tl">
                    <a:srgbClr val="DDDDDD"/>
                  </a:outerShdw>
                </a:effectLst>
                <a:ea typeface="+mj-ea"/>
                <a:cs typeface="+mj-cs"/>
              </a:rPr>
              <a:t>Homeless </a:t>
            </a:r>
            <a:r>
              <a:rPr dirty="0" smtClean="0">
                <a:effectLst>
                  <a:outerShdw blurRad="38100" dist="38100" dir="2700000" algn="tl">
                    <a:srgbClr val="DDDDDD"/>
                  </a:outerShdw>
                </a:effectLst>
                <a:ea typeface="+mj-ea"/>
                <a:cs typeface="+mj-cs"/>
              </a:rPr>
              <a:t>Youth Resources</a:t>
            </a:r>
            <a:endParaRPr dirty="0">
              <a:ea typeface="+mj-ea"/>
              <a:cs typeface="+mj-cs"/>
            </a:endParaRPr>
          </a:p>
        </p:txBody>
      </p:sp>
      <p:sp>
        <p:nvSpPr>
          <p:cNvPr id="146435" name="Content Placeholder 2"/>
          <p:cNvSpPr>
            <a:spLocks noGrp="1"/>
          </p:cNvSpPr>
          <p:nvPr>
            <p:ph idx="4294967295"/>
          </p:nvPr>
        </p:nvSpPr>
        <p:spPr>
          <a:xfrm>
            <a:off x="457200" y="1524000"/>
            <a:ext cx="8229600" cy="4876800"/>
          </a:xfrm>
        </p:spPr>
        <p:txBody>
          <a:bodyPr/>
          <a:lstStyle/>
          <a:p>
            <a:pPr eaLnBrk="1" hangingPunct="1"/>
            <a:r>
              <a:rPr lang="en-US" dirty="0">
                <a:latin typeface="Calibri" charset="0"/>
                <a:hlinkClick r:id="rId3"/>
              </a:rPr>
              <a:t>http://www.naehcy.org/educational-resources/youth</a:t>
            </a:r>
            <a:endParaRPr lang="en-US" dirty="0">
              <a:latin typeface="Calibri" charset="0"/>
            </a:endParaRPr>
          </a:p>
          <a:p>
            <a:pPr eaLnBrk="1" hangingPunct="1"/>
            <a:r>
              <a:rPr lang="en-US" dirty="0">
                <a:latin typeface="Calibri" charset="0"/>
                <a:hlinkClick r:id="rId4"/>
              </a:rPr>
              <a:t>http://www.naehcy.org/educational-resources/higher-ed</a:t>
            </a:r>
            <a:endParaRPr lang="en-US" dirty="0">
              <a:latin typeface="Calibri" charset="0"/>
            </a:endParaRPr>
          </a:p>
          <a:p>
            <a:pPr eaLnBrk="1" hangingPunct="1"/>
            <a:r>
              <a:rPr lang="en-US" dirty="0" smtClean="0">
                <a:latin typeface="Calibri" charset="0"/>
                <a:hlinkClick r:id="rId5"/>
              </a:rPr>
              <a:t>http</a:t>
            </a:r>
            <a:r>
              <a:rPr lang="en-US" dirty="0">
                <a:latin typeface="Calibri" charset="0"/>
                <a:hlinkClick r:id="rId5"/>
              </a:rPr>
              <a:t>://center.serve.org/nche/ibt/sc_youth.php</a:t>
            </a:r>
            <a:endParaRPr lang="en-US" dirty="0">
              <a:latin typeface="Calibri" charset="0"/>
            </a:endParaRPr>
          </a:p>
          <a:p>
            <a:pPr eaLnBrk="1" hangingPunct="1"/>
            <a:r>
              <a:rPr lang="en-US" dirty="0">
                <a:latin typeface="Calibri" charset="0"/>
                <a:hlinkClick r:id="rId6"/>
              </a:rPr>
              <a:t>http://www.1800runaway.org/</a:t>
            </a:r>
            <a:endParaRPr lang="en-US" dirty="0">
              <a:latin typeface="Calibri" charset="0"/>
            </a:endParaRPr>
          </a:p>
          <a:p>
            <a:pPr eaLnBrk="1" hangingPunct="1"/>
            <a:r>
              <a:rPr lang="en-US" dirty="0">
                <a:latin typeface="Calibri" charset="0"/>
                <a:hlinkClick r:id="rId7"/>
              </a:rPr>
              <a:t>http://www.youtube.com/user/itgetsbetterproject</a:t>
            </a:r>
            <a:endParaRPr lang="en-US" dirty="0">
              <a:latin typeface="Calibri" charset="0"/>
            </a:endParaRPr>
          </a:p>
          <a:p>
            <a:pPr eaLnBrk="1" hangingPunct="1"/>
            <a:r>
              <a:rPr lang="en-US" dirty="0">
                <a:latin typeface="Calibri" charset="0"/>
                <a:hlinkClick r:id="rId8"/>
              </a:rPr>
              <a:t>http://www.thetrevorproject.org/</a:t>
            </a:r>
            <a:endParaRPr lang="en-US" dirty="0">
              <a:latin typeface="Calibri" charset="0"/>
            </a:endParaRPr>
          </a:p>
          <a:p>
            <a:pPr lvl="1" eaLnBrk="1" hangingPunct="1"/>
            <a:endParaRPr lang="en-US" sz="2000" dirty="0">
              <a:latin typeface="Calibri" charset="0"/>
              <a:ea typeface="Calibri" charset="0"/>
              <a:cs typeface="Calibri" charset="0"/>
            </a:endParaRPr>
          </a:p>
        </p:txBody>
      </p:sp>
      <p:sp>
        <p:nvSpPr>
          <p:cNvPr id="146436"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FA3B27-0175-0344-9B67-85EB8F9D1C65}" type="slidenum">
              <a:rPr lang="en-US" sz="1400">
                <a:solidFill>
                  <a:srgbClr val="8889A7"/>
                </a:solidFill>
                <a:latin typeface="Calibri" charset="0"/>
              </a:rPr>
              <a:pPr/>
              <a:t>79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ddeninPlainSightCove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392654"/>
            <a:ext cx="5867400" cy="5246146"/>
          </a:xfrm>
          <a:prstGeom prst="rect">
            <a:avLst/>
          </a:prstGeom>
          <a:ln w="38100" cmpd="sng">
            <a:solidFill>
              <a:schemeClr val="accent2"/>
            </a:solidFill>
          </a:ln>
        </p:spPr>
      </p:pic>
      <p:sp>
        <p:nvSpPr>
          <p:cNvPr id="9" name="TextBox 8"/>
          <p:cNvSpPr txBox="1"/>
          <p:nvPr/>
        </p:nvSpPr>
        <p:spPr>
          <a:xfrm>
            <a:off x="685800" y="6167735"/>
            <a:ext cx="7315200" cy="461665"/>
          </a:xfrm>
          <a:prstGeom prst="rect">
            <a:avLst/>
          </a:prstGeom>
          <a:noFill/>
        </p:spPr>
        <p:txBody>
          <a:bodyPr wrap="square" rtlCol="0">
            <a:spAutoFit/>
          </a:bodyPr>
          <a:lstStyle/>
          <a:p>
            <a:r>
              <a:rPr lang="en-US" b="1" dirty="0" err="1" smtClean="0">
                <a:solidFill>
                  <a:schemeClr val="accent3">
                    <a:lumMod val="75000"/>
                  </a:schemeClr>
                </a:solidFill>
              </a:rPr>
              <a:t>www.gradnation.org</a:t>
            </a:r>
            <a:r>
              <a:rPr lang="en-US" b="1" dirty="0" smtClean="0">
                <a:solidFill>
                  <a:schemeClr val="accent3">
                    <a:lumMod val="75000"/>
                  </a:schemeClr>
                </a:solidFill>
              </a:rPr>
              <a:t>/homeless</a:t>
            </a:r>
            <a:endParaRPr lang="en-US" b="1" dirty="0">
              <a:solidFill>
                <a:schemeClr val="accent3">
                  <a:lumMod val="75000"/>
                </a:schemeClr>
              </a:solidFill>
            </a:endParaRPr>
          </a:p>
        </p:txBody>
      </p:sp>
      <p:sp>
        <p:nvSpPr>
          <p:cNvPr id="10" name="TextBox 9"/>
          <p:cNvSpPr txBox="1"/>
          <p:nvPr/>
        </p:nvSpPr>
        <p:spPr>
          <a:xfrm>
            <a:off x="685800" y="5715000"/>
            <a:ext cx="7696200" cy="461665"/>
          </a:xfrm>
          <a:prstGeom prst="rect">
            <a:avLst/>
          </a:prstGeom>
          <a:noFill/>
        </p:spPr>
        <p:txBody>
          <a:bodyPr wrap="square" rtlCol="0">
            <a:spAutoFit/>
          </a:bodyPr>
          <a:lstStyle/>
          <a:p>
            <a:r>
              <a:rPr lang="en-US" b="1" dirty="0" smtClean="0">
                <a:solidFill>
                  <a:schemeClr val="accent3">
                    <a:lumMod val="75000"/>
                  </a:schemeClr>
                </a:solidFill>
              </a:rPr>
              <a:t>By Civic Enterprises and Hart Research Associates </a:t>
            </a:r>
            <a:endParaRPr lang="en-US" b="1" dirty="0">
              <a:solidFill>
                <a:schemeClr val="accent3">
                  <a:lumMod val="75000"/>
                </a:schemeClr>
              </a:solidFill>
            </a:endParaRPr>
          </a:p>
        </p:txBody>
      </p:sp>
    </p:spTree>
    <p:extLst>
      <p:ext uri="{BB962C8B-B14F-4D97-AF65-F5344CB8AC3E}">
        <p14:creationId xmlns:p14="http://schemas.microsoft.com/office/powerpoint/2010/main" val="11484231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0668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Impacts of Homelessness </a:t>
            </a:r>
            <a:r>
              <a:rPr dirty="0" smtClean="0">
                <a:effectLst>
                  <a:outerShdw blurRad="38100" dist="38100" dir="2700000" algn="tl">
                    <a:srgbClr val="DDDDDD"/>
                  </a:outerShdw>
                </a:effectLst>
                <a:ea typeface="+mj-ea"/>
                <a:cs typeface="+mj-cs"/>
              </a:rPr>
              <a:t>Statistics</a:t>
            </a:r>
            <a:endParaRPr dirty="0">
              <a:ea typeface="+mj-ea"/>
              <a:cs typeface="+mj-cs"/>
            </a:endParaRPr>
          </a:p>
        </p:txBody>
      </p:sp>
      <p:sp>
        <p:nvSpPr>
          <p:cNvPr id="144387" name="Content Placeholder 2"/>
          <p:cNvSpPr>
            <a:spLocks noGrp="1"/>
          </p:cNvSpPr>
          <p:nvPr>
            <p:ph idx="4294967295"/>
          </p:nvPr>
        </p:nvSpPr>
        <p:spPr>
          <a:xfrm>
            <a:off x="228600" y="1295400"/>
            <a:ext cx="8534400" cy="5410200"/>
          </a:xfrm>
        </p:spPr>
        <p:txBody>
          <a:bodyPr/>
          <a:lstStyle/>
          <a:p>
            <a:r>
              <a:rPr lang="en-US" sz="2000" dirty="0">
                <a:solidFill>
                  <a:srgbClr val="2A2D6C"/>
                </a:solidFill>
                <a:latin typeface="Calibri" charset="0"/>
              </a:rPr>
              <a:t>Institute for Children, Poverty, and Homelessness, </a:t>
            </a:r>
            <a:r>
              <a:rPr lang="en-US" sz="2000" i="1" dirty="0">
                <a:solidFill>
                  <a:srgbClr val="2A2D6C"/>
                </a:solidFill>
                <a:latin typeface="Calibri" charset="0"/>
              </a:rPr>
              <a:t>Head Start and Housing (</a:t>
            </a:r>
            <a:r>
              <a:rPr lang="en-US" sz="2000" i="1" dirty="0" err="1">
                <a:solidFill>
                  <a:srgbClr val="2A2D6C"/>
                </a:solidFill>
                <a:latin typeface="Calibri" charset="0"/>
              </a:rPr>
              <a:t>In)stability</a:t>
            </a:r>
            <a:r>
              <a:rPr lang="en-US" sz="2000" i="1" dirty="0">
                <a:solidFill>
                  <a:srgbClr val="2A2D6C"/>
                </a:solidFill>
                <a:latin typeface="Calibri" charset="0"/>
              </a:rPr>
              <a:t>: Examining the School Readiness of Children Experiencing Homelessness, </a:t>
            </a:r>
            <a:r>
              <a:rPr lang="en-US" sz="2000" dirty="0">
                <a:solidFill>
                  <a:srgbClr val="2A2D6C"/>
                </a:solidFill>
                <a:latin typeface="Calibri" charset="0"/>
              </a:rPr>
              <a:t>2013.</a:t>
            </a:r>
            <a:endParaRPr lang="en-US" sz="2000" dirty="0" smtClean="0">
              <a:solidFill>
                <a:srgbClr val="2A2D6C"/>
              </a:solidFill>
              <a:latin typeface="Calibri" charset="0"/>
            </a:endParaRPr>
          </a:p>
          <a:p>
            <a:r>
              <a:rPr lang="en-US" sz="2000" dirty="0" smtClean="0">
                <a:solidFill>
                  <a:srgbClr val="2A2D6C"/>
                </a:solidFill>
                <a:latin typeface="Calibri" charset="0"/>
              </a:rPr>
              <a:t>Perlman</a:t>
            </a:r>
            <a:r>
              <a:rPr lang="en-US" sz="2000" dirty="0">
                <a:solidFill>
                  <a:srgbClr val="2A2D6C"/>
                </a:solidFill>
                <a:latin typeface="Calibri" charset="0"/>
              </a:rPr>
              <a:t>, S. &amp; </a:t>
            </a:r>
            <a:r>
              <a:rPr lang="en-US" sz="2000" dirty="0" err="1">
                <a:solidFill>
                  <a:srgbClr val="2A2D6C"/>
                </a:solidFill>
                <a:latin typeface="Calibri" charset="0"/>
              </a:rPr>
              <a:t>Fantuzzo</a:t>
            </a:r>
            <a:r>
              <a:rPr lang="en-US" sz="2000" dirty="0">
                <a:solidFill>
                  <a:srgbClr val="2A2D6C"/>
                </a:solidFill>
                <a:latin typeface="Calibri" charset="0"/>
              </a:rPr>
              <a:t>, J. (2010). Timing and influence of early experiences of child maltreatment and homelessness on children</a:t>
            </a:r>
            <a:r>
              <a:rPr lang="ja-JP" altLang="en-US" sz="2000" dirty="0">
                <a:solidFill>
                  <a:srgbClr val="2A2D6C"/>
                </a:solidFill>
                <a:latin typeface="Calibri" charset="0"/>
              </a:rPr>
              <a:t>’</a:t>
            </a:r>
            <a:r>
              <a:rPr lang="en-US" sz="2000" dirty="0" err="1">
                <a:solidFill>
                  <a:srgbClr val="2A2D6C"/>
                </a:solidFill>
                <a:latin typeface="Calibri" charset="0"/>
              </a:rPr>
              <a:t>s</a:t>
            </a:r>
            <a:r>
              <a:rPr lang="en-US" sz="2000" dirty="0">
                <a:solidFill>
                  <a:srgbClr val="2A2D6C"/>
                </a:solidFill>
                <a:latin typeface="Calibri" charset="0"/>
              </a:rPr>
              <a:t> educational well-being. </a:t>
            </a:r>
            <a:r>
              <a:rPr lang="en-US" sz="2000" i="1" dirty="0">
                <a:solidFill>
                  <a:srgbClr val="2A2D6C"/>
                </a:solidFill>
                <a:latin typeface="Calibri" charset="0"/>
              </a:rPr>
              <a:t>Children and Youth Services </a:t>
            </a:r>
            <a:r>
              <a:rPr lang="en-US" sz="2000" i="1" dirty="0" smtClean="0">
                <a:solidFill>
                  <a:srgbClr val="2A2D6C"/>
                </a:solidFill>
                <a:latin typeface="Calibri" charset="0"/>
              </a:rPr>
              <a:t>Rev. </a:t>
            </a:r>
            <a:r>
              <a:rPr lang="en-US" sz="2000" i="1" dirty="0">
                <a:solidFill>
                  <a:srgbClr val="2A2D6C"/>
                </a:solidFill>
                <a:latin typeface="Calibri" charset="0"/>
              </a:rPr>
              <a:t>32, </a:t>
            </a:r>
            <a:r>
              <a:rPr lang="en-US" sz="2000" dirty="0">
                <a:solidFill>
                  <a:srgbClr val="2A2D6C"/>
                </a:solidFill>
                <a:latin typeface="Calibri" charset="0"/>
              </a:rPr>
              <a:t>874-883.</a:t>
            </a:r>
          </a:p>
          <a:p>
            <a:r>
              <a:rPr lang="en-US" sz="2000" dirty="0" err="1">
                <a:solidFill>
                  <a:srgbClr val="2A2D6C"/>
                </a:solidFill>
                <a:latin typeface="Calibri" charset="0"/>
              </a:rPr>
              <a:t>Obradovic</a:t>
            </a:r>
            <a:r>
              <a:rPr lang="en-US" sz="2000" dirty="0">
                <a:solidFill>
                  <a:srgbClr val="2A2D6C"/>
                </a:solidFill>
                <a:latin typeface="Calibri" charset="0"/>
              </a:rPr>
              <a:t>, J., Long, J.D., </a:t>
            </a:r>
            <a:r>
              <a:rPr lang="en-US" sz="2000" dirty="0" err="1">
                <a:solidFill>
                  <a:srgbClr val="2A2D6C"/>
                </a:solidFill>
                <a:latin typeface="Calibri" charset="0"/>
              </a:rPr>
              <a:t>Cutuli</a:t>
            </a:r>
            <a:r>
              <a:rPr lang="en-US" sz="2000" dirty="0">
                <a:solidFill>
                  <a:srgbClr val="2A2D6C"/>
                </a:solidFill>
                <a:latin typeface="Calibri" charset="0"/>
              </a:rPr>
              <a:t>, J.J., Chan, C.K., </a:t>
            </a:r>
            <a:r>
              <a:rPr lang="en-US" sz="2000" dirty="0" err="1">
                <a:solidFill>
                  <a:srgbClr val="2A2D6C"/>
                </a:solidFill>
                <a:latin typeface="Calibri" charset="0"/>
              </a:rPr>
              <a:t>Hinz</a:t>
            </a:r>
            <a:r>
              <a:rPr lang="en-US" sz="2000" dirty="0">
                <a:solidFill>
                  <a:srgbClr val="2A2D6C"/>
                </a:solidFill>
                <a:latin typeface="Calibri" charset="0"/>
              </a:rPr>
              <a:t>, E., </a:t>
            </a:r>
            <a:r>
              <a:rPr lang="en-US" sz="2000" dirty="0" err="1">
                <a:solidFill>
                  <a:srgbClr val="2A2D6C"/>
                </a:solidFill>
                <a:latin typeface="Calibri" charset="0"/>
              </a:rPr>
              <a:t>Heistad</a:t>
            </a:r>
            <a:r>
              <a:rPr lang="en-US" sz="2000" dirty="0">
                <a:solidFill>
                  <a:srgbClr val="2A2D6C"/>
                </a:solidFill>
                <a:latin typeface="Calibri" charset="0"/>
              </a:rPr>
              <a:t>, D. &amp; </a:t>
            </a:r>
            <a:r>
              <a:rPr lang="en-US" sz="2000" dirty="0" err="1">
                <a:solidFill>
                  <a:srgbClr val="2A2D6C"/>
                </a:solidFill>
                <a:latin typeface="Calibri" charset="0"/>
              </a:rPr>
              <a:t>Maston</a:t>
            </a:r>
            <a:r>
              <a:rPr lang="en-US" sz="2000" dirty="0">
                <a:solidFill>
                  <a:srgbClr val="2A2D6C"/>
                </a:solidFill>
                <a:latin typeface="Calibri" charset="0"/>
              </a:rPr>
              <a:t>, A.S. (2009). Academic Achievement of homeless and highly mobile children in an urban school district: Longitudinal evidence on risk, growth, and resilience. </a:t>
            </a:r>
            <a:r>
              <a:rPr lang="en-US" sz="2000" i="1" dirty="0">
                <a:solidFill>
                  <a:srgbClr val="2A2D6C"/>
                </a:solidFill>
                <a:latin typeface="Calibri" charset="0"/>
              </a:rPr>
              <a:t>Development and Psychopathology, 21</a:t>
            </a:r>
            <a:r>
              <a:rPr lang="en-US" sz="2000" dirty="0">
                <a:solidFill>
                  <a:srgbClr val="2A2D6C"/>
                </a:solidFill>
                <a:latin typeface="Calibri" charset="0"/>
              </a:rPr>
              <a:t>(2), 493-518.</a:t>
            </a:r>
            <a:r>
              <a:rPr lang="en-US" sz="2000" dirty="0" smtClean="0">
                <a:solidFill>
                  <a:srgbClr val="2A2D6C"/>
                </a:solidFill>
                <a:latin typeface="Calibri" charset="0"/>
              </a:rPr>
              <a:t> </a:t>
            </a:r>
          </a:p>
          <a:p>
            <a:r>
              <a:rPr lang="en-US" sz="2000" dirty="0" smtClean="0">
                <a:solidFill>
                  <a:srgbClr val="2A2D6C"/>
                </a:solidFill>
                <a:latin typeface="Calibri" charset="0"/>
              </a:rPr>
              <a:t>America’s Promise Alliance, Center for Promise at Tufts University (2015). </a:t>
            </a:r>
            <a:r>
              <a:rPr lang="en-US" sz="2000" i="1" dirty="0" smtClean="0">
                <a:solidFill>
                  <a:srgbClr val="2A2D6C"/>
                </a:solidFill>
                <a:latin typeface="Calibri" charset="0"/>
              </a:rPr>
              <a:t>Don’t Call Them Dropouts</a:t>
            </a:r>
            <a:r>
              <a:rPr lang="en-US" sz="2000" dirty="0" smtClean="0">
                <a:solidFill>
                  <a:srgbClr val="2A2D6C"/>
                </a:solidFill>
                <a:latin typeface="Calibri" charset="0"/>
              </a:rPr>
              <a:t>.</a:t>
            </a:r>
          </a:p>
          <a:p>
            <a:r>
              <a:rPr lang="en-US" sz="2000" dirty="0" smtClean="0">
                <a:solidFill>
                  <a:srgbClr val="2A2D6C"/>
                </a:solidFill>
                <a:latin typeface="Calibri" charset="0"/>
              </a:rPr>
              <a:t>American Psychological Association. </a:t>
            </a:r>
            <a:r>
              <a:rPr lang="en-US" sz="2000" i="1" dirty="0" smtClean="0">
                <a:solidFill>
                  <a:srgbClr val="2A2D6C"/>
                </a:solidFill>
                <a:latin typeface="Calibri" charset="0"/>
              </a:rPr>
              <a:t>Effects of Poverty, Hunger and Homelessness on Children &amp; Youth</a:t>
            </a:r>
            <a:r>
              <a:rPr lang="en-US" sz="2000" dirty="0" smtClean="0">
                <a:solidFill>
                  <a:srgbClr val="2A2D6C"/>
                </a:solidFill>
                <a:latin typeface="Calibri" charset="0"/>
              </a:rPr>
              <a:t>. http://</a:t>
            </a:r>
            <a:r>
              <a:rPr lang="en-US" sz="2000" dirty="0" err="1" smtClean="0">
                <a:solidFill>
                  <a:srgbClr val="2A2D6C"/>
                </a:solidFill>
                <a:latin typeface="Calibri" charset="0"/>
              </a:rPr>
              <a:t>www.apa.org/pi/families/poverty.aspx</a:t>
            </a:r>
            <a:endParaRPr lang="en-US" sz="2000" dirty="0" smtClean="0">
              <a:solidFill>
                <a:srgbClr val="2A2D6C"/>
              </a:solidFill>
              <a:latin typeface="Calibri" charset="0"/>
            </a:endParaRPr>
          </a:p>
          <a:p>
            <a:endParaRPr lang="en-US" sz="2100" dirty="0" smtClean="0">
              <a:solidFill>
                <a:srgbClr val="2A2D6C"/>
              </a:solidFill>
              <a:latin typeface="Calibri" charset="0"/>
            </a:endParaRPr>
          </a:p>
          <a:p>
            <a:endParaRPr lang="en-US" sz="2100" dirty="0">
              <a:solidFill>
                <a:srgbClr val="2A2D6C"/>
              </a:solidFill>
              <a:latin typeface="Calibri" charset="0"/>
            </a:endParaRPr>
          </a:p>
        </p:txBody>
      </p:sp>
      <p:sp>
        <p:nvSpPr>
          <p:cNvPr id="14438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46DD606-5781-4E40-A685-C4BF983AADD3}" type="slidenum">
              <a:rPr lang="en-US" sz="1400">
                <a:solidFill>
                  <a:srgbClr val="8889A7"/>
                </a:solidFill>
                <a:latin typeface="Calibri" charset="0"/>
              </a:rPr>
              <a:pPr/>
              <a:t>80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Unaccompanied</a:t>
            </a:r>
            <a:r>
              <a:rPr lang="en-US" dirty="0" smtClean="0">
                <a:effectLst>
                  <a:outerShdw blurRad="38100" dist="38100" dir="2700000" algn="tl">
                    <a:srgbClr val="DDDDDD"/>
                  </a:outerShdw>
                </a:effectLst>
                <a:ea typeface="+mj-ea"/>
                <a:cs typeface="+mj-cs"/>
              </a:rPr>
              <a:t> Homeless</a:t>
            </a:r>
            <a:r>
              <a:rPr dirty="0" smtClean="0">
                <a:effectLst>
                  <a:outerShdw blurRad="38100" dist="38100" dir="2700000" algn="tl">
                    <a:srgbClr val="DDDDDD"/>
                  </a:outerShdw>
                </a:effectLst>
                <a:ea typeface="+mj-ea"/>
                <a:cs typeface="+mj-cs"/>
              </a:rPr>
              <a:t> Youth Statistics</a:t>
            </a:r>
            <a:endParaRPr dirty="0">
              <a:ea typeface="+mj-ea"/>
              <a:cs typeface="+mj-cs"/>
            </a:endParaRPr>
          </a:p>
        </p:txBody>
      </p:sp>
      <p:sp>
        <p:nvSpPr>
          <p:cNvPr id="148483" name="Content Placeholder 2"/>
          <p:cNvSpPr>
            <a:spLocks noGrp="1"/>
          </p:cNvSpPr>
          <p:nvPr>
            <p:ph idx="4294967295"/>
          </p:nvPr>
        </p:nvSpPr>
        <p:spPr>
          <a:xfrm>
            <a:off x="457200" y="1600200"/>
            <a:ext cx="8229600" cy="4800600"/>
          </a:xfrm>
        </p:spPr>
        <p:txBody>
          <a:bodyPr/>
          <a:lstStyle/>
          <a:p>
            <a:r>
              <a:rPr lang="en-US" sz="2000" i="1">
                <a:solidFill>
                  <a:srgbClr val="2A2D6C"/>
                </a:solidFill>
                <a:latin typeface="Calibri" charset="0"/>
              </a:rPr>
              <a:t>Toro, P., Dworsky, A. and Fowler, P. (2007). </a:t>
            </a:r>
            <a:r>
              <a:rPr lang="ja-JP" altLang="en-US" sz="2000" i="1">
                <a:solidFill>
                  <a:srgbClr val="2A2D6C"/>
                </a:solidFill>
                <a:latin typeface="Calibri" charset="0"/>
              </a:rPr>
              <a:t>“</a:t>
            </a:r>
            <a:r>
              <a:rPr lang="en-US" altLang="ja-JP" sz="2000">
                <a:solidFill>
                  <a:srgbClr val="2A2D6C"/>
                </a:solidFill>
                <a:latin typeface="Calibri" charset="0"/>
              </a:rPr>
              <a:t>Homeless Youth in the United States: Recent Research Findings and Intervention Approaches</a:t>
            </a:r>
            <a:r>
              <a:rPr lang="en-US" altLang="ja-JP" sz="2000" b="1">
                <a:solidFill>
                  <a:srgbClr val="2A2D6C"/>
                </a:solidFill>
                <a:latin typeface="Calibri" charset="0"/>
              </a:rPr>
              <a:t>.</a:t>
            </a:r>
            <a:r>
              <a:rPr lang="ja-JP" altLang="en-US" sz="2000" b="1" i="1">
                <a:solidFill>
                  <a:srgbClr val="2A2D6C"/>
                </a:solidFill>
                <a:latin typeface="Calibri" charset="0"/>
              </a:rPr>
              <a:t>”</a:t>
            </a:r>
            <a:r>
              <a:rPr lang="en-US" altLang="ja-JP" sz="2000" b="1" i="1">
                <a:solidFill>
                  <a:srgbClr val="2A2D6C"/>
                </a:solidFill>
                <a:latin typeface="Calibri" charset="0"/>
              </a:rPr>
              <a:t> </a:t>
            </a:r>
            <a:r>
              <a:rPr lang="en-US" altLang="ja-JP" sz="2000" i="1">
                <a:solidFill>
                  <a:srgbClr val="2A2D6C"/>
                </a:solidFill>
                <a:latin typeface="Calibri" charset="0"/>
              </a:rPr>
              <a:t>Toward Understanding Homelessness: The 2007 National Symposium on Homelessness Research.</a:t>
            </a:r>
            <a:endParaRPr lang="en-US" altLang="ja-JP" sz="2000">
              <a:solidFill>
                <a:srgbClr val="2A2D6C"/>
              </a:solidFill>
              <a:latin typeface="Calibri" charset="0"/>
            </a:endParaRPr>
          </a:p>
          <a:p>
            <a:r>
              <a:rPr lang="en-US" sz="2000">
                <a:solidFill>
                  <a:srgbClr val="2A2D6C"/>
                </a:solidFill>
                <a:latin typeface="Calibri" charset="0"/>
              </a:rPr>
              <a:t>Benoit-Bryan, J. (2011). </a:t>
            </a:r>
            <a:r>
              <a:rPr lang="en-US" sz="2000" i="1">
                <a:solidFill>
                  <a:srgbClr val="2A2D6C"/>
                </a:solidFill>
                <a:latin typeface="Calibri" charset="0"/>
              </a:rPr>
              <a:t>The Runaway Youth Longitudinal Study</a:t>
            </a:r>
            <a:r>
              <a:rPr lang="en-US" sz="2000">
                <a:solidFill>
                  <a:srgbClr val="2A2D6C"/>
                </a:solidFill>
                <a:latin typeface="Calibri" charset="0"/>
              </a:rPr>
              <a:t>.</a:t>
            </a:r>
          </a:p>
          <a:p>
            <a:r>
              <a:rPr lang="en-US" sz="2000">
                <a:solidFill>
                  <a:srgbClr val="2A2D6C"/>
                </a:solidFill>
                <a:latin typeface="Calibri" charset="0"/>
              </a:rPr>
              <a:t>The National Gay and Lesbian Task Force and the National Coalition for the Homeless (2007). </a:t>
            </a:r>
            <a:r>
              <a:rPr lang="en-US" sz="2000" i="1">
                <a:solidFill>
                  <a:srgbClr val="2A2D6C"/>
                </a:solidFill>
                <a:latin typeface="Calibri" charset="0"/>
              </a:rPr>
              <a:t>Lesbian, gay, bisexual and transgender youth: An epidemic of homelessness</a:t>
            </a:r>
            <a:r>
              <a:rPr lang="en-US" sz="2000">
                <a:solidFill>
                  <a:srgbClr val="2A2D6C"/>
                </a:solidFill>
                <a:latin typeface="Calibri" charset="0"/>
              </a:rPr>
              <a:t>. </a:t>
            </a:r>
          </a:p>
          <a:p>
            <a:r>
              <a:rPr lang="en-US" sz="2000">
                <a:solidFill>
                  <a:srgbClr val="2A2D6C"/>
                </a:solidFill>
                <a:latin typeface="Calibri" charset="0"/>
              </a:rPr>
              <a:t>Hammer, H., Finkelhor, D., &amp; Sedlak, A. (2002). </a:t>
            </a:r>
            <a:r>
              <a:rPr lang="ja-JP" altLang="en-US" sz="2000">
                <a:solidFill>
                  <a:srgbClr val="2A2D6C"/>
                </a:solidFill>
                <a:latin typeface="Calibri" charset="0"/>
              </a:rPr>
              <a:t>“</a:t>
            </a:r>
            <a:r>
              <a:rPr lang="en-US" altLang="ja-JP" sz="2000">
                <a:solidFill>
                  <a:srgbClr val="2A2D6C"/>
                </a:solidFill>
                <a:latin typeface="Calibri" charset="0"/>
              </a:rPr>
              <a:t>Runaway / Thrownaway Children: National Estimates and Characteristics.</a:t>
            </a:r>
            <a:r>
              <a:rPr lang="ja-JP" altLang="en-US" sz="2000">
                <a:solidFill>
                  <a:srgbClr val="2A2D6C"/>
                </a:solidFill>
                <a:latin typeface="Calibri" charset="0"/>
              </a:rPr>
              <a:t>”</a:t>
            </a:r>
            <a:r>
              <a:rPr lang="en-US" altLang="ja-JP" sz="2000">
                <a:solidFill>
                  <a:srgbClr val="2A2D6C"/>
                </a:solidFill>
                <a:latin typeface="Calibri" charset="0"/>
              </a:rPr>
              <a:t> </a:t>
            </a:r>
            <a:r>
              <a:rPr lang="en-US" altLang="ja-JP" sz="2000" i="1">
                <a:solidFill>
                  <a:srgbClr val="2A2D6C"/>
                </a:solidFill>
                <a:latin typeface="Calibri" charset="0"/>
              </a:rPr>
              <a:t>National Incidence Studies of Missing, Abducted, Runaway, and Thrownaway Children</a:t>
            </a:r>
            <a:r>
              <a:rPr lang="en-US" altLang="ja-JP" sz="2000">
                <a:solidFill>
                  <a:srgbClr val="2A2D6C"/>
                </a:solidFill>
                <a:latin typeface="Calibri" charset="0"/>
              </a:rPr>
              <a:t>.</a:t>
            </a:r>
          </a:p>
          <a:p>
            <a:r>
              <a:rPr lang="en-US" sz="2000">
                <a:solidFill>
                  <a:srgbClr val="2A2D6C"/>
                </a:solidFill>
                <a:latin typeface="Calibri" charset="0"/>
              </a:rPr>
              <a:t>Greene, J. (1995). </a:t>
            </a:r>
            <a:r>
              <a:rPr lang="ja-JP" altLang="en-US" sz="2000">
                <a:solidFill>
                  <a:srgbClr val="2A2D6C"/>
                </a:solidFill>
                <a:latin typeface="Calibri" charset="0"/>
              </a:rPr>
              <a:t>“</a:t>
            </a:r>
            <a:r>
              <a:rPr lang="en-US" altLang="ja-JP" sz="2000">
                <a:solidFill>
                  <a:srgbClr val="2A2D6C"/>
                </a:solidFill>
                <a:latin typeface="Calibri" charset="0"/>
              </a:rPr>
              <a:t>Youth with Runaway, Throwaway, and Homeless Experiences: Prevalence, Drug Use, and Other At-Risk Behaviors.</a:t>
            </a:r>
            <a:r>
              <a:rPr lang="ja-JP" altLang="en-US" sz="2000">
                <a:solidFill>
                  <a:srgbClr val="2A2D6C"/>
                </a:solidFill>
                <a:latin typeface="Calibri" charset="0"/>
              </a:rPr>
              <a:t>”</a:t>
            </a:r>
            <a:r>
              <a:rPr lang="en-US" altLang="ja-JP" sz="2000">
                <a:solidFill>
                  <a:srgbClr val="2A2D6C"/>
                </a:solidFill>
                <a:latin typeface="Calibri" charset="0"/>
              </a:rPr>
              <a:t> </a:t>
            </a:r>
            <a:r>
              <a:rPr lang="en-US" altLang="ja-JP" sz="2000" i="1">
                <a:solidFill>
                  <a:srgbClr val="2A2D6C"/>
                </a:solidFill>
                <a:latin typeface="Calibri" charset="0"/>
              </a:rPr>
              <a:t>Research Triangle Institute.</a:t>
            </a:r>
            <a:endParaRPr lang="en-US" sz="2000">
              <a:solidFill>
                <a:srgbClr val="2A2D6C"/>
              </a:solidFill>
              <a:latin typeface="Calibri" charset="0"/>
            </a:endParaRPr>
          </a:p>
        </p:txBody>
      </p:sp>
      <p:sp>
        <p:nvSpPr>
          <p:cNvPr id="148484"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7E56D3F-2B26-514D-A67E-8EE398354DB1}" type="slidenum">
              <a:rPr lang="en-US" sz="1400">
                <a:solidFill>
                  <a:srgbClr val="8889A7"/>
                </a:solidFill>
                <a:latin typeface="Calibri" charset="0"/>
              </a:rPr>
              <a:pPr/>
              <a:t>81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28600"/>
            <a:ext cx="6400800" cy="6400800"/>
          </a:xfrm>
          <a:prstGeom prst="rect">
            <a:avLst/>
          </a:prstGeom>
        </p:spPr>
      </p:pic>
    </p:spTree>
    <p:extLst>
      <p:ext uri="{BB962C8B-B14F-4D97-AF65-F5344CB8AC3E}">
        <p14:creationId xmlns:p14="http://schemas.microsoft.com/office/powerpoint/2010/main" val="61797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10107PHOTO" val="/9j/4AAQSkZJRgABAQAAAQABAAD/2wBDAAMCAgMCAgMDAwMEAwMEBQgFBQQEBQoHBwYIDAoMDAsKCwsNDhIQDQ4RDgsLEBYQERMUFRUVDA8XGBYUGBIUFRT/2wBDAQMEBAUEBQkFBQkUDQsNFBQUFBQUFBQUFBQUFBQUFBQUFBQUFBQUFBQUFBQUFBQUFBQUFBQUFBQUFBQUFBQUFBT/wAARCAExAR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GZTAPly5yCc4rS0fToZI/MkB3f7Hf1rLXMbk4BB7npW/pFzJDGsyoJCDjaOK2m2kRG1yGe3gjYgq6479M1UkliJ8stvVjzk4qxf3Ul/NxF5RB3HHOTVX+ypJCGw7tncBjqc9vQUR8xvyDzbcsdgZY1XBJx19qQmBIRITkg8DOaSawnUErGeDhsGq8Vo5ikLJkr976Zq9GQdHYabb3ls0ySpE+BwRnFZupwwWvyZYsmA2309h/Wq1oJVvGVXKw7RnjPb+VLPIQZBDu8okLl+tZtWZT2BY7d1iIYbmyAD1GPWo0Fv5rIzMdvQDv8AnVZFw4ZEMhx2/wAavfY3UmQxb8dSKaJtcf59uEkZG2BRwjjv+dM06FJowfNABGcEciqbmQhlMeGY8Z5zT0tJeNm9dp61dho17XRrcyRuLuP72NrEgGupWf58hx5aYXlsCuEAuGk/eZURnJXHf0NbVrqKtHsyzuR0VeDXLUg2bwkkZfiyU3erSsAYsqNob261mYMcLFjudR19K0tcQi8ZpHyT0RV6D3NZfmljtQ/ITnOOtdFP4VYxl8TJIYYnImIUyYwWHXFIChvoyi/lUgVlDDaDGynJA5p9jZebdxMqEL3DHOKuTuJF+5sSse9CHMg4NVREVMYxgdcA8+9bWsxNFbwrE+8ZPOBgVnGzuF2vjcOnTrnv/wDWrA0W5XKiM5B3Enbj+tMMaKPkXkjmT1q6sDRyBWSTcOAgHb1NR+VPJPJujK9vTNCZbRWghCR9FOTnnk/SnStlsqFPHGPWnpbTLJIvksQT94DimCKZYCRCdwySpH3scYH5VaZncSSRXaNtq7u9LjY26MjPcHtk0tvYXXysbaRVz1K/dqydLnCuRHIB/e24zj3pDM+UAJvRt47nv1ptrKFLgA+pb3onhmgkVYlznGc5OPc1cXT2MSkZXIO7tVbEc2pRmv8AYAik5zgCoJdSYEA7VbPzK3v/ACpU0S4uZJMoFUH5SAeamOifLhiXfgkY6CiyC7KNxPcyOoGxlIOG9PakjtbiXEzy5C87SBj8MVqwWEm4sinHQZTPHpSi1uAhyhdRyoxyRTuBRtdOhtWMgABbJLKODT1UICMAY556c96tSRGEeVI2S/IHfP8An+VLHAZUSPyyyheDjP1ov3KsQJMLYIdwxjBLc80VbSzSMJ8+1znd2x7UUuZBYoShZiEdsBWzkdD6VbilZSY0ZgAcnngVBdRxqFAYdN2c9PaoYWfdtMWc5ywPNVuZ7GjJOVkDI+1s8kU57va5Kvt9aqLtR1IbLD1pjpLFcSYbCkA4FKyKuyy926AkSf6wEkI1NUuwLH5kAwTu5wfaqcsjAAMAW7A9BUkC7V+c5GMkZxR0JNIEKYxGzAbRknnPqKlikttoDNls49h+dZBG5lJIwOlPaQ7jhNw4BzSaKubq2kRh2rICSc7QePzpY41iOHfZhdwUdawzIyD5GKk8HNL9oKLv7dwM5/8ArVHKwLEZRrp2dllC/MpBzn2qS6uJWjJXMcrP90HgDpisa3kIk+6yoGJwOM1MZppXcs7EE5UEYIrXQC211dRyF2Y7egHHSovtt1HMzxSFGwRzzkdaR33gAuScdTzg1VhikQYd9z7s7ie3+eKe5JfubmaUgs28gcp71TRZUTO0bsg9OPpVy5CxqZIwTzyfeq1vdGZSE6g4yfWjZFbsWacwq6ZO8L0U84NWdABeRlxvYHCqM5JpixKqgzAgnkt2AqCS/dJzDAGU9chcfjmofYrl6nWwW8Mt/AJ5AqqwEm7pXr6aZ4dfyFiRrgv82IQDur5qmmuYrZ5WYna33d3JJ6da1vD3jLW9JCSW0zDPKk56Z7is5UnJaME7H0CfCtleX8UsOj3EYQ5+f5Q+PrWzdeDbCCVJ59NBRV3Mq84b6964Lwn8a5BJbw6sI0xwXK7Qc/jXpenfELQtUdY01SIYUYTPJ/SuaUZx3RfoMsPDnhxSfLghAYYMZ9fYVKPAOjT4hNorJGdyHuKvxW1tqitLGELnOx4x+RBptlLe6XK0UrLLCTgyjsc1FxXuQDwlpNnFHH9kUhjglhyKnbwdpUkcsn2JFAIQYOc+5rfkSO4gTGwlclTv+Uj1prsi2rgBVfblQw5zRcm5zdl8OtEkWWVbNCT8uQBgY/yao3vww0G5iaH7MA7Ny47DsR6mu1tGaS2b7vQA7fU0kEKMzqr7sH8j7UXa6lLVnAy/C2wIZUzEA20SHnpUtr8J9OiSMvaeed+S4JAK+9d15a+SvzsCSSpHHOeKsLva3iVnIz1C9T/hU8zKsjkv+FX6PMXCQ+UmTj6CpLn4YaKttEILZBc4ONyDCcdeOtdccPhdm2MDG71qRpMLGAxk5+YGquGhw8Xwk0aHT4I57eJ7gHDOqjcx9Camf4V6HJa4NimQf+Wa/dHfmuvn2zcqC+PYH9KlSRrmEpjPHPoKpyB3PO4vhRolveSMtmGYj7zc0V6LEgErD757oOaKnmZB8KXGnWby/u7pCoPBPWlW1jMgUzx7XI2vnByM5GPyrONukWIyhUg43evpSDAdZC+SQcccV3JiSJZrGPcZBcKWXhlzg/X3okmjXcfMXccbttUUkVp5EjdTLu53Hof/ANVDLGd/PzYIOehBqxONiV5Q6+WcOw6MR2+tCzAqsZ2lm5OM9aYJIgqoclcZ246H1zTlGE2bcyZyD/Fg+vrQOxIhjlwfMOBz0qZPLaGQ7woXA+Y8Zqm8DIWYMRnkjNQtDIkZGzdnBCHnFLyJsagjDzqN42dAx/Wi5VEJQOCCeo4BxUUcYbOCdqjJqs80SKXmkyo44B4NFxWJzLDIu3zFDLzn0pwdsqA3K87uxFV1ijmEbeViRDkMOAwx3q39nVvJDNsVh8xUcik2XYRld4y6EYHGQOT6VDKjMoA4ZerHg5qeBHJdVjZwRlQKZaJPqc21I2IAPuRTTJsPs0M1xHCziUM3QjjNa39mRmNR5p3kbivGB9KZbab9nOGBG05VgP60mpX8dmo8psnGRnqKd2WlYhlhKSIssj7CccVNbW7faAsUJkQ9S/TFZ1tePc3G58MRyMnAArSa6lPlRQHc5JPHQ+ualLuWV7/Ttu5XVCem3GRioY4r61RlEeYyBhtucfSutaxSCBQkRWVhu8xzz/8AqqKPS5kgme4fPmAYVapSVieU426jnuWCyOFK8Akc/So1uL63bYsjnHTntXS3WixeSWRiGHJB/L+dZn9kCWMHzD5uM4z09M/ka1urE6l/w98Tte8MSqYLhmtl4Jb7v0x617F4D+MlhrlyLTUpFthIMBjzkH/PWvCL2xkW2SMQkljneRxWERNp96Ad0uw53A8g+mfy/KodKE/UxcnF6H27Y6lb2V5HFHdrcW0i/uj1yB71vArDAzjGWbPzdfwr5U+H3xIFrPHbXzmWMFfKkOcx+1fS/hvWIdf0iGYODOBtJ7D/ACK86cHTZsnfVGvbwxRW2Q4QvyTTHVRIgWcBj2HGadZwx/xlTnspyAPXFNkwrNsDbMH+An6ZrK5aJG8qSFDkNKnRR1+v8qkSXbCSq5Un5c9vWoTHvhVpCFYnG7GB9Knto/Liw7gEcYPPfmkD2JpVWRUQuqgcccHFSExmRQhG04A46U57DblSu9WOfnIHHtzVgRCELHEMc7sDBwfY+lJskc1gIoEZH2sT16ZqGBVQMVBUFug6k1auB5kQaQhww+5UMaRLFv4wOAC3JpXLI4JFW9m8zg9mT+tFPVUa4yyozkZBbniiqJsz5K+Inw4n0hdzWxicvlY+gPvmuAbSL6Ubvs8jRsM+ZjgGvr3QvE+j/Fjw20FyY1vwoWVGQF1I7j0qvN8ELB0Di7mQEYHAwK6FU5dGNLqj48/saYSOwjIbOSQOSajOnXEb7im1euCO1fWmpfA7To4gYbl1wOmzPb1rEvvgRpwdM3z4dc7QuTWiroGtT5j8l2Vl2iPcc5HI/CnxR3O2RANj42hiO9fSlz+z9ZCMC3uThsEeaoBJ98UyL4D2Hl4a95Aw21ec+1DrR6Cs+h82SJKJArk89Qe9PZZ125iKbiMNt4Fez+KfhlovheJ3m1B5bhs/udo3EY46fhXBW+iy38iWyBmkc7UjVckf41oppoVjn5bc27Mq5bCZZz0J61T2tc4IiZgOC3IBNfQemfAMmxR725FtMwBKFCzLUT/B2BUkVL0qiE5Z4wCf8KzVZF8tjwOG0dRvIdstlcknArRaKWGJS6k9PvDpXe+IfD1jo3AnLsrdMYB965m4STUZNscLkZAJBzkdqu/NqSijpVitw8vmSbVB+U9Bn2rUhtVtpDwSq85fuKsyW0Nuyofkx949QfrRcyx24aOKTzCOGJ/h7nFVexSRl6rfjynSNvmwBj+7/k1yZZpctIVZh8hKDj8Paugnhl1K4PlryMg7h90CsK7jFmXQjJB+8K1TJasPS8FrH5SL82OG9T3q9pkn2JVY9jnI9+axbYwySv8Ae3Dk5PrWl86xIF3YY7qckkUtTop/ED3Eq+UFduBx1P4dqv263lyB5ccqjHzKAcZ9frXYfAT4bWfji8uJLlgBb8qrDhmJHH86+rNJ+B+nQRpDFEot2GTIy7vqB7ZrzK2Kp0JcvU7qeFlVV0fGFrpV+8pU2zHALfMucj2pY/D104lZ7IhWX/WKPuivv+3+EGjaXFA6xRyEYTLrk59Rjpj0rQb4V+HgDmziQZ52qMMfXFcLzSF9Ed0csm1ufAUvhi6ljgWaAxrs+6f4cdx9a5TX/CbQSK6qctzu28k+nvX6Nat8KdCvjiS1VFI68CvPfF3wK0iVmmtmI7AsM1rTzKDZjPLKkU2fn9/YN3DI2I3+U7yf8a9c+FXxEk0bZZ3YKq7YRz/h6e9dL49+DtzZ/aJLeUFeqhVPzHt+FeOXFy1rNH5gKXEMmCCMZr1Y1I146HkTpOkz7C0i5ju4xIrKw28qpzj0q3clZIEDSfOuRuC5B/wrzL4Xa/Pf2G9pFMkf3cEfMcd/5V6RDMs0al4jHzyqj864pKzsCsyZ4isSFP8AlnyBnP1zV1GaWGF1AjUx7WA5/WqhUNbsQUODyV4NXbeAGFRnbvxgZ6e9Ykk0MggZFlYsO6ntSMNqIGyZN33+maN4L7G+cehx0qV1+dC3y4IOwrnP1qvUCyw3Q+WkfLc7ge30qsg8tFyiOpPUn9atlvLbcGyvQgevtUcU0cTfKhfeD19DSsaJEE8QnuMhkfIyC/p7CipwsavujzH26c0Uh2PnDXvD8+kzbI2l0/UkJCXEXyh/ZsV1Wg/HG60uGOy8R22EUBDdxAlSBx616r4g0OLXrAi4t/MLDjgAj3ryrxD8OtX0e2kezWPULN87reZc8dx7V0Jp7kWa2PRNM8QWGu2sU1tcxXFuc7WWQFj6ZxUt1DGpTAZCzEZPJ/rxXz1Pp+i2qStBLeaHexk/uoz8u70ANSS3s7Wkf2jxbcKGwGjUfMB3H1rOxSa6nsfiPxbpHhlPNu9QtkKnBRHDSHjpgdK80uviVrHiTjSoU03T5G2G9l+XC9iCa5CcaIb0R6ZZ3Os3kjbg8wOPQfhXbeFPhLLq6Lc68zxqrg/Y1GFX0NXZRQm29EclLojatq6R2M8+qX0j/PeS8j2216l4U+HFp4evo7qUvc3SqM+ik/1rqtN0aw0C4WOxt1VFTAIHU46/Wp7qUtM0bBcnk89PxrOU29ENRtuQXV4UtWCPgHkgnHPrXmXirxlFpg2zyHzsbQB39zWz4412LS7ZcuA5yEXP614T4j1B75pLhnJlYkdcgL6CtKUL6sGyLVtWfVdRYm4cgnr2FPswbeE7WYepU9aoWNjkmMuMj+IiteSSGCGdMbwy7UIPArt6WQkivNMTA2GBb06/nVBVnklTO3ySpJC84/CrTtHDBgAehI+6Pwp1iiTbVkPzk4yvQCkiihMj2ls6K5yw5Y965iRHwQz5O7rivQdR0SUaeZoRuVlJA61ydxpkysFlVBJjNaxIZmRJ+9KlDGOmMcNW5Z6bI9tyvUY5OR9BVb7IWkhjVhub5TnkgZ6V3ml6ZEsCwSHyolXqRgZ9RSqPQuFkz3T9kbRlBuFeJWDHcxK9MYwa+v8ATYW8tYpOEUAhQRwPbFeE/steG/sPho3cmEV3IBPUivpjSdLguYxKBslfsOiivjsZPmqtn1mGjy00yax8O/bUEkHHqGHOfWpbjwgY4Pm3B1GeFxvPvmul0m1t7FV3ttDgnk459TWpc6nbJaj5mdsbV4zn3FcKSerOj2kk7I8nvNIGT5h2qgI2EEmsDW9GVlfarKAGAUEcnHSu71S9VDKAqhyDjb0Nctchbq0C7cMFLFe+ce1O1tjqtdanjXifQPtNrMQPMVcggevtXxd8YNEXT9cmnij2kEdBwa+99bjQQNgvCegGOPf/AAr5S/aG0JLyznkUYVSAWQYOR2r28vqtVOVngY6inG6Mb4KXaXelTR7R5sTEkp1IznnP1r2m1R4lhkgBVRkDJzz+PWvmD4SancaZqpS3WRo5pQr5PPJr6gsbpZYgEy38IQfzFevWjaWh89FWLFtHLujAGMNzkd8+9aqLsXdgMWOMFunHTHpVO5mdoBtTDKwOQeadDN58WRiMn5sAcHj1rnFsSbX3oTHtCngkHA+lXrjzpI4hHt3tw2eW2+35VTRnknGSdhHAU9KuiRfMYxZiKgD5uo7VPQkmu7BxFG65Kpz8vAFMzi2COpyAcDGOCOOfzqaS7kSIDjHC/Mf1qPKzSxhtzL78UjRFcrhFAR+O3HFFWHKiZixZQ3Ixx+tFF2F0RlyluoG4MRknOR9BVcFoXC8jd8wFWZrYtD5Y+cE4p32chV3qVUKQCTn8KHI6Y0pSVzkda0TT9beVJoFWZ8EuFBJPtWVN8NdDMYZrbe6tuJIzj0/z712V0kG5WVAePlJ6+5NMmiWJUXJkLDHynsa0jHmOeT5dGjn4NB0+xkVobZYZsYzGMH8K0LeZ5gcK8nlg855HNWp0QlZGB/dghj71XknSJRIWZZOPlX+IVLTvYBs14sUqAJtyOx5GMdfzrn9YuktbSR5iqqeVK/w+1WdSvhCTKwBZeduRnH1/GvKviF4zDW7Rx/KrblYg5HSiMeZg2cz418Ttq06RoY2KndleQB6D2rh2tD9saN97ZIxxx2PHtQru6SbMbnHDZ6AVds4vMBUsSy9zzmvQhHlViFq7jXmW0Rost85+ZgRlvbJ6VFK8k5XcQGOBhemPWr0mhqQGaQI39zFU7wNZEhIw+eA2f6VdiyleXYt42gXJPXeTWRLq/keZFFu3tgE5pNUvxkFyVcjA9P8A9dY721xHIshKlWbAYthievP5Gt4QuYSlZnrvhnXhPYrayKNnG0k9D14qPVdNhmhMrERopO0scHPpXF6JcSLJAEzgttkbd+uPaus8Ta1braJYWpWR8BjIwyN1Rs7DTuR6HZW7XJnkXcwPQEda6/w/4en8U+KtP0u3V0LvmVj2HtXJaHqAtvJU8zk5VcfeOK+r/wBnD4aT6fpEniHUFY394xMaMN22P+lcOKrqlF/gejhaDqSR7n4G0VPD2h29hDEbeNVA2sO+O9d1pusRW8xDnjuR0zXnV94hktlVLN8zjCnJyc9sDvWx4d8G3eurE2pXW2N1JdVABHP/AOqvknFyu2fUq0VZnpE2uRkIyTxPGwHAcNj2q2dTjulaIhg6LxjsMdq8j8TeCrbTEMWl6pOLheuDt6d65rTPHHjXw3dKJoY76BWCl3H8PrkVPs3umaRSPVNcQRyhk5jZTwo/X61jwGRivlhlyCTu54qDT/GsmuTsn2X7OE+9kdPpW6ohhEMk2SBljjsPWsXodXSxw3iGxYyTOzENt+VPbvXzf8XdCku9I1DGWDKTtZcleOtfRHjrxPa6bJ5ksm1MbgFG4H3xXhvjTx9pmqRyWkFrPcyO20rGhJPtxXqYVyjJSSPIxSUk0z5e8DX5sZ2hRMsrBcHrjua+l/D10G02BmbzWcDDR9vavmWUjTfGE2wGFPMIYNxt9sV9FeAoPN0aIkoyr08snjNfSVLP3j5KWkrHYXKiOEum3zNoAq26hrAAJgDHI6fWs/yGWJRkrgk4HJ/OrYJMEap+6Y/McniuQgmgkmiEZBwhP3AM7v8APWrEg2srsrEEncyiqSCNlUDLKT8wzitGe9IiiGNrHAxjOTQNEl00TorIxYg42jn86SFVABPAAyozznvUMjo4Zxhd2MYHXtSxRNFOuXBUDafY1nY0JXiX7WC2QCvGR8v4UVJb8TNII03nqSuaKYF2NbdjBvkJQnfLt/hA9K9A1/wd4an0qa/0HxjaazHbqPOsJIPKmjbam7uO57jv1OK+b7j4taPfRtaafL9qlznaRtDDvg85NZmnaxob6lcXb6wVM+POjHyr1+7nHQYrCdGVSSlF7f13/M9/C46nRpuMle/p+qb+5neahrFi140b7AidW3ZHXpXR+Hdd8D6Yok8Yw3r6e8flRzWDjdA2R8x9eO1eWy+I/CE8btHqluoT73OV+pxXNalrXhu5mEFtrnlxFhIyB90Zx/EM/wCFelh5Kk77nz2IarPsvI9X8Rtp/wDaty2h3FzPpZbdBJdYEjIR/FjvWRcyJGAMsWAwCD39q5B/iHp9kAr6pb3cZGFaNsAj365P0qQ/ELS50j2TqpP8TcipmuaTkEdFYj1iYPDN5jEIq5CnjNeFeM7o3N0+GCo3AXOccd67vxd4pW7uW2TeZGOkkY5OR6HivK9SK3dzJn5kDElehHpV04tMq1yvpcAMPzMd6kgDHp3+laVvi0tAgXzJXO8uDz7VQhuFt5iSuUHRmA5/CtOBjDAWba8kgJG7PGe9dNybWHQRbIDJkytIPlG7OfYVW1aBIrZeTHIeTnkir0cQjtkuJQBubgDrTpNNfV0aReADk/LkH6+lNOw9Wjz+8h8yYLIQyqcqR3zVGZVu7hwzgpEOFrudQ8LoyQiEt97aw6kE1V1fwmuh3T72BLL2HBreM10MHHuc9ZT/AGcKURVjABXNbGkZuZ5DMDIxwAqjqTTk8PPf7nOxVQ8Y5PFev/Cjwppms2ELBB9rRvn55Uew79DXPiKqpQ5mdFCnzSsbXwM+D8uv69b6hqasLSNgyxyrgNtP8uK+ytLtPsdkba3RI0VRsQcjjsPSuF8H6dHYwWlvEpCBcRll5A5J+nevUtMtVAUbljTHLdcflXxmJrSrTuz67DUlThZGfoHh06hq0Tt821gzELyKv/EjxJqPh3S5Y7ZHafoioufx/pXY+GIYredX3oR1Ljr9K2tZ0az1Ty3khLP2TcR17/WueE9bs6GrM+XNLm1XxXd6TJJfGAag5XYr5dNvXI7c10BkvNDv2sblhdpuIMinnAr1rUfh34c+0/a1tjFcRglTF8rAkeuQa5288CWdy+6CRw3DEyseWB711TrKaskVCNncf4VUPPbrJEFONwQ9APf9K0PHM40nR7ibOyNQSoA5xg5qnYpcWl8sjH7uS0kX3cemal8X2v8AbegzRhwZPLYkdS3Ga4r3dmdLVlc+bfE+uS65cvcylfsqMEA6gkCsS68Q6foMzwXtlJDvXcJNu0MPXHeuz8N+FbPUdJnt2vSZfP8AuMvQZJxjvzXG/GvQLiz0mSaS4F0iqQvHKCvdpct1E8CtfVnzH4uvotR8X3l1BgQu/wAhA4I6CvZvg5qDroSRyySOu472K4JJ6cV4pEBHCqMA8iucDPv616r8Mr2SC6lhaT9zjaFHSvanrCy6Hzcld3PaowSiIQzOSCeev+eKuXBBRV+UEdv8+9ZkE8K2sTRuNhyGCnJTn+VaE8kcForyNjHcjmuTUViWMkIvyfOBkfLmr15iR4QFJTP3sfSqFrdQyW6yKxw3UHtVp7gNsZXAXHQHpSQth7hEmJjBYEZINJblZHK5Cl3/AOBNj+VV2k+chXfLAY3jkj0p8G52/hRh3GN1O1h3L8nlw3LRh/LdeG9DRSb1XEhVnBGDkcg/SioL5WWP2HvBukaT8YdDuNZ061O6C42NdxqyROV+UgnjdmvRv2tbPwt4EuPGdlZ+HtGR9dkjuIzBEhaM7AHk4HyksCfxNfMB+KvhomMJqflNncCWwR7cGkuvib4cv4mkl1dJnB6yvvJA4xkmvjMLj8bTTVSDbbvez7WtsN2ezOB8V6FYW/w5urqG1Qzli2duGUDrXn3ga1s9a0G6gZQb3d5iB+GxgcfjivR/in4n0a58IzxadqEMsrfJtibrn+dfP+ha3d6NeedHIwKHgt1HtX1WBlWqU3Kouv8Akc7ag0j3Wyj8L/ZxDNFDE6Fd6qCCfb6ZrI8TzaLI+yxtvKix85U5XPtWPqGr2Ot6W2oQAQ3wwpjIOCO9czd6i8USjIJ9M4Hua9dRZ1Jpalue88tztLGMHJ4+Y9hUczxScIrJuPzbsZJqsQQg2ShZD6nqPSs68vniuVkEZYdGAP3fStVHWyJckas8ccm3CpuTPHfIIxn9amSfy+RCxzkEfpz9aw08QPdhgeWUlWL/AEq5YaglySDl5vuhM8fjV8rW5PMma7MDEtwsagnIwp/I1B/a0llGyjlpvlYDr+VTSZtLfzeWfvx0rHMEt7OZCmCMEnsBTSvuL0N5PErNbLCix+XkfMfvZqzq8w1URPKQrAfe9fXP4VhIYoyAu1kBHsAa0pZ1iRAgV1bn/JpWswtcidY7S0ZduZD8pCnqK3fh74nTw34gtpI3cocbwvIB/wAa4zUL+WGSUxjO08ZNXdF1ESSRMFVTkEbex/z/ACqJwU4tM3pS5ZH3v4OvhPBFI6uRMPN56Adev416Hp+sRzToighSm8uDgD0rxH4SasureGtObeWQKFYZ+bPpXqAgbzw8SkxjAGwANXxtWKUmj6unPRHpWlXAlkRAwXuc9/T8a7qJQ1hGiKGYrw3cAnrXnfhq3aEJJMMsw243cj613mjTiBcOd55Cg85HauFy1sdbWlyDVfDrzBt4kd8crngYriL23mSbaoYFSVwP4eegr12XxHbR2ciSBfMxgEnBHr+NeU6xqUl7q7R6fEzYycd8DvV+h0UbvcJNNWKLzgFJP8TnrxVeaJJIneVwrFSoyeDj0rnby4uxdtFfTSIRnZxtB5p1xMBEF81PLHIBbHPoatRTehs4ux5ndpBpPiqdLYExTfMu0YJ5OOO3esT4h6Ne3Xh+7jlVmWSIttcduTmu98XaPbw6jayWky3dxJKFLJjbn0GOlSeMNDaKxaSUMNynO5sqDjJB9q9BVOSzZ49SndSPzr1cSW14yHKbGKZ54YE1nrq2oaeUCSsoX5gCSQfce9dr8RNtn4lu1jWN4y+SidB2H8q43WHDWgnTGGJAUnkV9RSkpJPufI1o2egs/wAQNchKSRX0yHPTeTmpD8SPEbOY01aULjzDvY/hXLLeJyJAeMKEPv6frUb3INu7pEd+ccnI9uPSupU0uhwuT7naX/jzxVpxTzNTlXzMFW35Dcdciq8PxS8Vxp8mp3EaJ03nk/4Vyk9+4tI1YbxgbQM/KaUMfIdVXbnOTu6H6U3Tj0RCbctXodu3xb8YSsrPq9xFg42qchvrxTx8YfFURDyatKAg4yBn6cDJrptFb4X6h8LXi1OfUNP8W2yfu5kXfDO3bPPGfpXj11Iol5ZtoJ+fBOfrXNBRnKS5dhKveUkk1Y9Cg+P/AIwSVni1F5mHy8jgD6UV57HMY0ZjGG4H3WxRWvsYdjRVJ23CO5jmuJHl8wSH5XkduAKczkQsiy4XacFOjDsaZbzCVvOMbeX2z61JdRy7gIVCiU/MXOcfhRyJPYha6jrRnnt+WYlQAc9MirPlqSoClj03DpTFj8pvKC4wMlqv2AaTIRcAdM96JaGyiS2SzoBtBMY6huwHrVaYl5JTK53Z4yOorT+17kEAxlj/AHuahuWVAMRgyA8k/wA6zW5pbQohiM4kYHHXPWqtxPIkwBJBbv6/WpJfPeZd4RQB0H3h71WlvZOI1jd8nrjArVIzbuJGJJAfMKIDwCnYetb+hTW9ltZsSv14H3veuU82WJyWcFZDwc/pV+FCzr5aAydMj+taWBaHoB1i1nCeb8ykEc45HY1lavrEVw7Q2o8tepOOvt+FQwWYjtN8jo0p7A1ALdY5QQfkJwwYcGo2NERIUzux5inBHt3pX1J2kO394c8Dpx706R0VisbYzxgDhat+E9HS6120gnzJGXGSBWUpJK5Si72DV9HurXTY7sqhilGCOmOPXvVPw2ZEkG8qApDYIByK9Z+Lun2+maPBBboSiqB06e1eNadLLbzo5Hlx7hghuSPX2qKUvaQbNJR5Zo+s/glrKae62hYxxS/OgIzg9Dz6da+ltPsop3gJJSRTkIvRvcivjv4e60La/sJM7Fdl247j0r7J8C3MN1bRuCCSoOW67ien/wBf3r5bHR5Z3R9HhJ80bHd6dZukSgOowNzEjIB9q1B58eWQmInocHvTNOwVCNgxr7YGa3rZ1kRjnLBvXGMV4trs9Xmsc/crKtq8UmRO5wpx1H9PrUmhaTBojeZtVpyCfUjkY/lWZ4i8Sw+Hw97LA7KrMuV5JJ7VDovia/8AEF3Ethp7NGxUKZOAW/wrSK6mutjqZNEs9UuftF3CsrHncycdK828d6BZvK4spobTy+u5Tt6dfavS7+w8W3VrcY8iBYiFeGOMknPTB6Vwvi3wNr9zJKPL3TJDlgP4V59evFdUURGe/vHhvh/Uho/iVZLnzDjIJI3gj2rf+KXiuH/hGriaNx5IjIYkfd9Pxrjmsby78VQae8XkTPJswx6DP/1+lXv2sLCx8B/Di10mOUvf3S4btkHAyf1rsjTU6sI9zzJ1uSMj4h8Q6r/auq3Ny0h2tIeq981c8RJ4cuvDkDafBcQXi4V45bgOGPdhhRj6e9YsNsst2Aykqg5X3/rV+PSBeSSMJCvIBUelfWqmo2s9j5j2t+a8b3ORlVFJXeSQMnjAxVPKpIwdSpIyrZBH0r04eAba9kkKyvGpxj5c/hUzfCSLYHR9+eCG7D1FXGaORq55RcFztMQDCFgpA4yTSyGSOPCqJJTyVJ27R/U16wPhNA4BFyIyCCdq9ePT1ps3weGUkF0jEEjOOR61fOjPlseYvGfLjCDcycqd20Ed6gm8y5UbiylBggHBNevSfCC3BRBeOGxliU+UVHbfB6GbLSTvgqQX29BSi+xLj2PIyx2YRhEwPQc5or12L4GxQFjFfum7kFR2oq7oXKzyiCNo3w7buMMCD19R6VLFGZRvwzFQdqA8DsPrSxZaR2MZUMRgOentx2qaCNWdAMhFPD5/WpbNIrQltlR8MeccEjt/jWrFGFchWVVAwmeQR9KzbK2WAlSNqBiSwGetbtlaC7RgGVgAQOxBPesJG8SNI4YZNyIu8jo3arLWjSWjzuEbacHI6D1/Os25tXt3cSZdVOCSM4PStGzchGjmyYyuMg8GkkWznrpQLg4OV28MOxx0phsZZo8xLu3Hjgnp6Vt/ZIo5yQBICclR/D+NX0iNvbhlUICDtI659auUrbGdjlbTQdp824wrAbi2OK3dP0tGVZFjYYBPTI+tWXjiaFzJnf3CgYBp8M8jxSQQ7VjC8kcYFLmZSsiv9maOUDG5jlvrTmgCgh/kDc/MMirUKyySLJswpGAT/jVLWZHjVFjIJzlsjqO2PyqrjWhEyRL+8kPy9dvUit3wrHs1+KTD7Btb5V6jGcfyrloHbmOZMs3X0P0r0HwO0bX9sjBXEjAYHUelc9Z2izan7zPomy+FVt8VPC8sETiLUSN0Uar959vY59/SvmDX/hzqXg3X5tN1KLZNA5B3Akdeue9favw8jXSb/T54pziIiQIpwFI6gfrVn44/Dq18eaNe6nYoFvlQ5YnOFwSR9a+dpY50qnK/hZ7MsMqkOZbnxho17c2EkSxzKWh5U+g+tfW3wP8AiAuoW0cc00YlDBEUkE9OK+K9bgm0LVRFLE0UobLDs2f8/rXo/gm/n0y4ivbLcs2A+3nDjucV6eIoqtTuc9CbpzP0j029RhAuw7ON6gfN9atxTx2+oTRsrASDjJJ49c1458LPibBrtokkwU3CrtYFsZPvXq0k8d3FBPDwyjccj7y18nOnKm7M+ihNTWhLLowvNKu7Z40+cly0p5UVxcc2q+GLlUs70ssbgquB1Ht6V6josEd/pzfMrzSrjbn+Y/OszVdKN07Qupj6ZbbgYHaqhK2hvGavZiWXxU17TtGmSaxikE53vODuzj0H/wBeuE8WfFrWb8yfZoFjl27Cc4yOg+vWuruvDckcLFJMRnGEU9T6muS13wzCsO6MruCHdknB9gK6oyj1QclN3aWp4Vod7cXHxKtru/cL5Z3Fj0HPJFeOftN/EOf4k/ESaNJyLO0cxRhvunB7kfSvV/ipGdAsb65ikKPHC4Djk/TNfGM2sPFqIJZjvkLN7H1r6DB0lOXtOx8tjJcjcDXvoE0xxtH7wHOVJ6/SprWR5QMfI275Qv61Svrn7XcRKwWRnUYfqV/D6VZs3V4VYkId2OODuHSvWktDxjorKzvTaKyuS6ty3YDsK0Q2rQGWVyZlY4BBx+B+lXPB9tJqkvkSDdEBllHcj2/z0rdu9IuLIoLYM8LNt8sgkj3rzpYqnSlyTZFmzkJYNZlbehMA6gAjP1xTo49dmVR5+GXqFGB9c9Sa7iLSrqe2nMiiJY/mLyHaCPUVxMvjOztma2VnllQ4POAPXmumjXjWT5dbE2tuPRNWQmPew3feHTP/ANepwus28IEkjkPg4Y/dPv71jX3xClt5DGqKIiMoxXNVpPFWp32nXDElcHoeoH+f510pkXR0Zn1e2jHzq0h7tRWT4Bna8vLl55w2VHyzckfSir5kRy31PI04DMenT/PpVm0thcFto3Y/T/61Ngttj/d69x0rUsoMbcuEBPPbIqGzoSKd15kCMpxGccYH61Lo+o/ZZFWR847Hmo9Vu49+YZt7H5Tnp+HqaybCcXc6uyNGAdpI4/OhK61C+p3FzNBqBP2cNgjD7RxmqW1onkWUYI4UngChbuO2hKoCjY3Jt55qnEs96gEiMrSfxL0FSlY0uaFrcxgGaQg4bAA70s10QNxPmRngY7fSq9tGLaZY/kYqMMSMgA+1a0VrBcJCIMAL8pj9Px96TdtxpXK0dqxIcOCXAOOuPxq41uba0Vt6qX4Cg9PrTrkLAx8tWVhjcAOwrKvbts+sXALLxzSSuxvRGlHqKwwBHAcr0CEDHufWsa+v4ndY8n5OC2Mjnn+tU3v4YItjErvONw7+1TwW5vUXHyoT/D1/+vWyjYi47TLc3moAnITr17V6n4V0Q2+qWjxKRgh8Hrj/ADiub0zSksLcu2EbPC9T+leg+EpbLTJftmoTsrovG7k57Lj1rnrwcoOx1UpKMtWfQng+KaJo54SAvIkTOcZ/+tXYprUdqTBPjyJM+aAcYT/PFeAaF8bdG8PG6llkyACAmCWb/d9ayPEP7QsF1bvJCJpJHHyRGIjI7H/61fLSy+tKWkWe7CvTS3OY/aO0OyHiGG405PkkyCU6AcE/rj8zW38JdAl+z6O0rYWaTygSOoPr7V5ofEGoeK9ZQ3cbQxySc7wcKCeele4eHNRii1/w/bW+WtYJVZig6gdzXuTpzp0Iw6o4oyUqjZ65J4GuNJiS8sSwnUn5Y1+Rua6nwf8AEMy2rC6LRSx4UqBhc9xg1teHfEWnXWbKcRywyZwNmSD/AE4rnte8LWMOpxzRtH9nuO2Rnnjp0z7181JuTtM9aPuaxPTdE8Sxwus9vIPmUfQV2hvU1aKHymMuckrnlfc181f2Pqfh+Zfst83k+ZtUHPPpmtVPiZqGhSmYxyROnVc98c1kqTexrGqlrI+gWtPs0EibiFKnJ75rkPEFpbuRAgGWUfdPQev515PrH7UVtpdqZLqZYjt27XXJOPavMNY/bA0y3F01rFcSXLH93EQAPrmuqOGqvaJp9cow3Yn7SAh0Xw/fRNJ5YnBAjY885x/KviGSKU3ZbbyHOC/ORXqnxA+Jmr+PNZe5u2/c8eXGw4xXLX97a6mwixtfAUttHWvp8HB0qfK9z5bGVY1qjlHYp21ohj3t1Q4JX19atWcIumEW0MNwKgCs+9ga1V4kbMfT3xVzS1khTy+RkcFuorabdro889R8M6eYCCWO4t84Xj8j+Vd8EKwsfNGVflupP+cVwXg26bJVpdiRqQCVBO7rW0/iuxsrgRzy7Hb+MbcH9a+KxVKpVqS0uzaK6IPHupXcOlSxQMrTyptBC4yPSvBotOuDqcaXHyF3+YgdPr+Ne3+JryDUNPju7e4jljhUHYCd2DgZrjFkEuJ1SJdw2knIdfxr3ssi6VKzVmVHDTrS0Rht4SuftEixpvtV48yQj5vYDPFa2iaM1lFcpchSZEJXdzz2NR3+tX1khkALleChPyg+tRWN5JqkcUjSeYUxucHnn+levd2uarBty5SSDwlPJcyj7fHZwScllkxyOg9+9FalwLeG2RpX+Vud0iZ/Kilzs7I5crHmuktaW9mwlRZ5CMhQc7e/NRTRvdZ8vEKKMbf7xqvDByjMAdx4IbrV69uBbRKy4JOcitbanjGOdHjhlOThWbLbTnBqz9kht0DAEgn5c4p0E6uu10DBjuAY4/OrNpELqRT8xAPfotVdisLpNptkaSRiwH3d3OKluppJHATjA+6KdKwRAXHlxpkBRwW96pWkvmKSm4Nn5VI6/wD1qNxeRNZxlZC5BZh13VqtqPkOgQMM/cQDABrMvroQW78jzBheR0I6VRFy4yGLYAzn0P1pctyk7G05d5X3SYLcMew9qp3swiAhjUSsDjLdBWLPf30my3QgRNgZwM5+vFXtPibcA77/AG96uMbA5FVLQtOobkls9P5V2mmaMIYk6HuFxjPvSaPp8F3LFFFbyTXbSABIxuyTXu/gb4Ez3Xk3WoRgwv1t2PzA454r0KdLmVzCdTlPMPD2lXV9g21m91KCdmzkA+5r0zwz8Cb7XVe58VTNYQkAxwQt8759a92s/Cml6BYxW9jaxq5XaSuFPTOPpWzZeGbrUGRrht6KvVzliO34V1xopHNOrc8v8PfA3w9aSqtrpW+JR/r5/mJb15rrdN+GOlRtHKdMtxHnJ+QDjvXd3PlaVaDyduQSQgGAay57i4vY1RVEaBTtx29jitvZI5/ayZkw+CfDMMs//EuthFjG9owSB9KzG8MeG0tmS3iEauc74/lIxXRW+hRzT/vmaUdCXOAfp61aOmW1llIrdXTHz8Cs5Uomkaslrc8xXRtT8MXz3GlXMl1asQWtpvm3L3wfWura/NzYxyDfFhQ4SQ4KEdsV0U0IujGGUCPGMRdQPSs7VPC9rfQSYdoXbjK5BNeHi8rVZ80EevQzBxVpl/TtW+226SPMoGMB2P3q474ga7a6Jplzc+crRoDgnueD19ufzq9e6LJpNpGmPNgjQL6n8RXy98ePH1xLPcaTZXEke3KPg8bcg/zrwll9SFSzPXeNhKFzivE/jCfxDqt3dSy8lj5YHRR0A5rlLzU3lmDSZcD04rHkvSkyq7DB6qDWlBEk8CnHQ5x04r2Iw5VY8aU3J3L09xJJC0iNlQM7TxgdsViR3MyzebnJzk/X3rQmDyW00Z+6Tjg9BUUdu0xKKqlcYUH72aaSQ91qSyzvOofb17ZzzVvTrhxJEH/1W7G3HP8A9aqiWE0UzLK5KKchM52k10VlbLLEgkGVZcYHX8Kykwa0NrTdebTrWWGMqryj5gT07cGqywxsC0kReRV3EE7s/Sq8Xgkylp4fNTcCRxnP+FQS6DdwQSBJp43HJIODx2rnUIK7R34atCn8S1Aals8wyMYoFJUxdh+VWL68a3sYhbL5om4OTjA4wayrzRry4RQ7SEkgkf1qP7NqAt9haZdvBDDgD8a0SS2O6ONjG+htXMLzJLJGfMx8q56ccVY0zSVt7aJbWQCWT55hs4U46D9fzrChvdQVTGk7vwTg9KautarbosYZlXGAccjHOM+lPV6FRxlLm5mjsb15rOyES4m6Eq3G2iuGu/EN9JC0LvgkhiCBk0VXIxPH077GGsqQQjcwHQnIqCe8AKjazDk5NQS7l2mQZJ4OOtK0BSElmAXtmumx89qx6EvhyuFycZ6VftHeIhlYAOO1ZaySeSXZc/Nnr0q0H3IjICSRkjFMZr3d0ssiuSSRGCMdfSrUMBntZrgooRU3bxwB7VnWltJNEz7V3KMnJ5FNlvHCCLeArD5lU8MM1FhMZIhvJy3zhD3z0FV3RUlZPMZie7dTU0t19mgbeVBH3B6Co4C8kiN5XmnuAcEj8a0im2FydoNspTbt6KPbivUvh78HNQ8VSbYbdyrkZkxjyx6n0FW/g18KLrx1qfnyRGHT1IZ55BwMfwj1NfXeleHLDQNLFtbL5EIGHmHV2r0aVHqzjq1be6jkvht8HtH+HpineNLq+KFd7jPPfHpXWwyT3F60SOyt6gZwKuCG4vp0aLGNowz/AHfr+ValtbfYvMiKoZtq/vB7df513xjbY4277hZ6XGSDMd+0Z68VoPfW0MaIgkdFU4GSDjsMen+FPj+z2qDam7evQnv3NUECR3YYZOxuHB6Gt0rkNjC6yo6GLzHbkKTkAYzmnJaXIZBEpWMHJO0nAxyKuxxpL5skEgjYkg5AOc1ckUxWyyRSFUAw+eN3rSkwsQQSFXxE5LuvVsciorq0eUsTLGTs+4PbqTVO8ZbqCQRMEKnny2wf/wBVQWtziRiM7gMouep6H60lC4ixHAkMYMoAOCMgdM9/wpt3smZTHl+xdhtOCeat2WsIkSSOI+4UnsaX7Rb3I2ZV35+Vf4R1otYoqT26SwiMRmUqSwcgk8ds180ftFfBpdX0yfxFpUfkXFuGaeD+96/yP519QXRY2wWHCxP8pO7DY9aw9X0KO5sJoiPMjmQoRyQc1zVKSkbwm0fl5Dak3Pztkq2Meh9Sa6pLQS20bBiCBhh0HoP611fjbwTF4c8Y6hZzRlGSVsR4wCPUVkZSyALkBc7j6fhXh1NHY9GCVitbaf5cyIimV2wcMeAv+FWtS0+DTZzcNuMn8KE8GoINTWVpHX5ATxt4bFUJLo3Rdm3AZwO9Ya3Nki82pRGZEKKXztIUZ/D+dWbSSRpwmGIXnaCMVzCJNJdmON2I3fKOmeP/ANddPpK/vIWaHbtyC+eT6GolZIp7HfaRLNKIWVjHhcYB6cd61P7GF1mRI8uTyMck9qxtGyvlpuCljgbjgNmux0TzIrjdlSVAHt+ArmRkjjdV0pbUsspMcpyAB/nrWK32SNW3MZAeW8zkV67qaWd3O8c9vkbcfN3PrmsmTSNL/eKLYHIzk8qB7VPtLdDVQdtzylzbv88OFC/eUjgDt9BVSWWF2DOXV1Gcbcgg16vL4c0yNmMVouW6qO31qkPC+nTXKmS33DHzKTgY7flTVVCcLHlaxhX/ANWzsRwFPb8qK9RvfCNpHesSMpnC+QckcfyorXnM7HglwQtvuAG7IOASeKqyKLmQblwuAQBng1oqY3ijVhswOp78VXdsS8r9WHce9dlwtbUhlVYYgEJJz9wHoKfZSCEqcl5dpOGNXba1juYwrYZlzjnFNbTzH5qLuy5yNwB28dBSvfQCG3jS7kkIkA2csDkAmq00E8twCm8sCcLGvUVc07T7i6l8m3hZj3ZFPPtXpfg/4e317Okr2zseCQU6+1dEKdzGU1Hc84h0qYzGOSB5HcYCoOc17R8K/gTqviW8gN9am2sHOX3MN2Pcdq9j8F/CaxsLMakdM8y6UY2XA+6T6V7HpOnf2dZx/aY443dcvEmPl9DmvRp0EtTnlWdtCPQvDWmeE9JtbGzgYW8SBcbtuW9f0qFoJdYvjEmUswcE5OSSP1q4J5dTdoInEcYPzSjue1dDb2kOnWo2u3ncszccZAB/CutaHFuzPjih0gNDCu/IA3MvQ45NS2myMBGj2B+TI5yf/rCoo7aS6Vp2ceWnQ47CrjXFgqKGLM4GQvQE9q2SSDzItVuhHMsJA3IAeOcg96t28PmwRsUVk6lttU7GKXU5B+7UYHGR19Oa0bx5tPijtxlgwzhRk4ptdEJEDCCO9Mi/NEVyAp4JqlJJPqMbNHhUT5drN0NajW0lyQWIhiVQCVH3v881NLaRRWMiw7d4QZAUDJ9TSuMym02OcDzkihGBiUjn39qW1s7aOdo4UJgxguW6n1oCh2RCxHPzM/Tp0qWCKFopEBO1jhZBwRzViRZOm2UyB225QHdvOBzVKPw+xuSLc7ZJM98AD0qaa3SCRWjkdhwGVuoz0NaO6S2mieNkVkyD6kehH9aWy0ZO5z2oJc6JCIrjEq7toIX5T65NQSs0gKy/ICPlPQYrr7qe3vLNw4UseCGHT6Zrkr6za1l3iXfCzZXeOnt9Khq6NI6Hx/8AtPaHcWniSG8iQnzRjzx6jt+QryC4tJv3UTsHG3LN1x/9evrT9qzSBfeEYNRJVJrd8qVGMD0/GvkyyuEETNJljtO4dwRXhYmDTuetRd0LBbxrEUIberYA9fQ5qO5tpLRJFVfMdBkBeR/9eo4ppryUW1v/ABdXz1HpWnCjW0h3MDIAQuT09xXmO50lDSbFJ7hHkYrJGSVAPf1rokslMiMEAAGf97PQ1hWafZ7mTByW3AjHJ/zmunhjaaONQ+0ZGQvJOOgrKTH0NuxhKxxiQcnBH4e/1rr9NdI3QqyLGowWHIIrA0TS7i+cxKPnXA56Zx+laWpaPrM8e2CxCkYDFcDPv1rKLuTZkera6j30gjfCPkjB6f41Vj1XyAhfaYzkZDdMDiqi+GdUVWxBuLfe54qtcaRqrFUa3QDkZQ5H51m7D1RsjVt0TNuwcZBjbA9v0okvmASXP7sYIJPX61lpot8nm5jyI+i8YBogsLxJ41kQvkZYscCkkO5u28n2pcRpweQDxiin2tgbOIrvGSc/IeKK3sZ3PBL1beIJ3c53ccD6UQWyqrNdqwXGIwORWHBcPNdCTDMpI4PSti6vkuQoD58sfc65rvasTe5WaKWB1C/6vOQVH86uWU7rcbJB5jSHCKB94npVeCd0AU4f/Zbpjtj3rrfCvh86ndR3ZbY6SBUXbkk9en5VcI3YnoejfCnwNbnU/MlTAjUMwc5wfY17rpHheydYHWMMwkGHHHP4VieHPDK6bZW7zBBO6KWIBAJwOK9W07S4FiUKjRrGpJBG0ZxXs04KKPLm3Jk1rbeTJHD8qpHztJ4PcVHqOoNqFz9mtlDO77CFHYVVubs+cLaLMly/yqRHnOfQ11Xh7SV0eD7TOCLsjO3oTXWlpcxuyHT7OLT4/LKAFsF/c+hp+ozpNPGMMgJxlTyDTZEjikeaLftJ5Zju2+tOsbWO4Bll3TLyq4HGf/11TSQky0l1HDaGGNyeuSwz/k1j29rJqOqm1SJpUVhiReRt+tW7tJGmNtaKcyDEjgYwO4zU2lm10my2iYwSEnIJxx2/ma0Wi0He5upbRaay24PlPsJBXk//AFqgEEd0UigmxJk7pSe2OlR6Zvv5mugcIx+UkYKgfzqW4R7eTzBgqx++OpFLyvqHmRXtwSXhhJ28DHqe9Vh5kcTR7gMfxf4U6eIWh3gK8TcfeGR+FZLTmCU7QWV1K5PGDVqPYkvxmO63F12npkcVCks0srK4aKNT/A4yagiR45MqodVwzLn5Qe2fwq27BkWV8bugKj+dOwkTI/ysJVDDgnH1/wA/nU0ZklvFZHVUYZXecAY9qjmty8X7tm8kng/xNTbSxMVtJLITvH3dx5FLQe5KI38xtsuZG6A9DVTVreU20qHon7zzBgdqYLuWCbkMQzZ3H+H6VYe6S6huRM21SpxjjcPQ/hUSTRaa2PN/idpL+JfBGpae6faB5Rk3IATwOhH9a+EI7eWOa7hZQgjYoQvcA/8A1q/RiSKK80y58v7ojK4X/PNfA/jy0Om+LL+AWxgDSEEDjvmvJxS0O/Du17nMWxW0u1lO5mI5Rew960WuVfhQFJPc9qg8m3S3mPLXDfdx2qJN8lmsrK27dypHWvDkj0EyyIpIJlkbKo3IJOfxroNK1BJ1VBiPDADPf8apW1ymoW6p5e2XIxuXp/8AqqtYQyabqCpLtPz79wGQ1YPUs9Z8GlhevcHKsR0z1A9K6aS8km4WViCWIB7Adq5rwpPHErM0RYlfl+X8q3kyGDgr3zkf571yPcuD0G3Erokbq7ZbgsRj8Kri4kVmV2UoT1UdfepGuXkPkgkOck5GMVEgQj7xYopBBGOfT9KAe5FK7b3UYEbfxnuKdLDshjWRfNzwd1Srbl06gP8AeACcnnNJeztAi7/vdef8KqJkyhFIYZjNI+1f7oP4UVOLUXQJ3rGw67jgGiukxPme5jNurKPmYjIPc+4qpaq1m2XYDdyT04q2kspnErAEfdAx+VX1tBfSoZtsY25G3/PWvQJSIXuUwIx/vV718F/CZu0t71tyopBG48H0GK8e0LQv7Y1iCzjTczNjcev1/lX2D4D09NA0qG3mT94qgbQAccdq66MObUyrS00O302y33VsxIYMdzhx90DqQKt3GqyzSOltJ5lw524I6j1NZkN0ZbaWMJxtI39wPUH+lanhLTG3y3HDhBkZHNepFHE2dJ4Q0F1jFzdIFlfKqc/qPSrt6wRUkMYLgcuM8mp7CV2Akd23Y4RhwPepLuQGKRpHXy2HyqFzXQtDnbuc79qlmuUjeIBAcsyZINa7XYihVUISTGAmO4qrplslzAJ2ZSgJIXmpW8kPO6nauAFLHOD0xTerEkVFcaduWIsxLZbJ9ev1qG4sRNHESwcPnKkdOalNw8kuSqyDOCp6kVbitBc3AiVmXb8xYdAKq9ikSxTz2UCIdx7ouR06GtS1UTjdKmMgEIT93H8+tV7pSzwxsQecgA9hWhdW8UUcZRisSqAOe/pSbCzZi3NwjAt5REiADGMHOfxrPuB52ckhw2Qv+NX7l2kdm2MkmOPl7e9VI0WS4bqQuTk4Gfr7VsidwWYParGi4ZsBgoyT/wDWpXUmJUDnIbkFgAR6VLPHGrjygS64KleN3/1qqfZEuPNSfDMOcKeh+tGhRftzL+6JlzETkIBkDtmp7mR1uUXCuOoEfLD69qbaSC3MZEYCAAleoH41JJOq+ZLxtkOCvfFLqC2sTSW8TyeYDhMYZVA/MVUjtfMWRGZG3Hd6YFW7TS/tlsWWaMtjaqhvmB96qlJLCYKoSRlYhSzcH1+tZvtcPU53U0e0dYU+438S8AZ9favkv9prRZ9J8X212iDy7hPvp91mA5r64v8AcdS3yHnflk3cAe1eHftV6UdU8L2t8sbH7LKw+UfdG3jPtya86vG6sdNKaUlc+UbRGnvI1DHezc9gRWmLcWcPlHLDP8XJU5/n/jWdBbtBMzgESKavLcAxkEEuTuOTwSeprwKidz1Y6lyC3+aMISjFucA/z/pVxGja6wcBg33j/Ksa3u8XgyuxQ3Ge/PUfhWnZKGfzI2zk8gjIrnZp6Ho/hCWWSJyOMHaCR1+ldIIDCXLEOu4vkOCfriua8JeakR2gNgHCr78/jXQvEhkZz864APbJ7muSW5a2I1BllLBTH6EnJpXwr4UYZxhueg9aVk2D7vvnr9D+VMRsv82Rljk96ksLeXdJkK2EGFPQe9Nv2W5WHIwANvPf3qzMGjYIozzlW64HrUWroiohjA3HOWHB/wDrU47kS2MhyTO6yonljoWPFFct4l03UNSnhaxm8vbkELJtB/xorrsctzyMhgoVl2sW6CnwoWmEUO52YfKqHJzn/CoLu9Z4kRMsx4I/u+ldJ8MNNm1XxTAyRboo2ySVzn6V6MFzMmUkkel/CrwNqNlPFqV2nlNjEaAdee9fQ+l6SXgSVyFbBIUnt3NZvh9DeWkarCIzj/V7dpOOtdHDci3QRsuRt4fOfmr2KcEloec5Xd2Wij3LQwI2IQo3Kq9PX/Gu0tSLJ1ihRUiUZdRyTxgc1zugxPEGc5ZWBBbr6H+groYoWEmAjepx0NdcFbcxm77F6C8eO2kxJjauN+OcelZM96l9NJCHJXP8X+FRPJcWsUioC5J+ZRUQEcCCdhmYdWHQ+lbJGZ0dsRbQwxxhUiVM8DmqRZ41dMAxOSVcjkjPFU0vN+HDA7sBkz+PWrFxI8ukr5bAlW3DYeoz0NFrDRXikSa8MLREeSN3JwWGe1bsSE2tzMcxIAu1wOueK4+7kmh1JpNpMgUnaOijuK6y1nSTSFRnDxsA7Ddn1x/+qon0LRHc3XmRocq0pOAc9F/xp6yJhYgNyrzhm4BzUG+3UqPJZD95S+eR7Uoj8hz5SquTypGT/nFaJolj9QikgkV/MJgc8r3Rv61m3dyIp+MtCVBQbeQfetW5giNqkYLFkGeBkHFVAPLMeSFbvjnj61a2EyGe4leSKS32SK3VemAP65NIzGEJEOHbPyn+ZNTy3oWUjGFIzhBz9RVS2mKOxn27M7tjf40yWzeEsJhSNF2FlwVb1rO1FjASyIHxw5UEHH0qzHcfaUSVI+OQfrTLe4HmospGRkE/0xWa0L30IbVUskdkOxJOcDjn1qvqZYkXAkJP3cL2A9BV+a4iKu0kJ5G5VTGD6VSF55skZSMxk52g9Kb11C2tjEuJk+0whG8ou2Bu6498/jWP8TNBj1fwhdW4UyFo33Fhnnb/APX/AErY1yJXu0LYLMQOeRzSuPtifZDMGYfxDkYFccy1ofndeXbWF7cQMF8xWbH97APIqgmsfaJOeDnBx/dru/j14Z/4R7xxcbI1SKV2kUgYJyecj8f1rzAssLYUq3zdO+K8KstWevCWiZ0pb5dzYDEEgjkfn2rofDLZigQyKmM5B9e1ckj+V5MuGOM8YxjHTFJB4vt9Ouxuj35zlWPrXnuLeiNW0tz6F8HWZt4Dkkhh8+D3rqms7MhjG6zNtyIyOcV4L4d+LsFhbmCUOY25JAOV/wDrYq3cfF+VplSzfauTtDNgmuSVKd9i1UVj2ue1jLYijZiw/h4Ax9frVZZLK0V/OhZ3ZT84cfN+deW2/wAQ9UuLfy2dZMtwynOPz70v/CQXLytvkk3FcnBxgelT7KQ/aK2h31xrtpp11kDdEo+bI+bNcxqXiu5uLorBFmPIwGHX6VjG7kfGN3mEZy3OPaq11qIgYKzBZAeDnmtowsYym2dPEyyZfy2Le3AB70Vx11r8sd5sDAhV4JJH6UVtymV2eY6fpk95OtrF5ks7nZwvJ+tfSXwn8DxeFbSE4Mt1KuXbZgqfT8K5f4F+HLfUEbVGt/tEiEqrE8Lg8ivfNPgTTVMvlkyyD16V7tGmclWWtjobOUJbq7ZQMACM45xVmK2N7cDcfKUjJYDAOKpWdpJqXyR8fUd619OMW+OK5yFzww7+lelFWOSTNKxjXyAFZlIPQcAgHqK0ReFZDOkjKCu3BHSqwRI8zICxbgZ6VUlnZDIpI2jqBzkV0GZZuLoRj/Wbs5O0ZA57VDA77PlwIixwjDpVCUPLKg+6oPQZzj0q5p9rL5jK5DE+h/IUX6gOkvBGgaGFcjKkZPr19zWy0RWwUldu0ZYD/PrXLXsjyX0UaEkJkt711cUXlQRh3HT5gTnGOlDdhozN4e5VimM5GQTk+xrUVfKsWjSMAsuGYdcdsCsS7mmt2lZ5IyvVR368fjT4dTMlqZJJtkhXaCBn86hmi0NHQ4pbeSaKblTgg5/KtjyI47jcBiQn7o78f5/OsaxnkS3DSOu7O4MTjg1cLp9o88FiEIzk5zTV2KysWZryG2jkjGQykcE8delViPtCO6cgD5XUdfrVGci6fy3UYGG4HJ9jU9rcpaW0iiNW35G4HCrn+tapWRHUY82SCyhHYcH6VFLKnlgk5O8fK3HPrUDvHFMpaMsANplz0+nvUL3iudscRBzgEjINWFjoLe5QIsSnLtjAGBk1ULrb+Ykx2sxIGOQeSeDWRBcy7ghGDu6txnHepb2cK43NwRhVXtSsCL3mJMzKJC7jkZrPl1BUmaJQdzHcN3TJ7CplEUETrIBv9z1qrLO9uqR2qr5yn5i5zkdselSwbM+7lFxdm3XfGzE/vegFXECq6bERXXhjyCfpWdq88wljk2gMzA9Ohz3H0FXpFa7CHckYbkkD9K5plo8C/ak8JJcWVvqcUe6aJ+PU57mvmO30aS3zPKowzZA9/WvvD4meHl8QeErm3ARpQCQzc4x3+lfFOvo9rd/ZWXynR8Muc59ea8bERs9T0KDujLursu8dtHEXUKc5POT6fpVC08HX9/eqDatEW/jkGDnt1q9cN9h1u1eKT5RgrjqPp7131jqkjzRiQGXBBJA5ryZTcNjsspbnP2Pwou7qUr9oI46J0B9P8mtiw+DZERZyZJONpYYx/hXXW2pNAqKHwOCeO/bFag1t5ljG8hWDLtU9/WuV1ZsuMIvc5ZPA8trAsYAAQYIByc/41oW3hO+igeKK6jGeTvXJ5961F1AW+5GYt3APr61VvdVkMi9VJHQcCpU5M0cEctrmnXfh2A3U8nmxKeDGMn3z7ZrkH1+GWXcZBtPOSOtdl44mmn0hVyxBO45Py/U15xajao8xQcdN3Q+4rrp+8rnNJWZq3t7Bfom99uB8pBIyPrRToZI2h/dxbphwTwcCitDM+sfA/hdfC2jwW0cKiNUyxA+ZiepNbl9IvnW6BWSQnG0Dk1bvrxIcxpIu8dTjgYqnaWplvFuWGCylAx6YzX0dNHmtnTadFFZSfNneBjaDya0FZbzYNrSYJO0fwe9MsLZXtsyBcJwxAxk9qSC4fLlAYl4JQfXiutLqYvcsRNLEI1yVADMOcfn+QpzOZIGMgEcjjA4wGNTySC+hO4N8o6Mc81n30bPFHGPm2jI7U3IViHiO4BcYO7G5TnjpWrBLGkbTbixA5GOlZbrIH+dt25QSo9M1qapcR6dYIMFWKYOB3NCdwsUkzeBpllwwJCyHG410mmX4W1wYxJu+U55Irj4o2itwygq27q3r610dl5qRRuhDonIONopPUaRV1SJFvZA0eVxktk/KP8ap2Ki2gk8ti8bcAMea3b+SNIlEiAHIZ88lqyr2U3Fu4gT/AEdSdrsMED/9eadrgn0LdhiSJo5SCpb5Vzkj3+mavbTcwGMSKmxc8c5rG0qRYZUmycAcp/eq9KYzFiMbGZs7icYoW5TditJdNbssZYPIT1UYz+tSSrvO1yEDg5xUAlWMFmXc3XgVKx3EbpMlumFzW9zMo/aI4CI0jWQ4x97+L3FShI3ZGBRZQPlXdz/n3pZ/s8LqGTPUKyrzn3rJ8rZINqlWzub+lUUaVsmbn97gkt0/hpl1Cs8j4YbBypHp6/pTEkaFt2DIHHIOBjNILpGikIIKjgL/AC/rQKxMNlxGxEgcqN3B4NRqYoGRpSHLdweR9RURuoki2c5cZYAdD7U6RUngVl2qoGMkc5rOQWG6zEktuv7z7pyDzmiGJrgWuZMf7QBAwRVK4RXt2cuTGjAbW4NS6fcC6ukRI2JPC7e4rlaLRd1a1jWPaoSRTw6t3X/9dfGvx58MnQ/ETzpGYreclkPYYNfbd1CfJcSuhdQflQ5C8dM15J8ZfA0fjjw75aRhLmFSyHGcn0rlrU+dG9KfJM+L7SVrq/jywZY+RuHb8K7XTEdbgLvGRyuOpFcvJox0jU1tZf3TRsQ5I6GuyghW1mhZk8xVGCAehPevnaySdj1UdKkIMMbzNubGAF4qWK2i8xiAVYcYJ5x/hVOwmE1y6LENwIUnr+XvXQxQeZkAgoHyzdzXnyujaOxTWy+0kb1+Vv7vUikis1gliAGELEYP8R6flWgtqsULLgrubJbsM1awBD5II2YHoW+nt0rPmsWjj/F8UNtYozxghCBt6fiO1eZ300LzLtYmN87BXpvxJBl0f5MAucFMZwB715jZ2bNDt2nB5Iz1ruw93FnJVdmaFzJbQWKylXafAUIuCMcc/wA6KomSKCcxrEWzySx6fhRXVyMzuj7WP/IHk/3TW7Z/8ecf0/8AZTRRX0UOh5bN6P8A48F/3R/KqUX/AB8R/wCe4oorsjsZk1h/qpvr/jUl/wD62D/cooqHuC3H2P3rT/eX+tP1z/j7/A0UUIrqVtW/49X/AOA/yrU0v/kCp/11NFFShrcL3/Xn/eX+Yqmf+Wv+638qKK16GaKui9vx/nVvWv8AkGxf75ooqVuNjYP+PRvr/hV2Don+8aKK3EjN1L76/wC+azR/x8SfUUUVfQZeuPvNVO2/1kX+8KKKSAS4/wCPs/VqkX/j2b/fWiioYGdd/wDHn/wIUaX/AMfL/h/Wiiud9QW6Ogm+5N9R/SqWof8AINf8KKKzexrH4j4h8ef8j9ff9dz/AEq2n/Hx/wACWiivl6/xs9iOyNnTvvyf74/ka6a3/wCPWT6D+dFFcFQ3jsSXPST6Ckf/AI/IPqf6UUVzso5Px3/yLd19D/6EK4aD7tt9KKK9PC7HHWF1j/j6k+goooruOU//2Q=="/>
  <p:tag name="MMPROD_10107LOGO" val=""/>
  <p:tag name="MMPROD_TAG_VCONFIG" val="PD94bWwgdmVyc2lvbj0iMS4wIiBlbmNvZGluZz0iVVRGLTgiPz4NCjxjb25maWd1cmF0aW9u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DQoJCTx1aXNob3cgbmFtZT0ib3V0bGluZSIgdmFsdWU9ImZhbHNlIi8+DQoJCTx1aXNob3cgbmFtZT0idGh1bWJuYWlsIiB2YWx1ZT0iZmFsc2UiLz4NCgkJPHVpc2hvdyBuYW1lPSJub3RlcyIgdmFsdWU9ImZhbHNlIi8+DQoJCTx1aXNob3cgbmFtZT0ic2VhcmNo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i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
  <p:tag name="MMPROD_UIDATA" val="&lt;database version=&quot;6.0&quot;&gt;&lt;object type=&quot;1&quot; unique_id=&quot;10001&quot;&gt;&lt;property id=&quot;20139&quot; value=&quot;%n. %s&quot;/&gt;&lt;property id=&quot;20141&quot; value=&quot;NAEHCY and Legislative Update&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SERVE Adobe Server&quot;/&gt;&lt;property id=&quot;20192&quot; value=&quot;http://servepres.serve.org&quot;/&gt;&lt;property id=&quot;20193&quot; value=&quot;0&quot;/&gt;&lt;property id=&quot;20221&quot; value=&quot;C:\Documents and Settings\CDUKES\My Documents\NC HEP\Compliance Meetings - Spring 2010\BD's presentation\&quot;/&gt;&lt;property id=&quot;20224&quot; value=&quot;C:\Documents and Settings\CDUKES\My Documents\NC HEP\Compliance Meetings - Spring 2010\Barbara's final update&quot;/&gt;&lt;property id=&quot;20250&quot; value=&quot;0&quot;/&gt;&lt;property id=&quot;20251&quot; value=&quot;1&quot;/&gt;&lt;property id=&quot;20259&quot; value=&quot;1&quot;/&gt;&lt;object type=&quot;8&quot; unique_id=&quot;10002&quot;&gt;&lt;/object&gt;&lt;object type=&quot;2&quot; unique_id=&quot;10003&quot;&gt;&lt;object type=&quot;3&quot; unique_id=&quot;10004&quot;&gt;&lt;property id=&quot;20148&quot; value=&quot;5&quot;/&gt;&lt;property id=&quot;20300&quot; value=&quot;Slide 1 - &amp;quot;North Carolina Liaison Trainings:&amp;#x0D;&amp;#x0A;Legislative/NAEHCY Update&amp;quot;&quot;/&gt;&lt;property id=&quot;20302&quot; value=&quot;0&quot;/&gt;&lt;property id=&quot;20303&quot; value=&quot;Barbara Duffield&quot;/&gt;&lt;property id=&quot;20304&quot; value=&quot;-1&quot;/&gt;&lt;property id=&quot;20307&quot; value=&quot;256&quot;/&gt;&lt;property id=&quot;20309&quot; value=&quot;10107&quot;/&gt;&lt;/object&gt;&lt;object type=&quot;3&quot; unique_id=&quot;10005&quot;&gt;&lt;property id=&quot;20148&quot; value=&quot;5&quot;/&gt;&lt;property id=&quot;20300&quot; value=&quot;Slide 2 - &amp;quot;Who is NAEHCY?&amp;quot;&quot;/&gt;&lt;property id=&quot;20302&quot; value=&quot;0&quot;/&gt;&lt;property id=&quot;20303&quot; value=&quot;Barbara Duffield&quot;/&gt;&lt;property id=&quot;20304&quot; value=&quot;-1&quot;/&gt;&lt;property id=&quot;20307&quot; value=&quot;417&quot;/&gt;&lt;property id=&quot;20309&quot; value=&quot;10107&quot;/&gt;&lt;/object&gt;&lt;object type=&quot;3&quot; unique_id=&quot;10006&quot;&gt;&lt;property id=&quot;20148&quot; value=&quot;5&quot;/&gt;&lt;property id=&quot;20300&quot; value=&quot;Slide 3 - &amp;quot;Current Legislative&amp;#x0D;&amp;#x0A;and Policy Issues&amp;quot;&quot;/&gt;&lt;property id=&quot;20302&quot; value=&quot;0&quot;/&gt;&lt;property id=&quot;20303&quot; value=&quot;Barbara Duffield&quot;/&gt;&lt;property id=&quot;20304&quot; value=&quot;-1&quot;/&gt;&lt;property id=&quot;20307&quot; value=&quot;424&quot;/&gt;&lt;property id=&quot;20309&quot; value=&quot;10107&quot;/&gt;&lt;/object&gt;&lt;object type=&quot;3&quot; unique_id=&quot;10007&quot;&gt;&lt;property id=&quot;20148&quot; value=&quot;5&quot;/&gt;&lt;property id=&quot;20300&quot; value=&quot;Slide 4 - &amp;quot;McKinney-Vento Funding&amp;quot;&quot;/&gt;&lt;property id=&quot;20302&quot; value=&quot;0&quot;/&gt;&lt;property id=&quot;20303&quot; value=&quot;Barbara Duffield&quot;/&gt;&lt;property id=&quot;20304&quot; value=&quot;-1&quot;/&gt;&lt;property id=&quot;20307&quot; value=&quot;420&quot;/&gt;&lt;property id=&quot;20309&quot; value=&quot;10107&quot;/&gt;&lt;/object&gt;&lt;object type=&quot;3&quot; unique_id=&quot;10008&quot;&gt;&lt;property id=&quot;20148&quot; value=&quot;5&quot;/&gt;&lt;property id=&quot;20300&quot; value=&quot;Slide 5 - &amp;quot;What is Reauthorization?&amp;quot;&quot;/&gt;&lt;property id=&quot;20302&quot; value=&quot;0&quot;/&gt;&lt;property id=&quot;20303&quot; value=&quot;Barbara Duffield&quot;/&gt;&lt;property id=&quot;20304&quot; value=&quot;-1&quot;/&gt;&lt;property id=&quot;20307&quot; value=&quot;428&quot;/&gt;&lt;property id=&quot;20309&quot; value=&quot;10107&quot;/&gt;&lt;/object&gt;&lt;object type=&quot;3&quot; unique_id=&quot;10009&quot;&gt;&lt;property id=&quot;20148&quot; value=&quot;5&quot;/&gt;&lt;property id=&quot;20300&quot; value=&quot;Slide 6&quot;/&gt;&lt;property id=&quot;20302&quot; value=&quot;0&quot;/&gt;&lt;property id=&quot;20303&quot; value=&quot;Barbara Duffield&quot;/&gt;&lt;property id=&quot;20304&quot; value=&quot;-1&quot;/&gt;&lt;property id=&quot;20307&quot; value=&quot;330&quot;/&gt;&lt;property id=&quot;20309&quot; value=&quot;10107&quot;/&gt;&lt;/object&gt;&lt;object type=&quot;3&quot; unique_id=&quot;10010&quot;&gt;&lt;property id=&quot;20148&quot; value=&quot;5&quot;/&gt;&lt;property id=&quot;20300&quot; value=&quot;Slide 7 - &amp;quot;Reauthorization Status&amp;quot;&quot;/&gt;&lt;property id=&quot;20302&quot; value=&quot;0&quot;/&gt;&lt;property id=&quot;20303&quot; value=&quot;Barbara Duffield&quot;/&gt;&lt;property id=&quot;20304&quot; value=&quot;-1&quot;/&gt;&lt;property id=&quot;20307&quot; value=&quot;408&quot;/&gt;&lt;property id=&quot;20309&quot; value=&quot;10107&quot;/&gt;&lt;/object&gt;&lt;object type=&quot;3&quot; unique_id=&quot;10011&quot;&gt;&lt;property id=&quot;20148&quot; value=&quot;5&quot;/&gt;&lt;property id=&quot;20300&quot; value=&quot;Slide 8&quot;/&gt;&lt;property id=&quot;20302&quot; value=&quot;0&quot;/&gt;&lt;property id=&quot;20303&quot; value=&quot;Barbara Duffield&quot;/&gt;&lt;property id=&quot;20304&quot; value=&quot;-1&quot;/&gt;&lt;property id=&quot;20307&quot; value=&quot;425&quot;/&gt;&lt;property id=&quot;20309&quot; value=&quot;10107&quot;/&gt;&lt;/object&gt;&lt;object type=&quot;3&quot; unique_id=&quot;10012&quot;&gt;&lt;property id=&quot;20148&quot; value=&quot;5&quot;/&gt;&lt;property id=&quot;20300&quot; value=&quot;Slide 9&quot;/&gt;&lt;property id=&quot;20302&quot; value=&quot;0&quot;/&gt;&lt;property id=&quot;20303&quot; value=&quot;Barbara Duffield&quot;/&gt;&lt;property id=&quot;20304&quot; value=&quot;-1&quot;/&gt;&lt;property id=&quot;20307&quot; value=&quot;426&quot;/&gt;&lt;property id=&quot;20309&quot; value=&quot;10107&quot;/&gt;&lt;/object&gt;&lt;object type=&quot;3&quot; unique_id=&quot;10013&quot;&gt;&lt;property id=&quot;20148&quot; value=&quot;5&quot;/&gt;&lt;property id=&quot;20300&quot; value=&quot;Slide 10&quot;/&gt;&lt;property id=&quot;20302&quot; value=&quot;0&quot;/&gt;&lt;property id=&quot;20303&quot; value=&quot;Barbara Duffield&quot;/&gt;&lt;property id=&quot;20304&quot; value=&quot;-1&quot;/&gt;&lt;property id=&quot;20307&quot; value=&quot;427&quot;/&gt;&lt;property id=&quot;20309&quot; value=&quot;10107&quot;/&gt;&lt;/object&gt;&lt;object type=&quot;3&quot; unique_id=&quot;10014&quot;&gt;&lt;property id=&quot;20148&quot; value=&quot;5&quot;/&gt;&lt;property id=&quot;20300&quot; value=&quot;Slide 11&quot;/&gt;&lt;property id=&quot;20302&quot; value=&quot;0&quot;/&gt;&lt;property id=&quot;20303&quot; value=&quot;Barbara Duffield&quot;/&gt;&lt;property id=&quot;20304&quot; value=&quot;-1&quot;/&gt;&lt;property id=&quot;20307&quot; value=&quot;407&quot;/&gt;&lt;property id=&quot;20309&quot; value=&quot;10107&quot;/&gt;&lt;/object&gt;&lt;/object&gt;&lt;object type=&quot;4&quot; unique_id=&quot;10106&quot;&gt;&lt;object type=&quot;5&quot; unique_id=&quot;10107&quot;&gt;&lt;property id=&quot;20000&quot; value=&quot;0&quot;/&gt;&lt;property id=&quot;20149&quot; value=&quot;Barbara Duffield&quot;/&gt;&lt;property id=&quot;20150&quot; value=&quot;Policy Director, NAEHCY&quot;/&gt;&lt;property id=&quot;20151&quot; value=&quot;Photo of BD - tweaked.jpg&quot;/&gt;&lt;property id=&quot;20153&quot; value=&quot;bduffield@naehcy.org&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CDUKES\My Documents\NC HEP\Compliance Meetings - Spring 2010\BD's presentation\slide 1.wav"/>
  <p:tag name="PPSNARRATION" val="1,478931385,C:\Documents and Settings\CDUKES\My Documents\NC HEP\Compliance Meetings - Spring 2010\BD's presentation\PPT from BD.p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ustom 7">
      <a:dk1>
        <a:srgbClr val="FF4343"/>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0CA15F"/>
      </a:hlink>
      <a:folHlink>
        <a:srgbClr val="7B309B"/>
      </a:folHlink>
    </a:clrScheme>
    <a:fontScheme name="Custom 1">
      <a:majorFont>
        <a:latin typeface="Calisto MT"/>
        <a:ea typeface=""/>
        <a:cs typeface=""/>
      </a:majorFont>
      <a:minorFont>
        <a:latin typeface="Calibri"/>
        <a:ea typeface=""/>
        <a:cs typeface=""/>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7880</TotalTime>
  <Words>5081</Words>
  <Application>Microsoft Office PowerPoint</Application>
  <PresentationFormat>On-screen Show (4:3)</PresentationFormat>
  <Paragraphs>567</Paragraphs>
  <Slides>81</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ＭＳ Ｐゴシック</vt:lpstr>
      <vt:lpstr>Arial</vt:lpstr>
      <vt:lpstr>Calibri</vt:lpstr>
      <vt:lpstr>Calisto MT</vt:lpstr>
      <vt:lpstr>Calisto MT (Headings)</vt:lpstr>
      <vt:lpstr>Corbel</vt:lpstr>
      <vt:lpstr>Osaka</vt:lpstr>
      <vt:lpstr>Wingdings 2</vt:lpstr>
      <vt:lpstr>ヒラギノ角ゴ Pro W3</vt:lpstr>
      <vt:lpstr>Carnival</vt:lpstr>
      <vt:lpstr>The McKinney-Vento Act as amended by the Every Student Succeeds Act of 2015</vt:lpstr>
      <vt:lpstr> NAEHCY</vt:lpstr>
      <vt:lpstr>Overview </vt:lpstr>
      <vt:lpstr>Causes of Homelessness</vt:lpstr>
      <vt:lpstr>How many students experience homelessness?</vt:lpstr>
      <vt:lpstr>Barriers to Education for Homeless Children and Youth</vt:lpstr>
      <vt:lpstr> Impacts of Homelessness on Children and Youth</vt:lpstr>
      <vt:lpstr>PowerPoint Presentation</vt:lpstr>
      <vt:lpstr>PowerPoint Presentation</vt:lpstr>
      <vt:lpstr>Hidden in Plain Sight: Youth Voices</vt:lpstr>
      <vt:lpstr>McKinney-Vento Homeless Assistance Act</vt:lpstr>
      <vt:lpstr>McKinney-Vento Homeless Assistance Act</vt:lpstr>
      <vt:lpstr>   Statute, Non-Regulatory Guidance,  and Best Practices</vt:lpstr>
      <vt:lpstr>McKinney-Vento Implementers: State Coordinators</vt:lpstr>
      <vt:lpstr>State Coordinators (cont.)</vt:lpstr>
      <vt:lpstr>McKinney-Vento Implementers: Local Liaisons</vt:lpstr>
      <vt:lpstr>PowerPoint Presentation</vt:lpstr>
      <vt:lpstr>McKinney-Vento Liaisons (cont.)</vt:lpstr>
      <vt:lpstr>McKinney-Vento Liaisons (cont.)</vt:lpstr>
      <vt:lpstr>McKinney-Vento Liaisons (cont.)</vt:lpstr>
      <vt:lpstr>Eligibility—Who is Covered?</vt:lpstr>
      <vt:lpstr>Eligibility (cont.)</vt:lpstr>
      <vt:lpstr>Eligibility: Context for the Definition</vt:lpstr>
      <vt:lpstr>PowerPoint Presentation</vt:lpstr>
      <vt:lpstr>Unaccompanied Homeless Youth</vt:lpstr>
      <vt:lpstr>Determining Eligibility</vt:lpstr>
      <vt:lpstr>Identification Strategies</vt:lpstr>
      <vt:lpstr>Identification Strategies (cont.)</vt:lpstr>
      <vt:lpstr>Now that We Know Who</vt:lpstr>
      <vt:lpstr>Research on School Stability</vt:lpstr>
      <vt:lpstr>School Stability</vt:lpstr>
      <vt:lpstr>School Stability (cont.)</vt:lpstr>
      <vt:lpstr>School Stability (cont.)</vt:lpstr>
      <vt:lpstr>School Stability (cont.)</vt:lpstr>
      <vt:lpstr>School Stability (cont.)</vt:lpstr>
      <vt:lpstr>Transportation</vt:lpstr>
      <vt:lpstr>Transportation—Key Provisions</vt:lpstr>
      <vt:lpstr>Transportation Strategies</vt:lpstr>
      <vt:lpstr>School Enrollment: Barriers from Hidden in Plain Sight</vt:lpstr>
      <vt:lpstr>School Enrollment</vt:lpstr>
      <vt:lpstr>Enrollment (cont.)</vt:lpstr>
      <vt:lpstr>Enrollment (cont.)</vt:lpstr>
      <vt:lpstr>Immediate Enrollment— Strategies</vt:lpstr>
      <vt:lpstr>Enrollment of Unaccompanied Youth</vt:lpstr>
      <vt:lpstr>Unaccompanied Youth—Strategies</vt:lpstr>
      <vt:lpstr>Young Children and Homelessness</vt:lpstr>
      <vt:lpstr>Enrollment in Preschool</vt:lpstr>
      <vt:lpstr>Preschool Enrollment— Strategies</vt:lpstr>
      <vt:lpstr>Dispute Resolution</vt:lpstr>
      <vt:lpstr>Avoiding Disputes</vt:lpstr>
      <vt:lpstr>Support for Academic Success: Full Participation</vt:lpstr>
      <vt:lpstr>Support for Academic Success: Credit Accrual and School Climate</vt:lpstr>
      <vt:lpstr> Support for Academic Success: Transitioning to Higher Education</vt:lpstr>
      <vt:lpstr>Support for Academic Success: Coordination with Other Laws/Programs</vt:lpstr>
      <vt:lpstr>Support for Academic Success: National School Lunch Act</vt:lpstr>
      <vt:lpstr>Charter Schools</vt:lpstr>
      <vt:lpstr>Support for Success: Title IA</vt:lpstr>
      <vt:lpstr>Support for Success: Title IA</vt:lpstr>
      <vt:lpstr>Title IA: Reservation of Funds</vt:lpstr>
      <vt:lpstr>Title IA: Reservation of Funds</vt:lpstr>
      <vt:lpstr>Title IA Reservation (cont.)</vt:lpstr>
      <vt:lpstr>Title IA Reservation (cont.)</vt:lpstr>
      <vt:lpstr>Title IA Reservation (cont.)</vt:lpstr>
      <vt:lpstr>Higher Education Act: The FAFSA and Homeless Students</vt:lpstr>
      <vt:lpstr> The FAFSA (cont.)</vt:lpstr>
      <vt:lpstr>Title I Part A Amendments:  Foster Care – the Short Version </vt:lpstr>
      <vt:lpstr>Title I Part A Amendments:  Foster Care – State Title I Plans (1)</vt:lpstr>
      <vt:lpstr>Title I Part A Amendments:  Foster Care – State Title I Plans (2)</vt:lpstr>
      <vt:lpstr>Title I, Part A Amendments: Foster Care-- Local Title I Plans (1)</vt:lpstr>
      <vt:lpstr>Title I, Part A Amendments: Foster Care-- Local Title I Plans (2)</vt:lpstr>
      <vt:lpstr>Title I, Part A Amendments: Foster Care-- Local Title I Plans (3)</vt:lpstr>
      <vt:lpstr>General Resources</vt:lpstr>
      <vt:lpstr>PowerPoint Presentation</vt:lpstr>
      <vt:lpstr>School Stability Resources</vt:lpstr>
      <vt:lpstr>School Enrollment Resources</vt:lpstr>
      <vt:lpstr>School Enrollment Resources (cont.)</vt:lpstr>
      <vt:lpstr>Early Childhood Resources</vt:lpstr>
      <vt:lpstr>Title I Part A Resources</vt:lpstr>
      <vt:lpstr>Unaccompanied Homeless Youth Resources</vt:lpstr>
      <vt:lpstr>Impacts of Homelessness Statistics</vt:lpstr>
      <vt:lpstr>Unaccompanied Homeless Youth Statistics</vt:lpstr>
    </vt:vector>
  </TitlesOfParts>
  <Company>Barbara Duffield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Reauthorization</dc:title>
  <dc:creator>Barbara Duffield</dc:creator>
  <cp:lastModifiedBy>Wrenick, Kerry</cp:lastModifiedBy>
  <cp:revision>902</cp:revision>
  <dcterms:created xsi:type="dcterms:W3CDTF">2016-08-09T14:33:17Z</dcterms:created>
  <dcterms:modified xsi:type="dcterms:W3CDTF">2018-04-09T17:57:06Z</dcterms:modified>
</cp:coreProperties>
</file>