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0" r:id="rId3"/>
    <p:sldMasterId id="2147483689" r:id="rId4"/>
  </p:sldMasterIdLst>
  <p:notesMasterIdLst>
    <p:notesMasterId r:id="rId104"/>
  </p:notesMasterIdLst>
  <p:handoutMasterIdLst>
    <p:handoutMasterId r:id="rId105"/>
  </p:handoutMasterIdLst>
  <p:sldIdLst>
    <p:sldId id="256" r:id="rId5"/>
    <p:sldId id="258" r:id="rId6"/>
    <p:sldId id="259" r:id="rId7"/>
    <p:sldId id="274" r:id="rId8"/>
    <p:sldId id="275" r:id="rId9"/>
    <p:sldId id="263" r:id="rId10"/>
    <p:sldId id="264" r:id="rId11"/>
    <p:sldId id="265" r:id="rId12"/>
    <p:sldId id="266" r:id="rId13"/>
    <p:sldId id="267" r:id="rId14"/>
    <p:sldId id="268" r:id="rId15"/>
    <p:sldId id="269" r:id="rId16"/>
    <p:sldId id="270" r:id="rId17"/>
    <p:sldId id="271" r:id="rId18"/>
    <p:sldId id="272" r:id="rId19"/>
    <p:sldId id="260" r:id="rId20"/>
    <p:sldId id="261" r:id="rId21"/>
    <p:sldId id="262"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Lst>
  <p:sldSz cx="9144000" cy="6858000" type="screen4x3"/>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3"/>
    <p:restoredTop sz="94674"/>
  </p:normalViewPr>
  <p:slideViewPr>
    <p:cSldViewPr>
      <p:cViewPr varScale="1">
        <p:scale>
          <a:sx n="66" d="100"/>
          <a:sy n="66" d="100"/>
        </p:scale>
        <p:origin x="438"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viewProps" Target="viewProps.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tableStyles" Target="tableStyle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5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600" cap="none" baseline="0" dirty="0">
                <a:latin typeface="Calibri" panose="020F0502020204030204" pitchFamily="34" charset="0"/>
                <a:cs typeface="Calibri" panose="020F0502020204030204" pitchFamily="34" charset="0"/>
              </a:rPr>
              <a:t>Geographic Distribution of UNDOCUMENTED IMMIGRANTS (ILLINOIS)</a:t>
            </a:r>
          </a:p>
        </c:rich>
      </c:tx>
      <c:overlay val="0"/>
      <c:spPr>
        <a:noFill/>
        <a:ln>
          <a:noFill/>
        </a:ln>
        <a:effectLst/>
      </c:sp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2218-4C13-BAA4-4FA591192F81}"/>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2218-4C13-BAA4-4FA591192F81}"/>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2218-4C13-BAA4-4FA591192F81}"/>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7-2218-4C13-BAA4-4FA591192F81}"/>
              </c:ext>
            </c:extLst>
          </c:dPt>
          <c:dLbls>
            <c:dLbl>
              <c:idx val="0"/>
              <c:layout>
                <c:manualLayout>
                  <c:x val="-0.15504838612551602"/>
                  <c:y val="0.10388386989731725"/>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2218-4C13-BAA4-4FA591192F81}"/>
                </c:ext>
                <c:ext xmlns:c15="http://schemas.microsoft.com/office/drawing/2012/chart" uri="{CE6537A1-D6FC-4f65-9D91-7224C49458BB}"/>
              </c:extLst>
            </c:dLbl>
            <c:dLbl>
              <c:idx val="1"/>
              <c:layout>
                <c:manualLayout>
                  <c:x val="-3.1531207922391773E-2"/>
                  <c:y val="-0.13418708078156896"/>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2218-4C13-BAA4-4FA591192F81}"/>
                </c:ext>
                <c:ext xmlns:c15="http://schemas.microsoft.com/office/drawing/2012/chart" uri="{CE6537A1-D6FC-4f65-9D91-7224C49458BB}"/>
              </c:extLst>
            </c:dLbl>
            <c:dLbl>
              <c:idx val="2"/>
              <c:layout>
                <c:manualLayout>
                  <c:x val="0.2089848882594251"/>
                  <c:y val="-4.6296455000590757E-3"/>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2218-4C13-BAA4-4FA591192F81}"/>
                </c:ext>
                <c:ext xmlns:c15="http://schemas.microsoft.com/office/drawing/2012/chart" uri="{CE6537A1-D6FC-4f65-9D91-7224C49458BB}"/>
              </c:extLst>
            </c:dLbl>
            <c:dLbl>
              <c:idx val="3"/>
              <c:layout>
                <c:manualLayout>
                  <c:x val="8.8459399977572573E-2"/>
                  <c:y val="0.10832908831086499"/>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7-2218-4C13-BAA4-4FA591192F81}"/>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4"/>
                <c:pt idx="0">
                  <c:v>Chicago</c:v>
                </c:pt>
                <c:pt idx="1">
                  <c:v>Suburban Cook County </c:v>
                </c:pt>
                <c:pt idx="2">
                  <c:v>7 Collar Counties</c:v>
                </c:pt>
                <c:pt idx="3">
                  <c:v>94 Downstate Counties</c:v>
                </c:pt>
              </c:strCache>
            </c:strRef>
          </c:cat>
          <c:val>
            <c:numRef>
              <c:f>Sheet1!$B$2:$B$5</c:f>
              <c:numCache>
                <c:formatCode>General</c:formatCode>
                <c:ptCount val="4"/>
                <c:pt idx="0">
                  <c:v>36</c:v>
                </c:pt>
                <c:pt idx="1">
                  <c:v>24</c:v>
                </c:pt>
                <c:pt idx="2">
                  <c:v>30</c:v>
                </c:pt>
                <c:pt idx="3">
                  <c:v>10</c:v>
                </c:pt>
              </c:numCache>
            </c:numRef>
          </c:val>
          <c:extLst xmlns:c16r2="http://schemas.microsoft.com/office/drawing/2015/06/chart">
            <c:ext xmlns:c16="http://schemas.microsoft.com/office/drawing/2014/chart" uri="{C3380CC4-5D6E-409C-BE32-E72D297353CC}">
              <c16:uniqueId val="{00000008-2218-4C13-BAA4-4FA591192F81}"/>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0.12971341548658172"/>
          <c:y val="0.84566316590545765"/>
          <c:w val="0.86843961527715929"/>
          <c:h val="0.1369225372310582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61CA8E-70F6-40C1-AA7B-020F3B9AB42D}" type="doc">
      <dgm:prSet loTypeId="urn:microsoft.com/office/officeart/2005/8/layout/process1" loCatId="process" qsTypeId="urn:microsoft.com/office/officeart/2005/8/quickstyle/simple1" qsCatId="simple" csTypeId="urn:microsoft.com/office/officeart/2005/8/colors/colorful4" csCatId="colorful" phldr="1"/>
      <dgm:spPr/>
    </dgm:pt>
    <dgm:pt modelId="{D9C586F5-C976-4381-9981-AE09154C6856}">
      <dgm:prSet phldrT="[Text]" custT="1"/>
      <dgm:spPr/>
      <dgm:t>
        <a:bodyPr/>
        <a:lstStyle/>
        <a:p>
          <a:r>
            <a:rPr lang="en-US" sz="2400" dirty="0"/>
            <a:t>Fear</a:t>
          </a:r>
        </a:p>
      </dgm:t>
    </dgm:pt>
    <dgm:pt modelId="{7CC5E1AD-EF5C-41C8-AEE2-60899FBBA472}" type="parTrans" cxnId="{15AC6378-759D-4878-B211-49B7F22040DE}">
      <dgm:prSet/>
      <dgm:spPr/>
      <dgm:t>
        <a:bodyPr/>
        <a:lstStyle/>
        <a:p>
          <a:endParaRPr lang="en-US"/>
        </a:p>
      </dgm:t>
    </dgm:pt>
    <dgm:pt modelId="{3ECD8D3B-FFDF-4F0D-9B76-E7DE869DA20F}" type="sibTrans" cxnId="{15AC6378-759D-4878-B211-49B7F22040DE}">
      <dgm:prSet/>
      <dgm:spPr/>
      <dgm:t>
        <a:bodyPr/>
        <a:lstStyle/>
        <a:p>
          <a:endParaRPr lang="en-US"/>
        </a:p>
      </dgm:t>
    </dgm:pt>
    <dgm:pt modelId="{E94931C0-056C-4C8A-8045-4FA487F25179}">
      <dgm:prSet phldrT="[Text]" custT="1"/>
      <dgm:spPr/>
      <dgm:t>
        <a:bodyPr/>
        <a:lstStyle/>
        <a:p>
          <a:r>
            <a:rPr lang="en-US" sz="2400" dirty="0"/>
            <a:t>Safety &amp; Comfort</a:t>
          </a:r>
        </a:p>
      </dgm:t>
    </dgm:pt>
    <dgm:pt modelId="{62811111-9FA8-4C05-9817-07E51BC8E181}" type="parTrans" cxnId="{6ED8ACBE-5EEA-4D67-8354-1658F05DE221}">
      <dgm:prSet/>
      <dgm:spPr/>
      <dgm:t>
        <a:bodyPr/>
        <a:lstStyle/>
        <a:p>
          <a:endParaRPr lang="en-US"/>
        </a:p>
      </dgm:t>
    </dgm:pt>
    <dgm:pt modelId="{04CE5DEF-780E-4EF6-8A5E-699604A788C5}" type="sibTrans" cxnId="{6ED8ACBE-5EEA-4D67-8354-1658F05DE221}">
      <dgm:prSet/>
      <dgm:spPr/>
      <dgm:t>
        <a:bodyPr/>
        <a:lstStyle/>
        <a:p>
          <a:endParaRPr lang="en-US"/>
        </a:p>
      </dgm:t>
    </dgm:pt>
    <dgm:pt modelId="{7274428D-833C-4EFF-9227-F617154AB840}" type="pres">
      <dgm:prSet presAssocID="{E461CA8E-70F6-40C1-AA7B-020F3B9AB42D}" presName="Name0" presStyleCnt="0">
        <dgm:presLayoutVars>
          <dgm:dir/>
          <dgm:resizeHandles val="exact"/>
        </dgm:presLayoutVars>
      </dgm:prSet>
      <dgm:spPr/>
    </dgm:pt>
    <dgm:pt modelId="{C523C51C-85EA-4BBE-A1FE-CE7DAC79A821}" type="pres">
      <dgm:prSet presAssocID="{D9C586F5-C976-4381-9981-AE09154C6856}" presName="node" presStyleLbl="node1" presStyleIdx="0" presStyleCnt="2" custLinFactNeighborX="-117" custLinFactNeighborY="2793">
        <dgm:presLayoutVars>
          <dgm:bulletEnabled val="1"/>
        </dgm:presLayoutVars>
      </dgm:prSet>
      <dgm:spPr/>
      <dgm:t>
        <a:bodyPr/>
        <a:lstStyle/>
        <a:p>
          <a:endParaRPr lang="en-US"/>
        </a:p>
      </dgm:t>
    </dgm:pt>
    <dgm:pt modelId="{B86097B1-93B6-4923-9C9C-24E9E6A53E06}" type="pres">
      <dgm:prSet presAssocID="{3ECD8D3B-FFDF-4F0D-9B76-E7DE869DA20F}" presName="sibTrans" presStyleLbl="sibTrans2D1" presStyleIdx="0" presStyleCnt="1"/>
      <dgm:spPr/>
      <dgm:t>
        <a:bodyPr/>
        <a:lstStyle/>
        <a:p>
          <a:endParaRPr lang="en-US"/>
        </a:p>
      </dgm:t>
    </dgm:pt>
    <dgm:pt modelId="{433EB3F8-8A14-4F38-89F5-C24D4F32CC65}" type="pres">
      <dgm:prSet presAssocID="{3ECD8D3B-FFDF-4F0D-9B76-E7DE869DA20F}" presName="connectorText" presStyleLbl="sibTrans2D1" presStyleIdx="0" presStyleCnt="1"/>
      <dgm:spPr/>
      <dgm:t>
        <a:bodyPr/>
        <a:lstStyle/>
        <a:p>
          <a:endParaRPr lang="en-US"/>
        </a:p>
      </dgm:t>
    </dgm:pt>
    <dgm:pt modelId="{C4CFCA0D-6355-4150-A912-319C4443D48E}" type="pres">
      <dgm:prSet presAssocID="{E94931C0-056C-4C8A-8045-4FA487F25179}" presName="node" presStyleLbl="node1" presStyleIdx="1" presStyleCnt="2">
        <dgm:presLayoutVars>
          <dgm:bulletEnabled val="1"/>
        </dgm:presLayoutVars>
      </dgm:prSet>
      <dgm:spPr/>
      <dgm:t>
        <a:bodyPr/>
        <a:lstStyle/>
        <a:p>
          <a:endParaRPr lang="en-US"/>
        </a:p>
      </dgm:t>
    </dgm:pt>
  </dgm:ptLst>
  <dgm:cxnLst>
    <dgm:cxn modelId="{ABC55942-32A9-4442-824E-D7C2C7981CA9}" type="presOf" srcId="{3ECD8D3B-FFDF-4F0D-9B76-E7DE869DA20F}" destId="{B86097B1-93B6-4923-9C9C-24E9E6A53E06}" srcOrd="0" destOrd="0" presId="urn:microsoft.com/office/officeart/2005/8/layout/process1"/>
    <dgm:cxn modelId="{FDAD24E0-3D81-447C-B6FB-CBA2326433AC}" type="presOf" srcId="{E461CA8E-70F6-40C1-AA7B-020F3B9AB42D}" destId="{7274428D-833C-4EFF-9227-F617154AB840}" srcOrd="0" destOrd="0" presId="urn:microsoft.com/office/officeart/2005/8/layout/process1"/>
    <dgm:cxn modelId="{0E0947DA-6243-4616-AB7A-9953331282A1}" type="presOf" srcId="{D9C586F5-C976-4381-9981-AE09154C6856}" destId="{C523C51C-85EA-4BBE-A1FE-CE7DAC79A821}" srcOrd="0" destOrd="0" presId="urn:microsoft.com/office/officeart/2005/8/layout/process1"/>
    <dgm:cxn modelId="{87696C26-FEF6-4CD9-BA94-EE7624428143}" type="presOf" srcId="{3ECD8D3B-FFDF-4F0D-9B76-E7DE869DA20F}" destId="{433EB3F8-8A14-4F38-89F5-C24D4F32CC65}" srcOrd="1" destOrd="0" presId="urn:microsoft.com/office/officeart/2005/8/layout/process1"/>
    <dgm:cxn modelId="{5C3F0E74-439E-4C89-9E5D-ED3C240B1D6B}" type="presOf" srcId="{E94931C0-056C-4C8A-8045-4FA487F25179}" destId="{C4CFCA0D-6355-4150-A912-319C4443D48E}" srcOrd="0" destOrd="0" presId="urn:microsoft.com/office/officeart/2005/8/layout/process1"/>
    <dgm:cxn modelId="{15AC6378-759D-4878-B211-49B7F22040DE}" srcId="{E461CA8E-70F6-40C1-AA7B-020F3B9AB42D}" destId="{D9C586F5-C976-4381-9981-AE09154C6856}" srcOrd="0" destOrd="0" parTransId="{7CC5E1AD-EF5C-41C8-AEE2-60899FBBA472}" sibTransId="{3ECD8D3B-FFDF-4F0D-9B76-E7DE869DA20F}"/>
    <dgm:cxn modelId="{6ED8ACBE-5EEA-4D67-8354-1658F05DE221}" srcId="{E461CA8E-70F6-40C1-AA7B-020F3B9AB42D}" destId="{E94931C0-056C-4C8A-8045-4FA487F25179}" srcOrd="1" destOrd="0" parTransId="{62811111-9FA8-4C05-9817-07E51BC8E181}" sibTransId="{04CE5DEF-780E-4EF6-8A5E-699604A788C5}"/>
    <dgm:cxn modelId="{A9F81F23-EDFA-482E-92D9-60F88FC5B5B5}" type="presParOf" srcId="{7274428D-833C-4EFF-9227-F617154AB840}" destId="{C523C51C-85EA-4BBE-A1FE-CE7DAC79A821}" srcOrd="0" destOrd="0" presId="urn:microsoft.com/office/officeart/2005/8/layout/process1"/>
    <dgm:cxn modelId="{7F6D561F-C174-495D-BFFA-8B0945CF54AF}" type="presParOf" srcId="{7274428D-833C-4EFF-9227-F617154AB840}" destId="{B86097B1-93B6-4923-9C9C-24E9E6A53E06}" srcOrd="1" destOrd="0" presId="urn:microsoft.com/office/officeart/2005/8/layout/process1"/>
    <dgm:cxn modelId="{F12B85EE-B13E-477E-9CA5-A90B69227D0C}" type="presParOf" srcId="{B86097B1-93B6-4923-9C9C-24E9E6A53E06}" destId="{433EB3F8-8A14-4F38-89F5-C24D4F32CC65}" srcOrd="0" destOrd="0" presId="urn:microsoft.com/office/officeart/2005/8/layout/process1"/>
    <dgm:cxn modelId="{710F253B-CE16-4346-9467-45A767CEB5A3}" type="presParOf" srcId="{7274428D-833C-4EFF-9227-F617154AB840}" destId="{C4CFCA0D-6355-4150-A912-319C4443D48E}"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61CA8E-70F6-40C1-AA7B-020F3B9AB42D}" type="doc">
      <dgm:prSet loTypeId="urn:microsoft.com/office/officeart/2005/8/layout/process1" loCatId="process" qsTypeId="urn:microsoft.com/office/officeart/2005/8/quickstyle/simple1" qsCatId="simple" csTypeId="urn:microsoft.com/office/officeart/2005/8/colors/colorful4" csCatId="colorful" phldr="1"/>
      <dgm:spPr/>
    </dgm:pt>
    <dgm:pt modelId="{D9C586F5-C976-4381-9981-AE09154C6856}">
      <dgm:prSet phldrT="[Text]" custT="1"/>
      <dgm:spPr/>
      <dgm:t>
        <a:bodyPr/>
        <a:lstStyle/>
        <a:p>
          <a:r>
            <a:rPr lang="en-US" sz="2400" dirty="0"/>
            <a:t>Anxiety</a:t>
          </a:r>
          <a:endParaRPr lang="en-US" sz="2700" dirty="0"/>
        </a:p>
      </dgm:t>
    </dgm:pt>
    <dgm:pt modelId="{7CC5E1AD-EF5C-41C8-AEE2-60899FBBA472}" type="parTrans" cxnId="{15AC6378-759D-4878-B211-49B7F22040DE}">
      <dgm:prSet/>
      <dgm:spPr/>
      <dgm:t>
        <a:bodyPr/>
        <a:lstStyle/>
        <a:p>
          <a:endParaRPr lang="en-US"/>
        </a:p>
      </dgm:t>
    </dgm:pt>
    <dgm:pt modelId="{3ECD8D3B-FFDF-4F0D-9B76-E7DE869DA20F}" type="sibTrans" cxnId="{15AC6378-759D-4878-B211-49B7F22040DE}">
      <dgm:prSet/>
      <dgm:spPr/>
      <dgm:t>
        <a:bodyPr/>
        <a:lstStyle/>
        <a:p>
          <a:endParaRPr lang="en-US"/>
        </a:p>
      </dgm:t>
    </dgm:pt>
    <dgm:pt modelId="{E94931C0-056C-4C8A-8045-4FA487F25179}">
      <dgm:prSet phldrT="[Text]" custT="1"/>
      <dgm:spPr/>
      <dgm:t>
        <a:bodyPr/>
        <a:lstStyle/>
        <a:p>
          <a:r>
            <a:rPr lang="en-US" sz="2400" dirty="0"/>
            <a:t>Calmness</a:t>
          </a:r>
          <a:endParaRPr lang="en-US" sz="2700" dirty="0"/>
        </a:p>
      </dgm:t>
    </dgm:pt>
    <dgm:pt modelId="{62811111-9FA8-4C05-9817-07E51BC8E181}" type="parTrans" cxnId="{6ED8ACBE-5EEA-4D67-8354-1658F05DE221}">
      <dgm:prSet/>
      <dgm:spPr/>
      <dgm:t>
        <a:bodyPr/>
        <a:lstStyle/>
        <a:p>
          <a:endParaRPr lang="en-US"/>
        </a:p>
      </dgm:t>
    </dgm:pt>
    <dgm:pt modelId="{04CE5DEF-780E-4EF6-8A5E-699604A788C5}" type="sibTrans" cxnId="{6ED8ACBE-5EEA-4D67-8354-1658F05DE221}">
      <dgm:prSet/>
      <dgm:spPr/>
      <dgm:t>
        <a:bodyPr/>
        <a:lstStyle/>
        <a:p>
          <a:endParaRPr lang="en-US"/>
        </a:p>
      </dgm:t>
    </dgm:pt>
    <dgm:pt modelId="{7274428D-833C-4EFF-9227-F617154AB840}" type="pres">
      <dgm:prSet presAssocID="{E461CA8E-70F6-40C1-AA7B-020F3B9AB42D}" presName="Name0" presStyleCnt="0">
        <dgm:presLayoutVars>
          <dgm:dir/>
          <dgm:resizeHandles val="exact"/>
        </dgm:presLayoutVars>
      </dgm:prSet>
      <dgm:spPr/>
    </dgm:pt>
    <dgm:pt modelId="{C523C51C-85EA-4BBE-A1FE-CE7DAC79A821}" type="pres">
      <dgm:prSet presAssocID="{D9C586F5-C976-4381-9981-AE09154C6856}" presName="node" presStyleLbl="node1" presStyleIdx="0" presStyleCnt="2" custLinFactNeighborX="-117" custLinFactNeighborY="2793">
        <dgm:presLayoutVars>
          <dgm:bulletEnabled val="1"/>
        </dgm:presLayoutVars>
      </dgm:prSet>
      <dgm:spPr/>
      <dgm:t>
        <a:bodyPr/>
        <a:lstStyle/>
        <a:p>
          <a:endParaRPr lang="en-US"/>
        </a:p>
      </dgm:t>
    </dgm:pt>
    <dgm:pt modelId="{B86097B1-93B6-4923-9C9C-24E9E6A53E06}" type="pres">
      <dgm:prSet presAssocID="{3ECD8D3B-FFDF-4F0D-9B76-E7DE869DA20F}" presName="sibTrans" presStyleLbl="sibTrans2D1" presStyleIdx="0" presStyleCnt="1"/>
      <dgm:spPr/>
      <dgm:t>
        <a:bodyPr/>
        <a:lstStyle/>
        <a:p>
          <a:endParaRPr lang="en-US"/>
        </a:p>
      </dgm:t>
    </dgm:pt>
    <dgm:pt modelId="{433EB3F8-8A14-4F38-89F5-C24D4F32CC65}" type="pres">
      <dgm:prSet presAssocID="{3ECD8D3B-FFDF-4F0D-9B76-E7DE869DA20F}" presName="connectorText" presStyleLbl="sibTrans2D1" presStyleIdx="0" presStyleCnt="1"/>
      <dgm:spPr/>
      <dgm:t>
        <a:bodyPr/>
        <a:lstStyle/>
        <a:p>
          <a:endParaRPr lang="en-US"/>
        </a:p>
      </dgm:t>
    </dgm:pt>
    <dgm:pt modelId="{C4CFCA0D-6355-4150-A912-319C4443D48E}" type="pres">
      <dgm:prSet presAssocID="{E94931C0-056C-4C8A-8045-4FA487F25179}" presName="node" presStyleLbl="node1" presStyleIdx="1" presStyleCnt="2">
        <dgm:presLayoutVars>
          <dgm:bulletEnabled val="1"/>
        </dgm:presLayoutVars>
      </dgm:prSet>
      <dgm:spPr/>
      <dgm:t>
        <a:bodyPr/>
        <a:lstStyle/>
        <a:p>
          <a:endParaRPr lang="en-US"/>
        </a:p>
      </dgm:t>
    </dgm:pt>
  </dgm:ptLst>
  <dgm:cxnLst>
    <dgm:cxn modelId="{98C5CFE9-8669-468B-A82E-EFFDC7FA037B}" type="presOf" srcId="{3ECD8D3B-FFDF-4F0D-9B76-E7DE869DA20F}" destId="{433EB3F8-8A14-4F38-89F5-C24D4F32CC65}" srcOrd="1" destOrd="0" presId="urn:microsoft.com/office/officeart/2005/8/layout/process1"/>
    <dgm:cxn modelId="{3EC9EE08-FD25-4F66-8988-C1B246BC3DDD}" type="presOf" srcId="{E94931C0-056C-4C8A-8045-4FA487F25179}" destId="{C4CFCA0D-6355-4150-A912-319C4443D48E}" srcOrd="0" destOrd="0" presId="urn:microsoft.com/office/officeart/2005/8/layout/process1"/>
    <dgm:cxn modelId="{84D32829-928C-4940-BCF5-FCB92BB51FD8}" type="presOf" srcId="{D9C586F5-C976-4381-9981-AE09154C6856}" destId="{C523C51C-85EA-4BBE-A1FE-CE7DAC79A821}" srcOrd="0" destOrd="0" presId="urn:microsoft.com/office/officeart/2005/8/layout/process1"/>
    <dgm:cxn modelId="{668524FB-F9DC-4FDC-BA4D-3D548EA2B872}" type="presOf" srcId="{E461CA8E-70F6-40C1-AA7B-020F3B9AB42D}" destId="{7274428D-833C-4EFF-9227-F617154AB840}" srcOrd="0" destOrd="0" presId="urn:microsoft.com/office/officeart/2005/8/layout/process1"/>
    <dgm:cxn modelId="{15AC6378-759D-4878-B211-49B7F22040DE}" srcId="{E461CA8E-70F6-40C1-AA7B-020F3B9AB42D}" destId="{D9C586F5-C976-4381-9981-AE09154C6856}" srcOrd="0" destOrd="0" parTransId="{7CC5E1AD-EF5C-41C8-AEE2-60899FBBA472}" sibTransId="{3ECD8D3B-FFDF-4F0D-9B76-E7DE869DA20F}"/>
    <dgm:cxn modelId="{6ED8ACBE-5EEA-4D67-8354-1658F05DE221}" srcId="{E461CA8E-70F6-40C1-AA7B-020F3B9AB42D}" destId="{E94931C0-056C-4C8A-8045-4FA487F25179}" srcOrd="1" destOrd="0" parTransId="{62811111-9FA8-4C05-9817-07E51BC8E181}" sibTransId="{04CE5DEF-780E-4EF6-8A5E-699604A788C5}"/>
    <dgm:cxn modelId="{54A7DEB8-AF36-4650-9F6E-7324E802A731}" type="presOf" srcId="{3ECD8D3B-FFDF-4F0D-9B76-E7DE869DA20F}" destId="{B86097B1-93B6-4923-9C9C-24E9E6A53E06}" srcOrd="0" destOrd="0" presId="urn:microsoft.com/office/officeart/2005/8/layout/process1"/>
    <dgm:cxn modelId="{0D31086B-CC01-4645-A46B-3F1646717F25}" type="presParOf" srcId="{7274428D-833C-4EFF-9227-F617154AB840}" destId="{C523C51C-85EA-4BBE-A1FE-CE7DAC79A821}" srcOrd="0" destOrd="0" presId="urn:microsoft.com/office/officeart/2005/8/layout/process1"/>
    <dgm:cxn modelId="{C0B108F4-76BD-4006-86EF-14ABE231F39B}" type="presParOf" srcId="{7274428D-833C-4EFF-9227-F617154AB840}" destId="{B86097B1-93B6-4923-9C9C-24E9E6A53E06}" srcOrd="1" destOrd="0" presId="urn:microsoft.com/office/officeart/2005/8/layout/process1"/>
    <dgm:cxn modelId="{39DC0519-5B95-4E15-BC63-4E58E5F6C52F}" type="presParOf" srcId="{B86097B1-93B6-4923-9C9C-24E9E6A53E06}" destId="{433EB3F8-8A14-4F38-89F5-C24D4F32CC65}" srcOrd="0" destOrd="0" presId="urn:microsoft.com/office/officeart/2005/8/layout/process1"/>
    <dgm:cxn modelId="{C3891CE5-7B2E-4F06-90E7-D73EED72FCF4}" type="presParOf" srcId="{7274428D-833C-4EFF-9227-F617154AB840}" destId="{C4CFCA0D-6355-4150-A912-319C4443D48E}"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61CA8E-70F6-40C1-AA7B-020F3B9AB42D}" type="doc">
      <dgm:prSet loTypeId="urn:microsoft.com/office/officeart/2005/8/layout/process1" loCatId="process" qsTypeId="urn:microsoft.com/office/officeart/2005/8/quickstyle/simple1" qsCatId="simple" csTypeId="urn:microsoft.com/office/officeart/2005/8/colors/colorful4" csCatId="colorful" phldr="1"/>
      <dgm:spPr/>
    </dgm:pt>
    <dgm:pt modelId="{D9C586F5-C976-4381-9981-AE09154C6856}">
      <dgm:prSet phldrT="[Text]"/>
      <dgm:spPr/>
      <dgm:t>
        <a:bodyPr/>
        <a:lstStyle/>
        <a:p>
          <a:r>
            <a:rPr lang="en-US" dirty="0"/>
            <a:t>Sense of being overwhelmed </a:t>
          </a:r>
        </a:p>
      </dgm:t>
    </dgm:pt>
    <dgm:pt modelId="{7CC5E1AD-EF5C-41C8-AEE2-60899FBBA472}" type="parTrans" cxnId="{15AC6378-759D-4878-B211-49B7F22040DE}">
      <dgm:prSet/>
      <dgm:spPr/>
      <dgm:t>
        <a:bodyPr/>
        <a:lstStyle/>
        <a:p>
          <a:endParaRPr lang="en-US"/>
        </a:p>
      </dgm:t>
    </dgm:pt>
    <dgm:pt modelId="{3ECD8D3B-FFDF-4F0D-9B76-E7DE869DA20F}" type="sibTrans" cxnId="{15AC6378-759D-4878-B211-49B7F22040DE}">
      <dgm:prSet/>
      <dgm:spPr/>
      <dgm:t>
        <a:bodyPr/>
        <a:lstStyle/>
        <a:p>
          <a:endParaRPr lang="en-US"/>
        </a:p>
      </dgm:t>
    </dgm:pt>
    <dgm:pt modelId="{E94931C0-056C-4C8A-8045-4FA487F25179}">
      <dgm:prSet phldrT="[Text]"/>
      <dgm:spPr/>
      <dgm:t>
        <a:bodyPr/>
        <a:lstStyle/>
        <a:p>
          <a:r>
            <a:rPr lang="en-US" dirty="0"/>
            <a:t>Self &amp; Community Efficacy</a:t>
          </a:r>
        </a:p>
      </dgm:t>
    </dgm:pt>
    <dgm:pt modelId="{62811111-9FA8-4C05-9817-07E51BC8E181}" type="parTrans" cxnId="{6ED8ACBE-5EEA-4D67-8354-1658F05DE221}">
      <dgm:prSet/>
      <dgm:spPr/>
      <dgm:t>
        <a:bodyPr/>
        <a:lstStyle/>
        <a:p>
          <a:endParaRPr lang="en-US"/>
        </a:p>
      </dgm:t>
    </dgm:pt>
    <dgm:pt modelId="{04CE5DEF-780E-4EF6-8A5E-699604A788C5}" type="sibTrans" cxnId="{6ED8ACBE-5EEA-4D67-8354-1658F05DE221}">
      <dgm:prSet/>
      <dgm:spPr/>
      <dgm:t>
        <a:bodyPr/>
        <a:lstStyle/>
        <a:p>
          <a:endParaRPr lang="en-US"/>
        </a:p>
      </dgm:t>
    </dgm:pt>
    <dgm:pt modelId="{7274428D-833C-4EFF-9227-F617154AB840}" type="pres">
      <dgm:prSet presAssocID="{E461CA8E-70F6-40C1-AA7B-020F3B9AB42D}" presName="Name0" presStyleCnt="0">
        <dgm:presLayoutVars>
          <dgm:dir/>
          <dgm:resizeHandles val="exact"/>
        </dgm:presLayoutVars>
      </dgm:prSet>
      <dgm:spPr/>
    </dgm:pt>
    <dgm:pt modelId="{C523C51C-85EA-4BBE-A1FE-CE7DAC79A821}" type="pres">
      <dgm:prSet presAssocID="{D9C586F5-C976-4381-9981-AE09154C6856}" presName="node" presStyleLbl="node1" presStyleIdx="0" presStyleCnt="2" custLinFactNeighborX="-117" custLinFactNeighborY="2793">
        <dgm:presLayoutVars>
          <dgm:bulletEnabled val="1"/>
        </dgm:presLayoutVars>
      </dgm:prSet>
      <dgm:spPr/>
      <dgm:t>
        <a:bodyPr/>
        <a:lstStyle/>
        <a:p>
          <a:endParaRPr lang="en-US"/>
        </a:p>
      </dgm:t>
    </dgm:pt>
    <dgm:pt modelId="{B86097B1-93B6-4923-9C9C-24E9E6A53E06}" type="pres">
      <dgm:prSet presAssocID="{3ECD8D3B-FFDF-4F0D-9B76-E7DE869DA20F}" presName="sibTrans" presStyleLbl="sibTrans2D1" presStyleIdx="0" presStyleCnt="1"/>
      <dgm:spPr/>
      <dgm:t>
        <a:bodyPr/>
        <a:lstStyle/>
        <a:p>
          <a:endParaRPr lang="en-US"/>
        </a:p>
      </dgm:t>
    </dgm:pt>
    <dgm:pt modelId="{433EB3F8-8A14-4F38-89F5-C24D4F32CC65}" type="pres">
      <dgm:prSet presAssocID="{3ECD8D3B-FFDF-4F0D-9B76-E7DE869DA20F}" presName="connectorText" presStyleLbl="sibTrans2D1" presStyleIdx="0" presStyleCnt="1"/>
      <dgm:spPr/>
      <dgm:t>
        <a:bodyPr/>
        <a:lstStyle/>
        <a:p>
          <a:endParaRPr lang="en-US"/>
        </a:p>
      </dgm:t>
    </dgm:pt>
    <dgm:pt modelId="{C4CFCA0D-6355-4150-A912-319C4443D48E}" type="pres">
      <dgm:prSet presAssocID="{E94931C0-056C-4C8A-8045-4FA487F25179}" presName="node" presStyleLbl="node1" presStyleIdx="1" presStyleCnt="2">
        <dgm:presLayoutVars>
          <dgm:bulletEnabled val="1"/>
        </dgm:presLayoutVars>
      </dgm:prSet>
      <dgm:spPr/>
      <dgm:t>
        <a:bodyPr/>
        <a:lstStyle/>
        <a:p>
          <a:endParaRPr lang="en-US"/>
        </a:p>
      </dgm:t>
    </dgm:pt>
  </dgm:ptLst>
  <dgm:cxnLst>
    <dgm:cxn modelId="{1CD9958C-3C28-458C-B80A-D5C6ACCBEEAB}" type="presOf" srcId="{E461CA8E-70F6-40C1-AA7B-020F3B9AB42D}" destId="{7274428D-833C-4EFF-9227-F617154AB840}" srcOrd="0" destOrd="0" presId="urn:microsoft.com/office/officeart/2005/8/layout/process1"/>
    <dgm:cxn modelId="{D6D2E449-DF38-4A13-ACCE-A2CEBAE3FB69}" type="presOf" srcId="{D9C586F5-C976-4381-9981-AE09154C6856}" destId="{C523C51C-85EA-4BBE-A1FE-CE7DAC79A821}" srcOrd="0" destOrd="0" presId="urn:microsoft.com/office/officeart/2005/8/layout/process1"/>
    <dgm:cxn modelId="{778E4E87-3ECA-45F1-B5DC-83FA242512F3}" type="presOf" srcId="{E94931C0-056C-4C8A-8045-4FA487F25179}" destId="{C4CFCA0D-6355-4150-A912-319C4443D48E}" srcOrd="0" destOrd="0" presId="urn:microsoft.com/office/officeart/2005/8/layout/process1"/>
    <dgm:cxn modelId="{37F73139-CD4F-4262-84E7-7C2080375D10}" type="presOf" srcId="{3ECD8D3B-FFDF-4F0D-9B76-E7DE869DA20F}" destId="{433EB3F8-8A14-4F38-89F5-C24D4F32CC65}" srcOrd="1" destOrd="0" presId="urn:microsoft.com/office/officeart/2005/8/layout/process1"/>
    <dgm:cxn modelId="{42EDE2F7-2AA3-4F82-BF01-3F78746FC9FB}" type="presOf" srcId="{3ECD8D3B-FFDF-4F0D-9B76-E7DE869DA20F}" destId="{B86097B1-93B6-4923-9C9C-24E9E6A53E06}" srcOrd="0" destOrd="0" presId="urn:microsoft.com/office/officeart/2005/8/layout/process1"/>
    <dgm:cxn modelId="{15AC6378-759D-4878-B211-49B7F22040DE}" srcId="{E461CA8E-70F6-40C1-AA7B-020F3B9AB42D}" destId="{D9C586F5-C976-4381-9981-AE09154C6856}" srcOrd="0" destOrd="0" parTransId="{7CC5E1AD-EF5C-41C8-AEE2-60899FBBA472}" sibTransId="{3ECD8D3B-FFDF-4F0D-9B76-E7DE869DA20F}"/>
    <dgm:cxn modelId="{6ED8ACBE-5EEA-4D67-8354-1658F05DE221}" srcId="{E461CA8E-70F6-40C1-AA7B-020F3B9AB42D}" destId="{E94931C0-056C-4C8A-8045-4FA487F25179}" srcOrd="1" destOrd="0" parTransId="{62811111-9FA8-4C05-9817-07E51BC8E181}" sibTransId="{04CE5DEF-780E-4EF6-8A5E-699604A788C5}"/>
    <dgm:cxn modelId="{2B9D93D9-1B00-49EA-9DE4-0A97B840A8EE}" type="presParOf" srcId="{7274428D-833C-4EFF-9227-F617154AB840}" destId="{C523C51C-85EA-4BBE-A1FE-CE7DAC79A821}" srcOrd="0" destOrd="0" presId="urn:microsoft.com/office/officeart/2005/8/layout/process1"/>
    <dgm:cxn modelId="{76B6A48C-E66C-4D4B-8F01-02DF63E222E6}" type="presParOf" srcId="{7274428D-833C-4EFF-9227-F617154AB840}" destId="{B86097B1-93B6-4923-9C9C-24E9E6A53E06}" srcOrd="1" destOrd="0" presId="urn:microsoft.com/office/officeart/2005/8/layout/process1"/>
    <dgm:cxn modelId="{04910AE9-56F1-47F7-B28F-E8008D65BEB6}" type="presParOf" srcId="{B86097B1-93B6-4923-9C9C-24E9E6A53E06}" destId="{433EB3F8-8A14-4F38-89F5-C24D4F32CC65}" srcOrd="0" destOrd="0" presId="urn:microsoft.com/office/officeart/2005/8/layout/process1"/>
    <dgm:cxn modelId="{2BB7D9C0-EB07-4227-8F25-57A860B42851}" type="presParOf" srcId="{7274428D-833C-4EFF-9227-F617154AB840}" destId="{C4CFCA0D-6355-4150-A912-319C4443D48E}" srcOrd="2"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54C61C-3A7F-448F-A9AA-F97AAABA025D}"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13335D54-B882-4323-9770-07EFE72191BE}">
      <dgm:prSet phldrT="[Text]"/>
      <dgm:spPr/>
      <dgm:t>
        <a:bodyPr/>
        <a:lstStyle/>
        <a:p>
          <a:r>
            <a:rPr lang="en-US"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RAC Act</a:t>
          </a:r>
          <a:endParaRPr lang="en-US"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gm:t>
    </dgm:pt>
    <dgm:pt modelId="{2E558024-6C00-4AB7-8DEC-B7DDCBA1525E}" type="parTrans" cxnId="{CE805E09-6C88-4783-B96E-021DF8F20EDA}">
      <dgm:prSet/>
      <dgm:spPr/>
      <dgm:t>
        <a:bodyPr/>
        <a:lstStyle/>
        <a:p>
          <a:endParaRPr lang="en-US"/>
        </a:p>
      </dgm:t>
    </dgm:pt>
    <dgm:pt modelId="{9B22CE31-4022-41A4-9189-44F3F7EFF4DB}" type="sibTrans" cxnId="{CE805E09-6C88-4783-B96E-021DF8F20EDA}">
      <dgm:prSet/>
      <dgm:spPr/>
      <dgm:t>
        <a:bodyPr/>
        <a:lstStyle/>
        <a:p>
          <a:endParaRPr lang="en-US"/>
        </a:p>
      </dgm:t>
    </dgm:pt>
    <dgm:pt modelId="{D0CD4A81-E532-4109-8274-CD44524182BC}">
      <dgm:prSet phldrT="[Text]"/>
      <dgm:spPr/>
      <dgm:t>
        <a:bodyPr/>
        <a:lstStyle/>
        <a:p>
          <a:r>
            <a:rPr lang="en-US" dirty="0" smtClean="0"/>
            <a:t>Arrive before the age of 16 (1/12/2012)</a:t>
          </a:r>
          <a:endParaRPr lang="en-US" dirty="0"/>
        </a:p>
      </dgm:t>
    </dgm:pt>
    <dgm:pt modelId="{C0AD7D7A-8EF2-4781-8245-454731EA8946}" type="parTrans" cxnId="{58B2FBFD-FADF-4666-B823-F010561E7FA2}">
      <dgm:prSet/>
      <dgm:spPr/>
      <dgm:t>
        <a:bodyPr/>
        <a:lstStyle/>
        <a:p>
          <a:endParaRPr lang="en-US"/>
        </a:p>
      </dgm:t>
    </dgm:pt>
    <dgm:pt modelId="{EE841C47-E753-4CD9-A8D5-9152F3676400}" type="sibTrans" cxnId="{58B2FBFD-FADF-4666-B823-F010561E7FA2}">
      <dgm:prSet/>
      <dgm:spPr/>
      <dgm:t>
        <a:bodyPr/>
        <a:lstStyle/>
        <a:p>
          <a:endParaRPr lang="en-US"/>
        </a:p>
      </dgm:t>
    </dgm:pt>
    <dgm:pt modelId="{4EFA2F47-10B9-4D74-802A-AA67802A51D1}">
      <dgm:prSet phldrT="[Text]"/>
      <dgm:spPr/>
      <dgm:t>
        <a:bodyPr/>
        <a:lstStyle/>
        <a:p>
          <a:r>
            <a:rPr lang="en-US" dirty="0" smtClean="0"/>
            <a:t>10 year CPR  (5 </a:t>
          </a:r>
          <a:r>
            <a:rPr lang="en-US" dirty="0" err="1" smtClean="0"/>
            <a:t>yr</a:t>
          </a:r>
          <a:r>
            <a:rPr lang="en-US" dirty="0" smtClean="0"/>
            <a:t> initial; 5 </a:t>
          </a:r>
          <a:r>
            <a:rPr lang="en-US" dirty="0" err="1" smtClean="0"/>
            <a:t>yr</a:t>
          </a:r>
          <a:r>
            <a:rPr lang="en-US" dirty="0" smtClean="0"/>
            <a:t> extension)</a:t>
          </a:r>
          <a:endParaRPr lang="en-US" dirty="0"/>
        </a:p>
      </dgm:t>
    </dgm:pt>
    <dgm:pt modelId="{A54B4D33-6102-4CD9-937A-E7BE8AAD561C}" type="parTrans" cxnId="{4D61BECC-F3D8-4274-A2FF-4214388F37E7}">
      <dgm:prSet/>
      <dgm:spPr/>
      <dgm:t>
        <a:bodyPr/>
        <a:lstStyle/>
        <a:p>
          <a:endParaRPr lang="en-US"/>
        </a:p>
      </dgm:t>
    </dgm:pt>
    <dgm:pt modelId="{A807F3EB-9A9E-4C48-86A9-B07E78F36824}" type="sibTrans" cxnId="{4D61BECC-F3D8-4274-A2FF-4214388F37E7}">
      <dgm:prSet/>
      <dgm:spPr/>
      <dgm:t>
        <a:bodyPr/>
        <a:lstStyle/>
        <a:p>
          <a:endParaRPr lang="en-US"/>
        </a:p>
      </dgm:t>
    </dgm:pt>
    <dgm:pt modelId="{E817929F-F872-4BA4-B2FF-B11B4A93BD57}">
      <dgm:prSet phldrT="[Text]"/>
      <dgm:spPr/>
      <dgm:t>
        <a:bodyPr/>
        <a:lstStyle/>
        <a:p>
          <a:r>
            <a:rPr lang="en-US" dirty="0" smtClean="0"/>
            <a:t>DREAM Act of 2017</a:t>
          </a:r>
          <a:endParaRPr lang="en-US" dirty="0"/>
        </a:p>
      </dgm:t>
    </dgm:pt>
    <dgm:pt modelId="{C0B53369-5102-4CD1-ADF3-384D62D8DD5B}" type="parTrans" cxnId="{88BD2163-95C5-40DF-B144-971CD2E3A6AC}">
      <dgm:prSet/>
      <dgm:spPr/>
      <dgm:t>
        <a:bodyPr/>
        <a:lstStyle/>
        <a:p>
          <a:endParaRPr lang="en-US"/>
        </a:p>
      </dgm:t>
    </dgm:pt>
    <dgm:pt modelId="{499E84D4-5AC1-4192-9693-3CF69AC92043}" type="sibTrans" cxnId="{88BD2163-95C5-40DF-B144-971CD2E3A6AC}">
      <dgm:prSet/>
      <dgm:spPr/>
      <dgm:t>
        <a:bodyPr/>
        <a:lstStyle/>
        <a:p>
          <a:endParaRPr lang="en-US"/>
        </a:p>
      </dgm:t>
    </dgm:pt>
    <dgm:pt modelId="{09FFC648-5C16-4C4F-B438-CAC1697688C1}">
      <dgm:prSet phldrT="[Text]"/>
      <dgm:spPr/>
      <dgm:t>
        <a:bodyPr/>
        <a:lstStyle/>
        <a:p>
          <a:r>
            <a:rPr lang="en-US" dirty="0" smtClean="0"/>
            <a:t>Arrive before the age of 18 (4 </a:t>
          </a:r>
          <a:r>
            <a:rPr lang="en-US" dirty="0" err="1" smtClean="0"/>
            <a:t>yrs</a:t>
          </a:r>
          <a:r>
            <a:rPr lang="en-US" dirty="0" smtClean="0"/>
            <a:t> prior enactment)</a:t>
          </a:r>
          <a:endParaRPr lang="en-US" dirty="0"/>
        </a:p>
      </dgm:t>
    </dgm:pt>
    <dgm:pt modelId="{C4BA9A16-94A6-4F7F-B54B-137E0F8416CA}" type="parTrans" cxnId="{99928FC5-752C-49BE-88F0-A7DDE7DA2B88}">
      <dgm:prSet/>
      <dgm:spPr/>
      <dgm:t>
        <a:bodyPr/>
        <a:lstStyle/>
        <a:p>
          <a:endParaRPr lang="en-US"/>
        </a:p>
      </dgm:t>
    </dgm:pt>
    <dgm:pt modelId="{740A04BA-4F81-4408-BF9B-B412718373B4}" type="sibTrans" cxnId="{99928FC5-752C-49BE-88F0-A7DDE7DA2B88}">
      <dgm:prSet/>
      <dgm:spPr/>
      <dgm:t>
        <a:bodyPr/>
        <a:lstStyle/>
        <a:p>
          <a:endParaRPr lang="en-US"/>
        </a:p>
      </dgm:t>
    </dgm:pt>
    <dgm:pt modelId="{53002B5A-73FB-4215-AD81-BE9D527C3EF2}">
      <dgm:prSet phldrT="[Text]"/>
      <dgm:spPr/>
      <dgm:t>
        <a:bodyPr/>
        <a:lstStyle/>
        <a:p>
          <a:r>
            <a:rPr lang="en-US" dirty="0" smtClean="0"/>
            <a:t>Up to 8 years of CPR</a:t>
          </a:r>
          <a:endParaRPr lang="en-US" dirty="0"/>
        </a:p>
      </dgm:t>
    </dgm:pt>
    <dgm:pt modelId="{459FD116-B6B5-4E67-8D83-13EF5F721F9A}" type="parTrans" cxnId="{312E3CB3-C947-41FC-8B09-89FC9F79ECC1}">
      <dgm:prSet/>
      <dgm:spPr/>
      <dgm:t>
        <a:bodyPr/>
        <a:lstStyle/>
        <a:p>
          <a:endParaRPr lang="en-US"/>
        </a:p>
      </dgm:t>
    </dgm:pt>
    <dgm:pt modelId="{0071D1D6-AF51-4E59-96FC-4BAC51756445}" type="sibTrans" cxnId="{312E3CB3-C947-41FC-8B09-89FC9F79ECC1}">
      <dgm:prSet/>
      <dgm:spPr/>
      <dgm:t>
        <a:bodyPr/>
        <a:lstStyle/>
        <a:p>
          <a:endParaRPr lang="en-US"/>
        </a:p>
      </dgm:t>
    </dgm:pt>
    <dgm:pt modelId="{FACB9EC8-ED9D-4476-9766-37ABFE5B7797}">
      <dgm:prSet phldrT="[Text]"/>
      <dgm:spPr/>
      <dgm:t>
        <a:bodyPr/>
        <a:lstStyle/>
        <a:p>
          <a:r>
            <a:rPr lang="en-US" dirty="0" smtClean="0"/>
            <a:t>American Hope Act</a:t>
          </a:r>
          <a:endParaRPr lang="en-US" dirty="0"/>
        </a:p>
      </dgm:t>
    </dgm:pt>
    <dgm:pt modelId="{8D2105E0-51C6-41A6-8D00-F71CEE2D5DEB}" type="parTrans" cxnId="{9E5F51B7-9314-481B-9BF7-08CD7E770FD7}">
      <dgm:prSet/>
      <dgm:spPr/>
      <dgm:t>
        <a:bodyPr/>
        <a:lstStyle/>
        <a:p>
          <a:endParaRPr lang="en-US"/>
        </a:p>
      </dgm:t>
    </dgm:pt>
    <dgm:pt modelId="{12AB4F1F-0C0D-44B2-9049-37B4665E6B72}" type="sibTrans" cxnId="{9E5F51B7-9314-481B-9BF7-08CD7E770FD7}">
      <dgm:prSet/>
      <dgm:spPr/>
      <dgm:t>
        <a:bodyPr/>
        <a:lstStyle/>
        <a:p>
          <a:endParaRPr lang="en-US"/>
        </a:p>
      </dgm:t>
    </dgm:pt>
    <dgm:pt modelId="{B98806A3-BA40-4C59-954A-2A511ED68296}">
      <dgm:prSet phldrT="[Text]"/>
      <dgm:spPr/>
      <dgm:t>
        <a:bodyPr/>
        <a:lstStyle/>
        <a:p>
          <a:r>
            <a:rPr lang="en-US" dirty="0" smtClean="0"/>
            <a:t>Arrive before the age of 18 (12/31/2016)</a:t>
          </a:r>
          <a:endParaRPr lang="en-US" dirty="0"/>
        </a:p>
      </dgm:t>
    </dgm:pt>
    <dgm:pt modelId="{539A6275-9812-4760-A91D-F044F600B31B}" type="parTrans" cxnId="{5F8646DE-93F9-409B-BE5C-F3945561FF7F}">
      <dgm:prSet/>
      <dgm:spPr/>
      <dgm:t>
        <a:bodyPr/>
        <a:lstStyle/>
        <a:p>
          <a:endParaRPr lang="en-US"/>
        </a:p>
      </dgm:t>
    </dgm:pt>
    <dgm:pt modelId="{ADF9BB8E-39C9-40DD-8AFF-BC1AD7B1AAAC}" type="sibTrans" cxnId="{5F8646DE-93F9-409B-BE5C-F3945561FF7F}">
      <dgm:prSet/>
      <dgm:spPr/>
      <dgm:t>
        <a:bodyPr/>
        <a:lstStyle/>
        <a:p>
          <a:endParaRPr lang="en-US"/>
        </a:p>
      </dgm:t>
    </dgm:pt>
    <dgm:pt modelId="{39B0561A-924D-49E8-83A2-BAF51F94D736}">
      <dgm:prSet/>
      <dgm:spPr/>
      <dgm:t>
        <a:bodyPr/>
        <a:lstStyle/>
        <a:p>
          <a:r>
            <a:rPr lang="en-US" dirty="0" smtClean="0"/>
            <a:t>SUCCEED Act</a:t>
          </a:r>
          <a:endParaRPr lang="en-US" dirty="0"/>
        </a:p>
      </dgm:t>
    </dgm:pt>
    <dgm:pt modelId="{5567EEF8-E016-420E-971E-D1D92ABC5F6E}" type="parTrans" cxnId="{B30E251F-D819-4630-9AF7-4CF2B8A0B8FE}">
      <dgm:prSet/>
      <dgm:spPr/>
      <dgm:t>
        <a:bodyPr/>
        <a:lstStyle/>
        <a:p>
          <a:endParaRPr lang="en-US"/>
        </a:p>
      </dgm:t>
    </dgm:pt>
    <dgm:pt modelId="{D8F7859E-5832-483B-830B-B377D65EB3F8}" type="sibTrans" cxnId="{B30E251F-D819-4630-9AF7-4CF2B8A0B8FE}">
      <dgm:prSet/>
      <dgm:spPr/>
      <dgm:t>
        <a:bodyPr/>
        <a:lstStyle/>
        <a:p>
          <a:endParaRPr lang="en-US"/>
        </a:p>
      </dgm:t>
    </dgm:pt>
    <dgm:pt modelId="{A9AD20E1-346F-4A70-8E57-AE508DEF7C9F}">
      <dgm:prSet/>
      <dgm:spPr/>
      <dgm:t>
        <a:bodyPr/>
        <a:lstStyle/>
        <a:p>
          <a:r>
            <a:rPr lang="en-US" dirty="0" smtClean="0"/>
            <a:t>Border Security and D.A. Recipient Relief Act</a:t>
          </a:r>
          <a:endParaRPr lang="en-US" dirty="0"/>
        </a:p>
      </dgm:t>
    </dgm:pt>
    <dgm:pt modelId="{462C286A-43A8-4AFF-9B35-DD35019C1128}" type="parTrans" cxnId="{C63DEBED-E767-4D2F-B9D3-80EB6116A320}">
      <dgm:prSet/>
      <dgm:spPr/>
      <dgm:t>
        <a:bodyPr/>
        <a:lstStyle/>
        <a:p>
          <a:endParaRPr lang="en-US"/>
        </a:p>
      </dgm:t>
    </dgm:pt>
    <dgm:pt modelId="{5364345D-7C93-44BA-88D1-CBBC7A9AD8D5}" type="sibTrans" cxnId="{C63DEBED-E767-4D2F-B9D3-80EB6116A320}">
      <dgm:prSet/>
      <dgm:spPr/>
      <dgm:t>
        <a:bodyPr/>
        <a:lstStyle/>
        <a:p>
          <a:endParaRPr lang="en-US"/>
        </a:p>
      </dgm:t>
    </dgm:pt>
    <dgm:pt modelId="{4BE635C5-0CF3-4AA3-A124-438041D20C16}">
      <dgm:prSet/>
      <dgm:spPr/>
      <dgm:t>
        <a:bodyPr/>
        <a:lstStyle/>
        <a:p>
          <a:r>
            <a:rPr lang="en-US" dirty="0" smtClean="0"/>
            <a:t>Arrive before the age of 16 (6/15/2012)</a:t>
          </a:r>
          <a:endParaRPr lang="en-US" dirty="0"/>
        </a:p>
      </dgm:t>
    </dgm:pt>
    <dgm:pt modelId="{FC5B6DD3-9CE9-4CC4-997F-3F2C73DC6D00}" type="parTrans" cxnId="{BC5C1379-B9FA-4927-85E8-FF6BBE1C795D}">
      <dgm:prSet/>
      <dgm:spPr/>
      <dgm:t>
        <a:bodyPr/>
        <a:lstStyle/>
        <a:p>
          <a:endParaRPr lang="en-US"/>
        </a:p>
      </dgm:t>
    </dgm:pt>
    <dgm:pt modelId="{D32DEB00-BCA4-4645-B3E5-0F5525CCB57F}" type="sibTrans" cxnId="{BC5C1379-B9FA-4927-85E8-FF6BBE1C795D}">
      <dgm:prSet/>
      <dgm:spPr/>
      <dgm:t>
        <a:bodyPr/>
        <a:lstStyle/>
        <a:p>
          <a:endParaRPr lang="en-US"/>
        </a:p>
      </dgm:t>
    </dgm:pt>
    <dgm:pt modelId="{412DB82E-5F2C-40D2-8395-2B258E0F8DA4}">
      <dgm:prSet/>
      <dgm:spPr/>
      <dgm:t>
        <a:bodyPr/>
        <a:lstStyle/>
        <a:p>
          <a:r>
            <a:rPr lang="en-US" dirty="0" smtClean="0"/>
            <a:t>Arrive before the age of 16 (1/01/2012)</a:t>
          </a:r>
          <a:endParaRPr lang="en-US" dirty="0"/>
        </a:p>
      </dgm:t>
    </dgm:pt>
    <dgm:pt modelId="{FD355EAE-6181-4BF5-9C68-3E4FA1C5D8EA}" type="parTrans" cxnId="{AACD1EA4-FF88-40EC-B777-AE74737659BF}">
      <dgm:prSet/>
      <dgm:spPr/>
      <dgm:t>
        <a:bodyPr/>
        <a:lstStyle/>
        <a:p>
          <a:endParaRPr lang="en-US"/>
        </a:p>
      </dgm:t>
    </dgm:pt>
    <dgm:pt modelId="{44A208F6-4A30-4B02-A62F-F3C097A7A8AA}" type="sibTrans" cxnId="{AACD1EA4-FF88-40EC-B777-AE74737659BF}">
      <dgm:prSet/>
      <dgm:spPr/>
      <dgm:t>
        <a:bodyPr/>
        <a:lstStyle/>
        <a:p>
          <a:endParaRPr lang="en-US"/>
        </a:p>
      </dgm:t>
    </dgm:pt>
    <dgm:pt modelId="{25500449-D7F6-4D9B-A226-1AB32D037F37}">
      <dgm:prSet/>
      <dgm:spPr/>
      <dgm:t>
        <a:bodyPr/>
        <a:lstStyle/>
        <a:p>
          <a:r>
            <a:rPr lang="en-US" dirty="0" smtClean="0"/>
            <a:t>Up to 8 years of CPR</a:t>
          </a:r>
          <a:endParaRPr lang="en-US" dirty="0"/>
        </a:p>
      </dgm:t>
    </dgm:pt>
    <dgm:pt modelId="{12F9FEF9-FCA0-4BE2-A73E-FE058AF538D2}" type="parTrans" cxnId="{FA8CFB09-1E1D-4159-81C1-103EAF3BC035}">
      <dgm:prSet/>
      <dgm:spPr/>
      <dgm:t>
        <a:bodyPr/>
        <a:lstStyle/>
        <a:p>
          <a:endParaRPr lang="en-US"/>
        </a:p>
      </dgm:t>
    </dgm:pt>
    <dgm:pt modelId="{3030CBE7-6886-4B7E-9EBE-07C3ED7EFCE9}" type="sibTrans" cxnId="{FA8CFB09-1E1D-4159-81C1-103EAF3BC035}">
      <dgm:prSet/>
      <dgm:spPr/>
      <dgm:t>
        <a:bodyPr/>
        <a:lstStyle/>
        <a:p>
          <a:endParaRPr lang="en-US"/>
        </a:p>
      </dgm:t>
    </dgm:pt>
    <dgm:pt modelId="{6C9D8B29-1099-4DFA-99EE-CE0989978C49}">
      <dgm:prSet/>
      <dgm:spPr/>
      <dgm:t>
        <a:bodyPr/>
        <a:lstStyle/>
        <a:p>
          <a:r>
            <a:rPr lang="en-US" dirty="0" smtClean="0"/>
            <a:t>10 year CPR  (5 </a:t>
          </a:r>
          <a:r>
            <a:rPr lang="en-US" dirty="0" err="1" smtClean="0"/>
            <a:t>yr</a:t>
          </a:r>
          <a:r>
            <a:rPr lang="en-US" dirty="0" smtClean="0"/>
            <a:t> initial/18 </a:t>
          </a:r>
          <a:r>
            <a:rPr lang="en-US" dirty="0" err="1" smtClean="0"/>
            <a:t>yrs</a:t>
          </a:r>
          <a:r>
            <a:rPr lang="en-US" dirty="0" smtClean="0"/>
            <a:t> of age; 5 </a:t>
          </a:r>
          <a:r>
            <a:rPr lang="en-US" dirty="0" err="1" smtClean="0"/>
            <a:t>yr</a:t>
          </a:r>
          <a:r>
            <a:rPr lang="en-US" dirty="0" smtClean="0"/>
            <a:t> extension)</a:t>
          </a:r>
          <a:endParaRPr lang="en-US" dirty="0"/>
        </a:p>
      </dgm:t>
    </dgm:pt>
    <dgm:pt modelId="{27A5524F-9575-417A-9579-13125C3E8A30}" type="parTrans" cxnId="{A6906A4D-B660-4A31-921A-4AB408919116}">
      <dgm:prSet/>
      <dgm:spPr/>
      <dgm:t>
        <a:bodyPr/>
        <a:lstStyle/>
        <a:p>
          <a:endParaRPr lang="en-US"/>
        </a:p>
      </dgm:t>
    </dgm:pt>
    <dgm:pt modelId="{E772F749-4FC6-427B-A853-F45987880D59}" type="sibTrans" cxnId="{A6906A4D-B660-4A31-921A-4AB408919116}">
      <dgm:prSet/>
      <dgm:spPr/>
      <dgm:t>
        <a:bodyPr/>
        <a:lstStyle/>
        <a:p>
          <a:endParaRPr lang="en-US"/>
        </a:p>
      </dgm:t>
    </dgm:pt>
    <dgm:pt modelId="{214C9EAB-BC6B-4B97-A303-63EF270B1162}">
      <dgm:prSet/>
      <dgm:spPr/>
      <dgm:t>
        <a:bodyPr/>
        <a:lstStyle/>
        <a:p>
          <a:r>
            <a:rPr lang="en-US" dirty="0" smtClean="0"/>
            <a:t>10 year CPR  (5 </a:t>
          </a:r>
          <a:r>
            <a:rPr lang="en-US" dirty="0" err="1" smtClean="0"/>
            <a:t>yr</a:t>
          </a:r>
          <a:r>
            <a:rPr lang="en-US" dirty="0" smtClean="0"/>
            <a:t> initial; 5 </a:t>
          </a:r>
          <a:r>
            <a:rPr lang="en-US" dirty="0" err="1" smtClean="0"/>
            <a:t>yr</a:t>
          </a:r>
          <a:r>
            <a:rPr lang="en-US" dirty="0" smtClean="0"/>
            <a:t> extension)</a:t>
          </a:r>
          <a:endParaRPr lang="en-US" dirty="0"/>
        </a:p>
      </dgm:t>
    </dgm:pt>
    <dgm:pt modelId="{72E81644-4B2E-4209-86AB-74C7A9C869DC}" type="parTrans" cxnId="{E7767CD7-EDE6-4D4C-8BAA-4C26F3C9DA0D}">
      <dgm:prSet/>
      <dgm:spPr/>
      <dgm:t>
        <a:bodyPr/>
        <a:lstStyle/>
        <a:p>
          <a:endParaRPr lang="en-US"/>
        </a:p>
      </dgm:t>
    </dgm:pt>
    <dgm:pt modelId="{EC1CF9FE-1265-4A14-8657-37004452E883}" type="sibTrans" cxnId="{E7767CD7-EDE6-4D4C-8BAA-4C26F3C9DA0D}">
      <dgm:prSet/>
      <dgm:spPr/>
      <dgm:t>
        <a:bodyPr/>
        <a:lstStyle/>
        <a:p>
          <a:endParaRPr lang="en-US"/>
        </a:p>
      </dgm:t>
    </dgm:pt>
    <dgm:pt modelId="{8FF0B17D-A7FE-48F7-A3E1-CA60963B6A81}" type="pres">
      <dgm:prSet presAssocID="{CF54C61C-3A7F-448F-A9AA-F97AAABA025D}" presName="Name0" presStyleCnt="0">
        <dgm:presLayoutVars>
          <dgm:dir/>
          <dgm:animLvl val="lvl"/>
          <dgm:resizeHandles val="exact"/>
        </dgm:presLayoutVars>
      </dgm:prSet>
      <dgm:spPr/>
      <dgm:t>
        <a:bodyPr/>
        <a:lstStyle/>
        <a:p>
          <a:endParaRPr lang="en-US"/>
        </a:p>
      </dgm:t>
    </dgm:pt>
    <dgm:pt modelId="{C3811904-C2FA-41A9-9FC9-9F5F5E508599}" type="pres">
      <dgm:prSet presAssocID="{13335D54-B882-4323-9770-07EFE72191BE}" presName="linNode" presStyleCnt="0"/>
      <dgm:spPr/>
    </dgm:pt>
    <dgm:pt modelId="{5DBF5F7F-258E-4032-B585-62E0E6440226}" type="pres">
      <dgm:prSet presAssocID="{13335D54-B882-4323-9770-07EFE72191BE}" presName="parentText" presStyleLbl="node1" presStyleIdx="0" presStyleCnt="5">
        <dgm:presLayoutVars>
          <dgm:chMax val="1"/>
          <dgm:bulletEnabled val="1"/>
        </dgm:presLayoutVars>
      </dgm:prSet>
      <dgm:spPr/>
      <dgm:t>
        <a:bodyPr/>
        <a:lstStyle/>
        <a:p>
          <a:endParaRPr lang="en-US"/>
        </a:p>
      </dgm:t>
    </dgm:pt>
    <dgm:pt modelId="{9D639A43-55A8-417C-BB11-7D4035CA6C53}" type="pres">
      <dgm:prSet presAssocID="{13335D54-B882-4323-9770-07EFE72191BE}" presName="descendantText" presStyleLbl="alignAccFollowNode1" presStyleIdx="0" presStyleCnt="5" custLinFactNeighborX="0">
        <dgm:presLayoutVars>
          <dgm:bulletEnabled val="1"/>
        </dgm:presLayoutVars>
      </dgm:prSet>
      <dgm:spPr/>
      <dgm:t>
        <a:bodyPr/>
        <a:lstStyle/>
        <a:p>
          <a:endParaRPr lang="en-US"/>
        </a:p>
      </dgm:t>
    </dgm:pt>
    <dgm:pt modelId="{25ECA17D-C8E5-4F4A-BFD5-8E01165B27CB}" type="pres">
      <dgm:prSet presAssocID="{9B22CE31-4022-41A4-9189-44F3F7EFF4DB}" presName="sp" presStyleCnt="0"/>
      <dgm:spPr/>
    </dgm:pt>
    <dgm:pt modelId="{0538772C-1958-4629-B651-480A6B3EAC73}" type="pres">
      <dgm:prSet presAssocID="{E817929F-F872-4BA4-B2FF-B11B4A93BD57}" presName="linNode" presStyleCnt="0"/>
      <dgm:spPr/>
    </dgm:pt>
    <dgm:pt modelId="{E0A826F9-EAC0-4F71-B99C-FC6B75DF53E1}" type="pres">
      <dgm:prSet presAssocID="{E817929F-F872-4BA4-B2FF-B11B4A93BD57}" presName="parentText" presStyleLbl="node1" presStyleIdx="1" presStyleCnt="5">
        <dgm:presLayoutVars>
          <dgm:chMax val="1"/>
          <dgm:bulletEnabled val="1"/>
        </dgm:presLayoutVars>
      </dgm:prSet>
      <dgm:spPr/>
      <dgm:t>
        <a:bodyPr/>
        <a:lstStyle/>
        <a:p>
          <a:endParaRPr lang="en-US"/>
        </a:p>
      </dgm:t>
    </dgm:pt>
    <dgm:pt modelId="{77050FC6-9F14-4931-A132-8971DB87DF68}" type="pres">
      <dgm:prSet presAssocID="{E817929F-F872-4BA4-B2FF-B11B4A93BD57}" presName="descendantText" presStyleLbl="alignAccFollowNode1" presStyleIdx="1" presStyleCnt="5" custLinFactNeighborY="0">
        <dgm:presLayoutVars>
          <dgm:bulletEnabled val="1"/>
        </dgm:presLayoutVars>
      </dgm:prSet>
      <dgm:spPr/>
      <dgm:t>
        <a:bodyPr/>
        <a:lstStyle/>
        <a:p>
          <a:endParaRPr lang="en-US"/>
        </a:p>
      </dgm:t>
    </dgm:pt>
    <dgm:pt modelId="{6667BC29-54D8-481D-B61C-37CA3D946E27}" type="pres">
      <dgm:prSet presAssocID="{499E84D4-5AC1-4192-9693-3CF69AC92043}" presName="sp" presStyleCnt="0"/>
      <dgm:spPr/>
    </dgm:pt>
    <dgm:pt modelId="{176DDB1D-ECDC-4DEE-BAC3-CF2A2B9F81ED}" type="pres">
      <dgm:prSet presAssocID="{FACB9EC8-ED9D-4476-9766-37ABFE5B7797}" presName="linNode" presStyleCnt="0"/>
      <dgm:spPr/>
    </dgm:pt>
    <dgm:pt modelId="{761E4BD6-8673-442D-834B-DC41C833AD4F}" type="pres">
      <dgm:prSet presAssocID="{FACB9EC8-ED9D-4476-9766-37ABFE5B7797}" presName="parentText" presStyleLbl="node1" presStyleIdx="2" presStyleCnt="5">
        <dgm:presLayoutVars>
          <dgm:chMax val="1"/>
          <dgm:bulletEnabled val="1"/>
        </dgm:presLayoutVars>
      </dgm:prSet>
      <dgm:spPr/>
      <dgm:t>
        <a:bodyPr/>
        <a:lstStyle/>
        <a:p>
          <a:endParaRPr lang="en-US"/>
        </a:p>
      </dgm:t>
    </dgm:pt>
    <dgm:pt modelId="{9D52C836-2C5E-41B2-8C1A-1DC45EA3C986}" type="pres">
      <dgm:prSet presAssocID="{FACB9EC8-ED9D-4476-9766-37ABFE5B7797}" presName="descendantText" presStyleLbl="alignAccFollowNode1" presStyleIdx="2" presStyleCnt="5" custLinFactNeighborY="0">
        <dgm:presLayoutVars>
          <dgm:bulletEnabled val="1"/>
        </dgm:presLayoutVars>
      </dgm:prSet>
      <dgm:spPr/>
      <dgm:t>
        <a:bodyPr/>
        <a:lstStyle/>
        <a:p>
          <a:endParaRPr lang="en-US"/>
        </a:p>
      </dgm:t>
    </dgm:pt>
    <dgm:pt modelId="{99607B7D-2495-476A-9FF8-369303E90F20}" type="pres">
      <dgm:prSet presAssocID="{12AB4F1F-0C0D-44B2-9049-37B4665E6B72}" presName="sp" presStyleCnt="0"/>
      <dgm:spPr/>
    </dgm:pt>
    <dgm:pt modelId="{0F292C86-8B05-4FF0-A560-1250ADE75CFE}" type="pres">
      <dgm:prSet presAssocID="{39B0561A-924D-49E8-83A2-BAF51F94D736}" presName="linNode" presStyleCnt="0"/>
      <dgm:spPr/>
    </dgm:pt>
    <dgm:pt modelId="{653EF4DF-20BA-438D-A558-0B82332C350A}" type="pres">
      <dgm:prSet presAssocID="{39B0561A-924D-49E8-83A2-BAF51F94D736}" presName="parentText" presStyleLbl="node1" presStyleIdx="3" presStyleCnt="5">
        <dgm:presLayoutVars>
          <dgm:chMax val="1"/>
          <dgm:bulletEnabled val="1"/>
        </dgm:presLayoutVars>
      </dgm:prSet>
      <dgm:spPr/>
      <dgm:t>
        <a:bodyPr/>
        <a:lstStyle/>
        <a:p>
          <a:endParaRPr lang="en-US"/>
        </a:p>
      </dgm:t>
    </dgm:pt>
    <dgm:pt modelId="{7AC07FF9-3B64-4C19-8D68-8447270DB455}" type="pres">
      <dgm:prSet presAssocID="{39B0561A-924D-49E8-83A2-BAF51F94D736}" presName="descendantText" presStyleLbl="alignAccFollowNode1" presStyleIdx="3" presStyleCnt="5" custLinFactNeighborY="0">
        <dgm:presLayoutVars>
          <dgm:bulletEnabled val="1"/>
        </dgm:presLayoutVars>
      </dgm:prSet>
      <dgm:spPr/>
      <dgm:t>
        <a:bodyPr/>
        <a:lstStyle/>
        <a:p>
          <a:endParaRPr lang="en-US"/>
        </a:p>
      </dgm:t>
    </dgm:pt>
    <dgm:pt modelId="{87760AE6-790F-4E26-9E36-CBFA2A1705B8}" type="pres">
      <dgm:prSet presAssocID="{D8F7859E-5832-483B-830B-B377D65EB3F8}" presName="sp" presStyleCnt="0"/>
      <dgm:spPr/>
    </dgm:pt>
    <dgm:pt modelId="{3E908ECD-1720-4DEB-A937-612B1E2BAFD5}" type="pres">
      <dgm:prSet presAssocID="{A9AD20E1-346F-4A70-8E57-AE508DEF7C9F}" presName="linNode" presStyleCnt="0"/>
      <dgm:spPr/>
    </dgm:pt>
    <dgm:pt modelId="{41E60761-7DF4-49DD-86D4-D22277BA9F85}" type="pres">
      <dgm:prSet presAssocID="{A9AD20E1-346F-4A70-8E57-AE508DEF7C9F}" presName="parentText" presStyleLbl="node1" presStyleIdx="4" presStyleCnt="5">
        <dgm:presLayoutVars>
          <dgm:chMax val="1"/>
          <dgm:bulletEnabled val="1"/>
        </dgm:presLayoutVars>
      </dgm:prSet>
      <dgm:spPr/>
      <dgm:t>
        <a:bodyPr/>
        <a:lstStyle/>
        <a:p>
          <a:endParaRPr lang="en-US"/>
        </a:p>
      </dgm:t>
    </dgm:pt>
    <dgm:pt modelId="{57BC54D4-13A1-4181-A180-427026B0B8BC}" type="pres">
      <dgm:prSet presAssocID="{A9AD20E1-346F-4A70-8E57-AE508DEF7C9F}" presName="descendantText" presStyleLbl="alignAccFollowNode1" presStyleIdx="4" presStyleCnt="5" custLinFactNeighborY="0">
        <dgm:presLayoutVars>
          <dgm:bulletEnabled val="1"/>
        </dgm:presLayoutVars>
      </dgm:prSet>
      <dgm:spPr/>
      <dgm:t>
        <a:bodyPr/>
        <a:lstStyle/>
        <a:p>
          <a:endParaRPr lang="en-US"/>
        </a:p>
      </dgm:t>
    </dgm:pt>
  </dgm:ptLst>
  <dgm:cxnLst>
    <dgm:cxn modelId="{AACD1EA4-FF88-40EC-B777-AE74737659BF}" srcId="{A9AD20E1-346F-4A70-8E57-AE508DEF7C9F}" destId="{412DB82E-5F2C-40D2-8395-2B258E0F8DA4}" srcOrd="0" destOrd="0" parTransId="{FD355EAE-6181-4BF5-9C68-3E4FA1C5D8EA}" sibTransId="{44A208F6-4A30-4B02-A62F-F3C097A7A8AA}"/>
    <dgm:cxn modelId="{33D5227E-077C-463C-A68E-82EEE1E2A957}" type="presOf" srcId="{412DB82E-5F2C-40D2-8395-2B258E0F8DA4}" destId="{57BC54D4-13A1-4181-A180-427026B0B8BC}" srcOrd="0" destOrd="0" presId="urn:microsoft.com/office/officeart/2005/8/layout/vList5"/>
    <dgm:cxn modelId="{5051744D-F06A-4EE4-BE08-E08380A37699}" type="presOf" srcId="{214C9EAB-BC6B-4B97-A303-63EF270B1162}" destId="{57BC54D4-13A1-4181-A180-427026B0B8BC}" srcOrd="0" destOrd="1" presId="urn:microsoft.com/office/officeart/2005/8/layout/vList5"/>
    <dgm:cxn modelId="{E476B74E-C297-4A72-9CE2-E07F7307F8CA}" type="presOf" srcId="{25500449-D7F6-4D9B-A226-1AB32D037F37}" destId="{9D52C836-2C5E-41B2-8C1A-1DC45EA3C986}" srcOrd="0" destOrd="1" presId="urn:microsoft.com/office/officeart/2005/8/layout/vList5"/>
    <dgm:cxn modelId="{EE4681C3-3703-44BB-9E63-03FB80FB89F6}" type="presOf" srcId="{CF54C61C-3A7F-448F-A9AA-F97AAABA025D}" destId="{8FF0B17D-A7FE-48F7-A3E1-CA60963B6A81}" srcOrd="0" destOrd="0" presId="urn:microsoft.com/office/officeart/2005/8/layout/vList5"/>
    <dgm:cxn modelId="{FA8CFB09-1E1D-4159-81C1-103EAF3BC035}" srcId="{FACB9EC8-ED9D-4476-9766-37ABFE5B7797}" destId="{25500449-D7F6-4D9B-A226-1AB32D037F37}" srcOrd="1" destOrd="0" parTransId="{12F9FEF9-FCA0-4BE2-A73E-FE058AF538D2}" sibTransId="{3030CBE7-6886-4B7E-9EBE-07C3ED7EFCE9}"/>
    <dgm:cxn modelId="{F618F4B4-796E-4248-95B9-C01E6F421D3E}" type="presOf" srcId="{B98806A3-BA40-4C59-954A-2A511ED68296}" destId="{9D52C836-2C5E-41B2-8C1A-1DC45EA3C986}" srcOrd="0" destOrd="0" presId="urn:microsoft.com/office/officeart/2005/8/layout/vList5"/>
    <dgm:cxn modelId="{AC8824E8-ABBF-4515-A659-C39E39920D7A}" type="presOf" srcId="{13335D54-B882-4323-9770-07EFE72191BE}" destId="{5DBF5F7F-258E-4032-B585-62E0E6440226}" srcOrd="0" destOrd="0" presId="urn:microsoft.com/office/officeart/2005/8/layout/vList5"/>
    <dgm:cxn modelId="{F9600802-862C-4C6F-97DC-013C2532AD0A}" type="presOf" srcId="{D0CD4A81-E532-4109-8274-CD44524182BC}" destId="{9D639A43-55A8-417C-BB11-7D4035CA6C53}" srcOrd="0" destOrd="0" presId="urn:microsoft.com/office/officeart/2005/8/layout/vList5"/>
    <dgm:cxn modelId="{6C8EB995-5368-4B60-8976-A980D152CE09}" type="presOf" srcId="{39B0561A-924D-49E8-83A2-BAF51F94D736}" destId="{653EF4DF-20BA-438D-A558-0B82332C350A}" srcOrd="0" destOrd="0" presId="urn:microsoft.com/office/officeart/2005/8/layout/vList5"/>
    <dgm:cxn modelId="{FD238CAF-5E7C-4BCA-AF9A-94EE32F4DAF0}" type="presOf" srcId="{4BE635C5-0CF3-4AA3-A124-438041D20C16}" destId="{7AC07FF9-3B64-4C19-8D68-8447270DB455}" srcOrd="0" destOrd="0" presId="urn:microsoft.com/office/officeart/2005/8/layout/vList5"/>
    <dgm:cxn modelId="{F728FA29-7EE0-4F9D-B3B9-9F00FA82A463}" type="presOf" srcId="{09FFC648-5C16-4C4F-B438-CAC1697688C1}" destId="{77050FC6-9F14-4931-A132-8971DB87DF68}" srcOrd="0" destOrd="0" presId="urn:microsoft.com/office/officeart/2005/8/layout/vList5"/>
    <dgm:cxn modelId="{88BD2163-95C5-40DF-B144-971CD2E3A6AC}" srcId="{CF54C61C-3A7F-448F-A9AA-F97AAABA025D}" destId="{E817929F-F872-4BA4-B2FF-B11B4A93BD57}" srcOrd="1" destOrd="0" parTransId="{C0B53369-5102-4CD1-ADF3-384D62D8DD5B}" sibTransId="{499E84D4-5AC1-4192-9693-3CF69AC92043}"/>
    <dgm:cxn modelId="{8CCA5932-0B57-431C-AD42-A6B2ABF0B1AA}" type="presOf" srcId="{FACB9EC8-ED9D-4476-9766-37ABFE5B7797}" destId="{761E4BD6-8673-442D-834B-DC41C833AD4F}" srcOrd="0" destOrd="0" presId="urn:microsoft.com/office/officeart/2005/8/layout/vList5"/>
    <dgm:cxn modelId="{C4ED7717-0C94-4281-BAF1-51F1ED6EA742}" type="presOf" srcId="{53002B5A-73FB-4215-AD81-BE9D527C3EF2}" destId="{77050FC6-9F14-4931-A132-8971DB87DF68}" srcOrd="0" destOrd="1" presId="urn:microsoft.com/office/officeart/2005/8/layout/vList5"/>
    <dgm:cxn modelId="{99928FC5-752C-49BE-88F0-A7DDE7DA2B88}" srcId="{E817929F-F872-4BA4-B2FF-B11B4A93BD57}" destId="{09FFC648-5C16-4C4F-B438-CAC1697688C1}" srcOrd="0" destOrd="0" parTransId="{C4BA9A16-94A6-4F7F-B54B-137E0F8416CA}" sibTransId="{740A04BA-4F81-4408-BF9B-B412718373B4}"/>
    <dgm:cxn modelId="{B30E251F-D819-4630-9AF7-4CF2B8A0B8FE}" srcId="{CF54C61C-3A7F-448F-A9AA-F97AAABA025D}" destId="{39B0561A-924D-49E8-83A2-BAF51F94D736}" srcOrd="3" destOrd="0" parTransId="{5567EEF8-E016-420E-971E-D1D92ABC5F6E}" sibTransId="{D8F7859E-5832-483B-830B-B377D65EB3F8}"/>
    <dgm:cxn modelId="{BC5C1379-B9FA-4927-85E8-FF6BBE1C795D}" srcId="{39B0561A-924D-49E8-83A2-BAF51F94D736}" destId="{4BE635C5-0CF3-4AA3-A124-438041D20C16}" srcOrd="0" destOrd="0" parTransId="{FC5B6DD3-9CE9-4CC4-997F-3F2C73DC6D00}" sibTransId="{D32DEB00-BCA4-4645-B3E5-0F5525CCB57F}"/>
    <dgm:cxn modelId="{A5A5B20B-6009-4CF1-8F72-E515497F9FFE}" type="presOf" srcId="{6C9D8B29-1099-4DFA-99EE-CE0989978C49}" destId="{7AC07FF9-3B64-4C19-8D68-8447270DB455}" srcOrd="0" destOrd="1" presId="urn:microsoft.com/office/officeart/2005/8/layout/vList5"/>
    <dgm:cxn modelId="{9E5F51B7-9314-481B-9BF7-08CD7E770FD7}" srcId="{CF54C61C-3A7F-448F-A9AA-F97AAABA025D}" destId="{FACB9EC8-ED9D-4476-9766-37ABFE5B7797}" srcOrd="2" destOrd="0" parTransId="{8D2105E0-51C6-41A6-8D00-F71CEE2D5DEB}" sibTransId="{12AB4F1F-0C0D-44B2-9049-37B4665E6B72}"/>
    <dgm:cxn modelId="{719494B4-2FBE-4F16-965A-77159D69ED64}" type="presOf" srcId="{A9AD20E1-346F-4A70-8E57-AE508DEF7C9F}" destId="{41E60761-7DF4-49DD-86D4-D22277BA9F85}" srcOrd="0" destOrd="0" presId="urn:microsoft.com/office/officeart/2005/8/layout/vList5"/>
    <dgm:cxn modelId="{CE805E09-6C88-4783-B96E-021DF8F20EDA}" srcId="{CF54C61C-3A7F-448F-A9AA-F97AAABA025D}" destId="{13335D54-B882-4323-9770-07EFE72191BE}" srcOrd="0" destOrd="0" parTransId="{2E558024-6C00-4AB7-8DEC-B7DDCBA1525E}" sibTransId="{9B22CE31-4022-41A4-9189-44F3F7EFF4DB}"/>
    <dgm:cxn modelId="{5F8646DE-93F9-409B-BE5C-F3945561FF7F}" srcId="{FACB9EC8-ED9D-4476-9766-37ABFE5B7797}" destId="{B98806A3-BA40-4C59-954A-2A511ED68296}" srcOrd="0" destOrd="0" parTransId="{539A6275-9812-4760-A91D-F044F600B31B}" sibTransId="{ADF9BB8E-39C9-40DD-8AFF-BC1AD7B1AAAC}"/>
    <dgm:cxn modelId="{E7767CD7-EDE6-4D4C-8BAA-4C26F3C9DA0D}" srcId="{A9AD20E1-346F-4A70-8E57-AE508DEF7C9F}" destId="{214C9EAB-BC6B-4B97-A303-63EF270B1162}" srcOrd="1" destOrd="0" parTransId="{72E81644-4B2E-4209-86AB-74C7A9C869DC}" sibTransId="{EC1CF9FE-1265-4A14-8657-37004452E883}"/>
    <dgm:cxn modelId="{312E3CB3-C947-41FC-8B09-89FC9F79ECC1}" srcId="{E817929F-F872-4BA4-B2FF-B11B4A93BD57}" destId="{53002B5A-73FB-4215-AD81-BE9D527C3EF2}" srcOrd="1" destOrd="0" parTransId="{459FD116-B6B5-4E67-8D83-13EF5F721F9A}" sibTransId="{0071D1D6-AF51-4E59-96FC-4BAC51756445}"/>
    <dgm:cxn modelId="{473CBABD-23BF-4E6D-87CC-B45A4CDBE7C9}" type="presOf" srcId="{4EFA2F47-10B9-4D74-802A-AA67802A51D1}" destId="{9D639A43-55A8-417C-BB11-7D4035CA6C53}" srcOrd="0" destOrd="1" presId="urn:microsoft.com/office/officeart/2005/8/layout/vList5"/>
    <dgm:cxn modelId="{94CDB106-6C68-40B3-8A05-4777EF2C8E86}" type="presOf" srcId="{E817929F-F872-4BA4-B2FF-B11B4A93BD57}" destId="{E0A826F9-EAC0-4F71-B99C-FC6B75DF53E1}" srcOrd="0" destOrd="0" presId="urn:microsoft.com/office/officeart/2005/8/layout/vList5"/>
    <dgm:cxn modelId="{4D61BECC-F3D8-4274-A2FF-4214388F37E7}" srcId="{13335D54-B882-4323-9770-07EFE72191BE}" destId="{4EFA2F47-10B9-4D74-802A-AA67802A51D1}" srcOrd="1" destOrd="0" parTransId="{A54B4D33-6102-4CD9-937A-E7BE8AAD561C}" sibTransId="{A807F3EB-9A9E-4C48-86A9-B07E78F36824}"/>
    <dgm:cxn modelId="{A6906A4D-B660-4A31-921A-4AB408919116}" srcId="{39B0561A-924D-49E8-83A2-BAF51F94D736}" destId="{6C9D8B29-1099-4DFA-99EE-CE0989978C49}" srcOrd="1" destOrd="0" parTransId="{27A5524F-9575-417A-9579-13125C3E8A30}" sibTransId="{E772F749-4FC6-427B-A853-F45987880D59}"/>
    <dgm:cxn modelId="{58B2FBFD-FADF-4666-B823-F010561E7FA2}" srcId="{13335D54-B882-4323-9770-07EFE72191BE}" destId="{D0CD4A81-E532-4109-8274-CD44524182BC}" srcOrd="0" destOrd="0" parTransId="{C0AD7D7A-8EF2-4781-8245-454731EA8946}" sibTransId="{EE841C47-E753-4CD9-A8D5-9152F3676400}"/>
    <dgm:cxn modelId="{C63DEBED-E767-4D2F-B9D3-80EB6116A320}" srcId="{CF54C61C-3A7F-448F-A9AA-F97AAABA025D}" destId="{A9AD20E1-346F-4A70-8E57-AE508DEF7C9F}" srcOrd="4" destOrd="0" parTransId="{462C286A-43A8-4AFF-9B35-DD35019C1128}" sibTransId="{5364345D-7C93-44BA-88D1-CBBC7A9AD8D5}"/>
    <dgm:cxn modelId="{9A460C3D-B103-46BA-B06B-AD8A2B480022}" type="presParOf" srcId="{8FF0B17D-A7FE-48F7-A3E1-CA60963B6A81}" destId="{C3811904-C2FA-41A9-9FC9-9F5F5E508599}" srcOrd="0" destOrd="0" presId="urn:microsoft.com/office/officeart/2005/8/layout/vList5"/>
    <dgm:cxn modelId="{77FD9A75-9980-4417-9A3A-4574644B598C}" type="presParOf" srcId="{C3811904-C2FA-41A9-9FC9-9F5F5E508599}" destId="{5DBF5F7F-258E-4032-B585-62E0E6440226}" srcOrd="0" destOrd="0" presId="urn:microsoft.com/office/officeart/2005/8/layout/vList5"/>
    <dgm:cxn modelId="{F3B7E3FA-084D-4175-944B-47D7B1D6CD25}" type="presParOf" srcId="{C3811904-C2FA-41A9-9FC9-9F5F5E508599}" destId="{9D639A43-55A8-417C-BB11-7D4035CA6C53}" srcOrd="1" destOrd="0" presId="urn:microsoft.com/office/officeart/2005/8/layout/vList5"/>
    <dgm:cxn modelId="{CA0EBB19-A28D-4335-967D-150E7B02CB97}" type="presParOf" srcId="{8FF0B17D-A7FE-48F7-A3E1-CA60963B6A81}" destId="{25ECA17D-C8E5-4F4A-BFD5-8E01165B27CB}" srcOrd="1" destOrd="0" presId="urn:microsoft.com/office/officeart/2005/8/layout/vList5"/>
    <dgm:cxn modelId="{0CE20175-B381-4EB4-890F-D87C19298178}" type="presParOf" srcId="{8FF0B17D-A7FE-48F7-A3E1-CA60963B6A81}" destId="{0538772C-1958-4629-B651-480A6B3EAC73}" srcOrd="2" destOrd="0" presId="urn:microsoft.com/office/officeart/2005/8/layout/vList5"/>
    <dgm:cxn modelId="{BD384850-4E53-409D-B9A0-AD7F240177EF}" type="presParOf" srcId="{0538772C-1958-4629-B651-480A6B3EAC73}" destId="{E0A826F9-EAC0-4F71-B99C-FC6B75DF53E1}" srcOrd="0" destOrd="0" presId="urn:microsoft.com/office/officeart/2005/8/layout/vList5"/>
    <dgm:cxn modelId="{4509383B-4351-479C-8273-F7310B1018FC}" type="presParOf" srcId="{0538772C-1958-4629-B651-480A6B3EAC73}" destId="{77050FC6-9F14-4931-A132-8971DB87DF68}" srcOrd="1" destOrd="0" presId="urn:microsoft.com/office/officeart/2005/8/layout/vList5"/>
    <dgm:cxn modelId="{3100980F-339B-4D7E-B600-C5E9AB5E2442}" type="presParOf" srcId="{8FF0B17D-A7FE-48F7-A3E1-CA60963B6A81}" destId="{6667BC29-54D8-481D-B61C-37CA3D946E27}" srcOrd="3" destOrd="0" presId="urn:microsoft.com/office/officeart/2005/8/layout/vList5"/>
    <dgm:cxn modelId="{E08B360C-A964-4526-BC39-994EFC4E9D74}" type="presParOf" srcId="{8FF0B17D-A7FE-48F7-A3E1-CA60963B6A81}" destId="{176DDB1D-ECDC-4DEE-BAC3-CF2A2B9F81ED}" srcOrd="4" destOrd="0" presId="urn:microsoft.com/office/officeart/2005/8/layout/vList5"/>
    <dgm:cxn modelId="{B807E7C7-EA48-499D-9C57-CFF9E71DB6B7}" type="presParOf" srcId="{176DDB1D-ECDC-4DEE-BAC3-CF2A2B9F81ED}" destId="{761E4BD6-8673-442D-834B-DC41C833AD4F}" srcOrd="0" destOrd="0" presId="urn:microsoft.com/office/officeart/2005/8/layout/vList5"/>
    <dgm:cxn modelId="{3624AF5C-096A-4885-B69C-DD40E1E95875}" type="presParOf" srcId="{176DDB1D-ECDC-4DEE-BAC3-CF2A2B9F81ED}" destId="{9D52C836-2C5E-41B2-8C1A-1DC45EA3C986}" srcOrd="1" destOrd="0" presId="urn:microsoft.com/office/officeart/2005/8/layout/vList5"/>
    <dgm:cxn modelId="{9F937C80-59D0-44E8-9D1B-62174134C18D}" type="presParOf" srcId="{8FF0B17D-A7FE-48F7-A3E1-CA60963B6A81}" destId="{99607B7D-2495-476A-9FF8-369303E90F20}" srcOrd="5" destOrd="0" presId="urn:microsoft.com/office/officeart/2005/8/layout/vList5"/>
    <dgm:cxn modelId="{465B55E9-6083-4BCE-AB44-F50E6A74DDEC}" type="presParOf" srcId="{8FF0B17D-A7FE-48F7-A3E1-CA60963B6A81}" destId="{0F292C86-8B05-4FF0-A560-1250ADE75CFE}" srcOrd="6" destOrd="0" presId="urn:microsoft.com/office/officeart/2005/8/layout/vList5"/>
    <dgm:cxn modelId="{52B80B9E-B365-4E90-A78E-7ACD519C0099}" type="presParOf" srcId="{0F292C86-8B05-4FF0-A560-1250ADE75CFE}" destId="{653EF4DF-20BA-438D-A558-0B82332C350A}" srcOrd="0" destOrd="0" presId="urn:microsoft.com/office/officeart/2005/8/layout/vList5"/>
    <dgm:cxn modelId="{BD968505-3551-4992-89DC-E573C1C29A97}" type="presParOf" srcId="{0F292C86-8B05-4FF0-A560-1250ADE75CFE}" destId="{7AC07FF9-3B64-4C19-8D68-8447270DB455}" srcOrd="1" destOrd="0" presId="urn:microsoft.com/office/officeart/2005/8/layout/vList5"/>
    <dgm:cxn modelId="{E82AC0CF-C636-4CA8-A200-32B7143A3975}" type="presParOf" srcId="{8FF0B17D-A7FE-48F7-A3E1-CA60963B6A81}" destId="{87760AE6-790F-4E26-9E36-CBFA2A1705B8}" srcOrd="7" destOrd="0" presId="urn:microsoft.com/office/officeart/2005/8/layout/vList5"/>
    <dgm:cxn modelId="{1F76DCD9-482E-41CA-863C-F0AC03EDDE9F}" type="presParOf" srcId="{8FF0B17D-A7FE-48F7-A3E1-CA60963B6A81}" destId="{3E908ECD-1720-4DEB-A937-612B1E2BAFD5}" srcOrd="8" destOrd="0" presId="urn:microsoft.com/office/officeart/2005/8/layout/vList5"/>
    <dgm:cxn modelId="{860C6B5B-2A57-458E-8007-111BD3C6FCA5}" type="presParOf" srcId="{3E908ECD-1720-4DEB-A937-612B1E2BAFD5}" destId="{41E60761-7DF4-49DD-86D4-D22277BA9F85}" srcOrd="0" destOrd="0" presId="urn:microsoft.com/office/officeart/2005/8/layout/vList5"/>
    <dgm:cxn modelId="{D532A3BD-F4EC-44E4-B91D-63D4BABF22EF}" type="presParOf" srcId="{3E908ECD-1720-4DEB-A937-612B1E2BAFD5}" destId="{57BC54D4-13A1-4181-A180-427026B0B8B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703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5438458" y="0"/>
            <a:ext cx="4160520" cy="367030"/>
          </a:xfrm>
          <a:prstGeom prst="rect">
            <a:avLst/>
          </a:prstGeom>
        </p:spPr>
        <p:txBody>
          <a:bodyPr vert="horz" lIns="96661" tIns="48331" rIns="96661" bIns="48331" rtlCol="0"/>
          <a:lstStyle>
            <a:lvl1pPr algn="r">
              <a:defRPr sz="1300"/>
            </a:lvl1pPr>
          </a:lstStyle>
          <a:p>
            <a:fld id="{DEE416C4-0130-C247-95AF-DF4AD6C90922}" type="datetimeFigureOut">
              <a:rPr lang="en-US" smtClean="0"/>
              <a:t>10/26/2017</a:t>
            </a:fld>
            <a:endParaRPr lang="en-US"/>
          </a:p>
        </p:txBody>
      </p:sp>
      <p:sp>
        <p:nvSpPr>
          <p:cNvPr id="4" name="Footer Placeholder 3"/>
          <p:cNvSpPr>
            <a:spLocks noGrp="1"/>
          </p:cNvSpPr>
          <p:nvPr>
            <p:ph type="ftr" sz="quarter" idx="2"/>
          </p:nvPr>
        </p:nvSpPr>
        <p:spPr>
          <a:xfrm>
            <a:off x="0" y="6948171"/>
            <a:ext cx="4160520" cy="367029"/>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5438458" y="6948171"/>
            <a:ext cx="4160520" cy="367029"/>
          </a:xfrm>
          <a:prstGeom prst="rect">
            <a:avLst/>
          </a:prstGeom>
        </p:spPr>
        <p:txBody>
          <a:bodyPr vert="horz" lIns="96661" tIns="48331" rIns="96661" bIns="48331" rtlCol="0" anchor="b"/>
          <a:lstStyle>
            <a:lvl1pPr algn="r">
              <a:defRPr sz="1300"/>
            </a:lvl1pPr>
          </a:lstStyle>
          <a:p>
            <a:fld id="{6FD92427-8C58-8648-B0BD-A0D1945B7E9F}" type="slidenum">
              <a:rPr lang="en-US" smtClean="0"/>
              <a:t>‹#›</a:t>
            </a:fld>
            <a:endParaRPr lang="en-US"/>
          </a:p>
        </p:txBody>
      </p:sp>
    </p:spTree>
    <p:extLst>
      <p:ext uri="{BB962C8B-B14F-4D97-AF65-F5344CB8AC3E}">
        <p14:creationId xmlns:p14="http://schemas.microsoft.com/office/powerpoint/2010/main" val="760023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5438458" y="0"/>
            <a:ext cx="4160520" cy="365760"/>
          </a:xfrm>
          <a:prstGeom prst="rect">
            <a:avLst/>
          </a:prstGeom>
        </p:spPr>
        <p:txBody>
          <a:bodyPr vert="horz" lIns="96661" tIns="48331" rIns="96661" bIns="48331" rtlCol="0"/>
          <a:lstStyle>
            <a:lvl1pPr algn="r">
              <a:defRPr sz="1300"/>
            </a:lvl1pPr>
          </a:lstStyle>
          <a:p>
            <a:fld id="{CC1C5E26-E72F-4F13-A96A-20A0C4208FE6}" type="datetimeFigureOut">
              <a:rPr lang="en-US" smtClean="0"/>
              <a:t>10/26/2017</a:t>
            </a:fld>
            <a:endParaRPr lang="en-US"/>
          </a:p>
        </p:txBody>
      </p:sp>
      <p:sp>
        <p:nvSpPr>
          <p:cNvPr id="4" name="Slide Image Placeholder 3"/>
          <p:cNvSpPr>
            <a:spLocks noGrp="1" noRot="1" noChangeAspect="1"/>
          </p:cNvSpPr>
          <p:nvPr>
            <p:ph type="sldImg" idx="2"/>
          </p:nvPr>
        </p:nvSpPr>
        <p:spPr>
          <a:xfrm>
            <a:off x="2971800" y="549275"/>
            <a:ext cx="3657600" cy="274320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960120" y="3474720"/>
            <a:ext cx="7680960" cy="32918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948171"/>
            <a:ext cx="4160520" cy="3657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5438458" y="6948171"/>
            <a:ext cx="4160520" cy="365760"/>
          </a:xfrm>
          <a:prstGeom prst="rect">
            <a:avLst/>
          </a:prstGeom>
        </p:spPr>
        <p:txBody>
          <a:bodyPr vert="horz" lIns="96661" tIns="48331" rIns="96661" bIns="48331" rtlCol="0" anchor="b"/>
          <a:lstStyle>
            <a:lvl1pPr algn="r">
              <a:defRPr sz="1300"/>
            </a:lvl1pPr>
          </a:lstStyle>
          <a:p>
            <a:fld id="{0CAFE57E-2393-4295-9ADB-8763A2F58A54}" type="slidenum">
              <a:rPr lang="en-US" smtClean="0"/>
              <a:t>‹#›</a:t>
            </a:fld>
            <a:endParaRPr lang="en-US"/>
          </a:p>
        </p:txBody>
      </p:sp>
    </p:spTree>
    <p:extLst>
      <p:ext uri="{BB962C8B-B14F-4D97-AF65-F5344CB8AC3E}">
        <p14:creationId xmlns:p14="http://schemas.microsoft.com/office/powerpoint/2010/main" val="2921031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AFE57E-2393-4295-9ADB-8763A2F58A54}" type="slidenum">
              <a:rPr lang="en-US" smtClean="0"/>
              <a:t>4</a:t>
            </a:fld>
            <a:endParaRPr lang="en-US"/>
          </a:p>
        </p:txBody>
      </p:sp>
    </p:spTree>
    <p:extLst>
      <p:ext uri="{BB962C8B-B14F-4D97-AF65-F5344CB8AC3E}">
        <p14:creationId xmlns:p14="http://schemas.microsoft.com/office/powerpoint/2010/main" val="2099365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1" dirty="0"/>
              <a:t>SAY:</a:t>
            </a:r>
            <a:r>
              <a:rPr lang="en-US" b="1" baseline="0" dirty="0"/>
              <a:t> </a:t>
            </a:r>
            <a:r>
              <a:rPr lang="en-US" b="0" dirty="0"/>
              <a:t>From 2013-2014 we saw a dramatic increase in unaccompanied minors apprehended on the border</a:t>
            </a:r>
          </a:p>
          <a:p>
            <a:pPr marL="664546" lvl="1" indent="-181240">
              <a:buFont typeface="Arial" panose="020B0604020202020204" pitchFamily="34" charset="0"/>
              <a:buChar char="•"/>
            </a:pPr>
            <a:r>
              <a:rPr lang="en-US" dirty="0"/>
              <a:t>Increase of</a:t>
            </a:r>
            <a:r>
              <a:rPr lang="en-US" baseline="0" dirty="0"/>
              <a:t> about 77%</a:t>
            </a:r>
          </a:p>
          <a:p>
            <a:pPr marL="181240" indent="-181240">
              <a:buFont typeface="Arial" panose="020B0604020202020204" pitchFamily="34" charset="0"/>
              <a:buChar char="•"/>
            </a:pPr>
            <a:r>
              <a:rPr lang="en-US" baseline="0" dirty="0"/>
              <a:t>2014 was the first time Central Americans outnumbered Mexicans crossing the border </a:t>
            </a:r>
          </a:p>
          <a:p>
            <a:pPr marL="664546" lvl="1" indent="-181240" defTabSz="966612">
              <a:buFont typeface="Arial" panose="020B0604020202020204" pitchFamily="34" charset="0"/>
              <a:buChar char="•"/>
              <a:defRPr/>
            </a:pPr>
            <a:r>
              <a:rPr lang="en-US" baseline="0" dirty="0"/>
              <a:t>Happened again in 2016, but apprehensions were down in part due to aggressive advertising about stricter immigration policy and turning people away at border</a:t>
            </a:r>
            <a:endParaRPr lang="en-US" dirty="0"/>
          </a:p>
          <a:p>
            <a:pPr marL="181240" indent="-181240">
              <a:buFont typeface="Arial" panose="020B0604020202020204" pitchFamily="34" charset="0"/>
              <a:buChar char="•"/>
            </a:pPr>
            <a:r>
              <a:rPr lang="en-US" dirty="0"/>
              <a:t>Top</a:t>
            </a:r>
            <a:r>
              <a:rPr lang="en-US" baseline="0" dirty="0"/>
              <a:t> 4 countries of origin of unaccompanied immigrant children in 2016</a:t>
            </a:r>
          </a:p>
          <a:p>
            <a:pPr lvl="1"/>
            <a:r>
              <a:rPr lang="en-US" dirty="0"/>
              <a:t>Guatemala</a:t>
            </a:r>
          </a:p>
          <a:p>
            <a:pPr lvl="1"/>
            <a:r>
              <a:rPr lang="en-US" dirty="0"/>
              <a:t>El Salvador</a:t>
            </a:r>
          </a:p>
          <a:p>
            <a:pPr lvl="1"/>
            <a:r>
              <a:rPr lang="en-US" dirty="0"/>
              <a:t>Mexico</a:t>
            </a:r>
          </a:p>
          <a:p>
            <a:pPr lvl="1"/>
            <a:r>
              <a:rPr lang="en-US" dirty="0"/>
              <a:t>Honduras</a:t>
            </a:r>
          </a:p>
          <a:p>
            <a:pPr marL="181240" indent="-181240">
              <a:buFont typeface="Arial" panose="020B0604020202020204" pitchFamily="34" charset="0"/>
              <a:buChar char="•"/>
            </a:pPr>
            <a:endParaRPr lang="en-US" dirty="0"/>
          </a:p>
          <a:p>
            <a:r>
              <a:rPr lang="en-US" dirty="0" smtClean="0"/>
              <a:t>What is driving this?</a:t>
            </a:r>
          </a:p>
          <a:p>
            <a:pPr marL="181240" indent="-181240" defTabSz="966612">
              <a:buFont typeface="Arial" panose="020B0604020202020204" pitchFamily="34" charset="0"/>
              <a:buChar char="•"/>
              <a:defRPr/>
            </a:pPr>
            <a:r>
              <a:rPr lang="en-US" sz="1300" dirty="0"/>
              <a:t>High rates of gang violence in the context of political unrest, dysfunctional governments and corrupt law enforcement</a:t>
            </a:r>
          </a:p>
          <a:p>
            <a:pPr marL="664546" lvl="1" indent="-181240" defTabSz="966612">
              <a:buFont typeface="Arial" panose="020B0604020202020204" pitchFamily="34" charset="0"/>
              <a:buChar char="•"/>
              <a:defRPr/>
            </a:pPr>
            <a:r>
              <a:rPr lang="en-US" dirty="0"/>
              <a:t>Central American countries have some of the highest murder rates in the world outside of war zones</a:t>
            </a:r>
          </a:p>
          <a:p>
            <a:pPr marL="664546" lvl="1" indent="-181240" defTabSz="966612">
              <a:buFont typeface="Arial" panose="020B0604020202020204" pitchFamily="34" charset="0"/>
              <a:buChar char="•"/>
              <a:defRPr/>
            </a:pPr>
            <a:r>
              <a:rPr lang="en-US" dirty="0"/>
              <a:t>According to UNICEF, the most dangerous region of the world for children (disappearances, sexual assault)</a:t>
            </a:r>
          </a:p>
          <a:p>
            <a:pPr marL="181240" indent="-181240" defTabSz="966612">
              <a:buFont typeface="Arial" panose="020B0604020202020204" pitchFamily="34" charset="0"/>
              <a:buChar char="•"/>
              <a:defRPr/>
            </a:pPr>
            <a:r>
              <a:rPr lang="en-US" altLang="en-US" sz="1300" dirty="0">
                <a:ea typeface="ＭＳ Ｐゴシック" panose="020B0600070205080204" pitchFamily="34" charset="-128"/>
                <a:cs typeface="Arial" panose="020B0604020202020204" pitchFamily="34" charset="0"/>
              </a:rPr>
              <a:t>For these youth, the risks of staying perceived as higher than leaving</a:t>
            </a:r>
          </a:p>
          <a:p>
            <a:pPr marL="181240" indent="-181240" defTabSz="966612">
              <a:buFont typeface="Arial" panose="020B0604020202020204" pitchFamily="34" charset="0"/>
              <a:buChar char="•"/>
              <a:defRPr/>
            </a:pPr>
            <a:endParaRPr lang="en-US" altLang="en-US" sz="1300" dirty="0">
              <a:ea typeface="ＭＳ Ｐゴシック" panose="020B0600070205080204" pitchFamily="34" charset="-128"/>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0A6C842E-2F71-4E91-A6F6-4E46A7910476}"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976286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1" dirty="0"/>
              <a:t>SAY: </a:t>
            </a:r>
            <a:r>
              <a:rPr lang="en-US" dirty="0"/>
              <a:t>In addition to an increase in immigrants and unaccompanied minors coming the US…</a:t>
            </a:r>
          </a:p>
          <a:p>
            <a:pPr marL="181240" indent="-181240" defTabSz="966612">
              <a:buFont typeface="Arial" panose="020B0604020202020204" pitchFamily="34" charset="0"/>
              <a:buChar char="•"/>
              <a:defRPr/>
            </a:pPr>
            <a:endParaRPr lang="en-US" dirty="0"/>
          </a:p>
          <a:p>
            <a:pPr defTabSz="966612">
              <a:defRPr/>
            </a:pPr>
            <a:r>
              <a:rPr lang="en-US" dirty="0"/>
              <a:t>We are currently facing the greatest refugee crisis since WWII – (UNHCR)</a:t>
            </a:r>
          </a:p>
          <a:p>
            <a:pPr marL="181240" indent="-181240" defTabSz="966612">
              <a:buFont typeface="Arial" panose="020B0604020202020204" pitchFamily="34" charset="0"/>
              <a:buChar char="•"/>
              <a:defRPr/>
            </a:pPr>
            <a:r>
              <a:rPr lang="en-US" dirty="0"/>
              <a:t>There are currently 65.3 million forcibly</a:t>
            </a:r>
            <a:r>
              <a:rPr lang="en-US" baseline="0" dirty="0"/>
              <a:t> displaced people in the world</a:t>
            </a:r>
          </a:p>
          <a:p>
            <a:pPr marL="181240" indent="-181240" defTabSz="966612">
              <a:buFont typeface="Arial" panose="020B0604020202020204" pitchFamily="34" charset="0"/>
              <a:buChar char="•"/>
              <a:defRPr/>
            </a:pPr>
            <a:r>
              <a:rPr lang="en-US" baseline="0" dirty="0"/>
              <a:t>21.3 million of them meet the criteria for refugee status</a:t>
            </a:r>
          </a:p>
          <a:p>
            <a:pPr marL="664546" lvl="1" indent="-181240" defTabSz="966612">
              <a:buFont typeface="Arial" panose="020B0604020202020204" pitchFamily="34" charset="0"/>
              <a:buChar char="•"/>
              <a:defRPr/>
            </a:pPr>
            <a:r>
              <a:rPr lang="en-US" baseline="0" dirty="0"/>
              <a:t>51% of refugees are children and 98,000 of them were alone - without their parents/caretakers</a:t>
            </a:r>
          </a:p>
          <a:p>
            <a:pPr marL="181240" indent="-181240" defTabSz="966612">
              <a:buFont typeface="Arial" panose="020B0604020202020204" pitchFamily="34" charset="0"/>
              <a:buChar char="•"/>
              <a:defRPr/>
            </a:pPr>
            <a:r>
              <a:rPr lang="en-US" baseline="0" dirty="0"/>
              <a:t>In terms of how many refugees are out there and how many get resettled in a new host country – only 107,100 were resettled in 2015 – less than 1%</a:t>
            </a:r>
          </a:p>
          <a:p>
            <a:pPr marL="664546" lvl="1" indent="-181240" defTabSz="966612">
              <a:buFont typeface="Arial" panose="020B0604020202020204" pitchFamily="34" charset="0"/>
              <a:buChar char="•"/>
              <a:defRPr/>
            </a:pPr>
            <a:endParaRPr lang="en-US" dirty="0"/>
          </a:p>
          <a:p>
            <a:pPr marL="181240" indent="-181240" defTabSz="966612">
              <a:buFont typeface="Arial" panose="020B0604020202020204" pitchFamily="34" charset="0"/>
              <a:buChar char="•"/>
              <a:defRPr/>
            </a:pPr>
            <a:r>
              <a:rPr lang="en-US" sz="1300" dirty="0"/>
              <a:t>According to the Internal Displacement Monitoring Center, the ongoing conflict in Syria has resulted in the displacement of over 6.6 million people and the creation of at least 4 million new refugees (United Nations High Commission for Refugees (UNHCR)).</a:t>
            </a:r>
            <a:endParaRPr lang="en-US" dirty="0"/>
          </a:p>
          <a:p>
            <a:endParaRPr lang="en-US" dirty="0"/>
          </a:p>
        </p:txBody>
      </p:sp>
      <p:sp>
        <p:nvSpPr>
          <p:cNvPr id="4" name="Slide Number Placeholder 3"/>
          <p:cNvSpPr>
            <a:spLocks noGrp="1"/>
          </p:cNvSpPr>
          <p:nvPr>
            <p:ph type="sldNum" sz="quarter" idx="10"/>
          </p:nvPr>
        </p:nvSpPr>
        <p:spPr/>
        <p:txBody>
          <a:bodyPr/>
          <a:lstStyle/>
          <a:p>
            <a:fld id="{0A6C842E-2F71-4E91-A6F6-4E46A7910476}"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406469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lvl="3" defTabSz="984978">
              <a:defRPr/>
            </a:pPr>
            <a:r>
              <a:rPr lang="en-US" b="1" dirty="0"/>
              <a:t>SAY</a:t>
            </a:r>
            <a:r>
              <a:rPr lang="en-US" dirty="0"/>
              <a:t>: Resettlement is only available to a small percentage of refugees– less than 1%</a:t>
            </a:r>
            <a:r>
              <a:rPr lang="en-US" baseline="0" dirty="0"/>
              <a:t> of the world’s refugees are ever resettled</a:t>
            </a:r>
          </a:p>
          <a:p>
            <a:pPr marL="0" lvl="3" defTabSz="984978">
              <a:defRPr/>
            </a:pPr>
            <a:r>
              <a:rPr lang="en-US" dirty="0"/>
              <a:t>1. Most vulnerable populations </a:t>
            </a:r>
          </a:p>
          <a:p>
            <a:pPr marL="667990" lvl="4" indent="-184684" defTabSz="984978">
              <a:buFont typeface="Arial" panose="020B0604020202020204" pitchFamily="34" charset="0"/>
              <a:buChar char="•"/>
              <a:defRPr/>
            </a:pPr>
            <a:r>
              <a:rPr lang="en-US" dirty="0"/>
              <a:t>Women</a:t>
            </a:r>
            <a:r>
              <a:rPr lang="en-US" baseline="0" dirty="0"/>
              <a:t> and girls at risk</a:t>
            </a:r>
          </a:p>
          <a:p>
            <a:pPr marL="667990" lvl="4" indent="-184684" defTabSz="984978">
              <a:buFont typeface="Arial" panose="020B0604020202020204" pitchFamily="34" charset="0"/>
              <a:buChar char="•"/>
              <a:defRPr/>
            </a:pPr>
            <a:r>
              <a:rPr lang="en-US" baseline="0" dirty="0"/>
              <a:t>Survivors of violence and/or torture</a:t>
            </a:r>
          </a:p>
          <a:p>
            <a:pPr marL="667990" lvl="4" indent="-184684" defTabSz="984978">
              <a:buFont typeface="Arial" panose="020B0604020202020204" pitchFamily="34" charset="0"/>
              <a:buChar char="•"/>
              <a:defRPr/>
            </a:pPr>
            <a:r>
              <a:rPr lang="en-US" baseline="0" dirty="0"/>
              <a:t>Family reunification</a:t>
            </a:r>
          </a:p>
          <a:p>
            <a:pPr marL="667990" lvl="4" indent="-184684" defTabSz="984978">
              <a:buFont typeface="Arial" panose="020B0604020202020204" pitchFamily="34" charset="0"/>
              <a:buChar char="•"/>
              <a:defRPr/>
            </a:pPr>
            <a:r>
              <a:rPr lang="en-US" baseline="0" dirty="0"/>
              <a:t>Medical needs</a:t>
            </a:r>
          </a:p>
          <a:p>
            <a:pPr marL="667990" lvl="4" indent="-184684" defTabSz="984978">
              <a:buFont typeface="Arial" panose="020B0604020202020204" pitchFamily="34" charset="0"/>
              <a:buChar char="•"/>
              <a:defRPr/>
            </a:pPr>
            <a:r>
              <a:rPr lang="en-US" baseline="0" dirty="0"/>
              <a:t>Children at risk</a:t>
            </a:r>
            <a:endParaRPr lang="en-US" dirty="0"/>
          </a:p>
          <a:p>
            <a:pPr marL="9182" lvl="3" defTabSz="984978">
              <a:defRPr/>
            </a:pPr>
            <a:r>
              <a:rPr lang="en-US" dirty="0"/>
              <a:t>2. Decision of</a:t>
            </a:r>
            <a:r>
              <a:rPr lang="en-US" baseline="0" dirty="0"/>
              <a:t> where to resettle a refugee is made by the UN High Commission for Refugees, and many refugees do not know their receiving city until their day of travel</a:t>
            </a:r>
            <a:endParaRPr lang="en-US" dirty="0"/>
          </a:p>
          <a:p>
            <a:pPr marL="677172" lvl="4" indent="-184684" defTabSz="984978">
              <a:buFont typeface="Arial" panose="020B0604020202020204" pitchFamily="34" charset="0"/>
              <a:buChar char="•"/>
              <a:defRPr/>
            </a:pPr>
            <a:r>
              <a:rPr lang="en-US" dirty="0"/>
              <a:t>United States Citizenship and Immigration Services determines eligibility for refugee status and resettlement and complete a medical and security screening</a:t>
            </a:r>
          </a:p>
          <a:p>
            <a:endParaRPr lang="en-US" dirty="0"/>
          </a:p>
          <a:p>
            <a:pPr marL="0" lvl="1" defTabSz="966612">
              <a:defRPr/>
            </a:pPr>
            <a:r>
              <a:rPr lang="en-US" b="1" dirty="0"/>
              <a:t>Vetting: </a:t>
            </a:r>
            <a:r>
              <a:rPr lang="en-US" b="0" dirty="0"/>
              <a:t>The process t</a:t>
            </a:r>
            <a:r>
              <a:rPr lang="en-US" dirty="0"/>
              <a:t>akes 18-24 months and is conducted by:</a:t>
            </a:r>
          </a:p>
          <a:p>
            <a:pPr marL="1208265" lvl="2" indent="-241653">
              <a:buFont typeface="+mj-lt"/>
              <a:buAutoNum type="arabicPeriod"/>
            </a:pPr>
            <a:r>
              <a:rPr lang="en-US" dirty="0"/>
              <a:t>U.N. High Commission for Refugees</a:t>
            </a:r>
          </a:p>
          <a:p>
            <a:pPr marL="1208265" lvl="2" indent="-241653">
              <a:buFont typeface="+mj-lt"/>
              <a:buAutoNum type="arabicPeriod"/>
            </a:pPr>
            <a:r>
              <a:rPr lang="en-US" dirty="0"/>
              <a:t>US Citizenship and Immigration Services – medical and security</a:t>
            </a:r>
          </a:p>
          <a:p>
            <a:pPr marL="1208265" lvl="2" indent="-241653">
              <a:buFont typeface="+mj-lt"/>
              <a:buAutoNum type="arabicPeriod"/>
            </a:pPr>
            <a:r>
              <a:rPr lang="en-US" dirty="0"/>
              <a:t>National Counterterrorism Center</a:t>
            </a:r>
          </a:p>
          <a:p>
            <a:pPr marL="1208265" lvl="2" indent="-241653">
              <a:buFont typeface="+mj-lt"/>
              <a:buAutoNum type="arabicPeriod"/>
            </a:pPr>
            <a:r>
              <a:rPr lang="en-US" dirty="0"/>
              <a:t>FBI's Terrorist Screening Center</a:t>
            </a:r>
          </a:p>
          <a:p>
            <a:pPr marL="1208265" lvl="2" indent="-241653">
              <a:buFont typeface="+mj-lt"/>
              <a:buAutoNum type="arabicPeriod"/>
            </a:pPr>
            <a:r>
              <a:rPr lang="en-US" dirty="0"/>
              <a:t>Departments of State, Defense and Homeland Security.</a:t>
            </a:r>
          </a:p>
          <a:p>
            <a:pPr marL="0" lvl="1" defTabSz="966612">
              <a:defRPr/>
            </a:pPr>
            <a:r>
              <a:rPr lang="en-US" dirty="0"/>
              <a:t> </a:t>
            </a:r>
          </a:p>
          <a:p>
            <a:pPr marL="181240" lvl="1" indent="-181240" defTabSz="966612">
              <a:buFont typeface="Arial" panose="020B0604020202020204" pitchFamily="34" charset="0"/>
              <a:buChar char="•"/>
              <a:defRPr/>
            </a:pPr>
            <a:r>
              <a:rPr lang="en-US" dirty="0"/>
              <a:t>Fingerprints are taken, biographical information is collected. Then individuals are interviewed by U.S. officials trained to verify that they're bona fide refugees. Individuals who do finally make it to the US have to demonstrate repeatedly throughout the vetting process that they have been traumatized and their migration was not optional. </a:t>
            </a:r>
          </a:p>
          <a:p>
            <a:pPr marL="677172" lvl="4" indent="-184684" defTabSz="984978">
              <a:buFont typeface="Arial" panose="020B0604020202020204" pitchFamily="34" charset="0"/>
              <a:buChar char="•"/>
              <a:defRPr/>
            </a:pPr>
            <a:endParaRPr lang="en-US" dirty="0"/>
          </a:p>
          <a:p>
            <a:pPr marL="193866" lvl="3" indent="-184684" defTabSz="984978">
              <a:buFont typeface="Arial" panose="020B0604020202020204" pitchFamily="34" charset="0"/>
              <a:buChar char="•"/>
              <a:defRPr/>
            </a:pPr>
            <a:r>
              <a:rPr lang="en-US" dirty="0"/>
              <a:t>After approval, arrangements are made for placement with a resettlement agency and travel to the US</a:t>
            </a:r>
          </a:p>
          <a:p>
            <a:pPr marL="193866" lvl="3" indent="-184684" defTabSz="984978">
              <a:buFont typeface="Arial" panose="020B0604020202020204" pitchFamily="34" charset="0"/>
              <a:buChar char="•"/>
              <a:defRPr/>
            </a:pPr>
            <a:endParaRPr lang="en-US" dirty="0"/>
          </a:p>
          <a:p>
            <a:pPr marL="9182" lvl="3" defTabSz="984978">
              <a:defRPr/>
            </a:pPr>
            <a:r>
              <a:rPr lang="en-US" b="1" dirty="0"/>
              <a:t>Ask audience</a:t>
            </a:r>
            <a:r>
              <a:rPr lang="en-US" dirty="0"/>
              <a:t>:  Of the more than 3 million refugees resettled</a:t>
            </a:r>
            <a:r>
              <a:rPr lang="en-US" baseline="0" dirty="0"/>
              <a:t> in the US through the refugee resettlement program, what percentage have committed an act of terrorism in the US?</a:t>
            </a:r>
            <a:endParaRPr lang="en-US" dirty="0"/>
          </a:p>
          <a:p>
            <a:pPr marL="193866" lvl="3" indent="-184684" defTabSz="984978">
              <a:buFont typeface="Arial" panose="020B0604020202020204" pitchFamily="34" charset="0"/>
              <a:buChar char="•"/>
              <a:defRPr/>
            </a:pPr>
            <a:r>
              <a:rPr lang="en-US" dirty="0"/>
              <a:t>Despite the</a:t>
            </a:r>
            <a:r>
              <a:rPr lang="en-US" baseline="0" dirty="0"/>
              <a:t> rhetoric that terrorists are slipping through lax vetting processes, in reality n</a:t>
            </a:r>
            <a:r>
              <a:rPr lang="en-US" dirty="0"/>
              <a:t>one of the more than 3 million refugees who have entered the United States through the resettlement program has killed anyone in a terrorist attack on U.S. soil.  (Migration Policy Institute)</a:t>
            </a:r>
          </a:p>
        </p:txBody>
      </p:sp>
      <p:sp>
        <p:nvSpPr>
          <p:cNvPr id="4" name="Slide Number Placeholder 3"/>
          <p:cNvSpPr>
            <a:spLocks noGrp="1"/>
          </p:cNvSpPr>
          <p:nvPr>
            <p:ph type="sldNum" sz="quarter" idx="10"/>
          </p:nvPr>
        </p:nvSpPr>
        <p:spPr/>
        <p:txBody>
          <a:bodyPr/>
          <a:lstStyle/>
          <a:p>
            <a:fld id="{0A6C842E-2F71-4E91-A6F6-4E46A7910476}"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4201312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40080" y="3532632"/>
            <a:ext cx="8641080" cy="3477768"/>
          </a:xfrm>
        </p:spPr>
        <p:txBody>
          <a:bodyPr/>
          <a:lstStyle/>
          <a:p>
            <a:pPr marL="0" lvl="3" defTabSz="984978">
              <a:defRPr/>
            </a:pPr>
            <a:r>
              <a:rPr lang="en-US" b="1" dirty="0"/>
              <a:t>SAY: </a:t>
            </a:r>
            <a:r>
              <a:rPr lang="en-US" dirty="0"/>
              <a:t>US is one of few countries with a refugee policy. Since 1975, the US has welcomed over 3 million refugees for resettlement from all over the world</a:t>
            </a:r>
          </a:p>
          <a:p>
            <a:pPr marL="193866" lvl="3" indent="-184684" defTabSz="984978">
              <a:buFont typeface="Arial" panose="020B0604020202020204" pitchFamily="34" charset="0"/>
              <a:buChar char="•"/>
              <a:defRPr/>
            </a:pPr>
            <a:r>
              <a:rPr lang="en-US" dirty="0"/>
              <a:t>But after the most recent peak 1993, the U.S. annual refugee admission ceiling steadily declined to about 70,000/</a:t>
            </a:r>
            <a:r>
              <a:rPr lang="en-US" dirty="0" err="1"/>
              <a:t>yr</a:t>
            </a:r>
            <a:endParaRPr lang="en-US" dirty="0"/>
          </a:p>
          <a:p>
            <a:pPr marL="193866" lvl="3" indent="-184684" defTabSz="984978">
              <a:buFont typeface="Arial" panose="020B0604020202020204" pitchFamily="34" charset="0"/>
              <a:buChar char="•"/>
              <a:defRPr/>
            </a:pPr>
            <a:r>
              <a:rPr lang="en-US" dirty="0"/>
              <a:t>The previous administration proposed to significantly increase the number of worldwide refugees the United States accepts annually up to 100,000 in FY 2017.</a:t>
            </a:r>
          </a:p>
          <a:p>
            <a:pPr marL="193866" lvl="3" indent="-184684" defTabSz="984978">
              <a:buFont typeface="Arial" panose="020B0604020202020204" pitchFamily="34" charset="0"/>
              <a:buChar char="•"/>
              <a:defRPr/>
            </a:pPr>
            <a:r>
              <a:rPr lang="en-US" dirty="0"/>
              <a:t>However, the new administration has reversed this, capping refugee admissions at </a:t>
            </a:r>
            <a:r>
              <a:rPr lang="en-US" dirty="0"/>
              <a:t>45,000</a:t>
            </a:r>
            <a:endParaRPr lang="en-US" dirty="0"/>
          </a:p>
          <a:p>
            <a:pPr marL="184684" lvl="3" indent="-184684" defTabSz="984978">
              <a:buFont typeface="Arial" panose="020B0604020202020204" pitchFamily="34" charset="0"/>
              <a:buChar char="•"/>
              <a:defRPr/>
            </a:pPr>
            <a:endParaRPr lang="en-US" dirty="0"/>
          </a:p>
          <a:p>
            <a:r>
              <a:rPr lang="en-US" dirty="0"/>
              <a:t>Just a basis of comparison, the US accepts far fewer refugees than the top 3 host countries for refugees: Turkey, Pakistan, and Lebanon.  86% of the world’s refugees are being hosted by developing countries.</a:t>
            </a:r>
          </a:p>
        </p:txBody>
      </p:sp>
      <p:sp>
        <p:nvSpPr>
          <p:cNvPr id="4" name="Slide Number Placeholder 3"/>
          <p:cNvSpPr>
            <a:spLocks noGrp="1"/>
          </p:cNvSpPr>
          <p:nvPr>
            <p:ph type="sldNum" sz="quarter" idx="10"/>
          </p:nvPr>
        </p:nvSpPr>
        <p:spPr/>
        <p:txBody>
          <a:bodyPr/>
          <a:lstStyle/>
          <a:p>
            <a:fld id="{91707BA2-FD3B-4110-B76C-091BF68624B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108855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Tahoma" panose="020B0604030504040204" pitchFamily="34" charset="0"/>
                <a:cs typeface="Tahoma" panose="020B0604030504040204" pitchFamily="34" charset="0"/>
              </a:rPr>
              <a:t>SAY: </a:t>
            </a:r>
            <a:r>
              <a:rPr lang="en-US" dirty="0">
                <a:ea typeface="Tahoma" panose="020B0604030504040204" pitchFamily="34" charset="0"/>
                <a:cs typeface="Tahoma" panose="020B0604030504040204" pitchFamily="34" charset="0"/>
              </a:rPr>
              <a:t>IL is one of the top 10 receiving states for refugees 2008-2013 – 4% of the total – 14,000</a:t>
            </a:r>
          </a:p>
          <a:p>
            <a:pPr marL="184684" indent="-184684">
              <a:buFont typeface="Arial" panose="020B0604020202020204" pitchFamily="34" charset="0"/>
              <a:buChar char="•"/>
            </a:pPr>
            <a:r>
              <a:rPr lang="en-US" dirty="0">
                <a:ea typeface="Tahoma" panose="020B0604030504040204" pitchFamily="34" charset="0"/>
                <a:cs typeface="Tahoma" panose="020B0604030504040204" pitchFamily="34" charset="0"/>
              </a:rPr>
              <a:t>Top countries of origin for refugees arriving to IL in the last few months were:</a:t>
            </a:r>
          </a:p>
          <a:p>
            <a:pPr marL="667990" lvl="1" indent="-184684">
              <a:buFont typeface="Arial" panose="020B0604020202020204" pitchFamily="34" charset="0"/>
              <a:buChar char="•"/>
            </a:pPr>
            <a:r>
              <a:rPr lang="en-US" dirty="0">
                <a:ea typeface="Tahoma" panose="020B0604030504040204" pitchFamily="34" charset="0"/>
                <a:cs typeface="Tahoma" panose="020B0604030504040204" pitchFamily="34" charset="0"/>
              </a:rPr>
              <a:t>Syria</a:t>
            </a:r>
          </a:p>
          <a:p>
            <a:pPr marL="667990" lvl="1" indent="-184684">
              <a:buFont typeface="Arial" panose="020B0604020202020204" pitchFamily="34" charset="0"/>
              <a:buChar char="•"/>
            </a:pPr>
            <a:r>
              <a:rPr lang="en-US" dirty="0">
                <a:ea typeface="Tahoma" panose="020B0604030504040204" pitchFamily="34" charset="0"/>
                <a:cs typeface="Tahoma" panose="020B0604030504040204" pitchFamily="34" charset="0"/>
              </a:rPr>
              <a:t>Iraq</a:t>
            </a:r>
          </a:p>
          <a:p>
            <a:pPr marL="667990" lvl="1" indent="-184684">
              <a:buFont typeface="Arial" panose="020B0604020202020204" pitchFamily="34" charset="0"/>
              <a:buChar char="•"/>
            </a:pPr>
            <a:r>
              <a:rPr lang="en-US" dirty="0">
                <a:ea typeface="Tahoma" panose="020B0604030504040204" pitchFamily="34" charset="0"/>
                <a:cs typeface="Tahoma" panose="020B0604030504040204" pitchFamily="34" charset="0"/>
              </a:rPr>
              <a:t>Congo</a:t>
            </a:r>
          </a:p>
          <a:p>
            <a:pPr marL="667990" lvl="1" indent="-184684">
              <a:buFont typeface="Arial" panose="020B0604020202020204" pitchFamily="34" charset="0"/>
              <a:buChar char="•"/>
            </a:pPr>
            <a:r>
              <a:rPr lang="en-US" dirty="0">
                <a:ea typeface="Tahoma" panose="020B0604030504040204" pitchFamily="34" charset="0"/>
                <a:cs typeface="Tahoma" panose="020B0604030504040204" pitchFamily="34" charset="0"/>
              </a:rPr>
              <a:t>Burma</a:t>
            </a:r>
          </a:p>
          <a:p>
            <a:pPr marL="667990" lvl="1" indent="-184684">
              <a:buFont typeface="Arial" panose="020B0604020202020204" pitchFamily="34" charset="0"/>
              <a:buChar char="•"/>
            </a:pPr>
            <a:r>
              <a:rPr lang="en-US" dirty="0">
                <a:ea typeface="Tahoma" panose="020B0604030504040204" pitchFamily="34" charset="0"/>
                <a:cs typeface="Tahoma" panose="020B0604030504040204" pitchFamily="34" charset="0"/>
              </a:rPr>
              <a:t>Afghanistan</a:t>
            </a:r>
          </a:p>
          <a:p>
            <a:pPr marL="667990" lvl="1" indent="-184684">
              <a:buFont typeface="Arial" panose="020B0604020202020204" pitchFamily="34" charset="0"/>
              <a:buChar char="•"/>
            </a:pPr>
            <a:r>
              <a:rPr lang="en-US" dirty="0">
                <a:ea typeface="Tahoma" panose="020B0604030504040204" pitchFamily="34" charset="0"/>
                <a:cs typeface="Tahoma" panose="020B0604030504040204" pitchFamily="34" charset="0"/>
              </a:rPr>
              <a:t>Other</a:t>
            </a:r>
          </a:p>
          <a:p>
            <a:r>
              <a:rPr lang="en-US" b="1" dirty="0">
                <a:ea typeface="Tahoma" panose="020B0604030504040204" pitchFamily="34" charset="0"/>
                <a:cs typeface="Tahoma" panose="020B0604030504040204" pitchFamily="34" charset="0"/>
              </a:rPr>
              <a:t>SOURCE: </a:t>
            </a:r>
            <a:r>
              <a:rPr lang="en-US" dirty="0">
                <a:cs typeface="Times New Roman"/>
              </a:rPr>
              <a:t>Bureau of Population, Refugees, and Migration (PRM), Refugee Admissions by State and Nationality Oct. 1, 2016 through Jan. 31, 2017</a:t>
            </a:r>
            <a:endParaRPr lang="en-US" dirty="0"/>
          </a:p>
        </p:txBody>
      </p:sp>
      <p:sp>
        <p:nvSpPr>
          <p:cNvPr id="4" name="Slide Number Placeholder 3"/>
          <p:cNvSpPr>
            <a:spLocks noGrp="1"/>
          </p:cNvSpPr>
          <p:nvPr>
            <p:ph type="sldNum" sz="quarter" idx="10"/>
          </p:nvPr>
        </p:nvSpPr>
        <p:spPr/>
        <p:txBody>
          <a:bodyPr/>
          <a:lstStyle/>
          <a:p>
            <a:fld id="{91707BA2-FD3B-4110-B76C-091BF68624BF}"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957585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Over the next few slides, we will break out unique aspects of refugee/immigrant trauma that might impact academic adjustment and performance</a:t>
            </a:r>
          </a:p>
          <a:p>
            <a:pPr marL="181240" indent="-181240">
              <a:buFont typeface="Arial" panose="020B0604020202020204" pitchFamily="34" charset="0"/>
              <a:buChar char="•"/>
            </a:pPr>
            <a:r>
              <a:rPr lang="en-US" dirty="0"/>
              <a:t>Multiple sources of trauma that prompt flight from their country of origin, that occur during their journey, and that occur after resettlement</a:t>
            </a:r>
          </a:p>
          <a:p>
            <a:pPr marL="181240" indent="-181240">
              <a:buFont typeface="Arial" panose="020B0604020202020204" pitchFamily="34" charset="0"/>
              <a:buChar char="•"/>
            </a:pPr>
            <a:r>
              <a:rPr lang="en-US" dirty="0"/>
              <a:t>Loss of choice</a:t>
            </a:r>
          </a:p>
          <a:p>
            <a:pPr marL="181240" indent="-181240">
              <a:buFont typeface="Arial" panose="020B0604020202020204" pitchFamily="34" charset="0"/>
              <a:buChar char="•"/>
            </a:pPr>
            <a:r>
              <a:rPr lang="en-US" dirty="0"/>
              <a:t>Chronic and cumulative stressors</a:t>
            </a:r>
          </a:p>
          <a:p>
            <a:pPr marL="483306" indent="-483306">
              <a:buFont typeface="Arial" panose="020B0604020202020204" pitchFamily="34" charset="0"/>
              <a:buChar char="•"/>
            </a:pPr>
            <a:endParaRPr lang="en-US" dirty="0"/>
          </a:p>
          <a:p>
            <a:pPr marL="966612" lvl="1" indent="-483306">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A6C842E-2F71-4E91-A6F6-4E46A7910476}"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531714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181240" indent="-181240">
              <a:buFont typeface="Arial" panose="020B0604020202020204" pitchFamily="34" charset="0"/>
              <a:buChar char="•"/>
            </a:pPr>
            <a:r>
              <a:rPr lang="en-US" sz="1300" dirty="0"/>
              <a:t>When we talk of emotional or psychological trauma, we are referring to events that cause children pain or distress – can be a one time event, like an accident, or a chronic stressor like domestic violence.  </a:t>
            </a:r>
          </a:p>
          <a:p>
            <a:pPr marL="664546" lvl="1" indent="-181240">
              <a:buFont typeface="Arial" panose="020B0604020202020204" pitchFamily="34" charset="0"/>
              <a:buChar char="•"/>
            </a:pPr>
            <a:r>
              <a:rPr lang="en-US" sz="1300" dirty="0"/>
              <a:t>This event must produce an abnormally intense and prolonged response as a result in the form of physiological hyperarousal, avoidance, re-experiencing symptoms and negative alterations in cognitions and mood. </a:t>
            </a:r>
          </a:p>
          <a:p>
            <a:pPr marL="181240" indent="-181240">
              <a:buFont typeface="Arial" panose="020B0604020202020204" pitchFamily="34" charset="0"/>
              <a:buChar char="•"/>
            </a:pPr>
            <a:r>
              <a:rPr lang="en-US" sz="1300" dirty="0"/>
              <a:t>In this table, you see examples of trauma experienced by refugees and immigrants, particularly those of undocumented status that prompt flight from their country of origin, that occur during their journey, and that occur after resettlement </a:t>
            </a:r>
          </a:p>
          <a:p>
            <a:pPr marL="181240" indent="-181240">
              <a:buFont typeface="Arial" panose="020B0604020202020204" pitchFamily="34" charset="0"/>
              <a:buChar char="•"/>
            </a:pPr>
            <a:r>
              <a:rPr lang="en-US" sz="1300" dirty="0"/>
              <a:t>Much of our work with professionals and community members is getting people to better understand why people flee to the US even when it means coming without legal authorization and why parents choose to send their children unaccompanied on such  a treacherous journey.  </a:t>
            </a:r>
          </a:p>
          <a:p>
            <a:pPr marL="664546" lvl="1" indent="-181240">
              <a:buFont typeface="Arial" panose="020B0604020202020204" pitchFamily="34" charset="0"/>
              <a:buChar char="•"/>
            </a:pPr>
            <a:r>
              <a:rPr lang="en-US" sz="1300" dirty="0"/>
              <a:t>That many of these families feel they have not choice.  Their choice is between life and death, and they come here because they’ve chosen to keep their families alive.</a:t>
            </a:r>
          </a:p>
          <a:p>
            <a:pPr marL="664546" lvl="1" indent="-181240">
              <a:buFont typeface="Arial" panose="020B0604020202020204" pitchFamily="34" charset="0"/>
              <a:buChar char="•"/>
            </a:pPr>
            <a:r>
              <a:rPr lang="en-US" sz="1300" dirty="0"/>
              <a:t>We also strive to impress on our audiences the hardship that families experience resettling here and acculturating into US society in the </a:t>
            </a:r>
            <a:r>
              <a:rPr lang="en-US" sz="1300" dirty="0" err="1"/>
              <a:t>the</a:t>
            </a:r>
            <a:r>
              <a:rPr lang="en-US" sz="1300" dirty="0"/>
              <a:t> current sociopolitical climate – significant homesickness and survivor’s guilt in the context of absence of social support.</a:t>
            </a:r>
          </a:p>
          <a:p>
            <a:endParaRPr lang="en-US" dirty="0" smtClean="0"/>
          </a:p>
          <a:p>
            <a:pPr marL="181240" indent="-181240">
              <a:buFont typeface="Arial" panose="020B0604020202020204" pitchFamily="34" charset="0"/>
              <a:buChar char="•"/>
            </a:pPr>
            <a:endParaRPr lang="en-US" altLang="en-US" dirty="0" smtClean="0"/>
          </a:p>
          <a:p>
            <a:pPr marL="483306" lvl="1"/>
            <a:endParaRPr lang="en-US" dirty="0" smtClean="0"/>
          </a:p>
          <a:p>
            <a:r>
              <a:rPr lang="en-US" b="1" dirty="0" smtClean="0"/>
              <a:t>OPTIONAL and ADDITIONAL BACKGROUND INFORMATION</a:t>
            </a:r>
          </a:p>
          <a:p>
            <a:pPr marL="181240" indent="-181240">
              <a:buFont typeface="Arial" panose="020B0604020202020204" pitchFamily="34" charset="0"/>
              <a:buChar char="•"/>
            </a:pPr>
            <a:r>
              <a:rPr lang="en-US" sz="1300" dirty="0"/>
              <a:t>Latino youth used half as many counseling services as used by Whites and African Americans, and that first-generation Latino immigrants used even fewer services. For example, Latino youth use fewer mean visits in school-based health centers (</a:t>
            </a:r>
            <a:r>
              <a:rPr lang="en-US" sz="1300" dirty="0" err="1"/>
              <a:t>Juszczak</a:t>
            </a:r>
            <a:r>
              <a:rPr lang="en-US" sz="1300" dirty="0"/>
              <a:t>, </a:t>
            </a:r>
            <a:r>
              <a:rPr lang="en-US" sz="1300" dirty="0" err="1"/>
              <a:t>Melinkovich</a:t>
            </a:r>
            <a:r>
              <a:rPr lang="en-US" sz="1300" dirty="0"/>
              <a:t>, &amp; Kaplan, 2003).</a:t>
            </a:r>
          </a:p>
          <a:p>
            <a:pPr marL="181240" indent="-181240">
              <a:buFont typeface="Arial" panose="020B0604020202020204" pitchFamily="34" charset="0"/>
              <a:buChar char="•"/>
            </a:pPr>
            <a:r>
              <a:rPr lang="en-US" sz="1300" dirty="0"/>
              <a:t>lower levels of utilization of mental health services by Russian, Bosnian, and Southeast Asian immigrants (Chow, </a:t>
            </a:r>
            <a:r>
              <a:rPr lang="en-US" sz="1300" dirty="0" err="1"/>
              <a:t>Jaffee</a:t>
            </a:r>
            <a:r>
              <a:rPr lang="en-US" sz="1300" dirty="0"/>
              <a:t>, &amp; Choi, 1999; Hsu, Davies, &amp; Hansen, 2004; </a:t>
            </a:r>
            <a:r>
              <a:rPr lang="en-US" sz="1300" dirty="0" err="1"/>
              <a:t>Weine</a:t>
            </a:r>
            <a:r>
              <a:rPr lang="en-US" sz="1300" dirty="0"/>
              <a:t> et al., 2000).</a:t>
            </a:r>
          </a:p>
          <a:p>
            <a:pPr marL="181240" indent="-181240">
              <a:buFont typeface="Arial" panose="020B0604020202020204" pitchFamily="34" charset="0"/>
              <a:buChar char="•"/>
            </a:pPr>
            <a:r>
              <a:rPr lang="en-US" sz="1300" dirty="0" err="1"/>
              <a:t>Yeh</a:t>
            </a:r>
            <a:r>
              <a:rPr lang="en-US" sz="1300" dirty="0"/>
              <a:t>, McCabe, Hough, Dupuis, and Hazen (2003) found that Latinos and Asian youth showed higher levels of unmet mental health needs than Whites</a:t>
            </a:r>
          </a:p>
          <a:p>
            <a:pPr marL="181240" indent="-181240">
              <a:buFont typeface="Arial" panose="020B0604020202020204" pitchFamily="34" charset="0"/>
              <a:buChar char="•"/>
            </a:pPr>
            <a:r>
              <a:rPr lang="en-US" sz="1300" dirty="0"/>
              <a:t>There are no evidence-based interventions</a:t>
            </a:r>
          </a:p>
          <a:p>
            <a:pPr marL="181240" indent="-181240">
              <a:buFont typeface="Arial" panose="020B0604020202020204" pitchFamily="34" charset="0"/>
              <a:buChar char="•"/>
            </a:pPr>
            <a:r>
              <a:rPr lang="en-US" altLang="en-US" dirty="0" smtClean="0"/>
              <a:t>7.5 Million U.S. Children with Unmet behavioral Health Needs</a:t>
            </a:r>
          </a:p>
          <a:p>
            <a:pPr marL="664546" lvl="1" indent="-181240">
              <a:spcBef>
                <a:spcPct val="0"/>
              </a:spcBef>
              <a:buFont typeface="Arial" panose="020B0604020202020204" pitchFamily="34" charset="0"/>
              <a:buChar char="•"/>
            </a:pPr>
            <a:r>
              <a:rPr lang="en-US" altLang="en-US" dirty="0" smtClean="0">
                <a:cs typeface="Tahoma" panose="020B0604030504040204" pitchFamily="34" charset="0"/>
              </a:rPr>
              <a:t>On average only 1/5 of children in need of behavioral health services get the help they need.</a:t>
            </a:r>
            <a:r>
              <a:rPr lang="en-US" altLang="en-US" baseline="0" dirty="0" smtClean="0">
                <a:cs typeface="Tahoma" panose="020B0604030504040204" pitchFamily="34" charset="0"/>
              </a:rPr>
              <a:t> </a:t>
            </a:r>
            <a:r>
              <a:rPr lang="en-US" altLang="en-US" b="0" dirty="0" smtClean="0"/>
              <a:t>(Center for Health and Behavioral Health in Schools, 2012)</a:t>
            </a:r>
          </a:p>
          <a:p>
            <a:pPr marL="664546" lvl="1" indent="-181240">
              <a:buFont typeface="Arial" panose="020B0604020202020204" pitchFamily="34" charset="0"/>
              <a:buChar char="•"/>
            </a:pPr>
            <a:r>
              <a:rPr lang="en-US" dirty="0" smtClean="0"/>
              <a:t>Children in the US population in general have poor access to and underutilization of behavioral health services, but the situation is exacerbated by refugee/immigrant status and its associated acculturative and resettlement stressors.</a:t>
            </a:r>
          </a:p>
          <a:p>
            <a:pPr marL="664546" lvl="1" indent="-181240">
              <a:buFont typeface="Arial" panose="020B0604020202020204" pitchFamily="34" charset="0"/>
              <a:buChar char="•"/>
            </a:pPr>
            <a:r>
              <a:rPr lang="en-US" dirty="0" smtClean="0"/>
              <a:t>Refugee</a:t>
            </a:r>
            <a:r>
              <a:rPr lang="en-US" baseline="0" dirty="0" smtClean="0"/>
              <a:t> and immigrant families face substantial barriers in accessing behavioral health care</a:t>
            </a:r>
          </a:p>
          <a:p>
            <a:endParaRPr lang="en-US" dirty="0"/>
          </a:p>
        </p:txBody>
      </p:sp>
      <p:sp>
        <p:nvSpPr>
          <p:cNvPr id="4" name="Slide Number Placeholder 3"/>
          <p:cNvSpPr>
            <a:spLocks noGrp="1"/>
          </p:cNvSpPr>
          <p:nvPr>
            <p:ph type="sldNum" sz="quarter" idx="10"/>
          </p:nvPr>
        </p:nvSpPr>
        <p:spPr/>
        <p:txBody>
          <a:bodyPr/>
          <a:lstStyle/>
          <a:p>
            <a:fld id="{0A6C842E-2F71-4E91-A6F6-4E46A7910476}"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214956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b="1" baseline="0" dirty="0"/>
              <a:t> </a:t>
            </a:r>
            <a:r>
              <a:rPr lang="en-US" baseline="0" dirty="0"/>
              <a:t>R</a:t>
            </a:r>
            <a:r>
              <a:rPr lang="en-US" dirty="0"/>
              <a:t>ecent</a:t>
            </a:r>
            <a:r>
              <a:rPr lang="en-US" baseline="0" dirty="0"/>
              <a:t> policy changes affect a variety of population sub-groups such as what you see here:  Syrians, undocumented, Muslims, transgender individuals, Jews.   Also, such policies reinforce stereotypes of these groups. Whereas before it was less socially acceptable to use hate speech or express prejudices, political rhetoric has fostered a sense that these sentiments are sanctioned or more acceptable.  </a:t>
            </a:r>
          </a:p>
          <a:p>
            <a:endParaRPr lang="en-US" baseline="0" dirty="0"/>
          </a:p>
          <a:p>
            <a:pPr indent="-241653">
              <a:spcBef>
                <a:spcPts val="634"/>
              </a:spcBef>
              <a:buFont typeface="Arial" pitchFamily="34" charset="0"/>
              <a:buChar char="•"/>
            </a:pPr>
            <a:r>
              <a:rPr lang="en-US" dirty="0"/>
              <a:t>White supremacists emboldened by political rhetoric</a:t>
            </a:r>
          </a:p>
          <a:p>
            <a:pPr indent="-241653">
              <a:spcBef>
                <a:spcPts val="634"/>
              </a:spcBef>
              <a:buFont typeface="Arial" pitchFamily="34" charset="0"/>
              <a:buChar char="•"/>
            </a:pPr>
            <a:r>
              <a:rPr lang="en-US" dirty="0"/>
              <a:t>Significant increase in</a:t>
            </a:r>
            <a:r>
              <a:rPr lang="en-US" b="1" dirty="0"/>
              <a:t> </a:t>
            </a:r>
            <a:r>
              <a:rPr lang="en-US" dirty="0"/>
              <a:t>vandalism, threats, intimidation (Southern Poverty Law Center)</a:t>
            </a:r>
          </a:p>
          <a:p>
            <a:pPr marL="9182"/>
            <a:endParaRPr lang="en-US" baseline="0" dirty="0"/>
          </a:p>
          <a:p>
            <a:pPr marL="9182"/>
            <a:r>
              <a:rPr lang="en-US" baseline="0" dirty="0"/>
              <a:t>Looking at these headlines you can see how many different groups of people living here </a:t>
            </a:r>
            <a:r>
              <a:rPr lang="en-US" baseline="0" dirty="0" err="1"/>
              <a:t>ar</a:t>
            </a:r>
            <a:r>
              <a:rPr lang="en-US" baseline="0" dirty="0"/>
              <a:t> feeling increased levels of distress.</a:t>
            </a:r>
            <a:endParaRPr lang="en-US" dirty="0"/>
          </a:p>
        </p:txBody>
      </p:sp>
      <p:sp>
        <p:nvSpPr>
          <p:cNvPr id="4" name="Slide Number Placeholder 3"/>
          <p:cNvSpPr>
            <a:spLocks noGrp="1"/>
          </p:cNvSpPr>
          <p:nvPr>
            <p:ph type="sldNum" sz="quarter" idx="10"/>
          </p:nvPr>
        </p:nvSpPr>
        <p:spPr/>
        <p:txBody>
          <a:bodyPr/>
          <a:lstStyle/>
          <a:p>
            <a:fld id="{0A6C842E-2F71-4E91-A6F6-4E46A7910476}"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60411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4684" indent="-184684">
              <a:buFont typeface="Arial" panose="020B0604020202020204" pitchFamily="34" charset="0"/>
              <a:buChar char="•"/>
            </a:pPr>
            <a:r>
              <a:rPr lang="en-US" dirty="0"/>
              <a:t>Threat of deportation puts</a:t>
            </a:r>
            <a:r>
              <a:rPr lang="en-US" baseline="0" dirty="0"/>
              <a:t> our youth of undocumented status and those in mixed status households at increased risk for emotional distress and crisis</a:t>
            </a:r>
          </a:p>
          <a:p>
            <a:pPr marL="667990" lvl="1" indent="-184684">
              <a:buFont typeface="Arial" panose="020B0604020202020204" pitchFamily="34" charset="0"/>
              <a:buChar char="•"/>
            </a:pPr>
            <a:r>
              <a:rPr lang="en-US" dirty="0"/>
              <a:t>For immigrant children, fear of being forcibly separated from family through deportation is clearly traumatic and threatening, especially due to many immigrant populations’ emphasis on the centrality of family. </a:t>
            </a:r>
          </a:p>
          <a:p>
            <a:pPr marL="667990" lvl="1" indent="-184684">
              <a:buFont typeface="Arial" panose="020B0604020202020204" pitchFamily="34" charset="0"/>
              <a:buChar char="•"/>
            </a:pPr>
            <a:r>
              <a:rPr lang="en-US" dirty="0"/>
              <a:t>Many youth risked their lives to come to the United States to reunite with family members and have themselves often escaped traumatic and life-threatening events in their home countries that propelled them to seek refuge among family and relatives in the U.S.</a:t>
            </a:r>
          </a:p>
          <a:p>
            <a:pPr marL="193866" indent="-184684">
              <a:buFont typeface="Arial" panose="020B0604020202020204" pitchFamily="34" charset="0"/>
              <a:buChar char="•"/>
            </a:pPr>
            <a:r>
              <a:rPr lang="en-US" sz="1300"/>
              <a:t>Panic</a:t>
            </a:r>
            <a:r>
              <a:rPr lang="en-US" sz="1300" dirty="0"/>
              <a:t>, hopelessness, and helplessness arises from</a:t>
            </a:r>
            <a:endParaRPr lang="en-US" dirty="0"/>
          </a:p>
          <a:p>
            <a:pPr marL="677172" lvl="1" indent="-184684">
              <a:buFont typeface="Arial" panose="020B0604020202020204" pitchFamily="34" charset="0"/>
              <a:buChar char="•"/>
            </a:pPr>
            <a:r>
              <a:rPr lang="en-US" dirty="0"/>
              <a:t>The threat of separation from family, or of the return to life-threatening circumstances</a:t>
            </a:r>
          </a:p>
          <a:p>
            <a:pPr marL="677172" lvl="1" indent="-184684">
              <a:buFont typeface="Arial" panose="020B0604020202020204" pitchFamily="34" charset="0"/>
              <a:buChar char="•"/>
            </a:pPr>
            <a:r>
              <a:rPr lang="en-US" dirty="0"/>
              <a:t>For many of these youth, the U.S. is the only country they have ever known and they are scared of both educational/employment disruption and deportation to their countries of origin, many of which are plagued by violence, and where they would be completely alone, without family, education, or employment. </a:t>
            </a:r>
          </a:p>
          <a:p>
            <a:pPr marL="677172" lvl="1" indent="-184684" defTabSz="966612">
              <a:buFont typeface="Arial" panose="020B0604020202020204" pitchFamily="34" charset="0"/>
              <a:buChar char="•"/>
              <a:defRPr/>
            </a:pPr>
            <a:r>
              <a:rPr lang="en-US" dirty="0"/>
              <a:t>Despite wanting to do the right thing</a:t>
            </a:r>
            <a:r>
              <a:rPr lang="en-US" baseline="0" dirty="0"/>
              <a:t> and go through legal channels, many immigrants of undocumented status experience helplessness because there is currently no pathway to citizenship.</a:t>
            </a:r>
            <a:endParaRPr lang="en-US" dirty="0"/>
          </a:p>
          <a:p>
            <a:pPr marL="677172" lvl="1" indent="-184684">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215208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1" dirty="0"/>
              <a:t>ASK: </a:t>
            </a:r>
            <a:r>
              <a:rPr lang="en-US" dirty="0"/>
              <a:t>How has distress/anxiety about political climate shown up in your classroom in the past few months?</a:t>
            </a:r>
          </a:p>
          <a:p>
            <a:endParaRPr lang="en-US" b="1" dirty="0"/>
          </a:p>
          <a:p>
            <a:r>
              <a:rPr lang="en-US" b="1" dirty="0"/>
              <a:t>SAY/SUMMARIZE:</a:t>
            </a:r>
            <a:r>
              <a:rPr lang="en-US" b="1" baseline="0" dirty="0"/>
              <a:t> </a:t>
            </a:r>
            <a:r>
              <a:rPr lang="en-US" dirty="0"/>
              <a:t>*Reminder: Classroom behaviors/disruptive/anxious behaviors are related to exposure to traumatic events and ongoing stress of current political climate.</a:t>
            </a:r>
          </a:p>
          <a:p>
            <a:pPr marL="181240" indent="-181240">
              <a:spcBef>
                <a:spcPts val="634"/>
              </a:spcBef>
              <a:buFont typeface="Arial" panose="020B0604020202020204" pitchFamily="34" charset="0"/>
              <a:buChar char="•"/>
            </a:pPr>
            <a:r>
              <a:rPr lang="en-US" dirty="0"/>
              <a:t>Hate speech negatively impacts </a:t>
            </a:r>
            <a:r>
              <a:rPr lang="en-US" b="1" dirty="0"/>
              <a:t>self-esteem</a:t>
            </a:r>
            <a:r>
              <a:rPr lang="en-US" dirty="0"/>
              <a:t> in minority groups (</a:t>
            </a:r>
            <a:r>
              <a:rPr lang="en-US" dirty="0" err="1"/>
              <a:t>Boeckmann</a:t>
            </a:r>
            <a:r>
              <a:rPr lang="en-US" dirty="0"/>
              <a:t> &amp; Liew, 2002). </a:t>
            </a:r>
          </a:p>
          <a:p>
            <a:pPr marL="181240" indent="-181240">
              <a:spcBef>
                <a:spcPts val="634"/>
              </a:spcBef>
              <a:buFont typeface="Arial" panose="020B0604020202020204" pitchFamily="34" charset="0"/>
              <a:buChar char="•"/>
            </a:pPr>
            <a:r>
              <a:rPr lang="en-US" dirty="0"/>
              <a:t>Perceived discrimination has been associated with lower self-esteem, internalizing symptoms including </a:t>
            </a:r>
            <a:r>
              <a:rPr lang="en-US" b="1" dirty="0"/>
              <a:t>depression</a:t>
            </a:r>
            <a:r>
              <a:rPr lang="en-US" dirty="0"/>
              <a:t>, and problem behaviors (</a:t>
            </a:r>
            <a:r>
              <a:rPr lang="en-US" dirty="0" err="1"/>
              <a:t>Ayón</a:t>
            </a:r>
            <a:r>
              <a:rPr lang="en-US" dirty="0"/>
              <a:t> et al.,  2010; </a:t>
            </a:r>
            <a:r>
              <a:rPr lang="en-US" dirty="0" err="1"/>
              <a:t>Zeiders</a:t>
            </a:r>
            <a:r>
              <a:rPr lang="en-US" dirty="0"/>
              <a:t> et al., 2013).</a:t>
            </a:r>
          </a:p>
          <a:p>
            <a:pPr marL="181240" indent="-181240">
              <a:spcBef>
                <a:spcPts val="634"/>
              </a:spcBef>
              <a:buFont typeface="Arial" panose="020B0604020202020204" pitchFamily="34" charset="0"/>
              <a:buChar char="•"/>
            </a:pPr>
            <a:r>
              <a:rPr lang="en-US" dirty="0"/>
              <a:t>Fear of deportation among parents can impact parent-child interactions, leading to depressive and </a:t>
            </a:r>
            <a:r>
              <a:rPr lang="en-US" b="1" dirty="0"/>
              <a:t>anxiety</a:t>
            </a:r>
            <a:r>
              <a:rPr lang="en-US" dirty="0"/>
              <a:t> symptoms, and </a:t>
            </a:r>
            <a:r>
              <a:rPr lang="en-US" b="1" dirty="0"/>
              <a:t>behavioral challenges </a:t>
            </a:r>
            <a:r>
              <a:rPr lang="en-US" dirty="0"/>
              <a:t>(</a:t>
            </a:r>
            <a:r>
              <a:rPr lang="en-US" dirty="0" err="1"/>
              <a:t>Brabeck</a:t>
            </a:r>
            <a:r>
              <a:rPr lang="en-US" dirty="0"/>
              <a:t>, </a:t>
            </a:r>
            <a:r>
              <a:rPr lang="en-US" dirty="0" err="1"/>
              <a:t>Lykes</a:t>
            </a:r>
            <a:r>
              <a:rPr lang="en-US" dirty="0"/>
              <a:t>, &amp; </a:t>
            </a:r>
            <a:r>
              <a:rPr lang="en-US" dirty="0" err="1"/>
              <a:t>Hershberg</a:t>
            </a:r>
            <a:r>
              <a:rPr lang="en-US" dirty="0"/>
              <a:t>, 2011). </a:t>
            </a:r>
          </a:p>
          <a:p>
            <a:pPr marL="181240" indent="-181240">
              <a:spcBef>
                <a:spcPts val="634"/>
              </a:spcBef>
              <a:buFont typeface="Arial" panose="020B0604020202020204" pitchFamily="34" charset="0"/>
              <a:buChar char="•"/>
            </a:pPr>
            <a:r>
              <a:rPr lang="en-US" dirty="0"/>
              <a:t>Detention and deportation contributes to the </a:t>
            </a:r>
            <a:r>
              <a:rPr lang="en-US" b="1" dirty="0"/>
              <a:t>accumulating trauma </a:t>
            </a:r>
            <a:r>
              <a:rPr lang="en-US" dirty="0"/>
              <a:t>already faced by immigrant families as a result of earlier trauma (Capps et al., 2007).</a:t>
            </a:r>
          </a:p>
          <a:p>
            <a:pPr marL="181240" indent="-181240">
              <a:buFont typeface="Arial" panose="020B0604020202020204" pitchFamily="34" charset="0"/>
              <a:buChar char="•"/>
            </a:pPr>
            <a:r>
              <a:rPr lang="en-US" altLang="en-US" dirty="0"/>
              <a:t>Bullying can result in </a:t>
            </a:r>
            <a:r>
              <a:rPr lang="en-US" altLang="en-US" b="1" dirty="0"/>
              <a:t>absenteeism</a:t>
            </a:r>
            <a:r>
              <a:rPr lang="en-US" altLang="en-US" dirty="0"/>
              <a:t> and </a:t>
            </a:r>
            <a:r>
              <a:rPr lang="en-US" altLang="en-US" b="1" dirty="0"/>
              <a:t>lowered school achievement, suicidal thoughts/behaviors, and physical illness </a:t>
            </a:r>
            <a:r>
              <a:rPr lang="en-US" altLang="en-US" dirty="0"/>
              <a:t>(headaches, sleep problems, abdominal pain, tension) (The </a:t>
            </a:r>
            <a:r>
              <a:rPr lang="en-US" altLang="en-US" dirty="0" err="1"/>
              <a:t>Olweus</a:t>
            </a:r>
            <a:r>
              <a:rPr lang="en-US" altLang="en-US" dirty="0"/>
              <a:t> Bullying Prevention Group, 2007)</a:t>
            </a:r>
          </a:p>
          <a:p>
            <a:endParaRPr lang="en-US" dirty="0"/>
          </a:p>
          <a:p>
            <a:r>
              <a:rPr lang="en-US" b="1" dirty="0"/>
              <a:t>These symptoms and effects can persist into adulthood, and children’s parents may also be experiencing similar types of mental health distress.</a:t>
            </a:r>
          </a:p>
          <a:p>
            <a:endParaRPr lang="en-US" b="0" i="0" u="none" strike="noStrike" kern="1200" baseline="0" dirty="0" smtClean="0">
              <a:solidFill>
                <a:schemeClr val="tx1"/>
              </a:solidFill>
            </a:endParaRPr>
          </a:p>
          <a:p>
            <a:pPr marL="181240" indent="-181240">
              <a:buFont typeface="Arial" panose="020B0604020202020204" pitchFamily="34" charset="0"/>
              <a:buChar char="•"/>
            </a:pPr>
            <a:r>
              <a:rPr lang="en-US" baseline="0" dirty="0" smtClean="0"/>
              <a:t>Given the multiple trauma exposures for refugee and immigrant populations at the various stages of their migration, we know that the prevalence rates of clinically </a:t>
            </a:r>
            <a:r>
              <a:rPr lang="en-US" baseline="0" dirty="0" err="1" smtClean="0"/>
              <a:t>significiant</a:t>
            </a:r>
            <a:r>
              <a:rPr lang="en-US" baseline="0" dirty="0" smtClean="0"/>
              <a:t> psychological distress are high</a:t>
            </a:r>
          </a:p>
          <a:p>
            <a:pPr marL="664546" lvl="1" indent="-181240">
              <a:buFont typeface="Arial" panose="020B0604020202020204" pitchFamily="34" charset="0"/>
              <a:buChar char="•"/>
            </a:pPr>
            <a:r>
              <a:rPr lang="en-US" baseline="0" dirty="0" smtClean="0"/>
              <a:t>Among resettled refugee children, rates of Posttraumatic Stress Disorder are as high as 54% compared to 5% in the general population.</a:t>
            </a:r>
          </a:p>
          <a:p>
            <a:pPr marL="664546" lvl="1" indent="-181240" defTabSz="966612">
              <a:buFont typeface="Arial" panose="020B0604020202020204" pitchFamily="34" charset="0"/>
              <a:buChar char="•"/>
              <a:defRPr/>
            </a:pPr>
            <a:r>
              <a:rPr lang="en-US" baseline="0" dirty="0" smtClean="0"/>
              <a:t>Among resettled refugee children, rates of depression are as high as 30%, compared to just 11% in the general population</a:t>
            </a:r>
          </a:p>
          <a:p>
            <a:pPr marL="664546" lvl="1" indent="-181240" defTabSz="966612">
              <a:buFont typeface="Arial" panose="020B0604020202020204" pitchFamily="34" charset="0"/>
              <a:buChar char="•"/>
              <a:defRPr/>
            </a:pPr>
            <a:r>
              <a:rPr lang="en-US" dirty="0" smtClean="0">
                <a:effectLst/>
              </a:rPr>
              <a:t>Similarly, studies have found </a:t>
            </a:r>
            <a:r>
              <a:rPr lang="en-US" dirty="0" err="1" smtClean="0">
                <a:effectLst/>
              </a:rPr>
              <a:t>found</a:t>
            </a:r>
            <a:r>
              <a:rPr lang="en-US" dirty="0" smtClean="0">
                <a:effectLst/>
              </a:rPr>
              <a:t> higher levels of PTSD symptoms for unaccompanied minors than either norm populations or accompanied refugee minors </a:t>
            </a:r>
          </a:p>
          <a:p>
            <a:pPr marL="664546" lvl="1" indent="-181240">
              <a:buFont typeface="Arial" panose="020B0604020202020204" pitchFamily="34" charset="0"/>
              <a:buChar char="•"/>
            </a:pPr>
            <a:endParaRPr lang="en-US" baseline="0" dirty="0" smtClean="0"/>
          </a:p>
          <a:p>
            <a:pPr marL="181240" indent="-181240">
              <a:buFont typeface="Arial" panose="020B0604020202020204" pitchFamily="34" charset="0"/>
              <a:buChar char="•"/>
            </a:pPr>
            <a:r>
              <a:rPr lang="en-US" baseline="0" dirty="0" smtClean="0"/>
              <a:t>We know more about refugee children because immigrants of undocumented status tend to avoid participation in research due to fear of being detected and deported</a:t>
            </a:r>
            <a:endParaRPr lang="en-US" dirty="0" smtClean="0"/>
          </a:p>
          <a:p>
            <a:endParaRPr lang="en-US" b="0" i="0" u="none" strike="noStrike" kern="1200" baseline="0" dirty="0">
              <a:solidFill>
                <a:schemeClr val="tx1"/>
              </a:solidFill>
            </a:endParaRPr>
          </a:p>
          <a:p>
            <a:endParaRPr lang="en-US" b="1" i="0" u="none" strike="noStrike" kern="1200" baseline="0" dirty="0">
              <a:solidFill>
                <a:schemeClr val="tx1"/>
              </a:solidFill>
            </a:endParaRPr>
          </a:p>
          <a:p>
            <a:r>
              <a:rPr lang="en-US" b="1" i="0" u="none" strike="noStrike" kern="1200" baseline="0" dirty="0">
                <a:solidFill>
                  <a:schemeClr val="tx1"/>
                </a:solidFill>
              </a:rPr>
              <a:t>REFERENCES:</a:t>
            </a:r>
          </a:p>
          <a:p>
            <a:pPr marL="181240" indent="-181240">
              <a:buFont typeface="Arial" panose="020B0604020202020204" pitchFamily="34" charset="0"/>
              <a:buChar char="•"/>
            </a:pPr>
            <a:r>
              <a:rPr lang="en-US" b="0" i="0" u="none" strike="noStrike" kern="1200" baseline="0" dirty="0" err="1">
                <a:solidFill>
                  <a:schemeClr val="tx1"/>
                </a:solidFill>
              </a:rPr>
              <a:t>Boeckmann</a:t>
            </a:r>
            <a:r>
              <a:rPr lang="en-US" b="0" i="0" u="none" strike="noStrike" kern="1200" baseline="0" dirty="0">
                <a:solidFill>
                  <a:schemeClr val="tx1"/>
                </a:solidFill>
              </a:rPr>
              <a:t>, R.J. &amp; </a:t>
            </a:r>
            <a:r>
              <a:rPr lang="en-US" b="0" i="0" u="none" strike="noStrike" kern="1200" baseline="0" dirty="0" err="1">
                <a:solidFill>
                  <a:schemeClr val="tx1"/>
                </a:solidFill>
              </a:rPr>
              <a:t>Liew</a:t>
            </a:r>
            <a:r>
              <a:rPr lang="en-US" b="0" i="0" u="none" strike="noStrike" kern="1200" baseline="0" dirty="0">
                <a:solidFill>
                  <a:schemeClr val="tx1"/>
                </a:solidFill>
              </a:rPr>
              <a:t>, J. (2002). Hate Speech: Asian American Students’ Justice Judgement and Psychological Responses. </a:t>
            </a:r>
            <a:r>
              <a:rPr lang="en-US" b="0" i="1" u="none" strike="noStrike" kern="1200" baseline="0" dirty="0">
                <a:solidFill>
                  <a:schemeClr val="tx1"/>
                </a:solidFill>
              </a:rPr>
              <a:t>Journal of Social Issues, 58(2), 363-381</a:t>
            </a:r>
          </a:p>
          <a:p>
            <a:pPr marL="181240" indent="-181240">
              <a:buFont typeface="Arial" panose="020B0604020202020204" pitchFamily="34" charset="0"/>
              <a:buChar char="•"/>
            </a:pPr>
            <a:r>
              <a:rPr lang="en-US" b="0" i="1" u="none" strike="noStrike" kern="1200" baseline="0" dirty="0" err="1">
                <a:solidFill>
                  <a:schemeClr val="tx1"/>
                </a:solidFill>
              </a:rPr>
              <a:t>A</a:t>
            </a:r>
            <a:r>
              <a:rPr lang="en-US" b="0" i="0" u="none" strike="noStrike" kern="1200" baseline="0" dirty="0" err="1">
                <a:solidFill>
                  <a:schemeClr val="tx1"/>
                </a:solidFill>
              </a:rPr>
              <a:t>yón</a:t>
            </a:r>
            <a:r>
              <a:rPr lang="en-US" b="0" i="0" u="none" strike="noStrike" kern="1200" baseline="0" dirty="0">
                <a:solidFill>
                  <a:schemeClr val="tx1"/>
                </a:solidFill>
              </a:rPr>
              <a:t>, C., </a:t>
            </a:r>
            <a:r>
              <a:rPr lang="en-US" b="0" i="0" u="none" strike="noStrike" kern="1200" baseline="0" dirty="0" err="1">
                <a:solidFill>
                  <a:schemeClr val="tx1"/>
                </a:solidFill>
              </a:rPr>
              <a:t>Marsiglia</a:t>
            </a:r>
            <a:r>
              <a:rPr lang="en-US" b="0" i="0" u="none" strike="noStrike" kern="1200" baseline="0" dirty="0">
                <a:solidFill>
                  <a:schemeClr val="tx1"/>
                </a:solidFill>
              </a:rPr>
              <a:t>, F. F., &amp; Bermudez-</a:t>
            </a:r>
            <a:r>
              <a:rPr lang="en-US" b="0" i="0" u="none" strike="noStrike" kern="1200" baseline="0" dirty="0" err="1">
                <a:solidFill>
                  <a:schemeClr val="tx1"/>
                </a:solidFill>
              </a:rPr>
              <a:t>Parsai</a:t>
            </a:r>
            <a:r>
              <a:rPr lang="en-US" b="0" i="0" u="none" strike="noStrike" kern="1200" baseline="0" dirty="0">
                <a:solidFill>
                  <a:schemeClr val="tx1"/>
                </a:solidFill>
              </a:rPr>
              <a:t>, M. (2010). Latino family mental health: exploring the role of discrimination and </a:t>
            </a:r>
            <a:r>
              <a:rPr lang="en-US" b="0" i="0" u="none" strike="noStrike" kern="1200" baseline="0" dirty="0" err="1">
                <a:solidFill>
                  <a:schemeClr val="tx1"/>
                </a:solidFill>
              </a:rPr>
              <a:t>familismo</a:t>
            </a:r>
            <a:r>
              <a:rPr lang="en-US" b="0" i="0" u="none" strike="noStrike" kern="1200" baseline="0" dirty="0">
                <a:solidFill>
                  <a:schemeClr val="tx1"/>
                </a:solidFill>
              </a:rPr>
              <a:t>. </a:t>
            </a:r>
            <a:r>
              <a:rPr lang="en-US" b="0" i="1" u="none" strike="noStrike" kern="1200" baseline="0" dirty="0">
                <a:solidFill>
                  <a:schemeClr val="tx1"/>
                </a:solidFill>
              </a:rPr>
              <a:t>Journal of Community Psychology</a:t>
            </a:r>
            <a:r>
              <a:rPr lang="en-US" b="0" i="0" u="none" strike="noStrike" kern="1200" baseline="0" dirty="0">
                <a:solidFill>
                  <a:schemeClr val="tx1"/>
                </a:solidFill>
              </a:rPr>
              <a:t>, </a:t>
            </a:r>
            <a:r>
              <a:rPr lang="en-US" b="0" i="1" u="none" strike="noStrike" kern="1200" baseline="0" dirty="0">
                <a:solidFill>
                  <a:schemeClr val="tx1"/>
                </a:solidFill>
              </a:rPr>
              <a:t>38</a:t>
            </a:r>
            <a:r>
              <a:rPr lang="en-US" b="0" i="0" u="none" strike="noStrike" kern="1200" baseline="0" dirty="0">
                <a:solidFill>
                  <a:schemeClr val="tx1"/>
                </a:solidFill>
              </a:rPr>
              <a:t>(6), 742-756. doi:10.1002/jcop.20392</a:t>
            </a:r>
          </a:p>
          <a:p>
            <a:pPr marL="181240" indent="-181240">
              <a:buFont typeface="Arial" panose="020B0604020202020204" pitchFamily="34" charset="0"/>
              <a:buChar char="•"/>
            </a:pPr>
            <a:r>
              <a:rPr lang="en-US" b="0" i="0" u="none" strike="noStrike" kern="1200" baseline="0" dirty="0" err="1">
                <a:solidFill>
                  <a:schemeClr val="tx1"/>
                </a:solidFill>
              </a:rPr>
              <a:t>Zeiders</a:t>
            </a:r>
            <a:r>
              <a:rPr lang="en-US" b="0" i="0" u="none" strike="noStrike" kern="1200" baseline="0" dirty="0">
                <a:solidFill>
                  <a:schemeClr val="tx1"/>
                </a:solidFill>
              </a:rPr>
              <a:t>, K. H., </a:t>
            </a:r>
            <a:r>
              <a:rPr lang="en-US" b="0" i="0" u="none" strike="noStrike" kern="1200" baseline="0" dirty="0" err="1">
                <a:solidFill>
                  <a:schemeClr val="tx1"/>
                </a:solidFill>
              </a:rPr>
              <a:t>Umaña</a:t>
            </a:r>
            <a:r>
              <a:rPr lang="en-US" b="0" i="0" u="none" strike="noStrike" kern="1200" baseline="0" dirty="0">
                <a:solidFill>
                  <a:schemeClr val="tx1"/>
                </a:solidFill>
              </a:rPr>
              <a:t>-Taylor, A. J., &amp; </a:t>
            </a:r>
            <a:r>
              <a:rPr lang="en-US" b="0" i="0" u="none" strike="noStrike" kern="1200" baseline="0" dirty="0" err="1">
                <a:solidFill>
                  <a:schemeClr val="tx1"/>
                </a:solidFill>
              </a:rPr>
              <a:t>Derlan</a:t>
            </a:r>
            <a:r>
              <a:rPr lang="en-US" b="0" i="0" u="none" strike="noStrike" kern="1200" baseline="0" dirty="0">
                <a:solidFill>
                  <a:schemeClr val="tx1"/>
                </a:solidFill>
              </a:rPr>
              <a:t>, C. L. (2013). Trajectories of depressive symptoms and self-esteem in Latino youths: Examining the role of gender and perceived discrimination. </a:t>
            </a:r>
            <a:r>
              <a:rPr lang="en-US" b="0" i="1" u="none" strike="noStrike" kern="1200" baseline="0" dirty="0">
                <a:solidFill>
                  <a:schemeClr val="tx1"/>
                </a:solidFill>
              </a:rPr>
              <a:t>Developmental Psychology</a:t>
            </a:r>
            <a:r>
              <a:rPr lang="en-US" b="0" i="0" u="none" strike="noStrike" kern="1200" baseline="0" dirty="0">
                <a:solidFill>
                  <a:schemeClr val="tx1"/>
                </a:solidFill>
              </a:rPr>
              <a:t>, </a:t>
            </a:r>
            <a:r>
              <a:rPr lang="en-US" b="0" i="1" u="none" strike="noStrike" kern="1200" baseline="0" dirty="0">
                <a:solidFill>
                  <a:schemeClr val="tx1"/>
                </a:solidFill>
              </a:rPr>
              <a:t>49</a:t>
            </a:r>
            <a:r>
              <a:rPr lang="en-US" b="0" i="0" u="none" strike="noStrike" kern="1200" baseline="0" dirty="0">
                <a:solidFill>
                  <a:schemeClr val="tx1"/>
                </a:solidFill>
              </a:rPr>
              <a:t>(5), 951-963. doi:10.1037/a0028866</a:t>
            </a:r>
          </a:p>
          <a:p>
            <a:pPr marL="181240" indent="-181240" defTabSz="966612">
              <a:buFont typeface="Arial" panose="020B0604020202020204" pitchFamily="34" charset="0"/>
              <a:buChar char="•"/>
              <a:defRPr/>
            </a:pPr>
            <a:r>
              <a:rPr lang="en-US" kern="1200" dirty="0" err="1">
                <a:solidFill>
                  <a:schemeClr val="tx1"/>
                </a:solidFill>
                <a:effectLst/>
              </a:rPr>
              <a:t>Brabeck</a:t>
            </a:r>
            <a:r>
              <a:rPr lang="en-US" kern="1200" dirty="0">
                <a:solidFill>
                  <a:schemeClr val="tx1"/>
                </a:solidFill>
                <a:effectLst/>
              </a:rPr>
              <a:t>, K. M., </a:t>
            </a:r>
            <a:r>
              <a:rPr lang="en-US" kern="1200" dirty="0" err="1">
                <a:solidFill>
                  <a:schemeClr val="tx1"/>
                </a:solidFill>
                <a:effectLst/>
              </a:rPr>
              <a:t>Lykes</a:t>
            </a:r>
            <a:r>
              <a:rPr lang="en-US" kern="1200" dirty="0">
                <a:solidFill>
                  <a:schemeClr val="tx1"/>
                </a:solidFill>
                <a:effectLst/>
              </a:rPr>
              <a:t>, M. B., &amp; </a:t>
            </a:r>
            <a:r>
              <a:rPr lang="en-US" kern="1200" dirty="0" err="1">
                <a:solidFill>
                  <a:schemeClr val="tx1"/>
                </a:solidFill>
                <a:effectLst/>
              </a:rPr>
              <a:t>Hershberg</a:t>
            </a:r>
            <a:r>
              <a:rPr lang="en-US" kern="1200" dirty="0">
                <a:solidFill>
                  <a:schemeClr val="tx1"/>
                </a:solidFill>
                <a:effectLst/>
              </a:rPr>
              <a:t>, R. (2011). Framing immigration to and deportation from the United States: Guatemalan and Salvadoran families make meaning of their experiences. </a:t>
            </a:r>
            <a:r>
              <a:rPr lang="en-US" i="1" kern="1200" dirty="0">
                <a:solidFill>
                  <a:schemeClr val="tx1"/>
                </a:solidFill>
                <a:effectLst/>
              </a:rPr>
              <a:t>Community, Work &amp; Family</a:t>
            </a:r>
            <a:r>
              <a:rPr lang="en-US" kern="1200" dirty="0">
                <a:solidFill>
                  <a:schemeClr val="tx1"/>
                </a:solidFill>
                <a:effectLst/>
              </a:rPr>
              <a:t>, </a:t>
            </a:r>
            <a:r>
              <a:rPr lang="en-US" i="1" kern="1200" dirty="0">
                <a:solidFill>
                  <a:schemeClr val="tx1"/>
                </a:solidFill>
                <a:effectLst/>
              </a:rPr>
              <a:t>14</a:t>
            </a:r>
            <a:r>
              <a:rPr lang="en-US" kern="1200" dirty="0">
                <a:solidFill>
                  <a:schemeClr val="tx1"/>
                </a:solidFill>
                <a:effectLst/>
              </a:rPr>
              <a:t>(3), 275-296. doi:10.1080/13668803.2010.520840</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A6C842E-2F71-4E91-A6F6-4E46A7910476}"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368420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t>Introduce yourself</a:t>
            </a:r>
            <a:r>
              <a:rPr lang="en-US" baseline="0" dirty="0"/>
              <a:t> and share about your immigration experience as necessary and as much as you feel comfortable?</a:t>
            </a:r>
          </a:p>
          <a:p>
            <a:pPr eaLnBrk="1" hangingPunct="1">
              <a:spcBef>
                <a:spcPct val="0"/>
              </a:spcBef>
            </a:pPr>
            <a:endParaRPr lang="en-US" baseline="0" dirty="0"/>
          </a:p>
          <a:p>
            <a:pPr eaLnBrk="1" hangingPunct="1">
              <a:spcBef>
                <a:spcPct val="0"/>
              </a:spcBef>
            </a:pPr>
            <a:r>
              <a:rPr lang="en-US" baseline="0" dirty="0"/>
              <a:t>May want to ask who is in the room (e.g., How many social workers, case managers, clergy, community volunteers</a:t>
            </a:r>
            <a:r>
              <a:rPr lang="en-US" baseline="0" dirty="0" smtClean="0"/>
              <a:t>)</a:t>
            </a:r>
          </a:p>
          <a:p>
            <a:pPr eaLnBrk="1" hangingPunct="1">
              <a:spcBef>
                <a:spcPct val="0"/>
              </a:spcBef>
            </a:pPr>
            <a:endParaRPr lang="en-US" baseline="0" dirty="0" smtClean="0"/>
          </a:p>
          <a:p>
            <a:pPr eaLnBrk="1" hangingPunct="1">
              <a:spcBef>
                <a:spcPct val="0"/>
              </a:spcBef>
            </a:pPr>
            <a:endParaRPr lang="en-US" dirty="0" smtClean="0"/>
          </a:p>
          <a:p>
            <a:r>
              <a:rPr lang="en-US" sz="1300" dirty="0"/>
              <a:t>1:30	Dave 15-20 min</a:t>
            </a:r>
          </a:p>
          <a:p>
            <a:r>
              <a:rPr lang="en-US" sz="1300" dirty="0"/>
              <a:t>-Identifying homeless students at school</a:t>
            </a:r>
          </a:p>
          <a:p>
            <a:r>
              <a:rPr lang="en-US" sz="1300" dirty="0"/>
              <a:t>ESSA</a:t>
            </a:r>
          </a:p>
          <a:p>
            <a:r>
              <a:rPr lang="en-US" sz="1300" dirty="0"/>
              <a:t> </a:t>
            </a:r>
          </a:p>
          <a:p>
            <a:r>
              <a:rPr lang="en-US" sz="1300" dirty="0"/>
              <a:t>1:50	Rebecca 1 </a:t>
            </a:r>
            <a:r>
              <a:rPr lang="en-US" sz="1300" dirty="0" err="1"/>
              <a:t>hr</a:t>
            </a:r>
            <a:r>
              <a:rPr lang="en-US" sz="1300" dirty="0"/>
              <a:t> – 1 </a:t>
            </a:r>
            <a:r>
              <a:rPr lang="en-US" sz="1300" dirty="0" err="1"/>
              <a:t>hr</a:t>
            </a:r>
            <a:r>
              <a:rPr lang="en-US" sz="1300" dirty="0"/>
              <a:t> 15	</a:t>
            </a:r>
          </a:p>
          <a:p>
            <a:r>
              <a:rPr lang="en-US" sz="1300" dirty="0"/>
              <a:t>stats </a:t>
            </a:r>
          </a:p>
          <a:p>
            <a:r>
              <a:rPr lang="en-US" sz="1300" dirty="0"/>
              <a:t>cut KYR, Fam Prep, advocacy efforts</a:t>
            </a:r>
          </a:p>
          <a:p>
            <a:r>
              <a:rPr lang="en-US" sz="1300" dirty="0"/>
              <a:t>2:45 	Break 15 min</a:t>
            </a:r>
          </a:p>
          <a:p>
            <a:r>
              <a:rPr lang="en-US" sz="1300" dirty="0"/>
              <a:t>Rebecca finishes</a:t>
            </a:r>
          </a:p>
          <a:p>
            <a:r>
              <a:rPr lang="en-US" sz="1300" dirty="0"/>
              <a:t>3:30	</a:t>
            </a:r>
            <a:r>
              <a:rPr lang="en-US" sz="1300" dirty="0" err="1"/>
              <a:t>Dagmara</a:t>
            </a:r>
            <a:r>
              <a:rPr lang="en-US" sz="1300" dirty="0"/>
              <a:t> – 45-50 </a:t>
            </a:r>
            <a:r>
              <a:rPr lang="en-US" sz="1300" dirty="0" err="1"/>
              <a:t>hr</a:t>
            </a:r>
            <a:endParaRPr lang="en-US" sz="1300" dirty="0"/>
          </a:p>
          <a:p>
            <a:pPr eaLnBrk="1" hangingPunct="1">
              <a:spcBef>
                <a:spcPct val="0"/>
              </a:spcBef>
            </a:pPr>
            <a:endParaRPr lang="en-US" dirty="0" smtClean="0"/>
          </a:p>
          <a:p>
            <a:pPr eaLnBrk="1" hangingPunct="1">
              <a:spcBef>
                <a:spcPct val="0"/>
              </a:spcBef>
            </a:pPr>
            <a:endParaRPr lang="en-US" dirty="0"/>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5017" eaLnBrk="0" hangingPunct="0">
              <a:defRPr>
                <a:solidFill>
                  <a:schemeClr val="tx1"/>
                </a:solidFill>
                <a:latin typeface="Arial" charset="0"/>
              </a:defRPr>
            </a:lvl1pPr>
            <a:lvl2pPr marL="785329" indent="-302049" defTabSz="985017" eaLnBrk="0" hangingPunct="0">
              <a:defRPr>
                <a:solidFill>
                  <a:schemeClr val="tx1"/>
                </a:solidFill>
                <a:latin typeface="Arial" charset="0"/>
              </a:defRPr>
            </a:lvl2pPr>
            <a:lvl3pPr marL="1208199" indent="-241639" defTabSz="985017" eaLnBrk="0" hangingPunct="0">
              <a:defRPr>
                <a:solidFill>
                  <a:schemeClr val="tx1"/>
                </a:solidFill>
                <a:latin typeface="Arial" charset="0"/>
              </a:defRPr>
            </a:lvl3pPr>
            <a:lvl4pPr marL="1691477" indent="-241639" defTabSz="985017" eaLnBrk="0" hangingPunct="0">
              <a:defRPr>
                <a:solidFill>
                  <a:schemeClr val="tx1"/>
                </a:solidFill>
                <a:latin typeface="Arial" charset="0"/>
              </a:defRPr>
            </a:lvl4pPr>
            <a:lvl5pPr marL="2174758" indent="-241639" defTabSz="985017" eaLnBrk="0" hangingPunct="0">
              <a:defRPr>
                <a:solidFill>
                  <a:schemeClr val="tx1"/>
                </a:solidFill>
                <a:latin typeface="Arial" charset="0"/>
              </a:defRPr>
            </a:lvl5pPr>
            <a:lvl6pPr marL="2658037" indent="-241639" defTabSz="985017" eaLnBrk="0" fontAlgn="base" hangingPunct="0">
              <a:spcBef>
                <a:spcPct val="0"/>
              </a:spcBef>
              <a:spcAft>
                <a:spcPct val="0"/>
              </a:spcAft>
              <a:defRPr>
                <a:solidFill>
                  <a:schemeClr val="tx1"/>
                </a:solidFill>
                <a:latin typeface="Arial" charset="0"/>
              </a:defRPr>
            </a:lvl6pPr>
            <a:lvl7pPr marL="3141315" indent="-241639" defTabSz="985017" eaLnBrk="0" fontAlgn="base" hangingPunct="0">
              <a:spcBef>
                <a:spcPct val="0"/>
              </a:spcBef>
              <a:spcAft>
                <a:spcPct val="0"/>
              </a:spcAft>
              <a:defRPr>
                <a:solidFill>
                  <a:schemeClr val="tx1"/>
                </a:solidFill>
                <a:latin typeface="Arial" charset="0"/>
              </a:defRPr>
            </a:lvl7pPr>
            <a:lvl8pPr marL="3624596" indent="-241639" defTabSz="985017" eaLnBrk="0" fontAlgn="base" hangingPunct="0">
              <a:spcBef>
                <a:spcPct val="0"/>
              </a:spcBef>
              <a:spcAft>
                <a:spcPct val="0"/>
              </a:spcAft>
              <a:defRPr>
                <a:solidFill>
                  <a:schemeClr val="tx1"/>
                </a:solidFill>
                <a:latin typeface="Arial" charset="0"/>
              </a:defRPr>
            </a:lvl8pPr>
            <a:lvl9pPr marL="4107875" indent="-241639" defTabSz="985017" eaLnBrk="0" fontAlgn="base" hangingPunct="0">
              <a:spcBef>
                <a:spcPct val="0"/>
              </a:spcBef>
              <a:spcAft>
                <a:spcPct val="0"/>
              </a:spcAft>
              <a:defRPr>
                <a:solidFill>
                  <a:schemeClr val="tx1"/>
                </a:solidFill>
                <a:latin typeface="Arial" charset="0"/>
              </a:defRPr>
            </a:lvl9pPr>
          </a:lstStyle>
          <a:p>
            <a:pPr eaLnBrk="1" hangingPunct="1"/>
            <a:fld id="{0AA7CD20-1523-4D0D-9787-EC7182639BA3}" type="slidenum">
              <a:rPr lang="en-US" smtClean="0">
                <a:solidFill>
                  <a:prstClr val="black"/>
                </a:solidFill>
                <a:latin typeface="Calibri" pitchFamily="34" charset="0"/>
              </a:rPr>
              <a:pPr eaLnBrk="1" hangingPunct="1"/>
              <a:t>21</a:t>
            </a:fld>
            <a:endParaRPr lang="en-US">
              <a:solidFill>
                <a:prstClr val="black"/>
              </a:solidFill>
              <a:latin typeface="Calibri" pitchFamily="34" charset="0"/>
            </a:endParaRPr>
          </a:p>
        </p:txBody>
      </p:sp>
    </p:spTree>
    <p:extLst>
      <p:ext uri="{BB962C8B-B14F-4D97-AF65-F5344CB8AC3E}">
        <p14:creationId xmlns:p14="http://schemas.microsoft.com/office/powerpoint/2010/main" val="4267749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81456" y="3579115"/>
            <a:ext cx="7851648" cy="3039819"/>
          </a:xfrm>
        </p:spPr>
        <p:txBody>
          <a:bodyPr>
            <a:normAutofit fontScale="92500" lnSpcReduction="20000"/>
          </a:bodyPr>
          <a:lstStyle/>
          <a:p>
            <a:r>
              <a:rPr lang="en-US" dirty="0"/>
              <a:t>Social</a:t>
            </a:r>
            <a:r>
              <a:rPr lang="en-US" baseline="0" dirty="0"/>
              <a:t> determinants of health is a buzzword these days, and one of the current social determinants of health impacting marginalized populations in serious ways is the current sociopolitical climate.  </a:t>
            </a:r>
            <a:r>
              <a:rPr lang="en-US" dirty="0"/>
              <a:t>In our clinical</a:t>
            </a:r>
            <a:r>
              <a:rPr lang="en-US" baseline="0" dirty="0"/>
              <a:t> and community-based work, we have been made</a:t>
            </a:r>
            <a:r>
              <a:rPr lang="en-US" dirty="0"/>
              <a:t> aware of reports that marginalized children and families are experiencing significant distress. </a:t>
            </a:r>
          </a:p>
          <a:p>
            <a:pPr marL="667990" lvl="1" indent="-184684">
              <a:buFont typeface="Arial" panose="020B0604020202020204" pitchFamily="34" charset="0"/>
              <a:buChar char="•"/>
            </a:pPr>
            <a:r>
              <a:rPr lang="en-US" dirty="0"/>
              <a:t>Individuals who have been affected include frequently marginalized youth, </a:t>
            </a:r>
            <a:r>
              <a:rPr lang="en-US" sz="1300" dirty="0"/>
              <a:t>such as refugee, immigrant, undocumented, LGBTQ, </a:t>
            </a:r>
            <a:r>
              <a:rPr lang="en-US" sz="1300" dirty="0"/>
              <a:t>and diverse </a:t>
            </a:r>
            <a:r>
              <a:rPr lang="en-US" sz="1300" dirty="0"/>
              <a:t>religious and racial </a:t>
            </a:r>
            <a:r>
              <a:rPr lang="en-US" sz="1300" dirty="0"/>
              <a:t>communities </a:t>
            </a:r>
            <a:r>
              <a:rPr lang="en-US" sz="1300" dirty="0"/>
              <a:t>in Chicago. </a:t>
            </a:r>
            <a:r>
              <a:rPr lang="en-US" dirty="0"/>
              <a:t>. </a:t>
            </a:r>
          </a:p>
          <a:p>
            <a:pPr marL="677172" lvl="1" indent="-184684">
              <a:buFont typeface="Arial" panose="020B0604020202020204" pitchFamily="34" charset="0"/>
              <a:buChar char="•"/>
            </a:pPr>
            <a:r>
              <a:rPr lang="en-US" dirty="0"/>
              <a:t>There is evidence that some students have interpreted the political rhetoric as giving them permission to bully people of color and minority status. Youth who are victimized by bullies are at risk for severe mental health concerns. </a:t>
            </a:r>
          </a:p>
          <a:p>
            <a:pPr marL="677172" lvl="1" indent="-184684">
              <a:buFont typeface="Arial" panose="020B0604020202020204" pitchFamily="34" charset="0"/>
              <a:buChar char="•"/>
            </a:pPr>
            <a:r>
              <a:rPr lang="en-US" dirty="0"/>
              <a:t>There has been a dramatic increase in the number of Illinois and national mental health and social service agency hotline calls</a:t>
            </a:r>
          </a:p>
          <a:p>
            <a:pPr marL="677172" lvl="1" indent="-184684">
              <a:buFont typeface="Arial" panose="020B0604020202020204" pitchFamily="34" charset="0"/>
              <a:buChar char="•"/>
            </a:pPr>
            <a:r>
              <a:rPr lang="en-US" dirty="0"/>
              <a:t>College and community counseling centers are being flooded with calls for support</a:t>
            </a:r>
          </a:p>
          <a:p>
            <a:pPr marL="677172" lvl="1" indent="-184684">
              <a:buFont typeface="Arial" panose="020B0604020202020204" pitchFamily="34" charset="0"/>
              <a:buChar char="•"/>
            </a:pPr>
            <a:r>
              <a:rPr lang="en-US" dirty="0"/>
              <a:t>Schools were reporting instances of hate speech, racist vandalism, students having decreased attendance at school, and having to cancel classes due to safety concerns. </a:t>
            </a:r>
          </a:p>
          <a:p>
            <a:pPr marL="677172" lvl="1" indent="-184684">
              <a:buFont typeface="Arial" panose="020B0604020202020204" pitchFamily="34" charset="0"/>
              <a:buChar char="•"/>
            </a:pPr>
            <a:r>
              <a:rPr lang="en-US" dirty="0"/>
              <a:t>Healthcare settings</a:t>
            </a:r>
            <a:r>
              <a:rPr lang="en-US" baseline="0" dirty="0"/>
              <a:t> are seeing increases in missed appointments due to families fear of leaving home and driving</a:t>
            </a:r>
          </a:p>
          <a:p>
            <a:pPr marL="677172" lvl="1" indent="-184684">
              <a:buFont typeface="Arial" panose="020B0604020202020204" pitchFamily="34" charset="0"/>
              <a:buChar char="•"/>
            </a:pPr>
            <a:r>
              <a:rPr lang="en-US" baseline="0" dirty="0"/>
              <a:t>Families are increasingly reluctant to apply for public benefits to which they are entitled for fear of giving government agencies personal information.</a:t>
            </a:r>
            <a:endParaRPr lang="en-US" dirty="0"/>
          </a:p>
          <a:p>
            <a:pPr marL="193866" indent="-184684">
              <a:buFont typeface="Arial" panose="020B0604020202020204" pitchFamily="34" charset="0"/>
              <a:buChar char="•"/>
            </a:pPr>
            <a:endParaRPr lang="en-US" dirty="0"/>
          </a:p>
          <a:p>
            <a:pPr defTabSz="966612">
              <a:defRPr/>
            </a:pPr>
            <a:r>
              <a:rPr lang="en-US" b="1" dirty="0"/>
              <a:t>Why we are here</a:t>
            </a:r>
            <a:r>
              <a:rPr lang="en-US" b="1" baseline="0" dirty="0"/>
              <a:t> today: </a:t>
            </a:r>
            <a:r>
              <a:rPr lang="en-US" b="1" dirty="0"/>
              <a:t>Today we are focusing on the experience of our </a:t>
            </a:r>
            <a:r>
              <a:rPr lang="en-US" b="1" baseline="0" dirty="0"/>
              <a:t>refugee and immigrant children and families. </a:t>
            </a:r>
            <a:r>
              <a:rPr lang="en-US" sz="1300" b="1" dirty="0"/>
              <a:t>We are asking professionals and community members who work with and know refugee/immigrant children and families to be VIGILANT for signs of serious emotional distress and suicidality now and at times of policy change to come that may impact these marginalized populations</a:t>
            </a:r>
            <a:endParaRPr lang="en-US" b="1" baseline="0" dirty="0"/>
          </a:p>
          <a:p>
            <a:pPr marL="193866" indent="-18468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2157890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81456" y="3579116"/>
            <a:ext cx="7851648" cy="2960498"/>
          </a:xfrm>
        </p:spPr>
        <p:txBody>
          <a:bodyPr>
            <a:normAutofit fontScale="92500" lnSpcReduction="20000"/>
          </a:bodyPr>
          <a:lstStyle/>
          <a:p>
            <a:r>
              <a:rPr lang="en-US" dirty="0"/>
              <a:t>We also want to mention that some individuals will be at</a:t>
            </a:r>
            <a:r>
              <a:rPr lang="en-US" baseline="0" dirty="0"/>
              <a:t> more risk for psychological distress than others. W</a:t>
            </a:r>
            <a:r>
              <a:rPr lang="en-US" dirty="0"/>
              <a:t>hen we think about the different</a:t>
            </a:r>
            <a:r>
              <a:rPr lang="en-US" baseline="0" dirty="0"/>
              <a:t> sub-groups of the population impacted by the current political climate, many of people have multiple identities such that an individual may not only identify as a dreamer, but also as cis-gender male, black, and gay.</a:t>
            </a:r>
          </a:p>
          <a:p>
            <a:pPr marL="664546" lvl="1" indent="-181240">
              <a:buFont typeface="Arial" panose="020B0604020202020204" pitchFamily="34" charset="0"/>
              <a:buChar char="•"/>
            </a:pPr>
            <a:r>
              <a:rPr lang="en-US" baseline="0" dirty="0"/>
              <a:t>Thus individuals may be at increased risk for distress if they have more than one of these characteristics</a:t>
            </a:r>
          </a:p>
          <a:p>
            <a:endParaRPr lang="en-US" dirty="0"/>
          </a:p>
          <a:p>
            <a:r>
              <a:rPr lang="en-US" dirty="0"/>
              <a:t>Among</a:t>
            </a:r>
            <a:r>
              <a:rPr lang="en-US" baseline="0" dirty="0"/>
              <a:t> </a:t>
            </a:r>
            <a:r>
              <a:rPr lang="en-US" dirty="0"/>
              <a:t>individuals especially vulnerable are: </a:t>
            </a:r>
          </a:p>
          <a:p>
            <a:pPr marL="184684" indent="-184684">
              <a:buFont typeface="Arial" panose="020B0604020202020204" pitchFamily="34" charset="0"/>
              <a:buChar char="•"/>
            </a:pPr>
            <a:r>
              <a:rPr lang="en-US" dirty="0"/>
              <a:t>Visible minorities – due to skin color, style of dress (e.g., hijab) </a:t>
            </a:r>
          </a:p>
          <a:p>
            <a:pPr marL="184684" indent="-184684">
              <a:buFont typeface="Arial" panose="020B0604020202020204" pitchFamily="34" charset="0"/>
              <a:buChar char="•"/>
            </a:pPr>
            <a:r>
              <a:rPr lang="en-US" dirty="0"/>
              <a:t>Gender non-conforming youth </a:t>
            </a:r>
          </a:p>
          <a:p>
            <a:pPr marL="184684" indent="-184684">
              <a:buFont typeface="Arial" panose="020B0604020202020204" pitchFamily="34" charset="0"/>
              <a:buChar char="•"/>
            </a:pPr>
            <a:r>
              <a:rPr lang="en-US" dirty="0"/>
              <a:t>Refugee/immigrant children and adolescents as this population may not receive the help they need as many of these families do not seek traditional mental health services and lack access to other sources of support </a:t>
            </a:r>
          </a:p>
          <a:p>
            <a:pPr marL="184684" indent="-184684">
              <a:buFont typeface="Arial" panose="020B0604020202020204" pitchFamily="34" charset="0"/>
              <a:buChar char="•"/>
            </a:pPr>
            <a:r>
              <a:rPr lang="en-US" dirty="0"/>
              <a:t>Recipients of DACA (Deferred Action for Childhood Arrivals) or “dreamers”</a:t>
            </a:r>
            <a:r>
              <a:rPr lang="en-US" baseline="0" dirty="0"/>
              <a:t> as mentioned previously</a:t>
            </a:r>
            <a:endParaRPr lang="en-US" dirty="0"/>
          </a:p>
          <a:p>
            <a:pPr marL="184684" indent="-184684">
              <a:buFont typeface="Arial" panose="020B0604020202020204" pitchFamily="34" charset="0"/>
              <a:buChar char="•"/>
            </a:pPr>
            <a:r>
              <a:rPr lang="en-US" dirty="0"/>
              <a:t>Those whose family members also may be undocumented and experiencing the same distress </a:t>
            </a:r>
          </a:p>
          <a:p>
            <a:pPr marL="184684" indent="-184684" defTabSz="984978">
              <a:buFont typeface="Arial" panose="020B0604020202020204" pitchFamily="34" charset="0"/>
              <a:buChar char="•"/>
              <a:defRPr/>
            </a:pPr>
            <a:r>
              <a:rPr lang="en-US" sz="1300" dirty="0"/>
              <a:t>Those with limited English proficiency – increased barriers to help-seeking and access to care</a:t>
            </a:r>
            <a:endParaRPr lang="en-US" dirty="0"/>
          </a:p>
          <a:p>
            <a:pPr marL="184684" indent="-184684" defTabSz="984978">
              <a:buFont typeface="Arial" panose="020B0604020202020204" pitchFamily="34" charset="0"/>
              <a:buChar char="•"/>
              <a:defRPr/>
            </a:pPr>
            <a:r>
              <a:rPr lang="en-US" dirty="0"/>
              <a:t>Those exposed to others’ suicidal behavior</a:t>
            </a:r>
          </a:p>
          <a:p>
            <a:pPr marL="184684" indent="-184684">
              <a:buFont typeface="Arial" panose="020B0604020202020204" pitchFamily="34" charset="0"/>
              <a:buChar char="•"/>
            </a:pPr>
            <a:r>
              <a:rPr lang="en-US" dirty="0"/>
              <a:t>And those with pre-existing risk factors for suicidal behavior, such as: </a:t>
            </a:r>
          </a:p>
          <a:p>
            <a:r>
              <a:rPr lang="en-US" dirty="0"/>
              <a:t>	o Depression and anxiety disorders </a:t>
            </a:r>
          </a:p>
          <a:p>
            <a:r>
              <a:rPr lang="en-US" dirty="0"/>
              <a:t>	o Prior suicide attempts or non-suicidal self-injurious behaviors </a:t>
            </a:r>
          </a:p>
          <a:p>
            <a:r>
              <a:rPr lang="en-US" dirty="0"/>
              <a:t>	o Substance use </a:t>
            </a:r>
          </a:p>
          <a:p>
            <a:r>
              <a:rPr lang="en-US" dirty="0"/>
              <a:t>	o Impulsive aggressive behavior </a:t>
            </a:r>
          </a:p>
          <a:p>
            <a:r>
              <a:rPr lang="en-US" dirty="0"/>
              <a:t>	o Socially withdrawn/isolated </a:t>
            </a:r>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2851044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Refer to your handout (Action Plan Handout), and jot down some</a:t>
            </a:r>
            <a:r>
              <a:rPr lang="en-US" baseline="0" dirty="0"/>
              <a:t> ideas of what you could do under each strategy in your setting.  </a:t>
            </a:r>
          </a:p>
          <a:p>
            <a:endParaRPr lang="en-US" baseline="0" dirty="0"/>
          </a:p>
          <a:p>
            <a:r>
              <a:rPr lang="en-US" baseline="0" dirty="0"/>
              <a:t>Some of these there will be more or less for you to write.  When we break out for small group discussions, this will be a place for your to record your notes. </a:t>
            </a:r>
          </a:p>
          <a:p>
            <a:endParaRPr lang="en-US" baseline="0" dirty="0"/>
          </a:p>
          <a:p>
            <a:r>
              <a:rPr lang="en-US" baseline="0" dirty="0"/>
              <a:t>*Note: Collect surveys at this point too.</a:t>
            </a:r>
            <a:endParaRPr lang="en-US" dirty="0"/>
          </a:p>
        </p:txBody>
      </p:sp>
      <p:sp>
        <p:nvSpPr>
          <p:cNvPr id="4" name="Slide Number Placeholder 3"/>
          <p:cNvSpPr>
            <a:spLocks noGrp="1"/>
          </p:cNvSpPr>
          <p:nvPr>
            <p:ph type="sldNum" sz="quarter" idx="10"/>
          </p:nvPr>
        </p:nvSpPr>
        <p:spPr/>
        <p:txBody>
          <a:bodyPr/>
          <a:lstStyle/>
          <a:p>
            <a:fld id="{0A6C842E-2F71-4E91-A6F6-4E46A7910476}"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252507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p:spPr>
        <p:txBody>
          <a:bodyPr/>
          <a:lstStyle/>
          <a:p>
            <a:r>
              <a:rPr lang="en-US" b="1" dirty="0">
                <a:latin typeface="Calibri" panose="020F0502020204030204" pitchFamily="34" charset="0"/>
                <a:cs typeface="MS PGothic" pitchFamily="34" charset="-128"/>
              </a:rPr>
              <a:t>SAY</a:t>
            </a:r>
            <a:r>
              <a:rPr lang="en-US" dirty="0">
                <a:latin typeface="Calibri" panose="020F0502020204030204" pitchFamily="34" charset="0"/>
                <a:cs typeface="MS PGothic" pitchFamily="34" charset="-128"/>
              </a:rPr>
              <a:t>: We also want to bring home the point of resiliency and </a:t>
            </a:r>
            <a:r>
              <a:rPr lang="en-US" dirty="0">
                <a:latin typeface="Calibri" panose="020F0502020204030204" pitchFamily="34" charset="0"/>
                <a:cs typeface="MS PGothic" pitchFamily="34" charset="-128"/>
              </a:rPr>
              <a:t>strength to help well-intentioned individuals avoid taking a pity or deficit based approach. </a:t>
            </a:r>
            <a:r>
              <a:rPr lang="en-US" dirty="0">
                <a:latin typeface="Calibri" panose="020F0502020204030204" pitchFamily="34" charset="0"/>
                <a:cs typeface="MS PGothic" pitchFamily="34" charset="-128"/>
              </a:rPr>
              <a:t>Experiencing trauma does not mean someone is doomed to </a:t>
            </a:r>
            <a:r>
              <a:rPr lang="en-US" dirty="0">
                <a:latin typeface="Calibri" panose="020F0502020204030204" pitchFamily="34" charset="0"/>
                <a:cs typeface="MS PGothic" pitchFamily="34" charset="-128"/>
              </a:rPr>
              <a:t>fail </a:t>
            </a:r>
            <a:r>
              <a:rPr lang="en-US" dirty="0">
                <a:latin typeface="Calibri" panose="020F0502020204030204" pitchFamily="34" charset="0"/>
                <a:cs typeface="MS PGothic" pitchFamily="34" charset="-128"/>
              </a:rPr>
              <a:t>or </a:t>
            </a:r>
            <a:r>
              <a:rPr lang="en-US" dirty="0">
                <a:latin typeface="Calibri" panose="020F0502020204030204" pitchFamily="34" charset="0"/>
                <a:cs typeface="MS PGothic" pitchFamily="34" charset="-128"/>
              </a:rPr>
              <a:t>develop psychological conditions.   </a:t>
            </a:r>
            <a:r>
              <a:rPr lang="en-US" dirty="0">
                <a:latin typeface="Calibri" panose="020F0502020204030204" pitchFamily="34" charset="0"/>
                <a:cs typeface="MS PGothic" pitchFamily="34" charset="-128"/>
              </a:rPr>
              <a:t>A number of people manage to even thrive under terrible circumstances. There are many stories of resiliency we can probably think about that have to do with people overcoming terrible things and doing something amazing as a result</a:t>
            </a:r>
          </a:p>
          <a:p>
            <a:endParaRPr lang="en-US" dirty="0">
              <a:latin typeface="Calibri" panose="020F0502020204030204" pitchFamily="34" charset="0"/>
              <a:cs typeface="MS PGothic" pitchFamily="34" charset="-128"/>
            </a:endParaRPr>
          </a:p>
          <a:p>
            <a:pPr marL="664546" lvl="1" indent="-181240" defTabSz="966612">
              <a:buFont typeface="Arial" panose="020B0604020202020204" pitchFamily="34" charset="0"/>
              <a:buChar char="•"/>
              <a:defRPr/>
            </a:pPr>
            <a:r>
              <a:rPr lang="en-US" b="1" dirty="0">
                <a:latin typeface="Calibri" panose="020F0502020204030204" pitchFamily="34" charset="0"/>
                <a:cs typeface="MS PGothic" pitchFamily="34" charset="-128"/>
              </a:rPr>
              <a:t>Resilience </a:t>
            </a:r>
            <a:r>
              <a:rPr lang="en-US" b="1" dirty="0">
                <a:latin typeface="Calibri" panose="020F0502020204030204" pitchFamily="34" charset="0"/>
                <a:cs typeface="MS PGothic" pitchFamily="34" charset="-128"/>
              </a:rPr>
              <a:t>for this population often takes the form of anticipation, hope about change, and acquisition of new coping skills</a:t>
            </a:r>
          </a:p>
          <a:p>
            <a:pPr marL="664546" lvl="1" indent="-181240" defTabSz="966612">
              <a:buFont typeface="Arial" panose="020B0604020202020204" pitchFamily="34" charset="0"/>
              <a:buChar char="•"/>
              <a:defRPr/>
            </a:pPr>
            <a:r>
              <a:rPr lang="en-US" b="1" dirty="0">
                <a:latin typeface="Calibri" panose="020F0502020204030204" pitchFamily="34" charset="0"/>
                <a:cs typeface="MS PGothic" pitchFamily="34" charset="-128"/>
              </a:rPr>
              <a:t>Identify, notice and praise students for their strengths in the </a:t>
            </a:r>
            <a:r>
              <a:rPr lang="en-US" b="1" dirty="0">
                <a:latin typeface="Calibri" panose="020F0502020204030204" pitchFamily="34" charset="0"/>
                <a:cs typeface="MS PGothic" pitchFamily="34" charset="-128"/>
              </a:rPr>
              <a:t>classroom to foster learning</a:t>
            </a:r>
            <a:endParaRPr lang="en-US" b="1" dirty="0">
              <a:latin typeface="Calibri" panose="020F0502020204030204" pitchFamily="34" charset="0"/>
              <a:cs typeface="MS PGothic" pitchFamily="34" charset="-128"/>
            </a:endParaRPr>
          </a:p>
          <a:p>
            <a:pPr marL="664546" lvl="1" indent="-181240" defTabSz="966612">
              <a:buFont typeface="Arial" panose="020B0604020202020204" pitchFamily="34" charset="0"/>
              <a:buChar char="•"/>
              <a:defRPr/>
            </a:pPr>
            <a:r>
              <a:rPr lang="en-US" b="1" dirty="0">
                <a:latin typeface="Calibri" panose="020F0502020204030204" pitchFamily="34" charset="0"/>
                <a:cs typeface="MS PGothic" pitchFamily="34" charset="-128"/>
              </a:rPr>
              <a:t>Refugee/immigrant students have asked adults to remember that they are capable of everything other students can do.</a:t>
            </a:r>
          </a:p>
          <a:p>
            <a:endParaRPr lang="en-US" dirty="0">
              <a:latin typeface="Calibri" panose="020F0502020204030204" pitchFamily="34" charset="0"/>
              <a:cs typeface="MS PGothic" pitchFamily="34" charset="-128"/>
            </a:endParaRPr>
          </a:p>
          <a:p>
            <a:r>
              <a:rPr lang="en-US" dirty="0">
                <a:latin typeface="Calibri" panose="020F0502020204030204" pitchFamily="34" charset="0"/>
                <a:cs typeface="MS PGothic" pitchFamily="34" charset="-128"/>
              </a:rPr>
              <a:t>The following assets and resources are things that we hope to promote to build resilience</a:t>
            </a:r>
          </a:p>
          <a:p>
            <a:endParaRPr lang="en-US" dirty="0">
              <a:latin typeface="Calibri" panose="020F0502020204030204" pitchFamily="34" charset="0"/>
              <a:cs typeface="MS PGothic" pitchFamily="34" charset="-128"/>
            </a:endParaRPr>
          </a:p>
        </p:txBody>
      </p:sp>
      <p:sp>
        <p:nvSpPr>
          <p:cNvPr id="220164" name="Date Placeholder 3"/>
          <p:cNvSpPr>
            <a:spLocks noGrp="1"/>
          </p:cNvSpPr>
          <p:nvPr>
            <p:ph type="dt" sz="quarter" idx="1"/>
          </p:nvPr>
        </p:nvSpPr>
        <p:spPr>
          <a:noFill/>
        </p:spPr>
        <p:txBody>
          <a:bodyPr/>
          <a:lstStyle/>
          <a:p>
            <a:endParaRPr lang="en-US">
              <a:solidFill>
                <a:prstClr val="black"/>
              </a:solidFill>
            </a:endParaRPr>
          </a:p>
        </p:txBody>
      </p:sp>
      <p:sp>
        <p:nvSpPr>
          <p:cNvPr id="220165" name="Slide Number Placeholder 4"/>
          <p:cNvSpPr>
            <a:spLocks noGrp="1"/>
          </p:cNvSpPr>
          <p:nvPr>
            <p:ph type="sldNum" sz="quarter" idx="5"/>
          </p:nvPr>
        </p:nvSpPr>
        <p:spPr>
          <a:noFill/>
        </p:spPr>
        <p:txBody>
          <a:bodyPr/>
          <a:lstStyle/>
          <a:p>
            <a:fld id="{4094178A-ECEE-D94F-B717-6DE7929335CF}" type="slidenum">
              <a:rPr lang="en-US">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926553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81456" y="3579115"/>
            <a:ext cx="7851648" cy="3136768"/>
          </a:xfrm>
        </p:spPr>
        <p:txBody>
          <a:bodyPr/>
          <a:lstStyle/>
          <a:p>
            <a:pPr defTabSz="966612">
              <a:defRPr/>
            </a:pPr>
            <a:r>
              <a:rPr lang="en-US" b="1" dirty="0"/>
              <a:t>SAY:  </a:t>
            </a:r>
            <a:r>
              <a:rPr lang="en-US" dirty="0"/>
              <a:t>A couple of points before we get into specifics of how to help:  </a:t>
            </a:r>
          </a:p>
          <a:p>
            <a:pPr defTabSz="966612">
              <a:defRPr/>
            </a:pPr>
            <a:endParaRPr lang="en-US" dirty="0"/>
          </a:p>
          <a:p>
            <a:pPr defTabSz="966612">
              <a:defRPr/>
            </a:pPr>
            <a:r>
              <a:rPr lang="en-US" dirty="0"/>
              <a:t>Uncertainty breeds anxiety.  Think about how difficult it has been for us as adults to make sense of the sociopolitical climate.  If it’s confusing for us, it is exponentially more confusing for youth.  When there are no clear answers, anxious kids will often fill in the blanks with catastrophic predictions.</a:t>
            </a:r>
          </a:p>
          <a:p>
            <a:pPr defTabSz="966612">
              <a:defRPr/>
            </a:pPr>
            <a:endParaRPr lang="en-US" dirty="0"/>
          </a:p>
          <a:p>
            <a:pPr defTabSz="966612">
              <a:defRPr/>
            </a:pPr>
            <a:r>
              <a:rPr lang="en-US" dirty="0"/>
              <a:t>Immigrants/refugees are going to need us to be their rock, to help them stay calm and analyze things rationally. We cannot allow our fear, sadness, and anger to escalate to panic, hysteria, and hopelessness. </a:t>
            </a:r>
          </a:p>
          <a:p>
            <a:endParaRPr lang="en-US" dirty="0"/>
          </a:p>
          <a:p>
            <a:pPr defTabSz="966612">
              <a:defRPr/>
            </a:pPr>
            <a:r>
              <a:rPr lang="en-US" dirty="0"/>
              <a:t>For refugees/immigrants at this time, it is important to validate their concerns and avoid dismissing or challenging their fears.  We want to recognize that threats made to immigrant rights are serious, and to refrain from making promises we cannot guarantee.  </a:t>
            </a:r>
          </a:p>
          <a:p>
            <a:pPr defTabSz="966612">
              <a:defRPr/>
            </a:pPr>
            <a:endParaRPr lang="en-US" dirty="0"/>
          </a:p>
          <a:p>
            <a:pPr defTabSz="966612">
              <a:defRPr/>
            </a:pPr>
            <a:r>
              <a:rPr lang="en-US" dirty="0"/>
              <a:t>We want to let them know that while we don’t have all the answers, we will seek out and share information as it becomes available and that there are people organizing to safeguard their rights.  </a:t>
            </a:r>
          </a:p>
        </p:txBody>
      </p:sp>
      <p:sp>
        <p:nvSpPr>
          <p:cNvPr id="4" name="Slide Number Placeholder 3"/>
          <p:cNvSpPr>
            <a:spLocks noGrp="1"/>
          </p:cNvSpPr>
          <p:nvPr>
            <p:ph type="sldNum" sz="quarter" idx="10"/>
          </p:nvPr>
        </p:nvSpPr>
        <p:spPr/>
        <p:txBody>
          <a:bodyPr/>
          <a:lstStyle/>
          <a:p>
            <a:fld id="{7FB667E1-E601-4AAF-B95C-B25720D70A60}"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5246778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SAY:  </a:t>
            </a:r>
            <a:r>
              <a:rPr lang="en-US" altLang="en-US" dirty="0">
                <a:latin typeface="Arial" panose="020B0604020202020204" pitchFamily="34" charset="0"/>
              </a:rPr>
              <a:t>One tool we want to pull from is the PFA approach. The first column highlights the normal responses to a crisis/disaster. </a:t>
            </a:r>
          </a:p>
          <a:p>
            <a:r>
              <a:rPr lang="en-US" altLang="en-US" dirty="0">
                <a:latin typeface="Arial" panose="020B0604020202020204" pitchFamily="34" charset="0"/>
              </a:rPr>
              <a:t>The 2</a:t>
            </a:r>
            <a:r>
              <a:rPr lang="en-US" altLang="en-US" baseline="30000" dirty="0">
                <a:latin typeface="Arial" panose="020B0604020202020204" pitchFamily="34" charset="0"/>
              </a:rPr>
              <a:t>nd</a:t>
            </a:r>
            <a:r>
              <a:rPr lang="en-US" altLang="en-US" dirty="0">
                <a:latin typeface="Arial" panose="020B0604020202020204" pitchFamily="34" charset="0"/>
              </a:rPr>
              <a:t> column</a:t>
            </a:r>
            <a:r>
              <a:rPr lang="en-US" altLang="en-US" baseline="0" dirty="0">
                <a:latin typeface="Arial" panose="020B0604020202020204" pitchFamily="34" charset="0"/>
              </a:rPr>
              <a:t> highlights the</a:t>
            </a:r>
            <a:r>
              <a:rPr lang="en-US" altLang="en-US" dirty="0">
                <a:latin typeface="Arial" panose="020B0604020202020204" pitchFamily="34" charset="0"/>
              </a:rPr>
              <a:t> PFA principles that address with each of these core experiences. We’ve taken these basic</a:t>
            </a:r>
            <a:r>
              <a:rPr lang="en-US" altLang="en-US" baseline="0" dirty="0">
                <a:latin typeface="Arial" panose="020B0604020202020204" pitchFamily="34" charset="0"/>
              </a:rPr>
              <a:t> principles and added to them to fit the chronic immigration stressors for immigrants/refugees living in the US. </a:t>
            </a:r>
          </a:p>
          <a:p>
            <a:endParaRPr lang="en-US" altLang="en-US" baseline="0" dirty="0">
              <a:latin typeface="Arial" panose="020B0604020202020204" pitchFamily="34" charset="0"/>
            </a:endParaRPr>
          </a:p>
          <a:p>
            <a:r>
              <a:rPr lang="en-US" altLang="en-US" baseline="0" dirty="0">
                <a:latin typeface="Arial" panose="020B0604020202020204" pitchFamily="34" charset="0"/>
              </a:rPr>
              <a:t>Highlight Common Responses in Column 1 that many people may be experiencing right now and then highlight the helpful responses in Column 2 that we are looking for rapid responders to feel comfortable using to help families.</a:t>
            </a:r>
            <a:endParaRPr lang="en-US" altLang="en-US" dirty="0">
              <a:latin typeface="Arial" panose="020B0604020202020204" pitchFamily="34" charset="0"/>
            </a:endParaRP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5072" eaLnBrk="0" hangingPunct="0">
              <a:defRPr sz="3000">
                <a:solidFill>
                  <a:schemeClr val="tx1"/>
                </a:solidFill>
                <a:latin typeface="Tahoma" panose="020B0604030504040204" pitchFamily="34" charset="0"/>
                <a:ea typeface="MS PGothic" panose="020B0600070205080204" pitchFamily="34" charset="-128"/>
              </a:defRPr>
            </a:lvl1pPr>
            <a:lvl2pPr marL="785372" indent="-302066" defTabSz="985072" eaLnBrk="0" hangingPunct="0">
              <a:defRPr sz="3000">
                <a:solidFill>
                  <a:schemeClr val="tx1"/>
                </a:solidFill>
                <a:latin typeface="Tahoma" panose="020B0604030504040204" pitchFamily="34" charset="0"/>
                <a:ea typeface="MS PGothic" panose="020B0600070205080204" pitchFamily="34" charset="-128"/>
              </a:defRPr>
            </a:lvl2pPr>
            <a:lvl3pPr marL="1208265" indent="-241653" defTabSz="985072" eaLnBrk="0" hangingPunct="0">
              <a:defRPr sz="3000">
                <a:solidFill>
                  <a:schemeClr val="tx1"/>
                </a:solidFill>
                <a:latin typeface="Tahoma" panose="020B0604030504040204" pitchFamily="34" charset="0"/>
                <a:ea typeface="MS PGothic" panose="020B0600070205080204" pitchFamily="34" charset="-128"/>
              </a:defRPr>
            </a:lvl3pPr>
            <a:lvl4pPr marL="1691571" indent="-241653" defTabSz="985072" eaLnBrk="0" hangingPunct="0">
              <a:defRPr sz="3000">
                <a:solidFill>
                  <a:schemeClr val="tx1"/>
                </a:solidFill>
                <a:latin typeface="Tahoma" panose="020B0604030504040204" pitchFamily="34" charset="0"/>
                <a:ea typeface="MS PGothic" panose="020B0600070205080204" pitchFamily="34" charset="-128"/>
              </a:defRPr>
            </a:lvl4pPr>
            <a:lvl5pPr marL="2174878" indent="-241653" defTabSz="985072" eaLnBrk="0" hangingPunct="0">
              <a:defRPr sz="3000">
                <a:solidFill>
                  <a:schemeClr val="tx1"/>
                </a:solidFill>
                <a:latin typeface="Tahoma" panose="020B0604030504040204" pitchFamily="34" charset="0"/>
                <a:ea typeface="MS PGothic" panose="020B0600070205080204" pitchFamily="34" charset="-128"/>
              </a:defRPr>
            </a:lvl5pPr>
            <a:lvl6pPr marL="2658184" indent="-241653" defTabSz="985072" eaLnBrk="0" fontAlgn="base" hangingPunct="0">
              <a:spcBef>
                <a:spcPct val="20000"/>
              </a:spcBef>
              <a:spcAft>
                <a:spcPct val="0"/>
              </a:spcAft>
              <a:buClr>
                <a:schemeClr val="hlink"/>
              </a:buClr>
              <a:buSzPct val="55000"/>
              <a:buFont typeface="Wingdings" panose="05000000000000000000" pitchFamily="2" charset="2"/>
              <a:buChar char="n"/>
              <a:defRPr sz="3000">
                <a:solidFill>
                  <a:schemeClr val="tx1"/>
                </a:solidFill>
                <a:latin typeface="Tahoma" panose="020B0604030504040204" pitchFamily="34" charset="0"/>
                <a:ea typeface="MS PGothic" panose="020B0600070205080204" pitchFamily="34" charset="-128"/>
              </a:defRPr>
            </a:lvl6pPr>
            <a:lvl7pPr marL="3141490" indent="-241653" defTabSz="985072" eaLnBrk="0" fontAlgn="base" hangingPunct="0">
              <a:spcBef>
                <a:spcPct val="20000"/>
              </a:spcBef>
              <a:spcAft>
                <a:spcPct val="0"/>
              </a:spcAft>
              <a:buClr>
                <a:schemeClr val="hlink"/>
              </a:buClr>
              <a:buSzPct val="55000"/>
              <a:buFont typeface="Wingdings" panose="05000000000000000000" pitchFamily="2" charset="2"/>
              <a:buChar char="n"/>
              <a:defRPr sz="3000">
                <a:solidFill>
                  <a:schemeClr val="tx1"/>
                </a:solidFill>
                <a:latin typeface="Tahoma" panose="020B0604030504040204" pitchFamily="34" charset="0"/>
                <a:ea typeface="MS PGothic" panose="020B0600070205080204" pitchFamily="34" charset="-128"/>
              </a:defRPr>
            </a:lvl7pPr>
            <a:lvl8pPr marL="3624796" indent="-241653" defTabSz="985072" eaLnBrk="0" fontAlgn="base" hangingPunct="0">
              <a:spcBef>
                <a:spcPct val="20000"/>
              </a:spcBef>
              <a:spcAft>
                <a:spcPct val="0"/>
              </a:spcAft>
              <a:buClr>
                <a:schemeClr val="hlink"/>
              </a:buClr>
              <a:buSzPct val="55000"/>
              <a:buFont typeface="Wingdings" panose="05000000000000000000" pitchFamily="2" charset="2"/>
              <a:buChar char="n"/>
              <a:defRPr sz="3000">
                <a:solidFill>
                  <a:schemeClr val="tx1"/>
                </a:solidFill>
                <a:latin typeface="Tahoma" panose="020B0604030504040204" pitchFamily="34" charset="0"/>
                <a:ea typeface="MS PGothic" panose="020B0600070205080204" pitchFamily="34" charset="-128"/>
              </a:defRPr>
            </a:lvl8pPr>
            <a:lvl9pPr marL="4108102" indent="-241653" defTabSz="985072" eaLnBrk="0" fontAlgn="base" hangingPunct="0">
              <a:spcBef>
                <a:spcPct val="20000"/>
              </a:spcBef>
              <a:spcAft>
                <a:spcPct val="0"/>
              </a:spcAft>
              <a:buClr>
                <a:schemeClr val="hlink"/>
              </a:buClr>
              <a:buSzPct val="55000"/>
              <a:buFont typeface="Wingdings" panose="05000000000000000000" pitchFamily="2" charset="2"/>
              <a:buChar char="n"/>
              <a:defRPr sz="3000">
                <a:solidFill>
                  <a:schemeClr val="tx1"/>
                </a:solidFill>
                <a:latin typeface="Tahoma" panose="020B0604030504040204" pitchFamily="34" charset="0"/>
                <a:ea typeface="MS PGothic" panose="020B0600070205080204" pitchFamily="34" charset="-128"/>
              </a:defRPr>
            </a:lvl9pPr>
          </a:lstStyle>
          <a:p>
            <a:pPr eaLnBrk="1" hangingPunct="1"/>
            <a:fld id="{0B21AE9E-B683-4A00-8BF2-AFB3D104D6B0}" type="slidenum">
              <a:rPr lang="en-US" altLang="en-US" sz="1300">
                <a:solidFill>
                  <a:prstClr val="black"/>
                </a:solidFill>
                <a:latin typeface="Arial" panose="020B0604020202020204" pitchFamily="34" charset="0"/>
              </a:rPr>
              <a:pPr eaLnBrk="1" hangingPunct="1"/>
              <a:t>44</a:t>
            </a:fld>
            <a:endParaRPr lang="en-US" altLang="en-US" sz="1300">
              <a:solidFill>
                <a:prstClr val="black"/>
              </a:solidFill>
              <a:latin typeface="Arial" panose="020B0604020202020204" pitchFamily="34" charset="0"/>
            </a:endParaRPr>
          </a:p>
        </p:txBody>
      </p:sp>
    </p:spTree>
    <p:extLst>
      <p:ext uri="{BB962C8B-B14F-4D97-AF65-F5344CB8AC3E}">
        <p14:creationId xmlns:p14="http://schemas.microsoft.com/office/powerpoint/2010/main" val="3975498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66612">
              <a:defRPr/>
            </a:pPr>
            <a:r>
              <a:rPr lang="en-US" b="1" dirty="0"/>
              <a:t>SAY:  </a:t>
            </a:r>
            <a:r>
              <a:rPr lang="en-US" b="0" baseline="0" dirty="0" smtClean="0"/>
              <a:t>We are here to tell you that you do not need to know all the answers in order to convey hope and promote resilience!</a:t>
            </a:r>
            <a:endParaRPr lang="en-US" dirty="0" smtClean="0"/>
          </a:p>
          <a:p>
            <a:endParaRPr lang="en-US" b="1" dirty="0" smtClean="0"/>
          </a:p>
          <a:p>
            <a:r>
              <a:rPr lang="en-US" b="0" dirty="0" smtClean="0"/>
              <a:t>The</a:t>
            </a:r>
            <a:r>
              <a:rPr lang="en-US" b="0" baseline="0" dirty="0" smtClean="0"/>
              <a:t> </a:t>
            </a:r>
            <a:r>
              <a:rPr lang="en-US" b="0" baseline="0" dirty="0"/>
              <a:t>first thing you can do to support distressed children who share with you about their experience is to LISTEN!  Being a good listener is easier said than done.  But if done well, and you are able to listen (and comfort- </a:t>
            </a:r>
            <a:r>
              <a:rPr lang="en-US" b="0" i="1" baseline="0" dirty="0"/>
              <a:t>next slide</a:t>
            </a:r>
            <a:r>
              <a:rPr lang="en-US" b="0" baseline="0" dirty="0"/>
              <a:t>), then you will not re-traumatize young people!  Instead, you will communicate that you are a safe, trusted person they can confide in.</a:t>
            </a:r>
          </a:p>
          <a:p>
            <a:endParaRPr lang="en-US" b="1" dirty="0"/>
          </a:p>
          <a:p>
            <a:pPr marL="362480" indent="-362480">
              <a:buFont typeface="Arial" panose="020B0604020202020204" pitchFamily="34" charset="0"/>
              <a:buChar char="•"/>
            </a:pPr>
            <a:r>
              <a:rPr lang="en-US" dirty="0"/>
              <a:t>Follow their lead: Allow youth to share when they are ready (don’t force it) and give them time to share. Don’t interrupt!</a:t>
            </a:r>
          </a:p>
          <a:p>
            <a:pPr marL="362480" indent="-362480">
              <a:buFont typeface="Arial" panose="020B0604020202020204" pitchFamily="34" charset="0"/>
              <a:buChar char="•"/>
            </a:pPr>
            <a:r>
              <a:rPr lang="en-US" dirty="0"/>
              <a:t>Stay calm even when they aren’t- do</a:t>
            </a:r>
            <a:r>
              <a:rPr lang="en-US" baseline="0" dirty="0"/>
              <a:t> your best to stay calm in order to demonstrate that you can handle what they are saying.  Sometimes when adults get upset, young people feel responsible and may shut down in order to protect the adult. </a:t>
            </a:r>
            <a:endParaRPr lang="en-US" dirty="0"/>
          </a:p>
          <a:p>
            <a:pPr marL="362480" indent="-362480">
              <a:buFont typeface="Arial" panose="020B0604020202020204" pitchFamily="34" charset="0"/>
              <a:buChar char="•"/>
            </a:pPr>
            <a:r>
              <a:rPr lang="en-US" dirty="0"/>
              <a:t>Use body language that conveys interest and caring- what might that</a:t>
            </a:r>
            <a:r>
              <a:rPr lang="en-US" baseline="0" dirty="0"/>
              <a:t> look like? (leaning forward, eye contact, etc.)</a:t>
            </a:r>
            <a:endParaRPr lang="en-US" dirty="0"/>
          </a:p>
          <a:p>
            <a:pPr marL="362480" indent="-362480">
              <a:buFont typeface="Arial" panose="020B0604020202020204" pitchFamily="34" charset="0"/>
              <a:buChar char="•"/>
            </a:pPr>
            <a:r>
              <a:rPr lang="en-US" dirty="0" smtClean="0"/>
              <a:t>Pick </a:t>
            </a:r>
            <a:r>
              <a:rPr lang="en-US" dirty="0"/>
              <a:t>a safe place and time to have a discussion- not in</a:t>
            </a:r>
            <a:r>
              <a:rPr lang="en-US" baseline="0" dirty="0"/>
              <a:t> front of others, but make sure to follow-up if you say you will talk to them at a better time!</a:t>
            </a:r>
            <a:endParaRPr lang="en-US" dirty="0"/>
          </a:p>
          <a:p>
            <a:pPr marL="362480" indent="-362480">
              <a:buFont typeface="Arial" panose="020B0604020202020204" pitchFamily="34" charset="0"/>
              <a:buChar char="•"/>
            </a:pPr>
            <a:r>
              <a:rPr lang="en-US" dirty="0"/>
              <a:t>Let them share without interruptions before offering advice or assistance- this may be challenging, but goes</a:t>
            </a:r>
            <a:r>
              <a:rPr lang="en-US" baseline="0" dirty="0"/>
              <a:t> along with the importance of following their lead</a:t>
            </a:r>
            <a:endParaRPr lang="en-US" dirty="0"/>
          </a:p>
          <a:p>
            <a:pPr marL="362480" indent="-362480">
              <a:buFont typeface="Arial" panose="020B0604020202020204" pitchFamily="34" charset="0"/>
              <a:buChar char="•"/>
            </a:pPr>
            <a:r>
              <a:rPr lang="en-US" dirty="0"/>
              <a:t>Reflect back what you heard (active listening statements- </a:t>
            </a:r>
            <a:r>
              <a:rPr lang="en-US" i="1" dirty="0"/>
              <a:t>can </a:t>
            </a:r>
            <a:r>
              <a:rPr lang="en-US" b="0" i="1" dirty="0"/>
              <a:t>have participants read aloud</a:t>
            </a:r>
            <a:r>
              <a:rPr lang="en-US" dirty="0"/>
              <a:t>):</a:t>
            </a:r>
          </a:p>
          <a:p>
            <a:pPr marL="785372" lvl="1" indent="-302066">
              <a:buFont typeface="Arial" panose="020B0604020202020204" pitchFamily="34" charset="0"/>
              <a:buChar char="•"/>
            </a:pPr>
            <a:r>
              <a:rPr lang="en-US" i="1" dirty="0"/>
              <a:t>“What I heard you say was…”</a:t>
            </a:r>
          </a:p>
          <a:p>
            <a:pPr marL="785372" lvl="1" indent="-302066">
              <a:buFont typeface="Arial" panose="020B0604020202020204" pitchFamily="34" charset="0"/>
              <a:buChar char="•"/>
            </a:pPr>
            <a:r>
              <a:rPr lang="en-US" i="1" dirty="0"/>
              <a:t>“It sounds like…do I have that right?”</a:t>
            </a:r>
          </a:p>
          <a:p>
            <a:endParaRPr lang="en-US"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0A6C842E-2F71-4E91-A6F6-4E46A7910476}"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24210660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SAY:  </a:t>
            </a:r>
            <a:r>
              <a:rPr lang="en-US" b="0" baseline="0" dirty="0"/>
              <a:t>The other way you can support young people in one-on-one interactions is by conveying and offering COMFORT.</a:t>
            </a:r>
            <a:r>
              <a:rPr lang="en-US" b="0" i="1" baseline="0" dirty="0"/>
              <a:t>.</a:t>
            </a:r>
            <a:endParaRPr lang="en-US" b="1" baseline="0" dirty="0"/>
          </a:p>
          <a:p>
            <a:pPr marL="362480" indent="-362480">
              <a:buFont typeface="Arial" panose="020B0604020202020204" pitchFamily="34" charset="0"/>
              <a:buChar char="•"/>
            </a:pPr>
            <a:r>
              <a:rPr lang="en-US" dirty="0"/>
              <a:t>Help them manage and label their emotions by connecting words to feelings-</a:t>
            </a:r>
            <a:r>
              <a:rPr lang="en-US" baseline="0" dirty="0"/>
              <a:t>  this is not assuming feelings, but rather trying to help children recognize what they are feeling (this can be a skill deficit for some children).</a:t>
            </a:r>
            <a:endParaRPr lang="en-US" dirty="0"/>
          </a:p>
          <a:p>
            <a:pPr marL="785372" lvl="1" indent="-302066">
              <a:buFont typeface="Arial" panose="020B0604020202020204" pitchFamily="34" charset="0"/>
              <a:buChar char="•"/>
            </a:pPr>
            <a:r>
              <a:rPr lang="en-US" i="1" dirty="0"/>
              <a:t>“It sounds like you might be sad? Am I right?”</a:t>
            </a:r>
          </a:p>
          <a:p>
            <a:pPr marL="785372" lvl="1" indent="-302066">
              <a:buFont typeface="Arial" panose="020B0604020202020204" pitchFamily="34" charset="0"/>
              <a:buChar char="•"/>
            </a:pPr>
            <a:r>
              <a:rPr lang="en-US" i="1" dirty="0"/>
              <a:t>“It looks like your muscles are really tight, are you getting angry right now?”</a:t>
            </a:r>
          </a:p>
          <a:p>
            <a:pPr marL="785372" lvl="1" indent="-302066">
              <a:buFont typeface="Arial" panose="020B0604020202020204" pitchFamily="34" charset="0"/>
              <a:buChar char="•"/>
            </a:pPr>
            <a:r>
              <a:rPr lang="en-US" i="1" dirty="0"/>
              <a:t>“Your face looks upset, I’m wondering if you are feeling worried or overwhelmed?</a:t>
            </a:r>
          </a:p>
          <a:p>
            <a:pPr marL="362480" indent="-362480">
              <a:buFont typeface="Arial" panose="020B0604020202020204" pitchFamily="34" charset="0"/>
              <a:buChar char="•"/>
            </a:pPr>
            <a:r>
              <a:rPr lang="en-US" dirty="0"/>
              <a:t>Give reassurance, validate their feelings, offer praise, and let them know you are here to help.  </a:t>
            </a:r>
          </a:p>
          <a:p>
            <a:pPr marL="785372" lvl="1" indent="-302066">
              <a:buFont typeface="Arial" panose="020B0604020202020204" pitchFamily="34" charset="0"/>
              <a:buChar char="•"/>
            </a:pPr>
            <a:r>
              <a:rPr lang="en-US" i="1" dirty="0"/>
              <a:t>“It sounds like this is difficult and I am here to help you…”</a:t>
            </a:r>
          </a:p>
          <a:p>
            <a:pPr marL="785372" lvl="1" indent="-302066">
              <a:buFont typeface="Arial" panose="020B0604020202020204" pitchFamily="34" charset="0"/>
              <a:buChar char="•"/>
            </a:pPr>
            <a:r>
              <a:rPr lang="en-US" i="1" dirty="0"/>
              <a:t>“I know this is hard and I will do my best to help…”</a:t>
            </a:r>
          </a:p>
          <a:p>
            <a:pPr marL="785372" lvl="1" indent="-302066">
              <a:buFont typeface="Arial" panose="020B0604020202020204" pitchFamily="34" charset="0"/>
              <a:buChar char="•"/>
            </a:pPr>
            <a:r>
              <a:rPr lang="en-US" i="1" dirty="0"/>
              <a:t>“Thank you for sharing this with me, that was very brave.”</a:t>
            </a:r>
          </a:p>
          <a:p>
            <a:pPr marL="362480" indent="-362480">
              <a:buFont typeface="Arial" panose="020B0604020202020204" pitchFamily="34" charset="0"/>
              <a:buChar char="•"/>
            </a:pPr>
            <a:r>
              <a:rPr lang="en-US" dirty="0"/>
              <a:t>Watch your boundaries!  (giving out your cell phone number, etc.)</a:t>
            </a:r>
          </a:p>
          <a:p>
            <a:pPr marL="785372" lvl="1" indent="-302066">
              <a:buFont typeface="Arial" panose="020B0604020202020204" pitchFamily="34" charset="0"/>
              <a:buChar char="•"/>
            </a:pPr>
            <a:r>
              <a:rPr lang="en-US" dirty="0"/>
              <a:t>Avoid giving false promises.  Broken promises</a:t>
            </a:r>
            <a:r>
              <a:rPr lang="en-US" baseline="0" dirty="0"/>
              <a:t> reinforce that adults can’t be trusted.</a:t>
            </a:r>
            <a:endParaRPr lang="en-US" dirty="0"/>
          </a:p>
          <a:p>
            <a:pPr marL="1268679" lvl="2" indent="-302066">
              <a:buFont typeface="Arial" panose="020B0604020202020204" pitchFamily="34" charset="0"/>
              <a:buChar char="•"/>
            </a:pPr>
            <a:r>
              <a:rPr lang="en-US" dirty="0"/>
              <a:t>“If you need me, you can call me day or night…”</a:t>
            </a:r>
          </a:p>
          <a:p>
            <a:pPr marL="1268679" lvl="2" indent="-302066">
              <a:buFont typeface="Arial" panose="020B0604020202020204" pitchFamily="34" charset="0"/>
              <a:buChar char="•"/>
            </a:pPr>
            <a:r>
              <a:rPr lang="en-US" dirty="0"/>
              <a:t>“Don’t worry, everything is going to be alright.”-  Things may not be alright right away,</a:t>
            </a:r>
            <a:r>
              <a:rPr lang="en-US" baseline="0" dirty="0"/>
              <a:t> but rather take some time.</a:t>
            </a:r>
            <a:endParaRPr lang="en-US"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0A6C842E-2F71-4E91-A6F6-4E46A7910476}"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25686586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81456" y="3579116"/>
            <a:ext cx="7851648" cy="3189649"/>
          </a:xfrm>
        </p:spPr>
        <p:txBody>
          <a:bodyPr/>
          <a:lstStyle/>
          <a:p>
            <a:pPr marL="184684" indent="-184684">
              <a:buFont typeface="Arial" panose="020B0604020202020204" pitchFamily="34" charset="0"/>
              <a:buChar char="•"/>
            </a:pPr>
            <a:r>
              <a:rPr lang="en-US" baseline="0" dirty="0"/>
              <a:t>We have assembled some tips for what adults can do to support youth and families struggling at this time. We will break each one of these out in the slides to follow.</a:t>
            </a:r>
          </a:p>
          <a:p>
            <a:pPr marL="667990" lvl="1" indent="-184684">
              <a:buFont typeface="Arial" panose="020B0604020202020204" pitchFamily="34" charset="0"/>
              <a:buChar char="•"/>
            </a:pPr>
            <a:r>
              <a:rPr lang="en-US" baseline="0" dirty="0"/>
              <a:t>We want to point out that not every distressed individual constitutes a mental health crisis.  </a:t>
            </a:r>
          </a:p>
          <a:p>
            <a:pPr marL="184684" indent="-184684">
              <a:buFont typeface="Arial" panose="020B0604020202020204" pitchFamily="34" charset="0"/>
              <a:buChar char="•"/>
            </a:pPr>
            <a:endParaRPr lang="en-US" dirty="0"/>
          </a:p>
          <a:p>
            <a:pPr marL="667990" lvl="1" indent="-184684">
              <a:buFont typeface="Arial" panose="020B0604020202020204" pitchFamily="34" charset="0"/>
              <a:buChar char="•"/>
            </a:pPr>
            <a:r>
              <a:rPr lang="en-US" baseline="0" dirty="0"/>
              <a:t>If you think about the public health model of intervention, we would like you to consider steps 1-6 a universal intervention that likely will be sufficient to reassure, calm, and instill hope in most youth.  </a:t>
            </a:r>
          </a:p>
          <a:p>
            <a:pPr marL="184684" indent="-184684">
              <a:buFont typeface="Arial" panose="020B0604020202020204" pitchFamily="34" charset="0"/>
              <a:buChar char="•"/>
            </a:pPr>
            <a:endParaRPr lang="en-US" dirty="0"/>
          </a:p>
          <a:p>
            <a:pPr marL="667990" lvl="1" indent="-184684">
              <a:buFont typeface="Arial" panose="020B0604020202020204" pitchFamily="34" charset="0"/>
              <a:buChar char="•"/>
            </a:pPr>
            <a:r>
              <a:rPr lang="en-US" baseline="0" dirty="0"/>
              <a:t>We would like to equip front-line people also to know when a youth needs more. </a:t>
            </a:r>
          </a:p>
          <a:p>
            <a:pPr marL="184684" indent="-184684">
              <a:buFont typeface="Arial" panose="020B0604020202020204" pitchFamily="34" charset="0"/>
              <a:buChar char="•"/>
            </a:pPr>
            <a:endParaRPr lang="en-US" dirty="0"/>
          </a:p>
          <a:p>
            <a:pPr marL="667990" lvl="1" indent="-184684">
              <a:buFont typeface="Arial" panose="020B0604020202020204" pitchFamily="34" charset="0"/>
              <a:buChar char="•"/>
            </a:pPr>
            <a:r>
              <a:rPr lang="en-US" baseline="0" dirty="0"/>
              <a:t>Targeted intervention will be necessary with  smaller group and would entail follow-up with a trained mental health professional for further assessment and intervention. </a:t>
            </a:r>
          </a:p>
          <a:p>
            <a:pPr marL="184684" indent="-184684">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29620313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Communicate with your words and your behavior that you will keep them safe. </a:t>
            </a:r>
          </a:p>
          <a:p>
            <a:pPr marL="184684" indent="-184684" defTabSz="966612">
              <a:buFont typeface="Arial" panose="020B0604020202020204" pitchFamily="34" charset="0"/>
              <a:buChar char="•"/>
              <a:defRPr/>
            </a:pPr>
            <a:r>
              <a:rPr lang="en-US" dirty="0"/>
              <a:t>Remind children that ‘Adults around you will protect you.’ </a:t>
            </a:r>
          </a:p>
          <a:p>
            <a:pPr marL="184684" indent="-184684">
              <a:buFont typeface="Arial" panose="020B0604020202020204" pitchFamily="34" charset="0"/>
              <a:buChar char="•"/>
            </a:pPr>
            <a:endParaRPr lang="en-US" dirty="0"/>
          </a:p>
          <a:p>
            <a:r>
              <a:rPr lang="en-US" dirty="0"/>
              <a:t>Kids are scared by adult reactions, like strong emotions, violence, or talking about moving to other countries. This makes kids think that adults in their life are not in control and cannot keep them safe. </a:t>
            </a:r>
          </a:p>
          <a:p>
            <a:pPr marL="193866" indent="-184684">
              <a:buFont typeface="Arial" panose="020B0604020202020204" pitchFamily="34" charset="0"/>
              <a:buChar char="•"/>
            </a:pPr>
            <a:r>
              <a:rPr lang="en-US" dirty="0"/>
              <a:t>We want to avoid immersing ourselves in the news,</a:t>
            </a:r>
            <a:r>
              <a:rPr lang="en-US" baseline="0" dirty="0"/>
              <a:t> ranting, and acting impulsively.  </a:t>
            </a:r>
          </a:p>
          <a:p>
            <a:pPr marL="193866" indent="-184684">
              <a:buFont typeface="Arial" panose="020B0604020202020204" pitchFamily="34" charset="0"/>
              <a:buChar char="•"/>
            </a:pPr>
            <a:r>
              <a:rPr lang="en-US" baseline="0" dirty="0"/>
              <a:t>We need to remember that our children are watching us and are basing their reactions on ours.  </a:t>
            </a:r>
            <a:endParaRPr lang="en-US" dirty="0"/>
          </a:p>
          <a:p>
            <a:pPr marL="677172" lvl="1" indent="-184684">
              <a:buFont typeface="Arial" panose="020B0604020202020204" pitchFamily="34" charset="0"/>
              <a:buChar char="•"/>
            </a:pPr>
            <a:endParaRPr lang="en-US" dirty="0"/>
          </a:p>
          <a:p>
            <a:r>
              <a:rPr lang="en-US" dirty="0"/>
              <a:t>It is important for parents to model taking care of themselves and good coping skills. </a:t>
            </a:r>
          </a:p>
          <a:p>
            <a:pPr marL="667990" lvl="1" indent="-184684">
              <a:buFont typeface="Arial" panose="020B0604020202020204" pitchFamily="34" charset="0"/>
              <a:buChar char="•"/>
            </a:pPr>
            <a:r>
              <a:rPr lang="en-US" dirty="0"/>
              <a:t>Flight</a:t>
            </a:r>
            <a:r>
              <a:rPr lang="en-US" baseline="0" dirty="0"/>
              <a:t> attendant analogy: When you are on an airplane the flight attendant reminds you to put your oxygen mask first before putting the mask on the children traveling with you. The idea is that we have to make sure we are doing well so we are able to help others.</a:t>
            </a:r>
          </a:p>
          <a:p>
            <a:r>
              <a:rPr lang="en-US" altLang="en-US" b="1" dirty="0">
                <a:latin typeface="Arial" pitchFamily="34" charset="0"/>
              </a:rPr>
              <a:t>SAY: </a:t>
            </a:r>
            <a:r>
              <a:rPr lang="en-US" altLang="en-US" b="0" dirty="0">
                <a:latin typeface="Arial" pitchFamily="34" charset="0"/>
              </a:rPr>
              <a:t>There are</a:t>
            </a:r>
            <a:r>
              <a:rPr lang="en-US" altLang="en-US" b="0" baseline="0" dirty="0">
                <a:latin typeface="Arial" pitchFamily="34" charset="0"/>
              </a:rPr>
              <a:t> 3 key components to self-care. </a:t>
            </a:r>
          </a:p>
          <a:p>
            <a:pPr marL="483306" lvl="1"/>
            <a:endParaRPr lang="en-US" dirty="0"/>
          </a:p>
          <a:p>
            <a:r>
              <a:rPr lang="en-US" dirty="0"/>
              <a:t>*CAN ALSO CONNECT</a:t>
            </a:r>
            <a:r>
              <a:rPr lang="en-US" baseline="0" dirty="0"/>
              <a:t> BACK TO THE PFA MODEL: This falls under promoting calmness and safety and comfort.</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2964305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 learning</a:t>
            </a:r>
            <a:r>
              <a:rPr lang="en-US" baseline="0" dirty="0"/>
              <a:t> collaborative model.  PLEASE DO NOT COPY OR DISTRIBUTE WITHOUT PERMISSION!</a:t>
            </a:r>
            <a:endParaRPr lang="en-US" dirty="0"/>
          </a:p>
        </p:txBody>
      </p:sp>
      <p:sp>
        <p:nvSpPr>
          <p:cNvPr id="4" name="Slide Number Placeholder 3"/>
          <p:cNvSpPr>
            <a:spLocks noGrp="1"/>
          </p:cNvSpPr>
          <p:nvPr>
            <p:ph type="sldNum" sz="quarter" idx="10"/>
          </p:nvPr>
        </p:nvSpPr>
        <p:spPr/>
        <p:txBody>
          <a:bodyPr/>
          <a:lstStyle/>
          <a:p>
            <a:fld id="{DA3F95A8-C3A3-4801-B3AD-7349B225DE90}"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2013340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4300" eaLnBrk="0" hangingPunct="0">
              <a:spcBef>
                <a:spcPct val="30000"/>
              </a:spcBef>
              <a:defRPr sz="1300">
                <a:solidFill>
                  <a:schemeClr val="tx1"/>
                </a:solidFill>
                <a:latin typeface="Arial" pitchFamily="34" charset="0"/>
                <a:ea typeface="MS PGothic" pitchFamily="34" charset="-128"/>
              </a:defRPr>
            </a:lvl1pPr>
            <a:lvl2pPr marL="792729" indent="-304896" defTabSz="994300" eaLnBrk="0" hangingPunct="0">
              <a:spcBef>
                <a:spcPct val="30000"/>
              </a:spcBef>
              <a:defRPr sz="1300">
                <a:solidFill>
                  <a:schemeClr val="tx1"/>
                </a:solidFill>
                <a:latin typeface="Arial" pitchFamily="34" charset="0"/>
                <a:ea typeface="MS PGothic" pitchFamily="34" charset="-128"/>
              </a:defRPr>
            </a:lvl2pPr>
            <a:lvl3pPr marL="1219583" indent="-243916" defTabSz="994300" eaLnBrk="0" hangingPunct="0">
              <a:spcBef>
                <a:spcPct val="30000"/>
              </a:spcBef>
              <a:defRPr sz="1300">
                <a:solidFill>
                  <a:schemeClr val="tx1"/>
                </a:solidFill>
                <a:latin typeface="Arial" pitchFamily="34" charset="0"/>
                <a:ea typeface="MS PGothic" pitchFamily="34" charset="-128"/>
              </a:defRPr>
            </a:lvl3pPr>
            <a:lvl4pPr marL="1707416" indent="-243916" defTabSz="994300" eaLnBrk="0" hangingPunct="0">
              <a:spcBef>
                <a:spcPct val="30000"/>
              </a:spcBef>
              <a:defRPr sz="1300">
                <a:solidFill>
                  <a:schemeClr val="tx1"/>
                </a:solidFill>
                <a:latin typeface="Arial" pitchFamily="34" charset="0"/>
                <a:ea typeface="MS PGothic" pitchFamily="34" charset="-128"/>
              </a:defRPr>
            </a:lvl4pPr>
            <a:lvl5pPr marL="2195250" indent="-243916" defTabSz="994300" eaLnBrk="0" hangingPunct="0">
              <a:spcBef>
                <a:spcPct val="30000"/>
              </a:spcBef>
              <a:defRPr sz="1300">
                <a:solidFill>
                  <a:schemeClr val="tx1"/>
                </a:solidFill>
                <a:latin typeface="Arial" pitchFamily="34" charset="0"/>
                <a:ea typeface="MS PGothic" pitchFamily="34" charset="-128"/>
              </a:defRPr>
            </a:lvl5pPr>
            <a:lvl6pPr marL="2683084" indent="-243916" defTabSz="994300" eaLnBrk="0" fontAlgn="base" hangingPunct="0">
              <a:spcBef>
                <a:spcPct val="30000"/>
              </a:spcBef>
              <a:spcAft>
                <a:spcPct val="0"/>
              </a:spcAft>
              <a:defRPr sz="1300">
                <a:solidFill>
                  <a:schemeClr val="tx1"/>
                </a:solidFill>
                <a:latin typeface="Arial" pitchFamily="34" charset="0"/>
                <a:ea typeface="MS PGothic" pitchFamily="34" charset="-128"/>
              </a:defRPr>
            </a:lvl6pPr>
            <a:lvl7pPr marL="3170916" indent="-243916" defTabSz="994300" eaLnBrk="0" fontAlgn="base" hangingPunct="0">
              <a:spcBef>
                <a:spcPct val="30000"/>
              </a:spcBef>
              <a:spcAft>
                <a:spcPct val="0"/>
              </a:spcAft>
              <a:defRPr sz="1300">
                <a:solidFill>
                  <a:schemeClr val="tx1"/>
                </a:solidFill>
                <a:latin typeface="Arial" pitchFamily="34" charset="0"/>
                <a:ea typeface="MS PGothic" pitchFamily="34" charset="-128"/>
              </a:defRPr>
            </a:lvl7pPr>
            <a:lvl8pPr marL="3658749" indent="-243916" defTabSz="994300" eaLnBrk="0" fontAlgn="base" hangingPunct="0">
              <a:spcBef>
                <a:spcPct val="30000"/>
              </a:spcBef>
              <a:spcAft>
                <a:spcPct val="0"/>
              </a:spcAft>
              <a:defRPr sz="1300">
                <a:solidFill>
                  <a:schemeClr val="tx1"/>
                </a:solidFill>
                <a:latin typeface="Arial" pitchFamily="34" charset="0"/>
                <a:ea typeface="MS PGothic" pitchFamily="34" charset="-128"/>
              </a:defRPr>
            </a:lvl8pPr>
            <a:lvl9pPr marL="4146583" indent="-243916" defTabSz="994300" eaLnBrk="0" fontAlgn="base" hangingPunct="0">
              <a:spcBef>
                <a:spcPct val="30000"/>
              </a:spcBef>
              <a:spcAft>
                <a:spcPct val="0"/>
              </a:spcAft>
              <a:defRPr sz="1300">
                <a:solidFill>
                  <a:schemeClr val="tx1"/>
                </a:solidFill>
                <a:latin typeface="Arial" pitchFamily="34" charset="0"/>
                <a:ea typeface="MS PGothic" pitchFamily="34" charset="-128"/>
              </a:defRPr>
            </a:lvl9pPr>
          </a:lstStyle>
          <a:p>
            <a:pPr eaLnBrk="1" hangingPunct="1">
              <a:spcBef>
                <a:spcPct val="0"/>
              </a:spcBef>
            </a:pPr>
            <a:fld id="{62C4CA3A-B6A2-442E-A143-C812C781E093}" type="slidenum">
              <a:rPr lang="en-US" altLang="en-US" smtClean="0">
                <a:solidFill>
                  <a:prstClr val="black"/>
                </a:solidFill>
              </a:rPr>
              <a:pPr eaLnBrk="1" hangingPunct="1">
                <a:spcBef>
                  <a:spcPct val="0"/>
                </a:spcBef>
              </a:pPr>
              <a:t>49</a:t>
            </a:fld>
            <a:endParaRPr lang="en-US" altLang="en-US" dirty="0">
              <a:solidFill>
                <a:prstClr val="black"/>
              </a:solidFill>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xfrm>
            <a:off x="1225526" y="3533145"/>
            <a:ext cx="6737253" cy="3346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6612" fontAlgn="base">
              <a:spcBef>
                <a:spcPct val="30000"/>
              </a:spcBef>
              <a:spcAft>
                <a:spcPct val="0"/>
              </a:spcAft>
              <a:defRPr/>
            </a:pPr>
            <a:r>
              <a:rPr lang="en-US" sz="1300" b="1" dirty="0"/>
              <a:t>KNOW: </a:t>
            </a:r>
            <a:r>
              <a:rPr lang="en-US" sz="1300" dirty="0"/>
              <a:t>Parents may not be willing to admit they are experiencing some of these symptoms. Work to normalize these symptoms as common responses to general stress and fear related to changes in immigration policies by the completion of the activity to start off this slide.  Emphasize that these symptoms are reversible. They can take action to improve overall health and stress levels!</a:t>
            </a:r>
            <a:endParaRPr lang="en-US" sz="1300" b="1" dirty="0"/>
          </a:p>
          <a:p>
            <a:pPr defTabSz="966612" fontAlgn="base">
              <a:spcBef>
                <a:spcPct val="30000"/>
              </a:spcBef>
              <a:spcAft>
                <a:spcPct val="0"/>
              </a:spcAft>
              <a:defRPr/>
            </a:pPr>
            <a:endParaRPr lang="en-US" altLang="en-US" b="1" dirty="0">
              <a:latin typeface="Arial" pitchFamily="34" charset="0"/>
            </a:endParaRPr>
          </a:p>
          <a:p>
            <a:pPr defTabSz="966612" fontAlgn="base">
              <a:spcBef>
                <a:spcPct val="30000"/>
              </a:spcBef>
              <a:spcAft>
                <a:spcPct val="0"/>
              </a:spcAft>
              <a:defRPr/>
            </a:pPr>
            <a:r>
              <a:rPr lang="en-US" sz="1300" b="1" dirty="0"/>
              <a:t>SAY: </a:t>
            </a:r>
            <a:r>
              <a:rPr lang="en-US" sz="1300" dirty="0"/>
              <a:t>So, how do you know if you’re taking on too much or are experiencing signs of stress?  </a:t>
            </a:r>
          </a:p>
          <a:p>
            <a:pPr defTabSz="966612" fontAlgn="base">
              <a:spcBef>
                <a:spcPct val="30000"/>
              </a:spcBef>
              <a:spcAft>
                <a:spcPct val="0"/>
              </a:spcAft>
              <a:defRPr/>
            </a:pPr>
            <a:endParaRPr lang="en-US" sz="1300" dirty="0"/>
          </a:p>
          <a:p>
            <a:pPr defTabSz="966612" fontAlgn="base">
              <a:spcBef>
                <a:spcPct val="30000"/>
              </a:spcBef>
              <a:spcAft>
                <a:spcPct val="0"/>
              </a:spcAft>
              <a:defRPr/>
            </a:pPr>
            <a:r>
              <a:rPr lang="en-US" sz="1300" dirty="0"/>
              <a:t>Here we have indicators of stress across various domains that we’d like you to pay attention to in order to develop your own coping strategies.  </a:t>
            </a:r>
          </a:p>
          <a:p>
            <a:pPr defTabSz="966612" fontAlgn="base">
              <a:spcBef>
                <a:spcPct val="30000"/>
              </a:spcBef>
              <a:spcAft>
                <a:spcPct val="0"/>
              </a:spcAft>
              <a:defRPr/>
            </a:pPr>
            <a:r>
              <a:rPr lang="en-US" altLang="en-US" baseline="0" dirty="0">
                <a:latin typeface="Arial" pitchFamily="34" charset="0"/>
              </a:rPr>
              <a:t>But we need to watch for these indicators of stress!</a:t>
            </a:r>
            <a:endParaRPr lang="en-US" altLang="en-US" dirty="0">
              <a:latin typeface="Arial" pitchFamily="34" charset="0"/>
            </a:endParaRPr>
          </a:p>
          <a:p>
            <a:pPr eaLnBrk="1" hangingPunct="1"/>
            <a:endParaRPr lang="en-US" altLang="en-US" dirty="0">
              <a:latin typeface="Arial" pitchFamily="34" charset="0"/>
            </a:endParaRPr>
          </a:p>
          <a:p>
            <a:pPr eaLnBrk="1" hangingPunct="1"/>
            <a:r>
              <a:rPr lang="en-US" altLang="en-US" dirty="0">
                <a:latin typeface="Arial" pitchFamily="34" charset="0"/>
              </a:rPr>
              <a:t>Provide some examples of how you </a:t>
            </a:r>
            <a:r>
              <a:rPr lang="en-US" altLang="en-US" dirty="0" err="1">
                <a:latin typeface="Arial" pitchFamily="34" charset="0"/>
              </a:rPr>
              <a:t>expeiences</a:t>
            </a:r>
            <a:r>
              <a:rPr lang="en-US" altLang="en-US" dirty="0">
                <a:latin typeface="Arial" pitchFamily="34" charset="0"/>
              </a:rPr>
              <a:t> </a:t>
            </a:r>
          </a:p>
        </p:txBody>
      </p:sp>
    </p:spTree>
    <p:extLst>
      <p:ext uri="{BB962C8B-B14F-4D97-AF65-F5344CB8AC3E}">
        <p14:creationId xmlns:p14="http://schemas.microsoft.com/office/powerpoint/2010/main" val="19986627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4300" eaLnBrk="0" hangingPunct="0">
              <a:spcBef>
                <a:spcPct val="30000"/>
              </a:spcBef>
              <a:defRPr sz="1300">
                <a:solidFill>
                  <a:schemeClr val="tx1"/>
                </a:solidFill>
                <a:latin typeface="Arial" pitchFamily="34" charset="0"/>
                <a:ea typeface="MS PGothic" pitchFamily="34" charset="-128"/>
              </a:defRPr>
            </a:lvl1pPr>
            <a:lvl2pPr marL="792729" indent="-304896" defTabSz="994300" eaLnBrk="0" hangingPunct="0">
              <a:spcBef>
                <a:spcPct val="30000"/>
              </a:spcBef>
              <a:defRPr sz="1300">
                <a:solidFill>
                  <a:schemeClr val="tx1"/>
                </a:solidFill>
                <a:latin typeface="Arial" pitchFamily="34" charset="0"/>
                <a:ea typeface="MS PGothic" pitchFamily="34" charset="-128"/>
              </a:defRPr>
            </a:lvl2pPr>
            <a:lvl3pPr marL="1219583" indent="-243916" defTabSz="994300" eaLnBrk="0" hangingPunct="0">
              <a:spcBef>
                <a:spcPct val="30000"/>
              </a:spcBef>
              <a:defRPr sz="1300">
                <a:solidFill>
                  <a:schemeClr val="tx1"/>
                </a:solidFill>
                <a:latin typeface="Arial" pitchFamily="34" charset="0"/>
                <a:ea typeface="MS PGothic" pitchFamily="34" charset="-128"/>
              </a:defRPr>
            </a:lvl3pPr>
            <a:lvl4pPr marL="1707416" indent="-243916" defTabSz="994300" eaLnBrk="0" hangingPunct="0">
              <a:spcBef>
                <a:spcPct val="30000"/>
              </a:spcBef>
              <a:defRPr sz="1300">
                <a:solidFill>
                  <a:schemeClr val="tx1"/>
                </a:solidFill>
                <a:latin typeface="Arial" pitchFamily="34" charset="0"/>
                <a:ea typeface="MS PGothic" pitchFamily="34" charset="-128"/>
              </a:defRPr>
            </a:lvl4pPr>
            <a:lvl5pPr marL="2195250" indent="-243916" defTabSz="994300" eaLnBrk="0" hangingPunct="0">
              <a:spcBef>
                <a:spcPct val="30000"/>
              </a:spcBef>
              <a:defRPr sz="1300">
                <a:solidFill>
                  <a:schemeClr val="tx1"/>
                </a:solidFill>
                <a:latin typeface="Arial" pitchFamily="34" charset="0"/>
                <a:ea typeface="MS PGothic" pitchFamily="34" charset="-128"/>
              </a:defRPr>
            </a:lvl5pPr>
            <a:lvl6pPr marL="2683084" indent="-243916" defTabSz="994300" eaLnBrk="0" fontAlgn="base" hangingPunct="0">
              <a:spcBef>
                <a:spcPct val="30000"/>
              </a:spcBef>
              <a:spcAft>
                <a:spcPct val="0"/>
              </a:spcAft>
              <a:defRPr sz="1300">
                <a:solidFill>
                  <a:schemeClr val="tx1"/>
                </a:solidFill>
                <a:latin typeface="Arial" pitchFamily="34" charset="0"/>
                <a:ea typeface="MS PGothic" pitchFamily="34" charset="-128"/>
              </a:defRPr>
            </a:lvl6pPr>
            <a:lvl7pPr marL="3170916" indent="-243916" defTabSz="994300" eaLnBrk="0" fontAlgn="base" hangingPunct="0">
              <a:spcBef>
                <a:spcPct val="30000"/>
              </a:spcBef>
              <a:spcAft>
                <a:spcPct val="0"/>
              </a:spcAft>
              <a:defRPr sz="1300">
                <a:solidFill>
                  <a:schemeClr val="tx1"/>
                </a:solidFill>
                <a:latin typeface="Arial" pitchFamily="34" charset="0"/>
                <a:ea typeface="MS PGothic" pitchFamily="34" charset="-128"/>
              </a:defRPr>
            </a:lvl7pPr>
            <a:lvl8pPr marL="3658749" indent="-243916" defTabSz="994300" eaLnBrk="0" fontAlgn="base" hangingPunct="0">
              <a:spcBef>
                <a:spcPct val="30000"/>
              </a:spcBef>
              <a:spcAft>
                <a:spcPct val="0"/>
              </a:spcAft>
              <a:defRPr sz="1300">
                <a:solidFill>
                  <a:schemeClr val="tx1"/>
                </a:solidFill>
                <a:latin typeface="Arial" pitchFamily="34" charset="0"/>
                <a:ea typeface="MS PGothic" pitchFamily="34" charset="-128"/>
              </a:defRPr>
            </a:lvl8pPr>
            <a:lvl9pPr marL="4146583" indent="-243916" defTabSz="994300" eaLnBrk="0" fontAlgn="base" hangingPunct="0">
              <a:spcBef>
                <a:spcPct val="30000"/>
              </a:spcBef>
              <a:spcAft>
                <a:spcPct val="0"/>
              </a:spcAft>
              <a:defRPr sz="1300">
                <a:solidFill>
                  <a:schemeClr val="tx1"/>
                </a:solidFill>
                <a:latin typeface="Arial" pitchFamily="34" charset="0"/>
                <a:ea typeface="MS PGothic" pitchFamily="34" charset="-128"/>
              </a:defRPr>
            </a:lvl9pPr>
          </a:lstStyle>
          <a:p>
            <a:pPr eaLnBrk="1" hangingPunct="1">
              <a:spcBef>
                <a:spcPct val="0"/>
              </a:spcBef>
            </a:pPr>
            <a:fld id="{A7A97272-46F3-4A1D-BD3F-8723EF0716ED}" type="slidenum">
              <a:rPr lang="en-US" altLang="en-US" smtClean="0">
                <a:solidFill>
                  <a:prstClr val="black"/>
                </a:solidFill>
              </a:rPr>
              <a:pPr eaLnBrk="1" hangingPunct="1">
                <a:spcBef>
                  <a:spcPct val="0"/>
                </a:spcBef>
              </a:pPr>
              <a:t>50</a:t>
            </a:fld>
            <a:endParaRPr lang="en-US" altLang="en-US" dirty="0">
              <a:solidFill>
                <a:prstClr val="black"/>
              </a:solidFill>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xfrm>
            <a:off x="1225526" y="3533145"/>
            <a:ext cx="6737253" cy="3346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rtl="0"/>
            <a:r>
              <a:rPr lang="en-US" sz="1300" b="1" dirty="0"/>
              <a:t>KNOW: </a:t>
            </a:r>
            <a:r>
              <a:rPr lang="en-US" sz="1300" dirty="0"/>
              <a:t>Do not read through each one individually. Let them absorb the slide and list ones that you think are interesting.</a:t>
            </a:r>
            <a:endParaRPr lang="en-US" sz="1300" b="1" dirty="0"/>
          </a:p>
          <a:p>
            <a:pPr rtl="0"/>
            <a:endParaRPr lang="en-US" sz="1300" b="1" dirty="0"/>
          </a:p>
          <a:p>
            <a:pPr rtl="0"/>
            <a:r>
              <a:rPr lang="en-US" sz="1300" b="1" dirty="0"/>
              <a:t>SAY: </a:t>
            </a:r>
            <a:r>
              <a:rPr lang="en-US" sz="1300" dirty="0"/>
              <a:t>Related to each domain, there are self-care strategies to directly affect symptoms or reactions that you might be experiencing.  None of these should be new to you, however, we recommend that you make a commitment to yourself to put some of these in place, beginning today! </a:t>
            </a:r>
            <a:r>
              <a:rPr lang="en-US" sz="1300" b="1" dirty="0"/>
              <a:t> </a:t>
            </a:r>
            <a:r>
              <a:rPr lang="en-US" sz="1300" dirty="0"/>
              <a:t>The only way these things will get done is if you make a plan to do so!  What are some strategies you currently use?</a:t>
            </a:r>
            <a:endParaRPr lang="en-US" altLang="en-US" sz="1300" dirty="0"/>
          </a:p>
          <a:p>
            <a:pPr eaLnBrk="1" hangingPunct="1"/>
            <a:endParaRPr lang="en-US" altLang="en-US" sz="1300" b="1" dirty="0"/>
          </a:p>
          <a:p>
            <a:r>
              <a:rPr lang="en-US" sz="1300" dirty="0"/>
              <a:t>Use coping tools that are familiar to you</a:t>
            </a:r>
          </a:p>
          <a:p>
            <a:pPr lvl="1"/>
            <a:r>
              <a:rPr lang="en-US" sz="1300" dirty="0"/>
              <a:t>Deep breathing </a:t>
            </a:r>
          </a:p>
          <a:p>
            <a:pPr lvl="1"/>
            <a:r>
              <a:rPr lang="en-US" sz="1300" dirty="0"/>
              <a:t>Relaxation</a:t>
            </a:r>
          </a:p>
          <a:p>
            <a:pPr lvl="1"/>
            <a:r>
              <a:rPr lang="en-US" sz="1300" dirty="0"/>
              <a:t>Mindfulness exercises</a:t>
            </a:r>
          </a:p>
          <a:p>
            <a:pPr lvl="1"/>
            <a:r>
              <a:rPr lang="en-US" sz="1300" dirty="0"/>
              <a:t>Distraction</a:t>
            </a:r>
          </a:p>
          <a:p>
            <a:pPr lvl="1"/>
            <a:r>
              <a:rPr lang="en-US" sz="1300" dirty="0"/>
              <a:t>Social connection and talking with others </a:t>
            </a:r>
          </a:p>
          <a:p>
            <a:pPr eaLnBrk="1" hangingPunct="1"/>
            <a:endParaRPr lang="en-US" altLang="en-US" sz="1300" b="1" dirty="0"/>
          </a:p>
          <a:p>
            <a:pPr defTabSz="966612">
              <a:defRPr/>
            </a:pPr>
            <a:r>
              <a:rPr lang="en-US" altLang="en-US" sz="1300" dirty="0"/>
              <a:t>SAY: We will spending some time at the end of today’s presentation to create individual Self-Care Plans. As we continue going through the presentation you can start thinking about things that you may do that reduce stress and help you feel more balanced.</a:t>
            </a:r>
          </a:p>
          <a:p>
            <a:pPr eaLnBrk="1" hangingPunct="1"/>
            <a:endParaRPr lang="en-US" altLang="en-US" sz="1300" b="1" dirty="0"/>
          </a:p>
        </p:txBody>
      </p:sp>
    </p:spTree>
    <p:extLst>
      <p:ext uri="{BB962C8B-B14F-4D97-AF65-F5344CB8AC3E}">
        <p14:creationId xmlns:p14="http://schemas.microsoft.com/office/powerpoint/2010/main" val="23306967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81456" y="3579117"/>
            <a:ext cx="7851648" cy="2925244"/>
          </a:xfrm>
        </p:spPr>
        <p:txBody>
          <a:bodyPr>
            <a:normAutofit lnSpcReduction="10000"/>
          </a:bodyPr>
          <a:lstStyle/>
          <a:p>
            <a:r>
              <a:rPr lang="en-US" dirty="0"/>
              <a:t>Our knowledge about coping with trauma has taught us several lessons</a:t>
            </a:r>
            <a:r>
              <a:rPr lang="en-US" baseline="0" dirty="0"/>
              <a:t> that can help us guide families in promotion of healthy coping strategies.</a:t>
            </a:r>
            <a:endParaRPr lang="en-US" dirty="0"/>
          </a:p>
          <a:p>
            <a:r>
              <a:rPr lang="en-US" b="1" dirty="0"/>
              <a:t>These are some adaptive coping strategies for you to share with families that you work with:  </a:t>
            </a:r>
          </a:p>
          <a:p>
            <a:r>
              <a:rPr lang="en-US" dirty="0"/>
              <a:t>o Keeping family and school routines – creates a sense</a:t>
            </a:r>
            <a:r>
              <a:rPr lang="en-US" baseline="0" dirty="0"/>
              <a:t> of predictability</a:t>
            </a:r>
          </a:p>
          <a:p>
            <a:r>
              <a:rPr lang="en-US" baseline="0" dirty="0"/>
              <a:t>   K</a:t>
            </a:r>
            <a:r>
              <a:rPr lang="en-US" dirty="0"/>
              <a:t>eep up cultural</a:t>
            </a:r>
            <a:r>
              <a:rPr lang="en-US" baseline="0" dirty="0"/>
              <a:t> rituals and celebrations</a:t>
            </a:r>
            <a:endParaRPr lang="en-US" dirty="0"/>
          </a:p>
          <a:p>
            <a:pPr defTabSz="984978">
              <a:defRPr/>
            </a:pPr>
            <a:r>
              <a:rPr lang="en-US" dirty="0"/>
              <a:t>o Limiting media use to avoid repetitive images and messages that remind them of traumatic events. </a:t>
            </a:r>
          </a:p>
          <a:p>
            <a:pPr defTabSz="984978">
              <a:defRPr/>
            </a:pPr>
            <a:r>
              <a:rPr lang="en-US" dirty="0"/>
              <a:t>o Make time to process what they’ve heard on a regular basis to dispel misinformation</a:t>
            </a:r>
          </a:p>
          <a:p>
            <a:r>
              <a:rPr lang="en-US" dirty="0"/>
              <a:t>o Relaxation practice </a:t>
            </a:r>
          </a:p>
          <a:p>
            <a:r>
              <a:rPr lang="en-US" dirty="0"/>
              <a:t>o Talking and spending time with family, friends, or faith communities </a:t>
            </a:r>
          </a:p>
          <a:p>
            <a:r>
              <a:rPr lang="en-US" dirty="0"/>
              <a:t>o Distraction </a:t>
            </a:r>
          </a:p>
          <a:p>
            <a:r>
              <a:rPr lang="en-US" dirty="0"/>
              <a:t>o Using humor /consume humor</a:t>
            </a:r>
          </a:p>
          <a:p>
            <a:r>
              <a:rPr lang="en-US" dirty="0"/>
              <a:t>o Scheduling pleasant activities – hobbies, sunset, play with a pet</a:t>
            </a:r>
          </a:p>
          <a:p>
            <a:r>
              <a:rPr lang="en-US" dirty="0"/>
              <a:t>o Exercising </a:t>
            </a:r>
          </a:p>
          <a:p>
            <a:r>
              <a:rPr lang="en-US" dirty="0"/>
              <a:t>o Writing in a journal </a:t>
            </a:r>
          </a:p>
          <a:p>
            <a:r>
              <a:rPr lang="en-US" dirty="0"/>
              <a:t>o Being creative or artistic </a:t>
            </a:r>
          </a:p>
          <a:p>
            <a:r>
              <a:rPr lang="en-US" dirty="0"/>
              <a:t>o Avoiding substance use and isolation </a:t>
            </a:r>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18349121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b="0" dirty="0"/>
              <a:t>To help refugee/immigrant youth and families deal with distress it is important to find ways to connect with social support and decrease sense of isolation </a:t>
            </a:r>
            <a:r>
              <a:rPr lang="en-US" baseline="0" dirty="0"/>
              <a:t>. </a:t>
            </a:r>
            <a:endParaRPr lang="en-US" dirty="0"/>
          </a:p>
          <a:p>
            <a:r>
              <a:rPr lang="en-US" dirty="0"/>
              <a:t>*CAN ALSO CONNECT</a:t>
            </a:r>
            <a:r>
              <a:rPr lang="en-US" baseline="0" dirty="0"/>
              <a:t> BACK TO THE PFA MODEL: This falls under building connectedness </a:t>
            </a:r>
          </a:p>
          <a:p>
            <a:pPr marL="181240" indent="-181240">
              <a:buFont typeface="Arial" panose="020B0604020202020204" pitchFamily="34" charset="0"/>
              <a:buChar char="•"/>
            </a:pPr>
            <a:endParaRPr lang="en-US" dirty="0"/>
          </a:p>
          <a:p>
            <a:pPr marL="181240" indent="-181240">
              <a:buFont typeface="Arial" panose="020B0604020202020204" pitchFamily="34" charset="0"/>
              <a:buChar char="•"/>
            </a:pPr>
            <a:r>
              <a:rPr lang="en-US" dirty="0"/>
              <a:t>Universities and schools can offer circles of support, and other safe spaces for students to express concerns and seek support. </a:t>
            </a:r>
          </a:p>
          <a:p>
            <a:pPr marL="677172" lvl="1" indent="-184684">
              <a:buFont typeface="Arial" panose="020B0604020202020204" pitchFamily="34" charset="0"/>
              <a:buChar char="•"/>
            </a:pPr>
            <a:r>
              <a:rPr lang="en-US" dirty="0"/>
              <a:t>Petitions to become sanctuary universities</a:t>
            </a:r>
          </a:p>
          <a:p>
            <a:pPr marL="677172" lvl="1" indent="-184684">
              <a:buFont typeface="Arial" panose="020B0604020202020204" pitchFamily="34" charset="0"/>
              <a:buChar char="•"/>
            </a:pPr>
            <a:r>
              <a:rPr lang="en-US" dirty="0"/>
              <a:t>Starting refugee or dreamers</a:t>
            </a:r>
            <a:r>
              <a:rPr lang="en-US" baseline="0" dirty="0"/>
              <a:t> clubs or acculturation support groups – create spaces where people can talk about shared experiences</a:t>
            </a:r>
            <a:endParaRPr lang="en-US" dirty="0"/>
          </a:p>
          <a:p>
            <a:pPr marL="181240" indent="-181240">
              <a:buFont typeface="Arial" panose="020B0604020202020204" pitchFamily="34" charset="0"/>
              <a:buChar char="•"/>
            </a:pPr>
            <a:r>
              <a:rPr lang="en-US" dirty="0"/>
              <a:t> Connect with faith communities, a source of support for many refugee/immigrant communities. </a:t>
            </a:r>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7138618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eaLnBrk="1" hangingPunct="1"/>
            <a:r>
              <a:rPr lang="en-US" altLang="en-US" b="1" i="0" dirty="0">
                <a:latin typeface="+mn-lt"/>
              </a:rPr>
              <a:t>SAY: </a:t>
            </a:r>
            <a:r>
              <a:rPr lang="en-US" altLang="en-US" b="0" i="0" baseline="0" dirty="0">
                <a:latin typeface="+mn-lt"/>
              </a:rPr>
              <a:t>For staff working with refugees and immigrants it is important to practice cultural humility and seek out information about the countries of origin to help understand and build strong relationships with them. Even demonstrating curiosity with your clients and asking gentle questions when you don’t know something about their background can be helpful.  But it is not their job to educate you about every aspect of their experience.</a:t>
            </a:r>
          </a:p>
          <a:p>
            <a:pPr eaLnBrk="1" hangingPunct="1"/>
            <a:endParaRPr lang="en-US" altLang="en-US" b="0" i="0" baseline="0" dirty="0">
              <a:latin typeface="+mn-lt"/>
            </a:endParaRPr>
          </a:p>
          <a:p>
            <a:r>
              <a:rPr lang="en-US" altLang="en-US" b="0" i="0" baseline="0" dirty="0">
                <a:latin typeface="+mn-lt"/>
              </a:rPr>
              <a:t>Staff in your agencies and in various lines of work will need training on the refugee/immigrant experience</a:t>
            </a:r>
          </a:p>
          <a:p>
            <a:pPr marL="181240" indent="-181240" defTabSz="966612">
              <a:buFont typeface="Arial" panose="020B0604020202020204" pitchFamily="34" charset="0"/>
              <a:buChar char="•"/>
              <a:defRPr/>
            </a:pPr>
            <a:r>
              <a:rPr lang="en-US" baseline="0" dirty="0" smtClean="0">
                <a:ea typeface="Tahoma" panose="020B0604030504040204" pitchFamily="34" charset="0"/>
                <a:cs typeface="Tahoma" panose="020B0604030504040204" pitchFamily="34" charset="0"/>
              </a:rPr>
              <a:t>Experiences of trauma before leaving their country, during their journey and post-resettlement</a:t>
            </a:r>
          </a:p>
          <a:p>
            <a:pPr marL="181240" indent="-181240" defTabSz="966612">
              <a:buFont typeface="Arial" panose="020B0604020202020204" pitchFamily="34" charset="0"/>
              <a:buChar char="•"/>
              <a:defRPr/>
            </a:pPr>
            <a:r>
              <a:rPr lang="en-US" sz="1300" dirty="0"/>
              <a:t>Some </a:t>
            </a:r>
            <a:r>
              <a:rPr lang="en-US" sz="1300" dirty="0"/>
              <a:t>of the websites you see here provide fact sheets about immigration from different countries can help staff become more knowledgeable.  Extent to which immigration may be due to economic factors or war, etc. </a:t>
            </a:r>
          </a:p>
          <a:p>
            <a:pPr marL="181240" indent="-181240">
              <a:buFont typeface="Arial" panose="020B0604020202020204" pitchFamily="34" charset="0"/>
              <a:buChar char="•"/>
              <a:defRPr/>
            </a:pPr>
            <a:r>
              <a:rPr lang="en-US" dirty="0" smtClean="0">
                <a:ea typeface="Tahoma" panose="020B0604030504040204" pitchFamily="34" charset="0"/>
                <a:cs typeface="Tahoma" panose="020B0604030504040204" pitchFamily="34" charset="0"/>
              </a:rPr>
              <a:t>Hostile </a:t>
            </a:r>
            <a:r>
              <a:rPr lang="en-US" dirty="0">
                <a:ea typeface="Tahoma" panose="020B0604030504040204" pitchFamily="34" charset="0"/>
                <a:cs typeface="Tahoma" panose="020B0604030504040204" pitchFamily="34" charset="0"/>
              </a:rPr>
              <a:t>reception in US for refugees/immigrants</a:t>
            </a:r>
          </a:p>
          <a:p>
            <a:pPr marL="181240" indent="-181240">
              <a:buFont typeface="Arial" panose="020B0604020202020204" pitchFamily="34" charset="0"/>
              <a:buChar char="•"/>
              <a:defRPr/>
            </a:pPr>
            <a:r>
              <a:rPr lang="en-US" dirty="0">
                <a:ea typeface="Tahoma" panose="020B0604030504040204" pitchFamily="34" charset="0"/>
                <a:cs typeface="Tahoma" panose="020B0604030504040204" pitchFamily="34" charset="0"/>
              </a:rPr>
              <a:t>Strengths-based approaches – when talking with refugee/immigrant</a:t>
            </a:r>
            <a:r>
              <a:rPr lang="en-US" baseline="0" dirty="0">
                <a:ea typeface="Tahoma" panose="020B0604030504040204" pitchFamily="34" charset="0"/>
                <a:cs typeface="Tahoma" panose="020B0604030504040204" pitchFamily="34" charset="0"/>
              </a:rPr>
              <a:t> clients, we are hearing that people do not want pity!  </a:t>
            </a:r>
          </a:p>
          <a:p>
            <a:pPr marL="664546" lvl="1" indent="-181240">
              <a:buFont typeface="Arial" panose="020B0604020202020204" pitchFamily="34" charset="0"/>
              <a:buChar char="•"/>
              <a:defRPr/>
            </a:pPr>
            <a:r>
              <a:rPr lang="en-US" baseline="0" dirty="0">
                <a:ea typeface="Tahoma" panose="020B0604030504040204" pitchFamily="34" charset="0"/>
                <a:cs typeface="Tahoma" panose="020B0604030504040204" pitchFamily="34" charset="0"/>
              </a:rPr>
              <a:t>They want people to get informed and get involved in enacting positive change</a:t>
            </a:r>
          </a:p>
          <a:p>
            <a:pPr marL="664546" lvl="1" indent="-181240">
              <a:buFont typeface="Arial" panose="020B0604020202020204" pitchFamily="34" charset="0"/>
              <a:buChar char="•"/>
              <a:defRPr/>
            </a:pPr>
            <a:r>
              <a:rPr lang="en-US" baseline="0" dirty="0">
                <a:ea typeface="Tahoma" panose="020B0604030504040204" pitchFamily="34" charset="0"/>
                <a:cs typeface="Tahoma" panose="020B0604030504040204" pitchFamily="34" charset="0"/>
              </a:rPr>
              <a:t>They want to be treated with respect and dignity.  </a:t>
            </a:r>
          </a:p>
          <a:p>
            <a:pPr marL="664546" lvl="1" indent="-181240">
              <a:buFont typeface="Arial" panose="020B0604020202020204" pitchFamily="34" charset="0"/>
              <a:buChar char="•"/>
              <a:defRPr/>
            </a:pPr>
            <a:r>
              <a:rPr lang="en-US" baseline="0" dirty="0">
                <a:ea typeface="Tahoma" panose="020B0604030504040204" pitchFamily="34" charset="0"/>
                <a:cs typeface="Tahoma" panose="020B0604030504040204" pitchFamily="34" charset="0"/>
              </a:rPr>
              <a:t>Recognize that many refugees and immigrants are incredibly strong and have overcome tremendous </a:t>
            </a:r>
            <a:r>
              <a:rPr lang="en-US" baseline="0" dirty="0" smtClean="0">
                <a:ea typeface="Tahoma" panose="020B0604030504040204" pitchFamily="34" charset="0"/>
                <a:cs typeface="Tahoma" panose="020B0604030504040204" pitchFamily="34" charset="0"/>
              </a:rPr>
              <a:t>adversities.</a:t>
            </a:r>
            <a:endParaRPr lang="en-US" b="0" i="0" baseline="0" dirty="0">
              <a:latin typeface="+mn-lt"/>
              <a:ea typeface="+mn-ea"/>
              <a:cs typeface="+mn-cs"/>
            </a:endParaRPr>
          </a:p>
          <a:p>
            <a:pPr marL="181240" indent="-181240">
              <a:buFont typeface="Arial" panose="020B0604020202020204" pitchFamily="34" charset="0"/>
              <a:buChar char="•"/>
              <a:defRPr/>
            </a:pPr>
            <a:r>
              <a:rPr lang="en-US" sz="1300" dirty="0"/>
              <a:t>Using teaching tools for staff and students to develop a school climate that fosters inclusion and promotes tolerance. Consider using materials from the Teaching Tolerance website to help build a school climate that explicitly fosters inclusion and promotes tolerance</a:t>
            </a:r>
          </a:p>
          <a:p>
            <a:pPr eaLnBrk="1" hangingPunct="1"/>
            <a:endParaRPr lang="en-US" altLang="en-US" b="0" i="0" baseline="0" dirty="0">
              <a:latin typeface="+mn-lt"/>
            </a:endParaRPr>
          </a:p>
          <a:p>
            <a:pPr marL="181240" indent="-181240">
              <a:buFont typeface="Arial" panose="020B0604020202020204" pitchFamily="34" charset="0"/>
              <a:buChar char="•"/>
            </a:pPr>
            <a:endParaRPr lang="en-US" altLang="en-US" b="0" i="0" baseline="0" dirty="0">
              <a:latin typeface="+mn-lt"/>
            </a:endParaRPr>
          </a:p>
        </p:txBody>
      </p:sp>
      <p:sp>
        <p:nvSpPr>
          <p:cNvPr id="4" name="Slide Number Placeholder 3"/>
          <p:cNvSpPr>
            <a:spLocks noGrp="1"/>
          </p:cNvSpPr>
          <p:nvPr>
            <p:ph type="sldNum" sz="quarter" idx="10"/>
          </p:nvPr>
        </p:nvSpPr>
        <p:spPr/>
        <p:txBody>
          <a:bodyPr/>
          <a:lstStyle/>
          <a:p>
            <a:fld id="{1575142B-9337-4404-A774-7EBD73598BDE}" type="slidenum">
              <a:rPr lang="en-US" smtClean="0">
                <a:solidFill>
                  <a:prstClr val="black"/>
                </a:solidFill>
              </a:rPr>
              <a:pPr/>
              <a:t>53</a:t>
            </a:fld>
            <a:endParaRPr lang="en-US">
              <a:solidFill>
                <a:prstClr val="black"/>
              </a:solidFill>
            </a:endParaRPr>
          </a:p>
        </p:txBody>
      </p:sp>
      <p:sp>
        <p:nvSpPr>
          <p:cNvPr id="5" name="Date Placeholder 4"/>
          <p:cNvSpPr>
            <a:spLocks noGrp="1"/>
          </p:cNvSpPr>
          <p:nvPr>
            <p:ph type="dt" idx="11"/>
          </p:nvPr>
        </p:nvSpPr>
        <p:spPr/>
        <p:txBody>
          <a:bodyPr/>
          <a:lstStyle/>
          <a:p>
            <a:pPr>
              <a:defRPr/>
            </a:pPr>
            <a:r>
              <a:rPr lang="en-US">
                <a:solidFill>
                  <a:prstClr val="black"/>
                </a:solidFill>
              </a:rPr>
              <a:t>1/29/2016</a:t>
            </a:r>
          </a:p>
        </p:txBody>
      </p:sp>
    </p:spTree>
    <p:extLst>
      <p:ext uri="{BB962C8B-B14F-4D97-AF65-F5344CB8AC3E}">
        <p14:creationId xmlns:p14="http://schemas.microsoft.com/office/powerpoint/2010/main" val="17171649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1" dirty="0"/>
              <a:t>SAY: </a:t>
            </a:r>
            <a:r>
              <a:rPr lang="en-US" dirty="0"/>
              <a:t>Creating safe environments, and connectedness is important for all individuals. Especially </a:t>
            </a:r>
            <a:r>
              <a:rPr lang="en-US" dirty="0"/>
              <a:t>for </a:t>
            </a:r>
            <a:r>
              <a:rPr lang="en-US" dirty="0"/>
              <a:t>refugees and immigrants who may have been exposed to trauma in the process of coming to the United States. Regardless of trauma exposure,  immigrant/refugee children and their families need support adjusting to new cultural norms, and norms for schools, agencies etc.</a:t>
            </a:r>
          </a:p>
          <a:p>
            <a:endParaRPr lang="en-US" dirty="0"/>
          </a:p>
          <a:p>
            <a:pPr marL="0" lvl="2" defTabSz="955786">
              <a:defRPr/>
            </a:pPr>
            <a:r>
              <a:rPr lang="en-US" b="1" dirty="0"/>
              <a:t>Safety and predictability </a:t>
            </a:r>
            <a:r>
              <a:rPr lang="en-US" dirty="0"/>
              <a:t>matter, and help people to regulate expectations and prepare for activities. </a:t>
            </a:r>
            <a:r>
              <a:rPr lang="en-US" dirty="0"/>
              <a:t>In addition to trauma histories, refugees/immigrants </a:t>
            </a:r>
            <a:r>
              <a:rPr lang="en-US" dirty="0"/>
              <a:t>may </a:t>
            </a:r>
            <a:r>
              <a:rPr lang="en-US" dirty="0"/>
              <a:t>also </a:t>
            </a:r>
            <a:r>
              <a:rPr lang="en-US" dirty="0"/>
              <a:t>feel anxiety about entering new spaces where language and norms are new to them. They may feel edgy, irritable, anxious, fatigued and have difficulty engaging in typical tasks---a safe and predictable environment can put them at ease.</a:t>
            </a:r>
          </a:p>
          <a:p>
            <a:pPr marL="181240" lvl="2" indent="-181240" defTabSz="955786">
              <a:buFont typeface="Arial" panose="020B0604020202020204" pitchFamily="34" charset="0"/>
              <a:buChar char="•"/>
            </a:pPr>
            <a:endParaRPr lang="en-US" dirty="0"/>
          </a:p>
          <a:p>
            <a:pPr marL="0" lvl="2" defTabSz="955786">
              <a:defRPr/>
            </a:pPr>
            <a:r>
              <a:rPr lang="en-US" dirty="0">
                <a:latin typeface="Calibri" panose="020F0502020204030204" pitchFamily="34" charset="0"/>
                <a:ea typeface="Tahoma" panose="020B0604030504040204" pitchFamily="34" charset="0"/>
                <a:cs typeface="Calibri" panose="020F0502020204030204" pitchFamily="34" charset="0"/>
              </a:rPr>
              <a:t>Verbal and visual communication that the agency/institution is a safe &amp; welcoming environment: </a:t>
            </a:r>
            <a:r>
              <a:rPr lang="en-US" dirty="0"/>
              <a:t>Welcoming signage and posters – Dreamers welcome, You can continue to receive your healthcare here regardless of your status.  Healthcare or Education is a human right</a:t>
            </a:r>
          </a:p>
          <a:p>
            <a:pPr marL="181240" lvl="2" indent="-181240" defTabSz="955786">
              <a:buFont typeface="Arial" panose="020B0604020202020204" pitchFamily="34" charset="0"/>
              <a:buChar char="•"/>
            </a:pPr>
            <a:endParaRPr lang="en-US" dirty="0"/>
          </a:p>
          <a:p>
            <a:pPr marL="181240" lvl="2" indent="-181240" defTabSz="955786">
              <a:buFont typeface="Arial" panose="020B0604020202020204" pitchFamily="34" charset="0"/>
              <a:buChar char="•"/>
            </a:pPr>
            <a:r>
              <a:rPr lang="en-US" dirty="0"/>
              <a:t>When working with youth in an ongoing way, think about creating routines such as transitions, arrival/dismissal, etc., make sure these routines are structured in a clear and consistent manner.</a:t>
            </a:r>
          </a:p>
          <a:p>
            <a:pPr marL="181240" lvl="2" indent="-181240" defTabSz="955786">
              <a:buFont typeface="Arial" panose="020B0604020202020204" pitchFamily="34" charset="0"/>
              <a:buChar char="•"/>
              <a:defRPr/>
            </a:pPr>
            <a:r>
              <a:rPr lang="en-US" dirty="0"/>
              <a:t>Minimize procedures/lines of questioning that may cause the individual to feel unwelcome (questions about legal status, SS#, photo IDs) </a:t>
            </a:r>
            <a:endParaRPr lang="en-US" dirty="0"/>
          </a:p>
          <a:p>
            <a:pPr marL="181240" lvl="2" indent="-181240" defTabSz="955786">
              <a:buFont typeface="Arial" panose="020B0604020202020204" pitchFamily="34" charset="0"/>
              <a:buChar char="•"/>
              <a:defRPr/>
            </a:pPr>
            <a:r>
              <a:rPr lang="en-US" dirty="0"/>
              <a:t>Think </a:t>
            </a:r>
            <a:r>
              <a:rPr lang="en-US" dirty="0"/>
              <a:t>about how to – maximize his/her sense of </a:t>
            </a:r>
            <a:r>
              <a:rPr lang="en-US" dirty="0"/>
              <a:t>safety and control </a:t>
            </a:r>
            <a:endParaRPr lang="en-US" dirty="0"/>
          </a:p>
          <a:p>
            <a:pPr marL="664546" lvl="1" indent="-181240">
              <a:buFont typeface="Arial" panose="020B0604020202020204" pitchFamily="34" charset="0"/>
              <a:buChar char="•"/>
            </a:pPr>
            <a:r>
              <a:rPr lang="en-US" dirty="0"/>
              <a:t>Offer </a:t>
            </a:r>
            <a:r>
              <a:rPr lang="en-US" dirty="0"/>
              <a:t>choices – would you like to get a drink of water or take a break? Allowing them to select where to</a:t>
            </a:r>
          </a:p>
          <a:p>
            <a:pPr marL="664546" lvl="1" indent="-181240">
              <a:buFont typeface="Arial" panose="020B0604020202020204" pitchFamily="34" charset="0"/>
              <a:buChar char="•"/>
            </a:pPr>
            <a:r>
              <a:rPr lang="en-US" dirty="0"/>
              <a:t>Even seating arrangements matter.  	</a:t>
            </a:r>
          </a:p>
          <a:p>
            <a:pPr marL="1147852" lvl="2" indent="-181240">
              <a:buFont typeface="Arial" panose="020B0604020202020204" pitchFamily="34" charset="0"/>
              <a:buChar char="•"/>
            </a:pPr>
            <a:r>
              <a:rPr lang="en-US" dirty="0"/>
              <a:t> Sit in the room, gives them a sense of control</a:t>
            </a:r>
          </a:p>
          <a:p>
            <a:pPr marL="664546" lvl="1" indent="-181240" defTabSz="966612">
              <a:buFont typeface="Arial" panose="020B0604020202020204" pitchFamily="34" charset="0"/>
              <a:buChar char="•"/>
              <a:defRPr/>
            </a:pPr>
            <a:r>
              <a:rPr lang="en-US" dirty="0"/>
              <a:t>The </a:t>
            </a:r>
            <a:r>
              <a:rPr lang="en-US" dirty="0"/>
              <a:t>use of professional interpreters is important so as to keep children out of the role of translating for parents – which often over-exposes youth to adult concerns and undermines parental authority</a:t>
            </a:r>
          </a:p>
          <a:p>
            <a:pPr marL="1147852" lvl="2" indent="-181240" defTabSz="966612">
              <a:buFont typeface="Arial" panose="020B0604020202020204" pitchFamily="34" charset="0"/>
              <a:buChar char="•"/>
              <a:defRPr/>
            </a:pPr>
            <a:r>
              <a:rPr lang="en-US" dirty="0"/>
              <a:t>Discuss HIPPA and confidentiality</a:t>
            </a:r>
          </a:p>
          <a:p>
            <a:pPr marL="1147852" lvl="2" indent="-181240" defTabSz="966612">
              <a:buFont typeface="Arial" panose="020B0604020202020204" pitchFamily="34" charset="0"/>
              <a:buChar char="•"/>
              <a:defRPr/>
            </a:pPr>
            <a:r>
              <a:rPr lang="en-US" dirty="0"/>
              <a:t>When using interpreters, speak to the child/family member not to the interpreter – try to keep consistent focus on the client as this is whom you are building a relationship with</a:t>
            </a:r>
          </a:p>
        </p:txBody>
      </p:sp>
      <p:sp>
        <p:nvSpPr>
          <p:cNvPr id="4" name="Slide Number Placeholder 3"/>
          <p:cNvSpPr>
            <a:spLocks noGrp="1"/>
          </p:cNvSpPr>
          <p:nvPr>
            <p:ph type="sldNum" sz="quarter" idx="10"/>
          </p:nvPr>
        </p:nvSpPr>
        <p:spPr/>
        <p:txBody>
          <a:bodyPr/>
          <a:lstStyle/>
          <a:p>
            <a:fld id="{1575142B-9337-4404-A774-7EBD73598BDE}" type="slidenum">
              <a:rPr lang="en-US" smtClean="0">
                <a:solidFill>
                  <a:prstClr val="black"/>
                </a:solidFill>
              </a:rPr>
              <a:pPr/>
              <a:t>54</a:t>
            </a:fld>
            <a:endParaRPr lang="en-US">
              <a:solidFill>
                <a:prstClr val="black"/>
              </a:solidFill>
            </a:endParaRPr>
          </a:p>
        </p:txBody>
      </p:sp>
      <p:sp>
        <p:nvSpPr>
          <p:cNvPr id="5" name="Date Placeholder 4"/>
          <p:cNvSpPr>
            <a:spLocks noGrp="1"/>
          </p:cNvSpPr>
          <p:nvPr>
            <p:ph type="dt" idx="11"/>
          </p:nvPr>
        </p:nvSpPr>
        <p:spPr/>
        <p:txBody>
          <a:bodyPr/>
          <a:lstStyle/>
          <a:p>
            <a:pPr>
              <a:defRPr/>
            </a:pPr>
            <a:r>
              <a:rPr lang="en-US">
                <a:solidFill>
                  <a:prstClr val="black"/>
                </a:solidFill>
              </a:rPr>
              <a:t>1/29/2016</a:t>
            </a:r>
          </a:p>
        </p:txBody>
      </p:sp>
    </p:spTree>
    <p:extLst>
      <p:ext uri="{BB962C8B-B14F-4D97-AF65-F5344CB8AC3E}">
        <p14:creationId xmlns:p14="http://schemas.microsoft.com/office/powerpoint/2010/main" val="5617532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966612">
              <a:defRPr/>
            </a:pPr>
            <a:r>
              <a:rPr lang="en-US" sz="1300" b="1" dirty="0"/>
              <a:t>SAY</a:t>
            </a:r>
            <a:r>
              <a:rPr lang="en-US" sz="1300" dirty="0"/>
              <a:t>: It is important that ALL refugees have opportunities to develop caring relationships with others in their community.  </a:t>
            </a:r>
          </a:p>
          <a:p>
            <a:pPr marL="483306" indent="-483306" defTabSz="966612">
              <a:buFont typeface="+mj-lt"/>
              <a:buAutoNum type="arabicParenR"/>
              <a:defRPr/>
            </a:pPr>
            <a:r>
              <a:rPr lang="en-US" sz="1300" dirty="0"/>
              <a:t>Make refugees/immigrants feel welcome </a:t>
            </a:r>
          </a:p>
          <a:p>
            <a:pPr marL="845786" lvl="1" indent="-362480">
              <a:buFont typeface="Arial" panose="020B0604020202020204" pitchFamily="34" charset="0"/>
              <a:buChar char="•"/>
              <a:defRPr/>
            </a:pPr>
            <a:r>
              <a:rPr lang="en-US" sz="1300" dirty="0">
                <a:ea typeface="Tahoma" panose="020B0604030504040204" pitchFamily="34" charset="0"/>
                <a:cs typeface="Calibri" panose="020F0502020204030204" pitchFamily="34" charset="0"/>
              </a:rPr>
              <a:t>Learn to pronounce names correctly</a:t>
            </a:r>
          </a:p>
          <a:p>
            <a:pPr marL="845786" lvl="1" indent="-362480">
              <a:buFont typeface="Arial" panose="020B0604020202020204" pitchFamily="34" charset="0"/>
              <a:buChar char="•"/>
              <a:defRPr/>
            </a:pPr>
            <a:r>
              <a:rPr lang="en-US" sz="1300" dirty="0">
                <a:ea typeface="Tahoma" panose="020B0604030504040204" pitchFamily="34" charset="0"/>
                <a:cs typeface="Calibri" panose="020F0502020204030204" pitchFamily="34" charset="0"/>
              </a:rPr>
              <a:t>Learn how to greet them in their native language</a:t>
            </a:r>
          </a:p>
          <a:p>
            <a:pPr marL="845786" lvl="1" indent="-362480" defTabSz="966612">
              <a:buFont typeface="Arial" panose="020B0604020202020204" pitchFamily="34" charset="0"/>
              <a:buChar char="•"/>
              <a:defRPr/>
            </a:pPr>
            <a:r>
              <a:rPr lang="en-US" sz="1300" dirty="0"/>
              <a:t>Speak and behave in ways that affirm the person’s culture, gender, customs, and religion</a:t>
            </a:r>
          </a:p>
          <a:p>
            <a:pPr marL="845786" lvl="1" indent="-362480" defTabSz="966612">
              <a:buFont typeface="Arial" panose="020B0604020202020204" pitchFamily="34" charset="0"/>
              <a:buChar char="•"/>
              <a:defRPr/>
            </a:pPr>
            <a:r>
              <a:rPr lang="en-US" sz="1300" dirty="0"/>
              <a:t>Use self-disclosure to build trust</a:t>
            </a:r>
          </a:p>
          <a:p>
            <a:pPr marL="845786" lvl="1" indent="-362480">
              <a:buFont typeface="Arial" panose="020B0604020202020204" pitchFamily="34" charset="0"/>
              <a:buChar char="•"/>
              <a:defRPr/>
            </a:pPr>
            <a:r>
              <a:rPr lang="en-US" sz="1300" dirty="0">
                <a:ea typeface="Tahoma" panose="020B0604030504040204" pitchFamily="34" charset="0"/>
                <a:cs typeface="Calibri" panose="020F0502020204030204" pitchFamily="34" charset="0"/>
              </a:rPr>
              <a:t>Orient them to agency space and norms</a:t>
            </a:r>
          </a:p>
          <a:p>
            <a:pPr marL="483306" indent="-483306" defTabSz="966612">
              <a:buFont typeface="+mj-lt"/>
              <a:buAutoNum type="arabicParenR"/>
              <a:defRPr/>
            </a:pPr>
            <a:r>
              <a:rPr lang="en-US" sz="1300" dirty="0"/>
              <a:t>Help build a strong network of supportive adults where possible. </a:t>
            </a:r>
          </a:p>
          <a:p>
            <a:pPr marL="664546" lvl="1" indent="-181240" defTabSz="966612">
              <a:buFont typeface="Arial" panose="020B0604020202020204" pitchFamily="34" charset="0"/>
              <a:buChar char="•"/>
              <a:defRPr/>
            </a:pPr>
            <a:r>
              <a:rPr lang="en-US" sz="1300" dirty="0"/>
              <a:t>Link with students who speak their language</a:t>
            </a:r>
          </a:p>
          <a:p>
            <a:pPr marL="664546" lvl="1" indent="-181240" defTabSz="966612">
              <a:buFont typeface="Arial" panose="020B0604020202020204" pitchFamily="34" charset="0"/>
              <a:buChar char="•"/>
              <a:defRPr/>
            </a:pPr>
            <a:r>
              <a:rPr lang="en-US" sz="1300" dirty="0"/>
              <a:t>Link </a:t>
            </a:r>
            <a:r>
              <a:rPr lang="en-US" sz="1300" dirty="0"/>
              <a:t>with mentoring and/or acculturation support groups</a:t>
            </a:r>
          </a:p>
          <a:p>
            <a:pPr marL="664546" lvl="1" indent="-181240">
              <a:buFont typeface="Arial" panose="020B0604020202020204" pitchFamily="34" charset="0"/>
              <a:buChar char="•"/>
            </a:pPr>
            <a:r>
              <a:rPr lang="en-US" sz="1300" dirty="0"/>
              <a:t>Mentors can help with</a:t>
            </a:r>
          </a:p>
          <a:p>
            <a:pPr marL="1147852" lvl="2" indent="-181240">
              <a:buFont typeface="Arial" panose="020B0604020202020204" pitchFamily="34" charset="0"/>
              <a:buChar char="•"/>
            </a:pPr>
            <a:r>
              <a:rPr lang="en-US" sz="1300" dirty="0"/>
              <a:t>English language acquisition</a:t>
            </a:r>
          </a:p>
          <a:p>
            <a:pPr marL="1147852" lvl="2" indent="-181240">
              <a:buFont typeface="Arial" panose="020B0604020202020204" pitchFamily="34" charset="0"/>
              <a:buChar char="•"/>
            </a:pPr>
            <a:r>
              <a:rPr lang="en-US" sz="1300" dirty="0"/>
              <a:t>Help with finding jobs</a:t>
            </a:r>
          </a:p>
          <a:p>
            <a:pPr marL="1147852" lvl="2" indent="-181240">
              <a:buFont typeface="Arial" panose="020B0604020202020204" pitchFamily="34" charset="0"/>
              <a:buChar char="•"/>
            </a:pPr>
            <a:r>
              <a:rPr lang="en-US" sz="1300" dirty="0"/>
              <a:t>Cultural advisor and companion</a:t>
            </a:r>
          </a:p>
          <a:p>
            <a:pPr marL="1147852" lvl="2" indent="-181240">
              <a:buFont typeface="Arial" panose="020B0604020202020204" pitchFamily="34" charset="0"/>
              <a:buChar char="•"/>
            </a:pPr>
            <a:r>
              <a:rPr lang="en-US" sz="1300" dirty="0"/>
              <a:t>College application process</a:t>
            </a:r>
          </a:p>
          <a:p>
            <a:pPr marL="1147852" lvl="2" indent="-181240">
              <a:buFont typeface="Arial" panose="020B0604020202020204" pitchFamily="34" charset="0"/>
              <a:buChar char="•"/>
            </a:pPr>
            <a:r>
              <a:rPr lang="en-US" sz="1300" dirty="0"/>
              <a:t>Homework help</a:t>
            </a:r>
          </a:p>
          <a:p>
            <a:pPr marL="664546" lvl="1" indent="-181240">
              <a:buFont typeface="Arial" panose="020B0604020202020204" pitchFamily="34" charset="0"/>
              <a:buChar char="•"/>
            </a:pPr>
            <a:r>
              <a:rPr lang="en-US" sz="1300" dirty="0"/>
              <a:t>Provide ongoing orientation class/acculturation group for refugees/immigrants on adaptation to life in the US generally</a:t>
            </a:r>
          </a:p>
          <a:p>
            <a:pPr marL="1147852" lvl="2" indent="-181240">
              <a:buFont typeface="Arial" panose="020B0604020202020204" pitchFamily="34" charset="0"/>
              <a:buChar char="•"/>
            </a:pPr>
            <a:r>
              <a:rPr lang="en-US" sz="1300" dirty="0"/>
              <a:t>Social rules (e.g., importance of arriving on time)</a:t>
            </a:r>
          </a:p>
          <a:p>
            <a:pPr marL="1147852" lvl="2" indent="-181240">
              <a:buFont typeface="Arial" panose="020B0604020202020204" pitchFamily="34" charset="0"/>
              <a:buChar char="•"/>
            </a:pPr>
            <a:r>
              <a:rPr lang="en-US" sz="1300" dirty="0"/>
              <a:t>Where to park car</a:t>
            </a:r>
          </a:p>
          <a:p>
            <a:pPr marL="1147852" lvl="2" indent="-181240">
              <a:buFont typeface="Arial" panose="020B0604020202020204" pitchFamily="34" charset="0"/>
              <a:buChar char="•"/>
            </a:pPr>
            <a:r>
              <a:rPr lang="en-US" sz="1300" dirty="0"/>
              <a:t>How to handle interactions with police</a:t>
            </a:r>
          </a:p>
          <a:p>
            <a:pPr marL="1147852" lvl="2" indent="-181240">
              <a:buFont typeface="Arial" panose="020B0604020202020204" pitchFamily="34" charset="0"/>
              <a:buChar char="•"/>
            </a:pPr>
            <a:r>
              <a:rPr lang="en-US" sz="1300" dirty="0"/>
              <a:t>How to get around on transportation</a:t>
            </a:r>
          </a:p>
          <a:p>
            <a:pPr marL="1147852" lvl="2" indent="-181240">
              <a:buFont typeface="Arial" panose="020B0604020202020204" pitchFamily="34" charset="0"/>
              <a:buChar char="•"/>
            </a:pPr>
            <a:r>
              <a:rPr lang="en-US" sz="1300" dirty="0"/>
              <a:t>How to go shopping</a:t>
            </a:r>
          </a:p>
          <a:p>
            <a:pPr marL="1147852" lvl="2" indent="-181240">
              <a:buFont typeface="Arial" panose="020B0604020202020204" pitchFamily="34" charset="0"/>
              <a:buChar char="•"/>
            </a:pPr>
            <a:r>
              <a:rPr lang="en-US" sz="1300" dirty="0"/>
              <a:t>What is polite/impolite</a:t>
            </a:r>
          </a:p>
          <a:p>
            <a:pPr marL="1147852" lvl="2" indent="-181240">
              <a:buFont typeface="Arial" panose="020B0604020202020204" pitchFamily="34" charset="0"/>
              <a:buChar char="•"/>
            </a:pPr>
            <a:r>
              <a:rPr lang="en-US" sz="1300" dirty="0"/>
              <a:t>Transportation, safe navigation of the community</a:t>
            </a:r>
          </a:p>
          <a:p>
            <a:pPr marL="664546" lvl="1" indent="-181240">
              <a:buFont typeface="Arial" panose="020B0604020202020204" pitchFamily="34" charset="0"/>
              <a:buChar char="•"/>
            </a:pPr>
            <a:r>
              <a:rPr lang="en-US" sz="1300" dirty="0"/>
              <a:t>For youth, connection to extracurricular activities or creative outlets can develop talents and increase opportunity for social integration</a:t>
            </a:r>
          </a:p>
          <a:p>
            <a:pPr marL="664546" lvl="1" indent="-181240">
              <a:buFont typeface="Arial" panose="020B0604020202020204" pitchFamily="34" charset="0"/>
              <a:buChar char="•"/>
            </a:pPr>
            <a:r>
              <a:rPr lang="en-US" sz="1300" dirty="0"/>
              <a:t>Link children and families to organizations that support their identity – as a refugee/immigrant</a:t>
            </a:r>
          </a:p>
        </p:txBody>
      </p:sp>
      <p:sp>
        <p:nvSpPr>
          <p:cNvPr id="4" name="Slide Number Placeholder 3"/>
          <p:cNvSpPr>
            <a:spLocks noGrp="1"/>
          </p:cNvSpPr>
          <p:nvPr>
            <p:ph type="sldNum" sz="quarter" idx="10"/>
          </p:nvPr>
        </p:nvSpPr>
        <p:spPr/>
        <p:txBody>
          <a:bodyPr/>
          <a:lstStyle/>
          <a:p>
            <a:fld id="{1575142B-9337-4404-A774-7EBD73598BDE}" type="slidenum">
              <a:rPr lang="en-US" smtClean="0">
                <a:solidFill>
                  <a:prstClr val="black"/>
                </a:solidFill>
              </a:rPr>
              <a:pPr/>
              <a:t>55</a:t>
            </a:fld>
            <a:endParaRPr lang="en-US">
              <a:solidFill>
                <a:prstClr val="black"/>
              </a:solidFill>
            </a:endParaRPr>
          </a:p>
        </p:txBody>
      </p:sp>
      <p:sp>
        <p:nvSpPr>
          <p:cNvPr id="5" name="Date Placeholder 4"/>
          <p:cNvSpPr>
            <a:spLocks noGrp="1"/>
          </p:cNvSpPr>
          <p:nvPr>
            <p:ph type="dt" idx="11"/>
          </p:nvPr>
        </p:nvSpPr>
        <p:spPr/>
        <p:txBody>
          <a:bodyPr/>
          <a:lstStyle/>
          <a:p>
            <a:pPr>
              <a:defRPr/>
            </a:pPr>
            <a:r>
              <a:rPr lang="en-US">
                <a:solidFill>
                  <a:prstClr val="black"/>
                </a:solidFill>
              </a:rPr>
              <a:t>1/29/2016</a:t>
            </a:r>
          </a:p>
        </p:txBody>
      </p:sp>
    </p:spTree>
    <p:extLst>
      <p:ext uri="{BB962C8B-B14F-4D97-AF65-F5344CB8AC3E}">
        <p14:creationId xmlns:p14="http://schemas.microsoft.com/office/powerpoint/2010/main" val="19729861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5963" y="938213"/>
            <a:ext cx="3346450" cy="2509837"/>
          </a:xfrm>
        </p:spPr>
      </p:sp>
      <p:sp>
        <p:nvSpPr>
          <p:cNvPr id="3" name="Notes Placeholder 2"/>
          <p:cNvSpPr>
            <a:spLocks noGrp="1"/>
          </p:cNvSpPr>
          <p:nvPr>
            <p:ph type="body" idx="1"/>
          </p:nvPr>
        </p:nvSpPr>
        <p:spPr>
          <a:xfrm>
            <a:off x="981456" y="3579115"/>
            <a:ext cx="7851648" cy="3339478"/>
          </a:xfrm>
        </p:spPr>
        <p:txBody>
          <a:bodyPr/>
          <a:lstStyle/>
          <a:p>
            <a:r>
              <a:rPr lang="en-US" b="1" dirty="0"/>
              <a:t>Ensure and promote safety. </a:t>
            </a:r>
            <a:r>
              <a:rPr lang="en-US" b="1" dirty="0" smtClean="0"/>
              <a:t> - I will</a:t>
            </a:r>
            <a:r>
              <a:rPr lang="en-US" b="1" baseline="0" dirty="0" smtClean="0"/>
              <a:t> leave this for </a:t>
            </a:r>
            <a:r>
              <a:rPr lang="en-US" b="1" baseline="0" dirty="0" err="1" smtClean="0"/>
              <a:t>Dagmara</a:t>
            </a:r>
            <a:r>
              <a:rPr lang="en-US" b="1" baseline="0" dirty="0" smtClean="0"/>
              <a:t> to address</a:t>
            </a:r>
            <a:endParaRPr lang="en-US" dirty="0"/>
          </a:p>
          <a:p>
            <a:r>
              <a:rPr lang="en-US" dirty="0"/>
              <a:t>o Many of the racist and hateful things people say or do are not only wrong, but also against the law. </a:t>
            </a:r>
          </a:p>
          <a:p>
            <a:pPr marL="193866" indent="-184684">
              <a:buFont typeface="Arial" panose="020B0604020202020204" pitchFamily="34" charset="0"/>
              <a:buChar char="•"/>
            </a:pPr>
            <a:r>
              <a:rPr lang="en-US" dirty="0"/>
              <a:t>Reach out to authorities and leaders who can help hold individuals accountable for promoting hatred.</a:t>
            </a:r>
          </a:p>
          <a:p>
            <a:pPr marL="193866" indent="-184684">
              <a:buFont typeface="Arial" panose="020B0604020202020204" pitchFamily="34" charset="0"/>
              <a:buChar char="•"/>
            </a:pPr>
            <a:r>
              <a:rPr lang="en-US" dirty="0"/>
              <a:t>Encourage you to call 911 – anonymous reporting </a:t>
            </a:r>
          </a:p>
          <a:p>
            <a:pPr marL="677172" lvl="1" indent="-184684">
              <a:buFont typeface="Arial" panose="020B0604020202020204" pitchFamily="34" charset="0"/>
              <a:buChar char="•"/>
            </a:pPr>
            <a:r>
              <a:rPr lang="en-US" dirty="0"/>
              <a:t>Most</a:t>
            </a:r>
            <a:r>
              <a:rPr lang="en-US" baseline="0" dirty="0"/>
              <a:t> immediate response for public safety</a:t>
            </a:r>
          </a:p>
          <a:p>
            <a:pPr marL="677172" lvl="1" indent="-184684">
              <a:buFont typeface="Arial" panose="020B0604020202020204" pitchFamily="34" charset="0"/>
              <a:buChar char="•"/>
            </a:pPr>
            <a:r>
              <a:rPr lang="en-US" baseline="0" dirty="0"/>
              <a:t>Accurate documentation of hate crimes</a:t>
            </a:r>
            <a:endParaRPr lang="en-US" dirty="0"/>
          </a:p>
          <a:p>
            <a:pPr marL="193866" indent="-184684">
              <a:buFont typeface="Arial" panose="020B0604020202020204" pitchFamily="34" charset="0"/>
              <a:buChar char="•"/>
            </a:pPr>
            <a:r>
              <a:rPr lang="en-US" dirty="0"/>
              <a:t>Alternatives to calling 911</a:t>
            </a:r>
          </a:p>
          <a:p>
            <a:pPr marL="193866" indent="-184684" defTabSz="966612">
              <a:buFont typeface="Arial" panose="020B0604020202020204" pitchFamily="34" charset="0"/>
              <a:buChar char="•"/>
              <a:defRPr/>
            </a:pPr>
            <a:r>
              <a:rPr lang="en-US" b="1" baseline="0" dirty="0"/>
              <a:t>ASK BEFORE CLICKING THROUGH TO HAVE ALTERNATIVES APPEAR: </a:t>
            </a:r>
            <a:r>
              <a:rPr lang="en-US" b="0" baseline="0" dirty="0"/>
              <a:t>What other alternative strategies might you be aware of?</a:t>
            </a:r>
            <a:endParaRPr lang="en-US" b="1" baseline="0" dirty="0"/>
          </a:p>
          <a:p>
            <a:pPr marL="677172" lvl="1" indent="-184684">
              <a:buFont typeface="Arial" panose="020B0604020202020204" pitchFamily="34" charset="0"/>
              <a:buChar char="•"/>
            </a:pPr>
            <a:r>
              <a:rPr lang="en-US" dirty="0"/>
              <a:t>Southern Poverty Law Center</a:t>
            </a:r>
          </a:p>
          <a:p>
            <a:pPr marL="677172" lvl="1" indent="-184684">
              <a:buFont typeface="Arial" panose="020B0604020202020204" pitchFamily="34" charset="0"/>
              <a:buChar char="•"/>
            </a:pPr>
            <a:r>
              <a:rPr lang="en-US" dirty="0"/>
              <a:t>Alderman</a:t>
            </a:r>
          </a:p>
          <a:p>
            <a:pPr marL="677172" lvl="1" indent="-184684">
              <a:buFont typeface="Arial" panose="020B0604020202020204" pitchFamily="34" charset="0"/>
              <a:buChar char="•"/>
            </a:pPr>
            <a:r>
              <a:rPr lang="en-US" dirty="0"/>
              <a:t>Clergy person</a:t>
            </a:r>
          </a:p>
          <a:p>
            <a:pPr marL="677172" lvl="1" indent="-184684" defTabSz="966612">
              <a:buFont typeface="Arial" panose="020B0604020202020204" pitchFamily="34" charset="0"/>
              <a:buChar char="•"/>
              <a:defRPr/>
            </a:pPr>
            <a:r>
              <a:rPr lang="en-US" dirty="0"/>
              <a:t>Refugee/immigrant serving agency - ICIRR, Alivio,</a:t>
            </a:r>
            <a:r>
              <a:rPr lang="en-US" baseline="0" dirty="0"/>
              <a:t> </a:t>
            </a:r>
            <a:r>
              <a:rPr lang="en-US" baseline="0" dirty="0" err="1"/>
              <a:t>Progreso</a:t>
            </a:r>
            <a:r>
              <a:rPr lang="en-US" baseline="0" dirty="0"/>
              <a:t> Latino, Enlace, Resurrection Project, Centro Romero</a:t>
            </a:r>
          </a:p>
          <a:p>
            <a:pPr marL="193866" indent="-184684" defTabSz="966612">
              <a:buFont typeface="Arial" panose="020B0604020202020204" pitchFamily="34" charset="0"/>
              <a:buChar char="•"/>
              <a:defRPr/>
            </a:pPr>
            <a:r>
              <a:rPr lang="en-US" baseline="0" dirty="0"/>
              <a:t>Know your rights</a:t>
            </a:r>
          </a:p>
          <a:p>
            <a:pPr marL="193866" indent="-184684" defTabSz="966612">
              <a:buFont typeface="Arial" panose="020B0604020202020204" pitchFamily="34" charset="0"/>
              <a:buChar char="•"/>
              <a:defRPr/>
            </a:pPr>
            <a:r>
              <a:rPr lang="en-US" baseline="0" dirty="0"/>
              <a:t>Create a Family Preparedness Plan</a:t>
            </a:r>
            <a:endParaRPr lang="en-US" dirty="0"/>
          </a:p>
          <a:p>
            <a:pPr marL="193866" indent="-184684" defTabSz="966612">
              <a:buFont typeface="Arial" panose="020B0604020202020204" pitchFamily="34" charset="0"/>
              <a:buChar char="•"/>
              <a:defRPr/>
            </a:pPr>
            <a:endParaRPr lang="en-US" dirty="0"/>
          </a:p>
          <a:p>
            <a:r>
              <a:rPr lang="en-US" dirty="0"/>
              <a:t>*CAN ALSO CONNECT</a:t>
            </a:r>
            <a:r>
              <a:rPr lang="en-US" baseline="0" dirty="0"/>
              <a:t> BACK TO THE PFA MODEL: This falls under  building safety and comfort.</a:t>
            </a:r>
            <a:endParaRPr lang="en-US" dirty="0"/>
          </a:p>
          <a:p>
            <a:endParaRPr lang="en-US" dirty="0"/>
          </a:p>
          <a:p>
            <a:pPr marL="181240" indent="-18124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13114652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81456" y="3579115"/>
            <a:ext cx="7851648" cy="3185070"/>
          </a:xfrm>
        </p:spPr>
        <p:txBody>
          <a:bodyPr/>
          <a:lstStyle/>
          <a:p>
            <a:r>
              <a:rPr lang="en-US" b="1" dirty="0"/>
              <a:t>Remind children we have a government system of checks and balances.  -  Civics lesson</a:t>
            </a:r>
            <a:endParaRPr lang="en-US" dirty="0"/>
          </a:p>
          <a:p>
            <a:r>
              <a:rPr lang="en-US" dirty="0"/>
              <a:t>o There are democratic processes in local, state, and federal governments. </a:t>
            </a:r>
          </a:p>
          <a:p>
            <a:pPr marL="664546" lvl="1" indent="-181240">
              <a:buFont typeface="Arial" panose="020B0604020202020204" pitchFamily="34" charset="0"/>
              <a:buChar char="•"/>
            </a:pPr>
            <a:r>
              <a:rPr lang="en-US" dirty="0"/>
              <a:t>These</a:t>
            </a:r>
            <a:r>
              <a:rPr lang="en-US" baseline="0" dirty="0"/>
              <a:t> processes are SLOW</a:t>
            </a:r>
          </a:p>
          <a:p>
            <a:r>
              <a:rPr lang="en-US" dirty="0"/>
              <a:t>o Lawmakers can use democratic processes to prevent individuals from making decisions alone. </a:t>
            </a:r>
          </a:p>
          <a:p>
            <a:pPr marL="664546" lvl="1" indent="-181240">
              <a:buFont typeface="Arial" panose="020B0604020202020204" pitchFamily="34" charset="0"/>
              <a:buChar char="•"/>
            </a:pPr>
            <a:r>
              <a:rPr lang="en-US" dirty="0"/>
              <a:t>Debate</a:t>
            </a:r>
            <a:r>
              <a:rPr lang="en-US" baseline="0" dirty="0"/>
              <a:t> and discourse will ensue with </a:t>
            </a:r>
            <a:r>
              <a:rPr lang="en-US" dirty="0"/>
              <a:t>political and community groups championing immigrant rights</a:t>
            </a:r>
          </a:p>
          <a:p>
            <a:pPr marL="664546" lvl="1" indent="-181240">
              <a:buFont typeface="Arial" panose="020B0604020202020204" pitchFamily="34" charset="0"/>
              <a:buChar char="•"/>
            </a:pPr>
            <a:r>
              <a:rPr lang="en-US" dirty="0"/>
              <a:t>As we saw the judicial branch jumped in to put a stay on the recent executive order barring entry into the US</a:t>
            </a:r>
            <a:r>
              <a:rPr lang="en-US" baseline="0" dirty="0"/>
              <a:t> for particular refugee groups</a:t>
            </a:r>
          </a:p>
          <a:p>
            <a:pPr marL="1147852" lvl="2" indent="-181240">
              <a:buFont typeface="Arial" panose="020B0604020202020204" pitchFamily="34" charset="0"/>
              <a:buChar char="•"/>
            </a:pPr>
            <a:r>
              <a:rPr lang="en-US" baseline="0" dirty="0"/>
              <a:t>DREAM Act has been re-proposed</a:t>
            </a:r>
          </a:p>
          <a:p>
            <a:pPr marL="1147852" lvl="2" indent="-181240">
              <a:buFont typeface="Arial" panose="020B0604020202020204" pitchFamily="34" charset="0"/>
              <a:buChar char="•"/>
            </a:pPr>
            <a:r>
              <a:rPr lang="en-US" baseline="0" dirty="0"/>
              <a:t>Judge in Chicago ruled that the Department of Justice cannot withhold federal funds from </a:t>
            </a:r>
            <a:endParaRPr lang="en-US" dirty="0"/>
          </a:p>
          <a:p>
            <a:pPr marL="664546" lvl="1" indent="-181240">
              <a:buFont typeface="Arial" panose="020B0604020202020204" pitchFamily="34" charset="0"/>
              <a:buChar char="•"/>
            </a:pPr>
            <a:endParaRPr lang="en-US" dirty="0"/>
          </a:p>
          <a:p>
            <a:pPr marL="181240" indent="-181240">
              <a:buFont typeface="Arial" panose="020B0604020202020204" pitchFamily="34" charset="0"/>
              <a:buChar char="•"/>
            </a:pPr>
            <a:r>
              <a:rPr lang="en-US" dirty="0"/>
              <a:t>It is unclear, however, how new executive orders will play out in terms of actual enforcement of immigration policies.  </a:t>
            </a:r>
          </a:p>
          <a:p>
            <a:pPr marL="483306" lvl="1"/>
            <a:endParaRPr lang="en-US" dirty="0"/>
          </a:p>
          <a:p>
            <a:r>
              <a:rPr lang="en-US" dirty="0"/>
              <a:t>*CAN ALSO CONNECT</a:t>
            </a:r>
            <a:r>
              <a:rPr lang="en-US" baseline="0" dirty="0"/>
              <a:t> BACK TO THE PFA MODEL: This falls under building hope.</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20991235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81456" y="3579115"/>
            <a:ext cx="7851648" cy="3484859"/>
          </a:xfrm>
        </p:spPr>
        <p:txBody>
          <a:bodyPr/>
          <a:lstStyle/>
          <a:p>
            <a:r>
              <a:rPr lang="en-US" b="1" dirty="0"/>
              <a:t>Remind them there is still hope, and people will fight for them. </a:t>
            </a:r>
            <a:endParaRPr lang="en-US" dirty="0"/>
          </a:p>
          <a:p>
            <a:pPr marL="184684" indent="-184684">
              <a:buFont typeface="Arial" panose="020B0604020202020204" pitchFamily="34" charset="0"/>
              <a:buChar char="•"/>
            </a:pPr>
            <a:r>
              <a:rPr lang="en-US" dirty="0"/>
              <a:t>Just knowing that there are organizations who will safeguard their rights can be reassuring. </a:t>
            </a:r>
          </a:p>
          <a:p>
            <a:pPr marL="184684" indent="-184684" defTabSz="966612">
              <a:buFont typeface="Arial" panose="020B0604020202020204" pitchFamily="34" charset="0"/>
              <a:buChar char="•"/>
              <a:defRPr/>
            </a:pPr>
            <a:r>
              <a:rPr lang="en-US" dirty="0"/>
              <a:t>Human and civil rights organizations have been and will continue fight for individuals’ rights and to prevent unlawful decisions. </a:t>
            </a:r>
          </a:p>
          <a:p>
            <a:pPr marL="181240" indent="-181240">
              <a:buFont typeface="Arial" panose="020B0604020202020204" pitchFamily="34" charset="0"/>
              <a:buChar char="•"/>
            </a:pPr>
            <a:r>
              <a:rPr lang="en-US" dirty="0"/>
              <a:t>Remind them that The United States is a country </a:t>
            </a:r>
            <a:r>
              <a:rPr lang="en-US" dirty="0" smtClean="0"/>
              <a:t>that</a:t>
            </a:r>
            <a:r>
              <a:rPr lang="en-US" baseline="0" dirty="0" smtClean="0"/>
              <a:t> developed through immigration</a:t>
            </a:r>
            <a:r>
              <a:rPr lang="en-US" dirty="0" smtClean="0"/>
              <a:t>. </a:t>
            </a:r>
            <a:endParaRPr lang="en-US" dirty="0"/>
          </a:p>
          <a:p>
            <a:pPr marL="677172" lvl="1" indent="-184684">
              <a:buFont typeface="Arial" panose="020B0604020202020204" pitchFamily="34" charset="0"/>
              <a:buChar char="•"/>
            </a:pPr>
            <a:r>
              <a:rPr lang="en-US" dirty="0"/>
              <a:t>Engraved on the Statue of Liberty it reads:  “Give me your tired, your poor, your huddled masses yearning to breathe free.”  </a:t>
            </a:r>
          </a:p>
          <a:p>
            <a:pPr marL="667990" lvl="1" indent="-184684">
              <a:buFont typeface="Arial" panose="020B0604020202020204" pitchFamily="34" charset="0"/>
              <a:buChar char="•"/>
            </a:pPr>
            <a:r>
              <a:rPr lang="en-US" dirty="0"/>
              <a:t>Our country is founded on the principles of freedom of religion. </a:t>
            </a:r>
          </a:p>
          <a:p>
            <a:pPr marL="667990" lvl="1" indent="-184684">
              <a:buFont typeface="Arial" panose="020B0604020202020204" pitchFamily="34" charset="0"/>
              <a:buChar char="•"/>
            </a:pPr>
            <a:r>
              <a:rPr lang="en-US" dirty="0"/>
              <a:t>We accept different opinions in a democracy, and individuals should stand up for what they believe is right. </a:t>
            </a:r>
          </a:p>
          <a:p>
            <a:pPr marL="184684" indent="-184684">
              <a:buFont typeface="Arial" panose="020B0604020202020204" pitchFamily="34" charset="0"/>
              <a:buChar char="•"/>
            </a:pPr>
            <a:r>
              <a:rPr lang="en-US" dirty="0"/>
              <a:t>Increasing their sense of control and influence over their environment and their future promotes hope. </a:t>
            </a:r>
          </a:p>
          <a:p>
            <a:pPr marL="677172" lvl="1" indent="-184684">
              <a:buFont typeface="Arial" panose="020B0604020202020204" pitchFamily="34" charset="0"/>
              <a:buChar char="•"/>
            </a:pPr>
            <a:r>
              <a:rPr lang="en-US" dirty="0"/>
              <a:t>By donating to or volunteering with these organizations, adults and youth both increase social support and sense of control over their situation. </a:t>
            </a:r>
          </a:p>
          <a:p>
            <a:pPr marL="483306" lvl="1"/>
            <a:endParaRPr lang="en-US" dirty="0"/>
          </a:p>
          <a:p>
            <a:r>
              <a:rPr lang="en-US" dirty="0"/>
              <a:t>*CAN ALSO CONNECT</a:t>
            </a:r>
            <a:r>
              <a:rPr lang="en-US" baseline="0" dirty="0"/>
              <a:t> BACK TO THE PFA MODEL: This falls under building hope, and self/community </a:t>
            </a:r>
            <a:r>
              <a:rPr lang="en-US" baseline="0" dirty="0" smtClean="0"/>
              <a:t>efficacy and connectedness</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847761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We are a</a:t>
            </a:r>
            <a:r>
              <a:rPr lang="en-US" baseline="0" dirty="0"/>
              <a:t> pediatric hospital, and although our focus is on how to build capacity for youth-serving adults, much of what we discuss today will be applicable to work with adults as well!</a:t>
            </a:r>
            <a:endParaRPr lang="en-US" dirty="0"/>
          </a:p>
          <a:p>
            <a:endParaRPr lang="en-US" dirty="0" smtClean="0"/>
          </a:p>
          <a:p>
            <a:endParaRPr lang="en-US" dirty="0" smtClean="0"/>
          </a:p>
          <a:p>
            <a:pPr defTabSz="966612">
              <a:defRPr/>
            </a:pPr>
            <a:r>
              <a:rPr lang="en-US" sz="1300" dirty="0"/>
              <a:t>will discuss how the current sociopolitical climate and changes to immigration policy is affecting immigrant children, youth and families and how those working with these population can support them by instilling hope, promoting adaptive coping, increasing a sense of agency, and connecting with resources.  Finally, the session will provide a brief overview of what schools can do to create welcoming environments and adopt trauma-informed practices to improve educational outcomes for these students.  </a:t>
            </a:r>
          </a:p>
          <a:p>
            <a:endParaRPr lang="en-US" dirty="0"/>
          </a:p>
        </p:txBody>
      </p:sp>
      <p:sp>
        <p:nvSpPr>
          <p:cNvPr id="4" name="Slide Number Placeholder 3"/>
          <p:cNvSpPr>
            <a:spLocks noGrp="1"/>
          </p:cNvSpPr>
          <p:nvPr>
            <p:ph type="sldNum" sz="quarter" idx="10"/>
          </p:nvPr>
        </p:nvSpPr>
        <p:spPr/>
        <p:txBody>
          <a:bodyPr/>
          <a:lstStyle/>
          <a:p>
            <a:fld id="{DA3F95A8-C3A3-4801-B3AD-7349B225DE90}"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0777192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These are some examples of local advocacy</a:t>
            </a:r>
            <a:r>
              <a:rPr lang="en-US" baseline="0" dirty="0" smtClean="0"/>
              <a:t> efforts to help create welcoming environments and to fight for immigrant rights.  </a:t>
            </a:r>
          </a:p>
          <a:p>
            <a:pPr marL="181240" indent="-181240" defTabSz="966612">
              <a:buFont typeface="Arial" panose="020B0604020202020204" pitchFamily="34" charset="0"/>
              <a:buChar char="•"/>
              <a:defRPr/>
            </a:pPr>
            <a:r>
              <a:rPr lang="en-US" baseline="0" dirty="0" smtClean="0"/>
              <a:t>Becoming sanctuary or welcoming cities where law enforcement are not mandated to cooperate with ICE officials </a:t>
            </a:r>
          </a:p>
          <a:p>
            <a:pPr marL="181240" indent="-181240" defTabSz="966612">
              <a:buFont typeface="Arial" panose="020B0604020202020204" pitchFamily="34" charset="0"/>
              <a:buChar char="•"/>
              <a:defRPr/>
            </a:pPr>
            <a:r>
              <a:rPr lang="en-US" dirty="0" smtClean="0"/>
              <a:t>The </a:t>
            </a:r>
            <a:r>
              <a:rPr lang="en-US" dirty="0"/>
              <a:t>Chicago is With You” Task Force was launched in 2016 by Mayor Rahm Emanuel, U.S. Senator Dick Durbin, and Congressman Luis Gutiérrez. The task force ensures Chicago delivers comprehensive support to immigrant, refugees, and other disenfranchised communities by collaborating on legal services, mental health, employer diversity training, and </a:t>
            </a:r>
            <a:r>
              <a:rPr lang="en-US" dirty="0" smtClean="0"/>
              <a:t>education.</a:t>
            </a:r>
          </a:p>
          <a:p>
            <a:pPr marL="181240" indent="-181240" defTabSz="966612">
              <a:buFont typeface="Arial" panose="020B0604020202020204" pitchFamily="34" charset="0"/>
              <a:buChar char="•"/>
              <a:defRPr/>
            </a:pPr>
            <a:r>
              <a:rPr lang="en-US" dirty="0" smtClean="0"/>
              <a:t>ICIRR- </a:t>
            </a:r>
            <a:r>
              <a:rPr lang="en-US" dirty="0"/>
              <a:t>activism and lobbying</a:t>
            </a:r>
            <a:r>
              <a:rPr lang="en-US" baseline="0" dirty="0"/>
              <a:t> activities</a:t>
            </a:r>
            <a:endParaRPr lang="en-US" dirty="0"/>
          </a:p>
          <a:p>
            <a:pPr defTabSz="966612">
              <a:defRPr/>
            </a:pPr>
            <a:endParaRPr lang="en-US" dirty="0"/>
          </a:p>
          <a:p>
            <a:r>
              <a:rPr lang="en-US" dirty="0"/>
              <a:t>Refugees are reporting one source of relief for them is seeing people protesting new executive orders,</a:t>
            </a:r>
            <a:r>
              <a:rPr lang="en-US" baseline="0" dirty="0"/>
              <a:t> knowing that there are people out their advocating for them</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0A6C842E-2F71-4E91-A6F6-4E46A7910476}"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6009578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0" baseline="0" dirty="0"/>
              <a:t>For most youth and families, we hope that steps 1-6 will be sufficient to relieve some anxiety and hopelessness. However, some people will need extra support.  They may continue to have difficulties managing day to day tasks due to anxiety and may be isolating more and more.  </a:t>
            </a:r>
          </a:p>
          <a:p>
            <a:pPr defTabSz="966612">
              <a:defRPr/>
            </a:pPr>
            <a:endParaRPr lang="en-US" b="0" baseline="0" dirty="0"/>
          </a:p>
          <a:p>
            <a:pPr defTabSz="966612">
              <a:defRPr/>
            </a:pPr>
            <a:r>
              <a:rPr lang="en-US" b="0" baseline="0" dirty="0"/>
              <a:t>In these cases, we may want to connect them with a mental health providers to provide them with extra support at this difficult time. </a:t>
            </a:r>
          </a:p>
          <a:p>
            <a:pPr defTabSz="966612">
              <a:defRPr/>
            </a:pPr>
            <a:endParaRPr lang="en-US" b="1" baseline="0" dirty="0"/>
          </a:p>
          <a:p>
            <a:pPr defTabSz="966612">
              <a:defRPr/>
            </a:pPr>
            <a:r>
              <a:rPr lang="en-US" b="0" baseline="0" dirty="0"/>
              <a:t>Here are useful search engines and resources to help families locate providers in their geographic location. </a:t>
            </a:r>
            <a:endParaRPr lang="en-US" baseline="0" dirty="0"/>
          </a:p>
          <a:p>
            <a:pPr defTabSz="966612">
              <a:defRPr/>
            </a:pPr>
            <a:endParaRPr lang="en-US" baseline="0" dirty="0"/>
          </a:p>
        </p:txBody>
      </p:sp>
      <p:sp>
        <p:nvSpPr>
          <p:cNvPr id="4" name="Slide Number Placeholder 3"/>
          <p:cNvSpPr>
            <a:spLocks noGrp="1"/>
          </p:cNvSpPr>
          <p:nvPr>
            <p:ph type="sldNum" sz="quarter" idx="10"/>
          </p:nvPr>
        </p:nvSpPr>
        <p:spPr/>
        <p:txBody>
          <a:bodyPr/>
          <a:lstStyle/>
          <a:p>
            <a:fld id="{7FB667E1-E601-4AAF-B95C-B25720D70A60}"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5221130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baseline="0" dirty="0"/>
          </a:p>
          <a:p>
            <a:pPr defTabSz="966612">
              <a:defRPr/>
            </a:pPr>
            <a:r>
              <a:rPr lang="en-US" dirty="0"/>
              <a:t>There also are</a:t>
            </a:r>
            <a:r>
              <a:rPr lang="en-US" baseline="0" dirty="0"/>
              <a:t> s</a:t>
            </a:r>
            <a:r>
              <a:rPr lang="en-US" dirty="0"/>
              <a:t>chool-based trauma interventions for</a:t>
            </a:r>
            <a:r>
              <a:rPr lang="en-US" baseline="0" dirty="0"/>
              <a:t> children.  Families can</a:t>
            </a:r>
            <a:r>
              <a:rPr lang="en-US" dirty="0"/>
              <a:t> contact school social worker/counselor</a:t>
            </a:r>
            <a:r>
              <a:rPr lang="en-US" baseline="0" dirty="0"/>
              <a:t> to see what school-based services are </a:t>
            </a:r>
            <a:r>
              <a:rPr lang="en-US" baseline="0" dirty="0" smtClean="0"/>
              <a:t>available</a:t>
            </a:r>
          </a:p>
          <a:p>
            <a:pPr defTabSz="966612">
              <a:defRPr/>
            </a:pPr>
            <a:endParaRPr lang="en-US" baseline="0" dirty="0" smtClean="0"/>
          </a:p>
          <a:p>
            <a:pPr defTabSz="966612">
              <a:defRPr/>
            </a:pPr>
            <a:r>
              <a:rPr lang="en-US" baseline="0" dirty="0" smtClean="0"/>
              <a:t>Accessing mental health services at school can decrease stigma and increase likelihood of engagement and retention in treatment!</a:t>
            </a:r>
            <a:endParaRPr lang="en-US" dirty="0"/>
          </a:p>
          <a:p>
            <a:endParaRPr lang="en-US" dirty="0"/>
          </a:p>
        </p:txBody>
      </p:sp>
      <p:sp>
        <p:nvSpPr>
          <p:cNvPr id="4" name="Slide Number Placeholder 3"/>
          <p:cNvSpPr>
            <a:spLocks noGrp="1"/>
          </p:cNvSpPr>
          <p:nvPr>
            <p:ph type="sldNum" sz="quarter" idx="10"/>
          </p:nvPr>
        </p:nvSpPr>
        <p:spPr/>
        <p:txBody>
          <a:bodyPr/>
          <a:lstStyle/>
          <a:p>
            <a:fld id="{0A6C842E-2F71-4E91-A6F6-4E46A7910476}"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11140088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a:t>
            </a:r>
            <a:r>
              <a:rPr lang="en-US" baseline="0" dirty="0"/>
              <a:t> this won’t come up often, it is important to equip</a:t>
            </a:r>
            <a:r>
              <a:rPr lang="en-US" dirty="0"/>
              <a:t> front-line</a:t>
            </a:r>
            <a:r>
              <a:rPr lang="en-US" baseline="0" dirty="0"/>
              <a:t> people</a:t>
            </a:r>
            <a:r>
              <a:rPr lang="en-US" dirty="0"/>
              <a:t> so they are familiar with signs</a:t>
            </a:r>
            <a:r>
              <a:rPr lang="en-US" baseline="0" dirty="0"/>
              <a:t> of suicidality and knowledgeable about how to intervene.</a:t>
            </a:r>
          </a:p>
          <a:p>
            <a:endParaRPr lang="en-US" baseline="0" dirty="0"/>
          </a:p>
          <a:p>
            <a:r>
              <a:rPr lang="en-US" dirty="0" smtClean="0"/>
              <a:t>Asking about suicidality</a:t>
            </a:r>
            <a:r>
              <a:rPr lang="en-US" baseline="0" dirty="0" smtClean="0"/>
              <a:t> does NOT make it more likely that someone will commit suicide. That is a MYTH!</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31151613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do identify signs</a:t>
            </a:r>
            <a:r>
              <a:rPr lang="en-US" baseline="0" dirty="0"/>
              <a:t> of severe distress that is not responsive to the reassurances and suggestions thus far, we want to ensure that these </a:t>
            </a:r>
            <a:r>
              <a:rPr lang="en-US" baseline="0" dirty="0" smtClean="0"/>
              <a:t>individuals </a:t>
            </a:r>
            <a:r>
              <a:rPr lang="en-US" baseline="0" dirty="0"/>
              <a:t>get evaluated by a mental health professional</a:t>
            </a:r>
          </a:p>
          <a:p>
            <a:endParaRPr lang="en-US" baseline="0" dirty="0"/>
          </a:p>
          <a:p>
            <a:r>
              <a:rPr lang="en-US" baseline="0" dirty="0"/>
              <a:t>Obviously, it they are an immediate danger to themselves, we would want you to call 911 or take them to the nearest emergency room. </a:t>
            </a:r>
          </a:p>
          <a:p>
            <a:endParaRPr lang="en-US" baseline="0" dirty="0"/>
          </a:p>
          <a:p>
            <a:r>
              <a:rPr lang="en-US" baseline="0" dirty="0"/>
              <a:t>There are also several crisis lines that will help link to urgent care services. </a:t>
            </a:r>
            <a:endParaRPr lang="en-US" dirty="0"/>
          </a:p>
          <a:p>
            <a:endParaRPr lang="en-US" baseline="0" dirty="0"/>
          </a:p>
          <a:p>
            <a:pPr defTabSz="966612">
              <a:defRPr/>
            </a:pPr>
            <a:r>
              <a:rPr lang="en-US" dirty="0"/>
              <a:t>When calling 911 in Chicago, request Crisis Intervention Trained (CIT) officer</a:t>
            </a:r>
          </a:p>
          <a:p>
            <a:endParaRPr lang="en-US" baseline="0" dirty="0"/>
          </a:p>
          <a:p>
            <a:endParaRPr lang="en-US" baseline="0" dirty="0" smtClean="0"/>
          </a:p>
          <a:p>
            <a:endParaRPr lang="en-US" baseline="0" dirty="0"/>
          </a:p>
        </p:txBody>
      </p:sp>
      <p:sp>
        <p:nvSpPr>
          <p:cNvPr id="4" name="Slide Number Placeholder 3"/>
          <p:cNvSpPr>
            <a:spLocks noGrp="1"/>
          </p:cNvSpPr>
          <p:nvPr>
            <p:ph type="sldNum" sz="quarter" idx="10"/>
          </p:nvPr>
        </p:nvSpPr>
        <p:spPr/>
        <p:txBody>
          <a:bodyPr/>
          <a:lstStyle/>
          <a:p>
            <a:fld id="{7FB667E1-E601-4AAF-B95C-B25720D70A60}"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23086544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a:p>
            <a:pPr defTabSz="966612">
              <a:defRPr/>
            </a:pPr>
            <a:r>
              <a:rPr lang="en-US" dirty="0"/>
              <a:t>Hope and agency</a:t>
            </a:r>
          </a:p>
          <a:p>
            <a:pPr defTabSz="966612">
              <a:defRPr/>
            </a:pPr>
            <a:endParaRPr lang="en-US" dirty="0"/>
          </a:p>
          <a:p>
            <a:pPr defTabSz="966612">
              <a:defRPr/>
            </a:pPr>
            <a:endParaRPr lang="en-US" dirty="0"/>
          </a:p>
          <a:p>
            <a:pPr defTabSz="966612">
              <a:defRPr/>
            </a:pPr>
            <a:r>
              <a:rPr lang="en-US" dirty="0"/>
              <a:t>To be strong, we need to help our refugee/immigrant youth and families channel emotions into positive action and remind them that they are “</a:t>
            </a:r>
            <a:r>
              <a:rPr lang="en-US" dirty="0" err="1"/>
              <a:t>bien</a:t>
            </a:r>
            <a:r>
              <a:rPr lang="en-US" dirty="0"/>
              <a:t> </a:t>
            </a:r>
            <a:r>
              <a:rPr lang="en-US" dirty="0" err="1"/>
              <a:t>acompañados</a:t>
            </a:r>
            <a:r>
              <a:rPr lang="en-US" dirty="0"/>
              <a:t>” (in good company).</a:t>
            </a:r>
          </a:p>
        </p:txBody>
      </p:sp>
      <p:sp>
        <p:nvSpPr>
          <p:cNvPr id="4" name="Slide Number Placeholder 3"/>
          <p:cNvSpPr>
            <a:spLocks noGrp="1"/>
          </p:cNvSpPr>
          <p:nvPr>
            <p:ph type="sldNum" sz="quarter" idx="10"/>
          </p:nvPr>
        </p:nvSpPr>
        <p:spPr/>
        <p:txBody>
          <a:bodyPr/>
          <a:lstStyle/>
          <a:p>
            <a:fld id="{7FB667E1-E601-4AAF-B95C-B25720D70A60}"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40004922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Time to brainstorm how to create these welcoming environments in your particular setting.</a:t>
            </a:r>
          </a:p>
          <a:p>
            <a:endParaRPr lang="en-US" dirty="0"/>
          </a:p>
          <a:p>
            <a:r>
              <a:rPr lang="en-US" dirty="0"/>
              <a:t>I’d like to have you split up into a few groups (groups of about 8-10 people). I want you think about what you are already doing and/or what else you could do to create a welcoming environment and create connectedness in your setting. Take about 8-10 minutes to brainstorm and then we will have some time to share out. </a:t>
            </a:r>
          </a:p>
        </p:txBody>
      </p:sp>
      <p:sp>
        <p:nvSpPr>
          <p:cNvPr id="4" name="Slide Number Placeholder 3"/>
          <p:cNvSpPr>
            <a:spLocks noGrp="1"/>
          </p:cNvSpPr>
          <p:nvPr>
            <p:ph type="sldNum" sz="quarter" idx="10"/>
          </p:nvPr>
        </p:nvSpPr>
        <p:spPr/>
        <p:txBody>
          <a:bodyPr/>
          <a:lstStyle/>
          <a:p>
            <a:fld id="{0A6C842E-2F71-4E91-A6F6-4E46A7910476}"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36560778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Potential ending activity</a:t>
            </a:r>
          </a:p>
          <a:p>
            <a:endParaRPr lang="en-US" dirty="0" smtClean="0"/>
          </a:p>
          <a:p>
            <a:r>
              <a:rPr lang="en-US" dirty="0" smtClean="0"/>
              <a:t>Call to action – share 1 thing you will do to change your practice when working with refugee/immigrant</a:t>
            </a:r>
            <a:r>
              <a:rPr lang="en-US" baseline="0" dirty="0" smtClean="0"/>
              <a:t> populations to</a:t>
            </a:r>
            <a:r>
              <a:rPr lang="en-US" dirty="0" smtClean="0"/>
              <a:t> create welcoming environments, decrease distress, and instill hope?  </a:t>
            </a:r>
          </a:p>
          <a:p>
            <a:endParaRPr lang="en-US" dirty="0" smtClean="0"/>
          </a:p>
          <a:p>
            <a:r>
              <a:rPr lang="en-US" dirty="0" smtClean="0"/>
              <a:t>Share</a:t>
            </a:r>
            <a:r>
              <a:rPr lang="en-US" baseline="0" dirty="0" smtClean="0"/>
              <a:t> what other national resources are available to </a:t>
            </a:r>
            <a:r>
              <a:rPr lang="en-US" baseline="0" smtClean="0"/>
              <a:t>support refugee/immigrant youth?</a:t>
            </a:r>
            <a:r>
              <a:rPr lang="en-US" smtClean="0"/>
              <a:t> </a:t>
            </a:r>
            <a:endParaRPr lang="en-US" dirty="0"/>
          </a:p>
        </p:txBody>
      </p:sp>
      <p:sp>
        <p:nvSpPr>
          <p:cNvPr id="4" name="Slide Number Placeholder 3"/>
          <p:cNvSpPr>
            <a:spLocks noGrp="1"/>
          </p:cNvSpPr>
          <p:nvPr>
            <p:ph type="sldNum" sz="quarter" idx="10"/>
          </p:nvPr>
        </p:nvSpPr>
        <p:spPr/>
        <p:txBody>
          <a:bodyPr/>
          <a:lstStyle/>
          <a:p>
            <a:fld id="{0A6C842E-2F71-4E91-A6F6-4E46A7910476}"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9786082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6C842E-2F71-4E91-A6F6-4E46A7910476}"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9160510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6C842E-2F71-4E91-A6F6-4E46A7910476}"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2445068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sz="1300" dirty="0"/>
              <a:t>Today’s presentation can be difficult because we will be focusing on the stressful social and political events. This material and our discussion can be emotionally loaded regardless of your own background and experience. </a:t>
            </a:r>
          </a:p>
          <a:p>
            <a:endParaRPr lang="en-US" sz="1300" dirty="0"/>
          </a:p>
          <a:p>
            <a:pPr defTabSz="966612">
              <a:defRPr/>
            </a:pPr>
            <a:r>
              <a:rPr lang="en-US" dirty="0"/>
              <a:t>We’ll be talking about refugee/immigrant populations today,</a:t>
            </a:r>
            <a:r>
              <a:rPr lang="en-US" baseline="0" dirty="0"/>
              <a:t> and we want to r</a:t>
            </a:r>
            <a:r>
              <a:rPr lang="en-US" dirty="0"/>
              <a:t>ecognize that some staff members</a:t>
            </a:r>
            <a:r>
              <a:rPr lang="en-US" baseline="0" dirty="0"/>
              <a:t> in the audience may themselves identify with these groups and may be experiencing some of the distress we will describe today.  For those staff members, we hope that this information will serve to help you not only to manage your own distress, but also to help support your clientele experiencing similar stress.   </a:t>
            </a:r>
            <a:endParaRPr lang="en-US" dirty="0"/>
          </a:p>
          <a:p>
            <a:endParaRPr lang="en-US" sz="1300" dirty="0"/>
          </a:p>
          <a:p>
            <a:endParaRPr lang="en-US" sz="1300" dirty="0"/>
          </a:p>
          <a:p>
            <a:r>
              <a:rPr lang="en-US" sz="1300" dirty="0"/>
              <a:t>What we discuss may remind you of something you yourself experienced or something that a loved one is currently experiencing and may bring up unexpected emotions or reactions.  Remember y</a:t>
            </a:r>
            <a:r>
              <a:rPr lang="en-US" b="0" i="0" u="none" strike="noStrike" kern="1200" baseline="0" dirty="0">
                <a:solidFill>
                  <a:schemeClr val="tx1"/>
                </a:solidFill>
                <a:latin typeface="+mn-lt"/>
                <a:ea typeface="+mn-ea"/>
                <a:cs typeface="+mn-cs"/>
              </a:rPr>
              <a:t>ou are in a safe place, you are among friends. </a:t>
            </a:r>
            <a:endParaRPr lang="en-US" sz="1300" dirty="0"/>
          </a:p>
          <a:p>
            <a:endParaRPr lang="en-US" sz="1300" dirty="0"/>
          </a:p>
          <a:p>
            <a:r>
              <a:rPr lang="en-US" sz="1300" dirty="0"/>
              <a:t>Please take care of yourself and feel free to step out of the room at any time during the presentation. Self-care is extremely important and we will be going into more detail about self-care later today.</a:t>
            </a:r>
          </a:p>
          <a:p>
            <a:endParaRPr lang="en-US" sz="1300" dirty="0"/>
          </a:p>
          <a:p>
            <a:endParaRPr lang="en-US" sz="1300" dirty="0"/>
          </a:p>
          <a:p>
            <a:endParaRPr lang="en-US" sz="1300" dirty="0"/>
          </a:p>
          <a:p>
            <a:endParaRPr lang="en-US" b="1" dirty="0"/>
          </a:p>
        </p:txBody>
      </p:sp>
      <p:sp>
        <p:nvSpPr>
          <p:cNvPr id="4" name="Slide Number Placeholder 3"/>
          <p:cNvSpPr>
            <a:spLocks noGrp="1"/>
          </p:cNvSpPr>
          <p:nvPr>
            <p:ph type="sldNum" sz="quarter" idx="10"/>
          </p:nvPr>
        </p:nvSpPr>
        <p:spPr/>
        <p:txBody>
          <a:bodyPr/>
          <a:lstStyle/>
          <a:p>
            <a:fld id="{1575142B-9337-4404-A774-7EBD73598BDE}"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9762606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2971800" y="549275"/>
            <a:ext cx="3657600" cy="27432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960121" y="3474721"/>
            <a:ext cx="7680851" cy="3291922"/>
          </a:xfrm>
          <a:prstGeom prst="rect">
            <a:avLst/>
          </a:prstGeom>
        </p:spPr>
        <p:txBody>
          <a:bodyPr lIns="94689" tIns="94689" rIns="94689" bIns="94689" anchor="t" anchorCtr="0">
            <a:noAutofit/>
          </a:bodyPr>
          <a:lstStyle/>
          <a:p>
            <a:endParaRPr/>
          </a:p>
        </p:txBody>
      </p:sp>
      <p:sp>
        <p:nvSpPr>
          <p:cNvPr id="2" name="Header Placeholder 1"/>
          <p:cNvSpPr>
            <a:spLocks noGrp="1"/>
          </p:cNvSpPr>
          <p:nvPr>
            <p:ph type="hdr" idx="10"/>
          </p:nvPr>
        </p:nvSpPr>
        <p:spPr/>
        <p:txBody>
          <a:bodyPr/>
          <a:lstStyle/>
          <a:p>
            <a:r>
              <a:rPr lang="en-US" smtClean="0">
                <a:solidFill>
                  <a:srgbClr val="000000"/>
                </a:solidFill>
              </a:rPr>
              <a:t>Illinois Coalition for Immigrant and Refugee Rights</a:t>
            </a:r>
            <a:endParaRPr lang="en-US">
              <a:solidFill>
                <a:srgbClr val="000000"/>
              </a:solidFill>
            </a:endParaRPr>
          </a:p>
        </p:txBody>
      </p:sp>
      <p:sp>
        <p:nvSpPr>
          <p:cNvPr id="3" name="Date Placeholder 2"/>
          <p:cNvSpPr>
            <a:spLocks noGrp="1"/>
          </p:cNvSpPr>
          <p:nvPr>
            <p:ph type="dt" idx="11"/>
          </p:nvPr>
        </p:nvSpPr>
        <p:spPr/>
        <p:txBody>
          <a:bodyPr/>
          <a:lstStyle/>
          <a:p>
            <a:r>
              <a:rPr lang="en-US" smtClean="0">
                <a:solidFill>
                  <a:srgbClr val="000000"/>
                </a:solidFill>
              </a:rPr>
              <a:t>10/26/2017</a:t>
            </a:r>
            <a:endParaRPr lang="en-US">
              <a:solidFill>
                <a:srgbClr val="000000"/>
              </a:solidFill>
            </a:endParaRPr>
          </a:p>
        </p:txBody>
      </p:sp>
    </p:spTree>
    <p:extLst>
      <p:ext uri="{BB962C8B-B14F-4D97-AF65-F5344CB8AC3E}">
        <p14:creationId xmlns:p14="http://schemas.microsoft.com/office/powerpoint/2010/main" val="125450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2971800" y="549275"/>
            <a:ext cx="3657600" cy="27432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960121" y="3474721"/>
            <a:ext cx="7680851" cy="3291922"/>
          </a:xfrm>
          <a:prstGeom prst="rect">
            <a:avLst/>
          </a:prstGeom>
        </p:spPr>
        <p:txBody>
          <a:bodyPr lIns="94689" tIns="94689" rIns="94689" bIns="94689" anchor="t" anchorCtr="0">
            <a:noAutofit/>
          </a:bodyPr>
          <a:lstStyle/>
          <a:p>
            <a:endParaRPr/>
          </a:p>
        </p:txBody>
      </p:sp>
      <p:sp>
        <p:nvSpPr>
          <p:cNvPr id="2" name="Header Placeholder 1"/>
          <p:cNvSpPr>
            <a:spLocks noGrp="1"/>
          </p:cNvSpPr>
          <p:nvPr>
            <p:ph type="hdr" idx="10"/>
          </p:nvPr>
        </p:nvSpPr>
        <p:spPr/>
        <p:txBody>
          <a:bodyPr/>
          <a:lstStyle/>
          <a:p>
            <a:r>
              <a:rPr lang="en-US" smtClean="0">
                <a:solidFill>
                  <a:srgbClr val="000000"/>
                </a:solidFill>
              </a:rPr>
              <a:t>Illinois Coalition for Immigrant and Refugee Rights</a:t>
            </a:r>
            <a:endParaRPr lang="en-US">
              <a:solidFill>
                <a:srgbClr val="000000"/>
              </a:solidFill>
            </a:endParaRPr>
          </a:p>
        </p:txBody>
      </p:sp>
      <p:sp>
        <p:nvSpPr>
          <p:cNvPr id="3" name="Date Placeholder 2"/>
          <p:cNvSpPr>
            <a:spLocks noGrp="1"/>
          </p:cNvSpPr>
          <p:nvPr>
            <p:ph type="dt" idx="11"/>
          </p:nvPr>
        </p:nvSpPr>
        <p:spPr/>
        <p:txBody>
          <a:bodyPr/>
          <a:lstStyle/>
          <a:p>
            <a:r>
              <a:rPr lang="en-US" smtClean="0">
                <a:solidFill>
                  <a:srgbClr val="000000"/>
                </a:solidFill>
              </a:rPr>
              <a:t>10/26/2017</a:t>
            </a:r>
            <a:endParaRPr lang="en-US">
              <a:solidFill>
                <a:srgbClr val="000000"/>
              </a:solidFill>
            </a:endParaRPr>
          </a:p>
        </p:txBody>
      </p:sp>
    </p:spTree>
    <p:extLst>
      <p:ext uri="{BB962C8B-B14F-4D97-AF65-F5344CB8AC3E}">
        <p14:creationId xmlns:p14="http://schemas.microsoft.com/office/powerpoint/2010/main" val="17606262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Print</a:t>
            </a:r>
            <a:r>
              <a:rPr lang="en-US" baseline="0" dirty="0" smtClean="0"/>
              <a:t> the sensitive location memos. </a:t>
            </a:r>
            <a:endParaRPr lang="en-US" dirty="0"/>
          </a:p>
        </p:txBody>
      </p:sp>
      <p:sp>
        <p:nvSpPr>
          <p:cNvPr id="5" name="Header Placeholder 4"/>
          <p:cNvSpPr>
            <a:spLocks noGrp="1"/>
          </p:cNvSpPr>
          <p:nvPr>
            <p:ph type="hdr" idx="10"/>
          </p:nvPr>
        </p:nvSpPr>
        <p:spPr/>
        <p:txBody>
          <a:bodyPr/>
          <a:lstStyle/>
          <a:p>
            <a:r>
              <a:rPr lang="en-US" smtClean="0">
                <a:solidFill>
                  <a:srgbClr val="000000"/>
                </a:solidFill>
              </a:rPr>
              <a:t>Illinois Coalition for Immigrant and Refugee Rights</a:t>
            </a:r>
            <a:endParaRPr lang="en-US">
              <a:solidFill>
                <a:srgbClr val="000000"/>
              </a:solidFill>
            </a:endParaRPr>
          </a:p>
        </p:txBody>
      </p:sp>
      <p:sp>
        <p:nvSpPr>
          <p:cNvPr id="6" name="Date Placeholder 5"/>
          <p:cNvSpPr>
            <a:spLocks noGrp="1"/>
          </p:cNvSpPr>
          <p:nvPr>
            <p:ph type="dt" idx="11"/>
          </p:nvPr>
        </p:nvSpPr>
        <p:spPr/>
        <p:txBody>
          <a:bodyPr/>
          <a:lstStyle/>
          <a:p>
            <a:r>
              <a:rPr lang="en-US" smtClean="0">
                <a:solidFill>
                  <a:srgbClr val="000000"/>
                </a:solidFill>
              </a:rPr>
              <a:t>10/26/2017</a:t>
            </a:r>
            <a:endParaRPr lang="en-US">
              <a:solidFill>
                <a:srgbClr val="000000"/>
              </a:solidFill>
            </a:endParaRPr>
          </a:p>
        </p:txBody>
      </p:sp>
    </p:spTree>
    <p:extLst>
      <p:ext uri="{BB962C8B-B14F-4D97-AF65-F5344CB8AC3E}">
        <p14:creationId xmlns:p14="http://schemas.microsoft.com/office/powerpoint/2010/main" val="26845517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Print</a:t>
            </a:r>
            <a:r>
              <a:rPr lang="en-US" baseline="0" dirty="0" smtClean="0"/>
              <a:t> the sensitive location memos. </a:t>
            </a:r>
            <a:endParaRPr lang="en-US" dirty="0"/>
          </a:p>
        </p:txBody>
      </p:sp>
      <p:sp>
        <p:nvSpPr>
          <p:cNvPr id="5" name="Header Placeholder 4"/>
          <p:cNvSpPr>
            <a:spLocks noGrp="1"/>
          </p:cNvSpPr>
          <p:nvPr>
            <p:ph type="hdr" idx="10"/>
          </p:nvPr>
        </p:nvSpPr>
        <p:spPr/>
        <p:txBody>
          <a:bodyPr/>
          <a:lstStyle/>
          <a:p>
            <a:r>
              <a:rPr lang="en-US" smtClean="0">
                <a:solidFill>
                  <a:srgbClr val="000000"/>
                </a:solidFill>
              </a:rPr>
              <a:t>Illinois Coalition for Immigrant and Refugee Rights</a:t>
            </a:r>
            <a:endParaRPr lang="en-US">
              <a:solidFill>
                <a:srgbClr val="000000"/>
              </a:solidFill>
            </a:endParaRPr>
          </a:p>
        </p:txBody>
      </p:sp>
      <p:sp>
        <p:nvSpPr>
          <p:cNvPr id="6" name="Date Placeholder 5"/>
          <p:cNvSpPr>
            <a:spLocks noGrp="1"/>
          </p:cNvSpPr>
          <p:nvPr>
            <p:ph type="dt" idx="11"/>
          </p:nvPr>
        </p:nvSpPr>
        <p:spPr/>
        <p:txBody>
          <a:bodyPr/>
          <a:lstStyle/>
          <a:p>
            <a:r>
              <a:rPr lang="en-US" smtClean="0">
                <a:solidFill>
                  <a:srgbClr val="000000"/>
                </a:solidFill>
              </a:rPr>
              <a:t>10/26/2017</a:t>
            </a:r>
            <a:endParaRPr lang="en-US">
              <a:solidFill>
                <a:srgbClr val="000000"/>
              </a:solidFill>
            </a:endParaRPr>
          </a:p>
        </p:txBody>
      </p:sp>
    </p:spTree>
    <p:extLst>
      <p:ext uri="{BB962C8B-B14F-4D97-AF65-F5344CB8AC3E}">
        <p14:creationId xmlns:p14="http://schemas.microsoft.com/office/powerpoint/2010/main" val="5268428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Print</a:t>
            </a:r>
            <a:r>
              <a:rPr lang="en-US" baseline="0" dirty="0" smtClean="0"/>
              <a:t> the sensitive location memos. </a:t>
            </a:r>
            <a:endParaRPr lang="en-US" dirty="0"/>
          </a:p>
        </p:txBody>
      </p:sp>
      <p:sp>
        <p:nvSpPr>
          <p:cNvPr id="5" name="Header Placeholder 4"/>
          <p:cNvSpPr>
            <a:spLocks noGrp="1"/>
          </p:cNvSpPr>
          <p:nvPr>
            <p:ph type="hdr" idx="10"/>
          </p:nvPr>
        </p:nvSpPr>
        <p:spPr/>
        <p:txBody>
          <a:bodyPr/>
          <a:lstStyle/>
          <a:p>
            <a:r>
              <a:rPr lang="en-US" smtClean="0">
                <a:solidFill>
                  <a:srgbClr val="000000"/>
                </a:solidFill>
              </a:rPr>
              <a:t>Illinois Coalition for Immigrant and Refugee Rights</a:t>
            </a:r>
            <a:endParaRPr lang="en-US">
              <a:solidFill>
                <a:srgbClr val="000000"/>
              </a:solidFill>
            </a:endParaRPr>
          </a:p>
        </p:txBody>
      </p:sp>
      <p:sp>
        <p:nvSpPr>
          <p:cNvPr id="6" name="Date Placeholder 5"/>
          <p:cNvSpPr>
            <a:spLocks noGrp="1"/>
          </p:cNvSpPr>
          <p:nvPr>
            <p:ph type="dt" idx="11"/>
          </p:nvPr>
        </p:nvSpPr>
        <p:spPr/>
        <p:txBody>
          <a:bodyPr/>
          <a:lstStyle/>
          <a:p>
            <a:r>
              <a:rPr lang="en-US" smtClean="0">
                <a:solidFill>
                  <a:srgbClr val="000000"/>
                </a:solidFill>
              </a:rPr>
              <a:t>10/26/2017</a:t>
            </a:r>
            <a:endParaRPr lang="en-US">
              <a:solidFill>
                <a:srgbClr val="000000"/>
              </a:solidFill>
            </a:endParaRPr>
          </a:p>
        </p:txBody>
      </p:sp>
    </p:spTree>
    <p:extLst>
      <p:ext uri="{BB962C8B-B14F-4D97-AF65-F5344CB8AC3E}">
        <p14:creationId xmlns:p14="http://schemas.microsoft.com/office/powerpoint/2010/main" val="14490283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Print</a:t>
            </a:r>
            <a:r>
              <a:rPr lang="en-US" baseline="0" dirty="0" smtClean="0"/>
              <a:t> the sensitive location memos. </a:t>
            </a:r>
            <a:endParaRPr lang="en-US" dirty="0"/>
          </a:p>
        </p:txBody>
      </p:sp>
      <p:sp>
        <p:nvSpPr>
          <p:cNvPr id="5" name="Header Placeholder 4"/>
          <p:cNvSpPr>
            <a:spLocks noGrp="1"/>
          </p:cNvSpPr>
          <p:nvPr>
            <p:ph type="hdr" idx="10"/>
          </p:nvPr>
        </p:nvSpPr>
        <p:spPr/>
        <p:txBody>
          <a:bodyPr/>
          <a:lstStyle/>
          <a:p>
            <a:r>
              <a:rPr lang="en-US" smtClean="0">
                <a:solidFill>
                  <a:srgbClr val="000000"/>
                </a:solidFill>
              </a:rPr>
              <a:t>Illinois Coalition for Immigrant and Refugee Rights</a:t>
            </a:r>
            <a:endParaRPr lang="en-US">
              <a:solidFill>
                <a:srgbClr val="000000"/>
              </a:solidFill>
            </a:endParaRPr>
          </a:p>
        </p:txBody>
      </p:sp>
      <p:sp>
        <p:nvSpPr>
          <p:cNvPr id="6" name="Date Placeholder 5"/>
          <p:cNvSpPr>
            <a:spLocks noGrp="1"/>
          </p:cNvSpPr>
          <p:nvPr>
            <p:ph type="dt" idx="11"/>
          </p:nvPr>
        </p:nvSpPr>
        <p:spPr/>
        <p:txBody>
          <a:bodyPr/>
          <a:lstStyle/>
          <a:p>
            <a:r>
              <a:rPr lang="en-US" smtClean="0">
                <a:solidFill>
                  <a:srgbClr val="000000"/>
                </a:solidFill>
              </a:rPr>
              <a:t>10/26/2017</a:t>
            </a:r>
            <a:endParaRPr lang="en-US">
              <a:solidFill>
                <a:srgbClr val="000000"/>
              </a:solidFill>
            </a:endParaRPr>
          </a:p>
        </p:txBody>
      </p:sp>
    </p:spTree>
    <p:extLst>
      <p:ext uri="{BB962C8B-B14F-4D97-AF65-F5344CB8AC3E}">
        <p14:creationId xmlns:p14="http://schemas.microsoft.com/office/powerpoint/2010/main" val="22778203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3054350" y="566738"/>
            <a:ext cx="3724275" cy="2794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421" name="Shape 421"/>
          <p:cNvSpPr txBox="1">
            <a:spLocks noGrp="1"/>
          </p:cNvSpPr>
          <p:nvPr>
            <p:ph type="body" idx="1"/>
          </p:nvPr>
        </p:nvSpPr>
        <p:spPr>
          <a:xfrm>
            <a:off x="982344" y="3536951"/>
            <a:ext cx="7867649" cy="3351528"/>
          </a:xfrm>
          <a:prstGeom prst="rect">
            <a:avLst/>
          </a:prstGeom>
          <a:noFill/>
          <a:ln>
            <a:noFill/>
          </a:ln>
        </p:spPr>
        <p:txBody>
          <a:bodyPr lIns="96631" tIns="48315" rIns="96631" bIns="48315" anchor="ctr" anchorCtr="0">
            <a:noAutofit/>
          </a:bodyPr>
          <a:lstStyle/>
          <a:p>
            <a:pPr>
              <a:buSzPct val="25000"/>
            </a:pPr>
            <a:r>
              <a:rPr lang="en-US" dirty="0" smtClean="0">
                <a:latin typeface="Times New Roman"/>
                <a:ea typeface="Times New Roman"/>
                <a:cs typeface="Times New Roman"/>
                <a:sym typeface="Times New Roman"/>
              </a:rPr>
              <a:t>4</a:t>
            </a:r>
            <a:r>
              <a:rPr lang="en-US" baseline="30000" dirty="0" smtClean="0">
                <a:latin typeface="Times New Roman"/>
                <a:ea typeface="Times New Roman"/>
                <a:cs typeface="Times New Roman"/>
                <a:sym typeface="Times New Roman"/>
              </a:rPr>
              <a:t>th</a:t>
            </a:r>
            <a:r>
              <a:rPr lang="en-US" dirty="0" smtClean="0">
                <a:latin typeface="Times New Roman"/>
                <a:ea typeface="Times New Roman"/>
                <a:cs typeface="Times New Roman"/>
                <a:sym typeface="Times New Roman"/>
              </a:rPr>
              <a:t> amendment- </a:t>
            </a:r>
            <a:r>
              <a:rPr lang="en-US" sz="1200" b="0" i="0" u="none" strike="noStrike" kern="1200" cap="none" dirty="0" smtClean="0">
                <a:solidFill>
                  <a:schemeClr val="dk1"/>
                </a:solidFill>
                <a:effectLst/>
                <a:latin typeface="Calibri"/>
                <a:ea typeface="Calibri"/>
                <a:cs typeface="Calibri"/>
                <a:sym typeface="Calibri"/>
              </a:rPr>
              <a:t>The right of the people to be secure in their persons, houses, papers, and effects, against unreasonable searches and seizures, shall not be violated, and no Warrants shall issue, but upon probable cause, supported by Oath or affirmation, and particularly describing the place to be searched, and the persons or things to be seized.</a:t>
            </a:r>
            <a:endParaRPr dirty="0">
              <a:latin typeface="Times New Roman"/>
              <a:ea typeface="Times New Roman"/>
              <a:cs typeface="Times New Roman"/>
              <a:sym typeface="Times New Roman"/>
            </a:endParaRPr>
          </a:p>
        </p:txBody>
      </p:sp>
      <p:sp>
        <p:nvSpPr>
          <p:cNvPr id="422" name="Shape 422"/>
          <p:cNvSpPr txBox="1">
            <a:spLocks noGrp="1"/>
          </p:cNvSpPr>
          <p:nvPr>
            <p:ph type="ftr" idx="11"/>
          </p:nvPr>
        </p:nvSpPr>
        <p:spPr>
          <a:xfrm>
            <a:off x="0" y="6948170"/>
            <a:ext cx="4160520" cy="365759"/>
          </a:xfrm>
          <a:prstGeom prst="rect">
            <a:avLst/>
          </a:prstGeom>
          <a:noFill/>
          <a:ln>
            <a:noFill/>
          </a:ln>
        </p:spPr>
        <p:txBody>
          <a:bodyPr lIns="96631" tIns="48315" rIns="96631" bIns="48315" anchor="b" anchorCtr="0">
            <a:noAutofit/>
          </a:bodyPr>
          <a:lstStyle/>
          <a:p>
            <a:pPr>
              <a:buClr>
                <a:srgbClr val="000000"/>
              </a:buClr>
              <a:buSzPct val="25000"/>
            </a:pPr>
            <a:r>
              <a:rPr lang="en-US">
                <a:solidFill>
                  <a:srgbClr val="000000"/>
                </a:solidFill>
                <a:latin typeface="Times New Roman"/>
                <a:ea typeface="Times New Roman"/>
                <a:cs typeface="Times New Roman"/>
                <a:sym typeface="Times New Roman"/>
              </a:rPr>
              <a:t>Illinois Coalition for Immigrant and Refugee Rights</a:t>
            </a:r>
          </a:p>
        </p:txBody>
      </p:sp>
      <p:sp>
        <p:nvSpPr>
          <p:cNvPr id="2" name="Header Placeholder 1"/>
          <p:cNvSpPr>
            <a:spLocks noGrp="1"/>
          </p:cNvSpPr>
          <p:nvPr>
            <p:ph type="hdr" idx="12"/>
          </p:nvPr>
        </p:nvSpPr>
        <p:spPr/>
        <p:txBody>
          <a:bodyPr/>
          <a:lstStyle/>
          <a:p>
            <a:r>
              <a:rPr lang="en-US" smtClean="0">
                <a:solidFill>
                  <a:srgbClr val="000000"/>
                </a:solidFill>
              </a:rPr>
              <a:t>Illinois Coalition for Immigrant and Refugee Rights</a:t>
            </a:r>
            <a:endParaRPr lang="en-US">
              <a:solidFill>
                <a:srgbClr val="000000"/>
              </a:solidFill>
            </a:endParaRPr>
          </a:p>
        </p:txBody>
      </p:sp>
      <p:sp>
        <p:nvSpPr>
          <p:cNvPr id="3" name="Date Placeholder 2"/>
          <p:cNvSpPr>
            <a:spLocks noGrp="1"/>
          </p:cNvSpPr>
          <p:nvPr>
            <p:ph type="dt" idx="13"/>
          </p:nvPr>
        </p:nvSpPr>
        <p:spPr/>
        <p:txBody>
          <a:bodyPr/>
          <a:lstStyle/>
          <a:p>
            <a:r>
              <a:rPr lang="en-US" smtClean="0">
                <a:solidFill>
                  <a:srgbClr val="000000"/>
                </a:solidFill>
              </a:rPr>
              <a:t>10/26/2017</a:t>
            </a:r>
            <a:endParaRPr lang="en-US">
              <a:solidFill>
                <a:srgbClr val="000000"/>
              </a:solidFill>
            </a:endParaRPr>
          </a:p>
        </p:txBody>
      </p:sp>
    </p:spTree>
    <p:extLst>
      <p:ext uri="{BB962C8B-B14F-4D97-AF65-F5344CB8AC3E}">
        <p14:creationId xmlns:p14="http://schemas.microsoft.com/office/powerpoint/2010/main" val="12790127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921782" y="3369009"/>
            <a:ext cx="7374255" cy="3191691"/>
          </a:xfrm>
          <a:prstGeom prst="rect">
            <a:avLst/>
          </a:prstGeom>
        </p:spPr>
        <p:txBody>
          <a:bodyPr lIns="91425" tIns="91425" rIns="91425" bIns="91425" anchor="t" anchorCtr="0">
            <a:noAutofit/>
          </a:bodyPr>
          <a:lstStyle/>
          <a:p>
            <a:pPr lvl="0">
              <a:spcBef>
                <a:spcPts val="0"/>
              </a:spcBef>
              <a:buNone/>
            </a:pPr>
            <a:endParaRPr/>
          </a:p>
        </p:txBody>
      </p:sp>
      <p:sp>
        <p:nvSpPr>
          <p:cNvPr id="249" name="Shape 249"/>
          <p:cNvSpPr>
            <a:spLocks noGrp="1" noRot="1" noChangeAspect="1"/>
          </p:cNvSpPr>
          <p:nvPr>
            <p:ph type="sldImg" idx="2"/>
          </p:nvPr>
        </p:nvSpPr>
        <p:spPr>
          <a:xfrm>
            <a:off x="2835275" y="531813"/>
            <a:ext cx="3546475" cy="2660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31291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921782" y="3369008"/>
            <a:ext cx="7374150" cy="3191771"/>
          </a:xfrm>
          <a:prstGeom prst="rect">
            <a:avLst/>
          </a:prstGeom>
        </p:spPr>
        <p:txBody>
          <a:bodyPr lIns="91425" tIns="91425" rIns="91425" bIns="91425" anchor="t" anchorCtr="0">
            <a:noAutofit/>
          </a:bodyPr>
          <a:lstStyle/>
          <a:p>
            <a:pPr lvl="0" rtl="0">
              <a:spcBef>
                <a:spcPts val="0"/>
              </a:spcBef>
              <a:buNone/>
            </a:pPr>
            <a:endParaRPr/>
          </a:p>
        </p:txBody>
      </p:sp>
      <p:sp>
        <p:nvSpPr>
          <p:cNvPr id="258" name="Shape 258"/>
          <p:cNvSpPr>
            <a:spLocks noGrp="1" noRot="1" noChangeAspect="1"/>
          </p:cNvSpPr>
          <p:nvPr>
            <p:ph type="sldImg" idx="2"/>
          </p:nvPr>
        </p:nvSpPr>
        <p:spPr>
          <a:xfrm>
            <a:off x="2835275" y="531813"/>
            <a:ext cx="3546475" cy="2660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04014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2835275" y="531813"/>
            <a:ext cx="3546475" cy="26606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7" name="Shape 267"/>
          <p:cNvSpPr txBox="1">
            <a:spLocks noGrp="1"/>
          </p:cNvSpPr>
          <p:nvPr>
            <p:ph type="body" idx="1"/>
          </p:nvPr>
        </p:nvSpPr>
        <p:spPr>
          <a:xfrm>
            <a:off x="921782" y="3369009"/>
            <a:ext cx="7374255" cy="3191691"/>
          </a:xfrm>
          <a:prstGeom prst="rect">
            <a:avLst/>
          </a:prstGeom>
          <a:noFill/>
          <a:ln>
            <a:noFill/>
          </a:ln>
        </p:spPr>
        <p:txBody>
          <a:bodyPr lIns="93300" tIns="46650" rIns="93300" bIns="46650" anchor="t" anchorCtr="0">
            <a:noAutofit/>
          </a:bodyPr>
          <a:lstStyle/>
          <a:p>
            <a:pPr marL="0" marR="0" lvl="0" indent="0" algn="l" rtl="0">
              <a:spcBef>
                <a:spcPts val="0"/>
              </a:spcBef>
              <a:buSzPct val="25000"/>
              <a:buNone/>
            </a:pPr>
            <a:endParaRPr sz="1200" b="0" i="0" u="none" strike="noStrike" cap="none">
              <a:solidFill>
                <a:schemeClr val="dk1"/>
              </a:solidFill>
              <a:latin typeface="Times New Roman"/>
              <a:ea typeface="Times New Roman"/>
              <a:cs typeface="Times New Roman"/>
              <a:sym typeface="Times New Roman"/>
            </a:endParaRPr>
          </a:p>
        </p:txBody>
      </p:sp>
      <p:sp>
        <p:nvSpPr>
          <p:cNvPr id="268" name="Shape 268"/>
          <p:cNvSpPr txBox="1">
            <a:spLocks noGrp="1"/>
          </p:cNvSpPr>
          <p:nvPr>
            <p:ph type="ftr" idx="11"/>
          </p:nvPr>
        </p:nvSpPr>
        <p:spPr>
          <a:xfrm>
            <a:off x="1" y="6736783"/>
            <a:ext cx="3994388" cy="354632"/>
          </a:xfrm>
          <a:prstGeom prst="rect">
            <a:avLst/>
          </a:prstGeom>
          <a:noFill/>
          <a:ln>
            <a:noFill/>
          </a:ln>
        </p:spPr>
        <p:txBody>
          <a:bodyPr lIns="93300" tIns="46650" rIns="93300" bIns="46650" anchor="b" anchorCtr="0">
            <a:noAutofit/>
          </a:bodyPr>
          <a:lstStyle/>
          <a:p>
            <a:pPr>
              <a:buClr>
                <a:srgbClr val="000000"/>
              </a:buClr>
              <a:buSzPct val="25000"/>
              <a:buFont typeface="Times New Roman"/>
              <a:buNone/>
            </a:pPr>
            <a:r>
              <a:rPr lang="en-US">
                <a:solidFill>
                  <a:srgbClr val="000000"/>
                </a:solidFill>
                <a:latin typeface="Times New Roman"/>
                <a:ea typeface="Times New Roman"/>
                <a:cs typeface="Times New Roman"/>
                <a:sym typeface="Times New Roman"/>
              </a:rPr>
              <a:t>Illinois Coalition for Immigrant and Refugee Rights</a:t>
            </a:r>
          </a:p>
        </p:txBody>
      </p:sp>
    </p:spTree>
    <p:extLst>
      <p:ext uri="{BB962C8B-B14F-4D97-AF65-F5344CB8AC3E}">
        <p14:creationId xmlns:p14="http://schemas.microsoft.com/office/powerpoint/2010/main" val="729946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hdr" sz="quarter"/>
          </p:nvPr>
        </p:nvSpPr>
        <p:spPr>
          <a:noFill/>
        </p:spPr>
        <p:txBody>
          <a:bodyPr/>
          <a:lstStyle>
            <a:lvl1pPr eaLnBrk="0" hangingPunct="0">
              <a:defRPr sz="3000">
                <a:solidFill>
                  <a:schemeClr val="tx1"/>
                </a:solidFill>
                <a:latin typeface="Tahoma" pitchFamily="-107" charset="0"/>
                <a:ea typeface="ＭＳ Ｐゴシック" pitchFamily="34" charset="-128"/>
              </a:defRPr>
            </a:lvl1pPr>
            <a:lvl2pPr marL="785372" indent="-302066" eaLnBrk="0" hangingPunct="0">
              <a:defRPr sz="3000">
                <a:solidFill>
                  <a:schemeClr val="tx1"/>
                </a:solidFill>
                <a:latin typeface="Tahoma" pitchFamily="-107" charset="0"/>
                <a:ea typeface="ＭＳ Ｐゴシック" pitchFamily="34" charset="-128"/>
              </a:defRPr>
            </a:lvl2pPr>
            <a:lvl3pPr marL="1208265" indent="-241653" eaLnBrk="0" hangingPunct="0">
              <a:defRPr sz="3000">
                <a:solidFill>
                  <a:schemeClr val="tx1"/>
                </a:solidFill>
                <a:latin typeface="Tahoma" pitchFamily="-107" charset="0"/>
                <a:ea typeface="ＭＳ Ｐゴシック" pitchFamily="34" charset="-128"/>
              </a:defRPr>
            </a:lvl3pPr>
            <a:lvl4pPr marL="1691571" indent="-241653" eaLnBrk="0" hangingPunct="0">
              <a:defRPr sz="3000">
                <a:solidFill>
                  <a:schemeClr val="tx1"/>
                </a:solidFill>
                <a:latin typeface="Tahoma" pitchFamily="-107" charset="0"/>
                <a:ea typeface="ＭＳ Ｐゴシック" pitchFamily="34" charset="-128"/>
              </a:defRPr>
            </a:lvl4pPr>
            <a:lvl5pPr marL="2174878" indent="-241653" eaLnBrk="0" hangingPunct="0">
              <a:defRPr sz="3000">
                <a:solidFill>
                  <a:schemeClr val="tx1"/>
                </a:solidFill>
                <a:latin typeface="Tahoma" pitchFamily="-107" charset="0"/>
                <a:ea typeface="ＭＳ Ｐゴシック" pitchFamily="34" charset="-128"/>
              </a:defRPr>
            </a:lvl5pPr>
            <a:lvl6pPr marL="2658184" indent="-241653" eaLnBrk="0" fontAlgn="base" hangingPunct="0">
              <a:spcBef>
                <a:spcPct val="20000"/>
              </a:spcBef>
              <a:spcAft>
                <a:spcPct val="0"/>
              </a:spcAft>
              <a:buClr>
                <a:schemeClr val="hlink"/>
              </a:buClr>
              <a:buSzPct val="55000"/>
              <a:buFont typeface="Wingdings" pitchFamily="-107" charset="2"/>
              <a:buChar char="n"/>
              <a:defRPr sz="3000">
                <a:solidFill>
                  <a:schemeClr val="tx1"/>
                </a:solidFill>
                <a:latin typeface="Tahoma" pitchFamily="-107" charset="0"/>
                <a:ea typeface="ＭＳ Ｐゴシック" pitchFamily="34" charset="-128"/>
              </a:defRPr>
            </a:lvl6pPr>
            <a:lvl7pPr marL="3141490" indent="-241653" eaLnBrk="0" fontAlgn="base" hangingPunct="0">
              <a:spcBef>
                <a:spcPct val="20000"/>
              </a:spcBef>
              <a:spcAft>
                <a:spcPct val="0"/>
              </a:spcAft>
              <a:buClr>
                <a:schemeClr val="hlink"/>
              </a:buClr>
              <a:buSzPct val="55000"/>
              <a:buFont typeface="Wingdings" pitchFamily="-107" charset="2"/>
              <a:buChar char="n"/>
              <a:defRPr sz="3000">
                <a:solidFill>
                  <a:schemeClr val="tx1"/>
                </a:solidFill>
                <a:latin typeface="Tahoma" pitchFamily="-107" charset="0"/>
                <a:ea typeface="ＭＳ Ｐゴシック" pitchFamily="34" charset="-128"/>
              </a:defRPr>
            </a:lvl7pPr>
            <a:lvl8pPr marL="3624796" indent="-241653" eaLnBrk="0" fontAlgn="base" hangingPunct="0">
              <a:spcBef>
                <a:spcPct val="20000"/>
              </a:spcBef>
              <a:spcAft>
                <a:spcPct val="0"/>
              </a:spcAft>
              <a:buClr>
                <a:schemeClr val="hlink"/>
              </a:buClr>
              <a:buSzPct val="55000"/>
              <a:buFont typeface="Wingdings" pitchFamily="-107" charset="2"/>
              <a:buChar char="n"/>
              <a:defRPr sz="3000">
                <a:solidFill>
                  <a:schemeClr val="tx1"/>
                </a:solidFill>
                <a:latin typeface="Tahoma" pitchFamily="-107" charset="0"/>
                <a:ea typeface="ＭＳ Ｐゴシック" pitchFamily="34" charset="-128"/>
              </a:defRPr>
            </a:lvl8pPr>
            <a:lvl9pPr marL="4108102" indent="-241653" eaLnBrk="0" fontAlgn="base" hangingPunct="0">
              <a:spcBef>
                <a:spcPct val="20000"/>
              </a:spcBef>
              <a:spcAft>
                <a:spcPct val="0"/>
              </a:spcAft>
              <a:buClr>
                <a:schemeClr val="hlink"/>
              </a:buClr>
              <a:buSzPct val="55000"/>
              <a:buFont typeface="Wingdings" pitchFamily="-107" charset="2"/>
              <a:buChar char="n"/>
              <a:defRPr sz="3000">
                <a:solidFill>
                  <a:schemeClr val="tx1"/>
                </a:solidFill>
                <a:latin typeface="Tahoma" pitchFamily="-107" charset="0"/>
                <a:ea typeface="ＭＳ Ｐゴシック" pitchFamily="34" charset="-128"/>
              </a:defRPr>
            </a:lvl9pPr>
          </a:lstStyle>
          <a:p>
            <a:pPr eaLnBrk="1" hangingPunct="1"/>
            <a:r>
              <a:rPr lang="fr-FR" altLang="en-US" sz="1300" dirty="0">
                <a:solidFill>
                  <a:prstClr val="black"/>
                </a:solidFill>
                <a:latin typeface="Arial" charset="0"/>
              </a:rPr>
              <a:t>Illinois </a:t>
            </a:r>
            <a:r>
              <a:rPr lang="fr-FR" altLang="en-US" sz="1300" dirty="0" err="1">
                <a:solidFill>
                  <a:prstClr val="black"/>
                </a:solidFill>
                <a:latin typeface="Arial" charset="0"/>
              </a:rPr>
              <a:t>School</a:t>
            </a:r>
            <a:r>
              <a:rPr lang="fr-FR" altLang="en-US" sz="1300">
                <a:solidFill>
                  <a:prstClr val="black"/>
                </a:solidFill>
                <a:latin typeface="Arial" charset="0"/>
              </a:rPr>
              <a:t> Psychologists Association (ISPA) Convention</a:t>
            </a:r>
            <a:endParaRPr lang="en-US" altLang="en-US" sz="1300">
              <a:solidFill>
                <a:prstClr val="black"/>
              </a:solidFill>
              <a:latin typeface="Arial" charset="0"/>
            </a:endParaRPr>
          </a:p>
        </p:txBody>
      </p:sp>
      <p:sp>
        <p:nvSpPr>
          <p:cNvPr id="161796" name="Rectangle 7"/>
          <p:cNvSpPr>
            <a:spLocks noGrp="1" noChangeArrowheads="1"/>
          </p:cNvSpPr>
          <p:nvPr>
            <p:ph type="sldNum" sz="quarter" idx="5"/>
          </p:nvPr>
        </p:nvSpPr>
        <p:spPr>
          <a:noFill/>
        </p:spPr>
        <p:txBody>
          <a:bodyPr/>
          <a:lstStyle>
            <a:lvl1pPr eaLnBrk="0" hangingPunct="0">
              <a:defRPr sz="3000">
                <a:solidFill>
                  <a:schemeClr val="tx1"/>
                </a:solidFill>
                <a:latin typeface="Tahoma" pitchFamily="-107" charset="0"/>
                <a:ea typeface="ＭＳ Ｐゴシック" pitchFamily="34" charset="-128"/>
              </a:defRPr>
            </a:lvl1pPr>
            <a:lvl2pPr marL="785372" indent="-302066" eaLnBrk="0" hangingPunct="0">
              <a:defRPr sz="3000">
                <a:solidFill>
                  <a:schemeClr val="tx1"/>
                </a:solidFill>
                <a:latin typeface="Tahoma" pitchFamily="-107" charset="0"/>
                <a:ea typeface="ＭＳ Ｐゴシック" pitchFamily="34" charset="-128"/>
              </a:defRPr>
            </a:lvl2pPr>
            <a:lvl3pPr marL="1208265" indent="-241653" eaLnBrk="0" hangingPunct="0">
              <a:defRPr sz="3000">
                <a:solidFill>
                  <a:schemeClr val="tx1"/>
                </a:solidFill>
                <a:latin typeface="Tahoma" pitchFamily="-107" charset="0"/>
                <a:ea typeface="ＭＳ Ｐゴシック" pitchFamily="34" charset="-128"/>
              </a:defRPr>
            </a:lvl3pPr>
            <a:lvl4pPr marL="1691571" indent="-241653" eaLnBrk="0" hangingPunct="0">
              <a:defRPr sz="3000">
                <a:solidFill>
                  <a:schemeClr val="tx1"/>
                </a:solidFill>
                <a:latin typeface="Tahoma" pitchFamily="-107" charset="0"/>
                <a:ea typeface="ＭＳ Ｐゴシック" pitchFamily="34" charset="-128"/>
              </a:defRPr>
            </a:lvl4pPr>
            <a:lvl5pPr marL="2174878" indent="-241653" eaLnBrk="0" hangingPunct="0">
              <a:defRPr sz="3000">
                <a:solidFill>
                  <a:schemeClr val="tx1"/>
                </a:solidFill>
                <a:latin typeface="Tahoma" pitchFamily="-107" charset="0"/>
                <a:ea typeface="ＭＳ Ｐゴシック" pitchFamily="34" charset="-128"/>
              </a:defRPr>
            </a:lvl5pPr>
            <a:lvl6pPr marL="2658184" indent="-241653" eaLnBrk="0" fontAlgn="base" hangingPunct="0">
              <a:spcBef>
                <a:spcPct val="20000"/>
              </a:spcBef>
              <a:spcAft>
                <a:spcPct val="0"/>
              </a:spcAft>
              <a:buClr>
                <a:schemeClr val="hlink"/>
              </a:buClr>
              <a:buSzPct val="55000"/>
              <a:buFont typeface="Wingdings" pitchFamily="-107" charset="2"/>
              <a:buChar char="n"/>
              <a:defRPr sz="3000">
                <a:solidFill>
                  <a:schemeClr val="tx1"/>
                </a:solidFill>
                <a:latin typeface="Tahoma" pitchFamily="-107" charset="0"/>
                <a:ea typeface="ＭＳ Ｐゴシック" pitchFamily="34" charset="-128"/>
              </a:defRPr>
            </a:lvl6pPr>
            <a:lvl7pPr marL="3141490" indent="-241653" eaLnBrk="0" fontAlgn="base" hangingPunct="0">
              <a:spcBef>
                <a:spcPct val="20000"/>
              </a:spcBef>
              <a:spcAft>
                <a:spcPct val="0"/>
              </a:spcAft>
              <a:buClr>
                <a:schemeClr val="hlink"/>
              </a:buClr>
              <a:buSzPct val="55000"/>
              <a:buFont typeface="Wingdings" pitchFamily="-107" charset="2"/>
              <a:buChar char="n"/>
              <a:defRPr sz="3000">
                <a:solidFill>
                  <a:schemeClr val="tx1"/>
                </a:solidFill>
                <a:latin typeface="Tahoma" pitchFamily="-107" charset="0"/>
                <a:ea typeface="ＭＳ Ｐゴシック" pitchFamily="34" charset="-128"/>
              </a:defRPr>
            </a:lvl7pPr>
            <a:lvl8pPr marL="3624796" indent="-241653" eaLnBrk="0" fontAlgn="base" hangingPunct="0">
              <a:spcBef>
                <a:spcPct val="20000"/>
              </a:spcBef>
              <a:spcAft>
                <a:spcPct val="0"/>
              </a:spcAft>
              <a:buClr>
                <a:schemeClr val="hlink"/>
              </a:buClr>
              <a:buSzPct val="55000"/>
              <a:buFont typeface="Wingdings" pitchFamily="-107" charset="2"/>
              <a:buChar char="n"/>
              <a:defRPr sz="3000">
                <a:solidFill>
                  <a:schemeClr val="tx1"/>
                </a:solidFill>
                <a:latin typeface="Tahoma" pitchFamily="-107" charset="0"/>
                <a:ea typeface="ＭＳ Ｐゴシック" pitchFamily="34" charset="-128"/>
              </a:defRPr>
            </a:lvl8pPr>
            <a:lvl9pPr marL="4108102" indent="-241653" eaLnBrk="0" fontAlgn="base" hangingPunct="0">
              <a:spcBef>
                <a:spcPct val="20000"/>
              </a:spcBef>
              <a:spcAft>
                <a:spcPct val="0"/>
              </a:spcAft>
              <a:buClr>
                <a:schemeClr val="hlink"/>
              </a:buClr>
              <a:buSzPct val="55000"/>
              <a:buFont typeface="Wingdings" pitchFamily="-107" charset="2"/>
              <a:buChar char="n"/>
              <a:defRPr sz="3000">
                <a:solidFill>
                  <a:schemeClr val="tx1"/>
                </a:solidFill>
                <a:latin typeface="Tahoma" pitchFamily="-107" charset="0"/>
                <a:ea typeface="ＭＳ Ｐゴシック" pitchFamily="34" charset="-128"/>
              </a:defRPr>
            </a:lvl9pPr>
          </a:lstStyle>
          <a:p>
            <a:pPr eaLnBrk="1" hangingPunct="1"/>
            <a:fld id="{81601AAF-05CD-4F67-9339-28018848C2C1}" type="slidenum">
              <a:rPr lang="en-US" altLang="en-US" sz="1300">
                <a:solidFill>
                  <a:prstClr val="black"/>
                </a:solidFill>
                <a:latin typeface="Arial" charset="0"/>
              </a:rPr>
              <a:pPr eaLnBrk="1" hangingPunct="1"/>
              <a:t>25</a:t>
            </a:fld>
            <a:endParaRPr lang="en-US" altLang="en-US" sz="1300">
              <a:solidFill>
                <a:prstClr val="black"/>
              </a:solidFill>
              <a:latin typeface="Arial" charset="0"/>
            </a:endParaRPr>
          </a:p>
        </p:txBody>
      </p:sp>
      <p:sp>
        <p:nvSpPr>
          <p:cNvPr id="161797" name="Slide Image Placeholder 1"/>
          <p:cNvSpPr>
            <a:spLocks noGrp="1" noRot="1" noChangeAspect="1" noTextEdit="1"/>
          </p:cNvSpPr>
          <p:nvPr>
            <p:ph type="sldImg"/>
          </p:nvPr>
        </p:nvSpPr>
        <p:spPr>
          <a:ln/>
        </p:spPr>
      </p:sp>
      <p:sp>
        <p:nvSpPr>
          <p:cNvPr id="161798" name="Notes Placeholder 2"/>
          <p:cNvSpPr>
            <a:spLocks noGrp="1"/>
          </p:cNvSpPr>
          <p:nvPr>
            <p:ph type="body" idx="1"/>
          </p:nvPr>
        </p:nvSpPr>
        <p:spPr>
          <a:noFill/>
        </p:spPr>
        <p:txBody>
          <a:bodyPr/>
          <a:lstStyle/>
          <a:p>
            <a:endParaRPr lang="en-US" altLang="en-US" dirty="0">
              <a:latin typeface="Arial" charset="0"/>
            </a:endParaRPr>
          </a:p>
        </p:txBody>
      </p:sp>
      <p:sp>
        <p:nvSpPr>
          <p:cNvPr id="161799" name="Slide Number Placeholder 3"/>
          <p:cNvSpPr txBox="1">
            <a:spLocks noGrp="1"/>
          </p:cNvSpPr>
          <p:nvPr/>
        </p:nvSpPr>
        <p:spPr bwMode="auto">
          <a:xfrm>
            <a:off x="5204574" y="7063974"/>
            <a:ext cx="3981595" cy="371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0" tIns="48325" rIns="96650" bIns="48325" anchor="b"/>
          <a:lstStyle>
            <a:lvl1pPr eaLnBrk="0" hangingPunct="0">
              <a:defRPr sz="2800">
                <a:solidFill>
                  <a:schemeClr val="tx1"/>
                </a:solidFill>
                <a:latin typeface="Tahoma" pitchFamily="-107" charset="0"/>
                <a:ea typeface="ＭＳ Ｐゴシック" pitchFamily="34" charset="-128"/>
              </a:defRPr>
            </a:lvl1pPr>
            <a:lvl2pPr marL="742950" indent="-285750" eaLnBrk="0" hangingPunct="0">
              <a:defRPr sz="2800">
                <a:solidFill>
                  <a:schemeClr val="tx1"/>
                </a:solidFill>
                <a:latin typeface="Tahoma" pitchFamily="-107" charset="0"/>
                <a:ea typeface="ＭＳ Ｐゴシック" pitchFamily="34" charset="-128"/>
              </a:defRPr>
            </a:lvl2pPr>
            <a:lvl3pPr marL="1143000" indent="-228600" eaLnBrk="0" hangingPunct="0">
              <a:defRPr sz="2800">
                <a:solidFill>
                  <a:schemeClr val="tx1"/>
                </a:solidFill>
                <a:latin typeface="Tahoma" pitchFamily="-107" charset="0"/>
                <a:ea typeface="ＭＳ Ｐゴシック" pitchFamily="34" charset="-128"/>
              </a:defRPr>
            </a:lvl3pPr>
            <a:lvl4pPr marL="1600200" indent="-228600" eaLnBrk="0" hangingPunct="0">
              <a:defRPr sz="2800">
                <a:solidFill>
                  <a:schemeClr val="tx1"/>
                </a:solidFill>
                <a:latin typeface="Tahoma" pitchFamily="-107" charset="0"/>
                <a:ea typeface="ＭＳ Ｐゴシック" pitchFamily="34" charset="-128"/>
              </a:defRPr>
            </a:lvl4pPr>
            <a:lvl5pPr marL="2057400" indent="-228600" eaLnBrk="0" hangingPunct="0">
              <a:defRPr sz="2800">
                <a:solidFill>
                  <a:schemeClr val="tx1"/>
                </a:solidFill>
                <a:latin typeface="Tahoma" pitchFamily="-107" charset="0"/>
                <a:ea typeface="ＭＳ Ｐゴシック" pitchFamily="34" charset="-128"/>
              </a:defRPr>
            </a:lvl5pPr>
            <a:lvl6pPr marL="2514600" indent="-228600" eaLnBrk="0" fontAlgn="base" hangingPunct="0">
              <a:spcBef>
                <a:spcPct val="20000"/>
              </a:spcBef>
              <a:spcAft>
                <a:spcPct val="0"/>
              </a:spcAft>
              <a:buClr>
                <a:schemeClr val="hlink"/>
              </a:buClr>
              <a:buSzPct val="55000"/>
              <a:buFont typeface="Wingdings" pitchFamily="-107" charset="2"/>
              <a:buChar char="n"/>
              <a:defRPr sz="2800">
                <a:solidFill>
                  <a:schemeClr val="tx1"/>
                </a:solidFill>
                <a:latin typeface="Tahoma" pitchFamily="-107" charset="0"/>
                <a:ea typeface="ＭＳ Ｐゴシック" pitchFamily="34" charset="-128"/>
              </a:defRPr>
            </a:lvl6pPr>
            <a:lvl7pPr marL="2971800" indent="-228600" eaLnBrk="0" fontAlgn="base" hangingPunct="0">
              <a:spcBef>
                <a:spcPct val="20000"/>
              </a:spcBef>
              <a:spcAft>
                <a:spcPct val="0"/>
              </a:spcAft>
              <a:buClr>
                <a:schemeClr val="hlink"/>
              </a:buClr>
              <a:buSzPct val="55000"/>
              <a:buFont typeface="Wingdings" pitchFamily="-107" charset="2"/>
              <a:buChar char="n"/>
              <a:defRPr sz="2800">
                <a:solidFill>
                  <a:schemeClr val="tx1"/>
                </a:solidFill>
                <a:latin typeface="Tahoma" pitchFamily="-107" charset="0"/>
                <a:ea typeface="ＭＳ Ｐゴシック" pitchFamily="34" charset="-128"/>
              </a:defRPr>
            </a:lvl7pPr>
            <a:lvl8pPr marL="3429000" indent="-228600" eaLnBrk="0" fontAlgn="base" hangingPunct="0">
              <a:spcBef>
                <a:spcPct val="20000"/>
              </a:spcBef>
              <a:spcAft>
                <a:spcPct val="0"/>
              </a:spcAft>
              <a:buClr>
                <a:schemeClr val="hlink"/>
              </a:buClr>
              <a:buSzPct val="55000"/>
              <a:buFont typeface="Wingdings" pitchFamily="-107" charset="2"/>
              <a:buChar char="n"/>
              <a:defRPr sz="2800">
                <a:solidFill>
                  <a:schemeClr val="tx1"/>
                </a:solidFill>
                <a:latin typeface="Tahoma" pitchFamily="-107" charset="0"/>
                <a:ea typeface="ＭＳ Ｐゴシック" pitchFamily="34" charset="-128"/>
              </a:defRPr>
            </a:lvl8pPr>
            <a:lvl9pPr marL="3886200" indent="-228600" eaLnBrk="0" fontAlgn="base" hangingPunct="0">
              <a:spcBef>
                <a:spcPct val="20000"/>
              </a:spcBef>
              <a:spcAft>
                <a:spcPct val="0"/>
              </a:spcAft>
              <a:buClr>
                <a:schemeClr val="hlink"/>
              </a:buClr>
              <a:buSzPct val="55000"/>
              <a:buFont typeface="Wingdings" pitchFamily="-107" charset="2"/>
              <a:buChar char="n"/>
              <a:defRPr sz="2800">
                <a:solidFill>
                  <a:schemeClr val="tx1"/>
                </a:solidFill>
                <a:latin typeface="Tahoma" pitchFamily="-107" charset="0"/>
                <a:ea typeface="ＭＳ Ｐゴシック" pitchFamily="34" charset="-128"/>
              </a:defRPr>
            </a:lvl9pPr>
          </a:lstStyle>
          <a:p>
            <a:pPr algn="r" eaLnBrk="1" hangingPunct="1">
              <a:spcBef>
                <a:spcPct val="0"/>
              </a:spcBef>
            </a:pPr>
            <a:fld id="{5BD9B6A7-AC92-435B-9BB0-81098DD0FF91}" type="slidenum">
              <a:rPr lang="en-US" altLang="en-US" sz="1300">
                <a:solidFill>
                  <a:prstClr val="black"/>
                </a:solidFill>
                <a:latin typeface="Arial" charset="0"/>
              </a:rPr>
              <a:pPr algn="r" eaLnBrk="1" hangingPunct="1">
                <a:spcBef>
                  <a:spcPct val="0"/>
                </a:spcBef>
              </a:pPr>
              <a:t>25</a:t>
            </a:fld>
            <a:endParaRPr lang="en-US" altLang="en-US" sz="1300">
              <a:solidFill>
                <a:prstClr val="black"/>
              </a:solidFill>
              <a:latin typeface="Arial" charset="0"/>
            </a:endParaRPr>
          </a:p>
        </p:txBody>
      </p:sp>
      <p:sp>
        <p:nvSpPr>
          <p:cNvPr id="2" name="Date Placeholder 1"/>
          <p:cNvSpPr>
            <a:spLocks noGrp="1"/>
          </p:cNvSpPr>
          <p:nvPr>
            <p:ph type="dt" idx="10"/>
          </p:nvPr>
        </p:nvSpPr>
        <p:spPr/>
        <p:txBody>
          <a:bodyPr/>
          <a:lstStyle/>
          <a:p>
            <a:pPr>
              <a:defRPr/>
            </a:pPr>
            <a:r>
              <a:rPr lang="en-US">
                <a:solidFill>
                  <a:prstClr val="black"/>
                </a:solidFill>
              </a:rPr>
              <a:t>1/29/2016</a:t>
            </a:r>
          </a:p>
        </p:txBody>
      </p:sp>
    </p:spTree>
    <p:extLst>
      <p:ext uri="{BB962C8B-B14F-4D97-AF65-F5344CB8AC3E}">
        <p14:creationId xmlns:p14="http://schemas.microsoft.com/office/powerpoint/2010/main" val="826058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2835275" y="531813"/>
            <a:ext cx="3546475" cy="26606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0" name="Shape 280"/>
          <p:cNvSpPr txBox="1">
            <a:spLocks noGrp="1"/>
          </p:cNvSpPr>
          <p:nvPr>
            <p:ph type="body" idx="1"/>
          </p:nvPr>
        </p:nvSpPr>
        <p:spPr>
          <a:xfrm>
            <a:off x="921782" y="3369009"/>
            <a:ext cx="7374255" cy="3191691"/>
          </a:xfrm>
          <a:prstGeom prst="rect">
            <a:avLst/>
          </a:prstGeom>
          <a:noFill/>
          <a:ln>
            <a:noFill/>
          </a:ln>
        </p:spPr>
        <p:txBody>
          <a:bodyPr lIns="93300" tIns="46650" rIns="93300" bIns="46650" anchor="t" anchorCtr="0">
            <a:noAutofit/>
          </a:bodyPr>
          <a:lstStyle/>
          <a:p>
            <a:pPr marL="0" marR="0" lvl="0" indent="0" algn="l" rtl="0">
              <a:spcBef>
                <a:spcPts val="1454"/>
              </a:spcBef>
              <a:buSzPct val="25000"/>
              <a:buNone/>
            </a:pPr>
            <a:endParaRPr sz="1200" b="0" i="0" u="none" strike="noStrike" cap="none">
              <a:solidFill>
                <a:schemeClr val="dk1"/>
              </a:solidFill>
              <a:latin typeface="Times New Roman"/>
              <a:ea typeface="Times New Roman"/>
              <a:cs typeface="Times New Roman"/>
              <a:sym typeface="Times New Roman"/>
            </a:endParaRPr>
          </a:p>
        </p:txBody>
      </p:sp>
      <p:sp>
        <p:nvSpPr>
          <p:cNvPr id="281" name="Shape 281"/>
          <p:cNvSpPr txBox="1">
            <a:spLocks noGrp="1"/>
          </p:cNvSpPr>
          <p:nvPr>
            <p:ph type="ftr" idx="11"/>
          </p:nvPr>
        </p:nvSpPr>
        <p:spPr>
          <a:xfrm>
            <a:off x="1" y="6736783"/>
            <a:ext cx="3994388" cy="354632"/>
          </a:xfrm>
          <a:prstGeom prst="rect">
            <a:avLst/>
          </a:prstGeom>
          <a:noFill/>
          <a:ln>
            <a:noFill/>
          </a:ln>
        </p:spPr>
        <p:txBody>
          <a:bodyPr lIns="93300" tIns="46650" rIns="93300" bIns="46650" anchor="b" anchorCtr="0">
            <a:noAutofit/>
          </a:bodyPr>
          <a:lstStyle/>
          <a:p>
            <a:pPr>
              <a:buClr>
                <a:srgbClr val="000000"/>
              </a:buClr>
              <a:buSzPct val="25000"/>
              <a:buFont typeface="Times New Roman"/>
              <a:buNone/>
            </a:pPr>
            <a:r>
              <a:rPr lang="en-US">
                <a:solidFill>
                  <a:srgbClr val="000000"/>
                </a:solidFill>
                <a:latin typeface="Times New Roman"/>
                <a:ea typeface="Times New Roman"/>
                <a:cs typeface="Times New Roman"/>
                <a:sym typeface="Times New Roman"/>
              </a:rPr>
              <a:t>Illinois Coalition for Immigrant and Refugee Rights</a:t>
            </a:r>
          </a:p>
        </p:txBody>
      </p:sp>
    </p:spTree>
    <p:extLst>
      <p:ext uri="{BB962C8B-B14F-4D97-AF65-F5344CB8AC3E}">
        <p14:creationId xmlns:p14="http://schemas.microsoft.com/office/powerpoint/2010/main" val="34142628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2835275" y="531813"/>
            <a:ext cx="3546475" cy="26606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1" name="Shape 291"/>
          <p:cNvSpPr txBox="1">
            <a:spLocks noGrp="1"/>
          </p:cNvSpPr>
          <p:nvPr>
            <p:ph type="body" idx="1"/>
          </p:nvPr>
        </p:nvSpPr>
        <p:spPr>
          <a:xfrm>
            <a:off x="921782" y="3369009"/>
            <a:ext cx="7374255" cy="3191691"/>
          </a:xfrm>
          <a:prstGeom prst="rect">
            <a:avLst/>
          </a:prstGeom>
          <a:noFill/>
          <a:ln>
            <a:noFill/>
          </a:ln>
        </p:spPr>
        <p:txBody>
          <a:bodyPr lIns="93300" tIns="46650" rIns="93300" bIns="46650" anchor="t" anchorCtr="0">
            <a:noAutofit/>
          </a:bodyPr>
          <a:lstStyle/>
          <a:p>
            <a:pPr marL="0" marR="0" lvl="0" indent="0" algn="l" rtl="0">
              <a:spcBef>
                <a:spcPts val="0"/>
              </a:spcBef>
              <a:buSzPct val="25000"/>
              <a:buNone/>
            </a:pPr>
            <a:r>
              <a:rPr lang="en-US" sz="1200" b="0" i="0" u="none" strike="noStrike" cap="none">
                <a:solidFill>
                  <a:schemeClr val="dk1"/>
                </a:solidFill>
                <a:latin typeface="Times New Roman"/>
                <a:ea typeface="Times New Roman"/>
                <a:cs typeface="Times New Roman"/>
                <a:sym typeface="Times New Roman"/>
              </a:rPr>
              <a:t>UNA VEZ DETENIDO </a:t>
            </a:r>
          </a:p>
          <a:p>
            <a:pPr marL="0" marR="0" lvl="0" indent="0" algn="l" rtl="0">
              <a:spcBef>
                <a:spcPts val="0"/>
              </a:spcBef>
              <a:buSzPct val="25000"/>
              <a:buNone/>
            </a:pPr>
            <a:r>
              <a:rPr lang="en-US" sz="1200" b="0" i="0" u="none" strike="noStrike" cap="none">
                <a:solidFill>
                  <a:schemeClr val="dk1"/>
                </a:solidFill>
                <a:latin typeface="Times New Roman"/>
                <a:ea typeface="Times New Roman"/>
                <a:cs typeface="Times New Roman"/>
                <a:sym typeface="Times New Roman"/>
              </a:rPr>
              <a:t>La informacion siguiente, puede ser util para asistir a los seres queridos de una persona que fue </a:t>
            </a:r>
          </a:p>
          <a:p>
            <a:pPr marL="0" marR="0" lvl="0" indent="0" algn="l" rtl="0">
              <a:spcBef>
                <a:spcPts val="0"/>
              </a:spcBef>
              <a:buSzPct val="25000"/>
              <a:buNone/>
            </a:pPr>
            <a:r>
              <a:rPr lang="en-US" sz="1200" b="0" i="0" u="none" strike="noStrike" cap="none">
                <a:solidFill>
                  <a:schemeClr val="dk1"/>
                </a:solidFill>
                <a:latin typeface="Times New Roman"/>
                <a:ea typeface="Times New Roman"/>
                <a:cs typeface="Times New Roman"/>
                <a:sym typeface="Times New Roman"/>
              </a:rPr>
              <a:t>arrestada. </a:t>
            </a:r>
          </a:p>
          <a:p>
            <a:pPr marL="0" marR="0" lvl="0" indent="0" algn="l" rtl="0">
              <a:spcBef>
                <a:spcPts val="0"/>
              </a:spcBef>
              <a:buSzPct val="25000"/>
              <a:buNone/>
            </a:pPr>
            <a:r>
              <a:rPr lang="en-US" sz="1200" b="0" i="0" u="none" strike="noStrike" cap="none">
                <a:solidFill>
                  <a:schemeClr val="dk1"/>
                </a:solidFill>
                <a:latin typeface="Times New Roman"/>
                <a:ea typeface="Times New Roman"/>
                <a:cs typeface="Times New Roman"/>
                <a:sym typeface="Times New Roman"/>
              </a:rPr>
              <a:t>• Solo diga su nombre.No de ninguna informacion adicional. Usted no esta obligado por ley a </a:t>
            </a:r>
          </a:p>
          <a:p>
            <a:pPr marL="0" marR="0" lvl="0" indent="0" algn="l" rtl="0">
              <a:spcBef>
                <a:spcPts val="0"/>
              </a:spcBef>
              <a:buSzPct val="25000"/>
              <a:buNone/>
            </a:pPr>
            <a:r>
              <a:rPr lang="en-US" sz="1200" b="0" i="0" u="none" strike="noStrike" cap="none">
                <a:solidFill>
                  <a:schemeClr val="dk1"/>
                </a:solidFill>
                <a:latin typeface="Times New Roman"/>
                <a:ea typeface="Times New Roman"/>
                <a:cs typeface="Times New Roman"/>
                <a:sym typeface="Times New Roman"/>
              </a:rPr>
              <a:t>dar ninguna informacion adicional. </a:t>
            </a:r>
          </a:p>
          <a:p>
            <a:pPr marL="0" marR="0" lvl="0" indent="0" algn="l" rtl="0">
              <a:spcBef>
                <a:spcPts val="0"/>
              </a:spcBef>
              <a:buSzPct val="25000"/>
              <a:buNone/>
            </a:pPr>
            <a:r>
              <a:rPr lang="en-US" sz="1200" b="0" i="0" u="none" strike="noStrike" cap="none">
                <a:solidFill>
                  <a:schemeClr val="dk1"/>
                </a:solidFill>
                <a:latin typeface="Times New Roman"/>
                <a:ea typeface="Times New Roman"/>
                <a:cs typeface="Times New Roman"/>
                <a:sym typeface="Times New Roman"/>
              </a:rPr>
              <a:t>• En las primeras 24 horas, los arrestados son llevados al siguiente lugar: </a:t>
            </a:r>
          </a:p>
          <a:p>
            <a:pPr marL="0" marR="0" lvl="0" indent="0" algn="l" rtl="0">
              <a:spcBef>
                <a:spcPts val="0"/>
              </a:spcBef>
              <a:buSzPct val="25000"/>
              <a:buNone/>
            </a:pPr>
            <a:r>
              <a:rPr lang="en-US" sz="1200" b="0" i="0" u="none" strike="noStrike" cap="none">
                <a:solidFill>
                  <a:schemeClr val="dk1"/>
                </a:solidFill>
                <a:latin typeface="Times New Roman"/>
                <a:ea typeface="Times New Roman"/>
                <a:cs typeface="Times New Roman"/>
                <a:sym typeface="Times New Roman"/>
              </a:rPr>
              <a:t>o 1930 Beech Street, Broadview, IL (I-290, salida 25th  Avenue) </a:t>
            </a:r>
          </a:p>
          <a:p>
            <a:pPr marL="0" marR="0" lvl="0" indent="0" algn="l" rtl="0">
              <a:spcBef>
                <a:spcPts val="0"/>
              </a:spcBef>
              <a:buSzPct val="25000"/>
              <a:buNone/>
            </a:pPr>
            <a:r>
              <a:rPr lang="en-US" sz="1200" b="0" i="0" u="none" strike="noStrike" cap="none">
                <a:solidFill>
                  <a:schemeClr val="dk1"/>
                </a:solidFill>
                <a:latin typeface="Times New Roman"/>
                <a:ea typeface="Times New Roman"/>
                <a:cs typeface="Times New Roman"/>
                <a:sym typeface="Times New Roman"/>
              </a:rPr>
              <a:t>o 708-449-2985 para dar informacion de los detenidos. </a:t>
            </a:r>
          </a:p>
          <a:p>
            <a:pPr marL="0" marR="0" lvl="0" indent="0" algn="l" rtl="0">
              <a:spcBef>
                <a:spcPts val="0"/>
              </a:spcBef>
              <a:buSzPct val="25000"/>
              <a:buNone/>
            </a:pPr>
            <a:r>
              <a:rPr lang="en-US" sz="1200" b="0" i="0" u="none" strike="noStrike" cap="none">
                <a:solidFill>
                  <a:schemeClr val="dk1"/>
                </a:solidFill>
                <a:latin typeface="Times New Roman"/>
                <a:ea typeface="Times New Roman"/>
                <a:cs typeface="Times New Roman"/>
                <a:sym typeface="Times New Roman"/>
              </a:rPr>
              <a:t>• En las primeras 24 horas, los arrestados son transferidos a las carceles del County (por </a:t>
            </a:r>
          </a:p>
          <a:p>
            <a:pPr marL="0" marR="0" lvl="0" indent="0" algn="l" rtl="0">
              <a:spcBef>
                <a:spcPts val="0"/>
              </a:spcBef>
              <a:buSzPct val="25000"/>
              <a:buNone/>
            </a:pPr>
            <a:r>
              <a:rPr lang="en-US" sz="1200" b="0" i="0" u="none" strike="noStrike" cap="none">
                <a:solidFill>
                  <a:schemeClr val="dk1"/>
                </a:solidFill>
                <a:latin typeface="Times New Roman"/>
                <a:ea typeface="Times New Roman"/>
                <a:cs typeface="Times New Roman"/>
                <a:sym typeface="Times New Roman"/>
              </a:rPr>
              <a:t>ejemplo: Mc. Henry, Will, etc) </a:t>
            </a:r>
          </a:p>
          <a:p>
            <a:pPr marL="0" marR="0" lvl="0" indent="0" algn="l" rtl="0">
              <a:spcBef>
                <a:spcPts val="0"/>
              </a:spcBef>
              <a:buSzPct val="25000"/>
              <a:buNone/>
            </a:pPr>
            <a:r>
              <a:rPr lang="en-US" sz="1200" b="0" i="0" u="none" strike="noStrike" cap="none">
                <a:solidFill>
                  <a:schemeClr val="dk1"/>
                </a:solidFill>
                <a:latin typeface="Times New Roman"/>
                <a:ea typeface="Times New Roman"/>
                <a:cs typeface="Times New Roman"/>
                <a:sym typeface="Times New Roman"/>
              </a:rPr>
              <a:t>• Cuando una persona en custodia inmigratoria contacta a su familia, recuerdele hacer lo </a:t>
            </a:r>
          </a:p>
          <a:p>
            <a:pPr marL="0" marR="0" lvl="0" indent="0" algn="l" rtl="0">
              <a:spcBef>
                <a:spcPts val="0"/>
              </a:spcBef>
              <a:buSzPct val="25000"/>
              <a:buNone/>
            </a:pPr>
            <a:r>
              <a:rPr lang="en-US" sz="1200" b="0" i="0" u="none" strike="noStrike" cap="none">
                <a:solidFill>
                  <a:schemeClr val="dk1"/>
                </a:solidFill>
                <a:latin typeface="Times New Roman"/>
                <a:ea typeface="Times New Roman"/>
                <a:cs typeface="Times New Roman"/>
                <a:sym typeface="Times New Roman"/>
              </a:rPr>
              <a:t>siguiente: </a:t>
            </a:r>
          </a:p>
          <a:p>
            <a:pPr marL="0" marR="0" lvl="0" indent="0" algn="l" rtl="0">
              <a:spcBef>
                <a:spcPts val="0"/>
              </a:spcBef>
              <a:buSzPct val="25000"/>
              <a:buNone/>
            </a:pPr>
            <a:r>
              <a:rPr lang="en-US" sz="1200" b="0" i="0" u="none" strike="noStrike" cap="none">
                <a:solidFill>
                  <a:schemeClr val="dk1"/>
                </a:solidFill>
                <a:latin typeface="Times New Roman"/>
                <a:ea typeface="Times New Roman"/>
                <a:cs typeface="Times New Roman"/>
                <a:sym typeface="Times New Roman"/>
              </a:rPr>
              <a:t>o Si le preguntan que si le gustaria hacer una deportacion voluntaria, por favor </a:t>
            </a:r>
          </a:p>
          <a:p>
            <a:pPr marL="0" marR="0" lvl="0" indent="0" algn="l" rtl="0">
              <a:spcBef>
                <a:spcPts val="0"/>
              </a:spcBef>
              <a:buSzPct val="25000"/>
              <a:buNone/>
            </a:pPr>
            <a:r>
              <a:rPr lang="en-US" sz="1200" b="0" i="0" u="none" strike="noStrike" cap="none">
                <a:solidFill>
                  <a:schemeClr val="dk1"/>
                </a:solidFill>
                <a:latin typeface="Times New Roman"/>
                <a:ea typeface="Times New Roman"/>
                <a:cs typeface="Times New Roman"/>
                <a:sym typeface="Times New Roman"/>
              </a:rPr>
              <a:t>diga,”NO, me gustaria tener un juicio delante de un juez o una audiencia ante un </a:t>
            </a:r>
          </a:p>
          <a:p>
            <a:pPr marL="0" marR="0" lvl="0" indent="0" algn="l" rtl="0">
              <a:spcBef>
                <a:spcPts val="0"/>
              </a:spcBef>
              <a:buSzPct val="25000"/>
              <a:buNone/>
            </a:pPr>
            <a:r>
              <a:rPr lang="en-US" sz="1200" b="0" i="0" u="none" strike="noStrike" cap="none">
                <a:solidFill>
                  <a:schemeClr val="dk1"/>
                </a:solidFill>
                <a:latin typeface="Times New Roman"/>
                <a:ea typeface="Times New Roman"/>
                <a:cs typeface="Times New Roman"/>
                <a:sym typeface="Times New Roman"/>
              </a:rPr>
              <a:t>juez”.Entonces deben preguntar, “Cuanto es la fianza?” </a:t>
            </a:r>
          </a:p>
          <a:p>
            <a:pPr marL="0" marR="0" lvl="0" indent="0" algn="l" rtl="0">
              <a:spcBef>
                <a:spcPts val="0"/>
              </a:spcBef>
              <a:buSzPct val="25000"/>
              <a:buNone/>
            </a:pPr>
            <a:r>
              <a:rPr lang="en-US" sz="1200" b="0" i="0" u="none" strike="noStrike" cap="none">
                <a:solidFill>
                  <a:schemeClr val="dk1"/>
                </a:solidFill>
                <a:latin typeface="Times New Roman"/>
                <a:ea typeface="Times New Roman"/>
                <a:cs typeface="Times New Roman"/>
                <a:sym typeface="Times New Roman"/>
              </a:rPr>
              <a:t>o Los detenidos deben decirles a sus familiares el numero de su caso. (Empieza con </a:t>
            </a:r>
          </a:p>
          <a:p>
            <a:pPr marL="0" marR="0" lvl="0" indent="0" algn="l" rtl="0">
              <a:spcBef>
                <a:spcPts val="0"/>
              </a:spcBef>
              <a:buSzPct val="25000"/>
              <a:buNone/>
            </a:pPr>
            <a:r>
              <a:rPr lang="en-US" sz="1200" b="0" i="0" u="none" strike="noStrike" cap="none">
                <a:solidFill>
                  <a:schemeClr val="dk1"/>
                </a:solidFill>
                <a:latin typeface="Times New Roman"/>
                <a:ea typeface="Times New Roman"/>
                <a:cs typeface="Times New Roman"/>
                <a:sym typeface="Times New Roman"/>
              </a:rPr>
              <a:t>letra A seguido por 9 numeros)  </a:t>
            </a:r>
          </a:p>
          <a:p>
            <a:pPr marL="0" marR="0" lvl="0" indent="0" algn="l" rtl="0">
              <a:spcBef>
                <a:spcPts val="0"/>
              </a:spcBef>
              <a:buSzPct val="25000"/>
              <a:buNone/>
            </a:pPr>
            <a:r>
              <a:rPr lang="en-US" sz="1200" b="0" i="0" u="none" strike="noStrike" cap="none">
                <a:solidFill>
                  <a:schemeClr val="dk1"/>
                </a:solidFill>
                <a:latin typeface="Times New Roman"/>
                <a:ea typeface="Times New Roman"/>
                <a:cs typeface="Times New Roman"/>
                <a:sym typeface="Times New Roman"/>
              </a:rPr>
              <a:t>o Los detenidos deben decirle a los miembros de su familia en que carcel se </a:t>
            </a:r>
          </a:p>
          <a:p>
            <a:pPr marL="0" marR="0" lvl="0" indent="0" algn="l" rtl="0">
              <a:spcBef>
                <a:spcPts val="0"/>
              </a:spcBef>
              <a:buSzPct val="25000"/>
              <a:buNone/>
            </a:pPr>
            <a:r>
              <a:rPr lang="en-US" sz="1200" b="0" i="0" u="none" strike="noStrike" cap="none">
                <a:solidFill>
                  <a:schemeClr val="dk1"/>
                </a:solidFill>
                <a:latin typeface="Times New Roman"/>
                <a:ea typeface="Times New Roman"/>
                <a:cs typeface="Times New Roman"/>
                <a:sym typeface="Times New Roman"/>
              </a:rPr>
              <a:t>encuentran.o    Los familiares que sean indocumentados no deben visitar alos detenidos en    </a:t>
            </a:r>
          </a:p>
          <a:p>
            <a:pPr marL="0" marR="0" lvl="0" indent="0" algn="l" rtl="0">
              <a:spcBef>
                <a:spcPts val="0"/>
              </a:spcBef>
              <a:buSzPct val="25000"/>
              <a:buNone/>
            </a:pPr>
            <a:r>
              <a:rPr lang="en-US" sz="1200" b="0" i="0" u="none" strike="noStrike" cap="none">
                <a:solidFill>
                  <a:schemeClr val="dk1"/>
                </a:solidFill>
                <a:latin typeface="Times New Roman"/>
                <a:ea typeface="Times New Roman"/>
                <a:cs typeface="Times New Roman"/>
                <a:sym typeface="Times New Roman"/>
              </a:rPr>
              <a:t>Broadview, tampoco a ninguna carcel del County</a:t>
            </a:r>
          </a:p>
        </p:txBody>
      </p:sp>
      <p:sp>
        <p:nvSpPr>
          <p:cNvPr id="292" name="Shape 292"/>
          <p:cNvSpPr txBox="1">
            <a:spLocks noGrp="1"/>
          </p:cNvSpPr>
          <p:nvPr>
            <p:ph type="ftr" idx="11"/>
          </p:nvPr>
        </p:nvSpPr>
        <p:spPr>
          <a:xfrm>
            <a:off x="1" y="6736783"/>
            <a:ext cx="3994388" cy="354632"/>
          </a:xfrm>
          <a:prstGeom prst="rect">
            <a:avLst/>
          </a:prstGeom>
          <a:noFill/>
          <a:ln>
            <a:noFill/>
          </a:ln>
        </p:spPr>
        <p:txBody>
          <a:bodyPr lIns="93300" tIns="46650" rIns="93300" bIns="46650" anchor="b" anchorCtr="0">
            <a:noAutofit/>
          </a:bodyPr>
          <a:lstStyle/>
          <a:p>
            <a:pPr>
              <a:buClr>
                <a:srgbClr val="000000"/>
              </a:buClr>
              <a:buSzPct val="25000"/>
              <a:buFont typeface="Times New Roman"/>
              <a:buNone/>
            </a:pPr>
            <a:r>
              <a:rPr lang="en-US">
                <a:solidFill>
                  <a:srgbClr val="000000"/>
                </a:solidFill>
                <a:latin typeface="Times New Roman"/>
                <a:ea typeface="Times New Roman"/>
                <a:cs typeface="Times New Roman"/>
                <a:sym typeface="Times New Roman"/>
              </a:rPr>
              <a:t>Illinois Coalition for Immigrant and Refugee Rights</a:t>
            </a:r>
          </a:p>
        </p:txBody>
      </p:sp>
    </p:spTree>
    <p:extLst>
      <p:ext uri="{BB962C8B-B14F-4D97-AF65-F5344CB8AC3E}">
        <p14:creationId xmlns:p14="http://schemas.microsoft.com/office/powerpoint/2010/main" val="28602936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921782" y="3369009"/>
            <a:ext cx="7374255" cy="3191691"/>
          </a:xfrm>
          <a:prstGeom prst="rect">
            <a:avLst/>
          </a:prstGeom>
        </p:spPr>
        <p:txBody>
          <a:bodyPr lIns="91425" tIns="91425" rIns="91425" bIns="91425" anchor="t" anchorCtr="0">
            <a:noAutofit/>
          </a:bodyPr>
          <a:lstStyle/>
          <a:p>
            <a:pPr lvl="0">
              <a:spcBef>
                <a:spcPts val="0"/>
              </a:spcBef>
              <a:buNone/>
            </a:pPr>
            <a:endParaRPr/>
          </a:p>
        </p:txBody>
      </p:sp>
      <p:sp>
        <p:nvSpPr>
          <p:cNvPr id="302" name="Shape 302"/>
          <p:cNvSpPr>
            <a:spLocks noGrp="1" noRot="1" noChangeAspect="1"/>
          </p:cNvSpPr>
          <p:nvPr>
            <p:ph type="sldImg" idx="2"/>
          </p:nvPr>
        </p:nvSpPr>
        <p:spPr>
          <a:xfrm>
            <a:off x="2835275" y="531813"/>
            <a:ext cx="3546475" cy="2660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347140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921782" y="3369009"/>
            <a:ext cx="7374255" cy="3191691"/>
          </a:xfrm>
          <a:prstGeom prst="rect">
            <a:avLst/>
          </a:prstGeom>
        </p:spPr>
        <p:txBody>
          <a:bodyPr lIns="91425" tIns="91425" rIns="91425" bIns="91425" anchor="t" anchorCtr="0">
            <a:noAutofit/>
          </a:bodyPr>
          <a:lstStyle/>
          <a:p>
            <a:pPr lvl="0">
              <a:spcBef>
                <a:spcPts val="0"/>
              </a:spcBef>
              <a:buNone/>
            </a:pPr>
            <a:endParaRPr/>
          </a:p>
        </p:txBody>
      </p:sp>
      <p:sp>
        <p:nvSpPr>
          <p:cNvPr id="308" name="Shape 308"/>
          <p:cNvSpPr>
            <a:spLocks noGrp="1" noRot="1" noChangeAspect="1"/>
          </p:cNvSpPr>
          <p:nvPr>
            <p:ph type="sldImg" idx="2"/>
          </p:nvPr>
        </p:nvSpPr>
        <p:spPr>
          <a:xfrm>
            <a:off x="2835275" y="531813"/>
            <a:ext cx="3546475" cy="2660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69328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921782" y="3369009"/>
            <a:ext cx="7374255" cy="3191691"/>
          </a:xfrm>
          <a:prstGeom prst="rect">
            <a:avLst/>
          </a:prstGeom>
        </p:spPr>
        <p:txBody>
          <a:bodyPr lIns="91425" tIns="91425" rIns="91425" bIns="91425" anchor="t" anchorCtr="0">
            <a:noAutofit/>
          </a:bodyPr>
          <a:lstStyle/>
          <a:p>
            <a:pPr lvl="0">
              <a:spcBef>
                <a:spcPts val="0"/>
              </a:spcBef>
              <a:buNone/>
            </a:pPr>
            <a:endParaRPr/>
          </a:p>
        </p:txBody>
      </p:sp>
      <p:sp>
        <p:nvSpPr>
          <p:cNvPr id="314" name="Shape 314"/>
          <p:cNvSpPr>
            <a:spLocks noGrp="1" noRot="1" noChangeAspect="1"/>
          </p:cNvSpPr>
          <p:nvPr>
            <p:ph type="sldImg" idx="2"/>
          </p:nvPr>
        </p:nvSpPr>
        <p:spPr>
          <a:xfrm>
            <a:off x="2835275" y="531813"/>
            <a:ext cx="3546475" cy="2660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883454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2835275" y="531813"/>
            <a:ext cx="3546475" cy="26606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0" name="Shape 320"/>
          <p:cNvSpPr txBox="1">
            <a:spLocks noGrp="1"/>
          </p:cNvSpPr>
          <p:nvPr>
            <p:ph type="body" idx="1"/>
          </p:nvPr>
        </p:nvSpPr>
        <p:spPr>
          <a:xfrm>
            <a:off x="921782" y="3369008"/>
            <a:ext cx="7374150" cy="3191771"/>
          </a:xfrm>
          <a:prstGeom prst="rect">
            <a:avLst/>
          </a:prstGeom>
        </p:spPr>
        <p:txBody>
          <a:bodyPr lIns="91425" tIns="91425" rIns="91425" bIns="91425" anchor="t" anchorCtr="0">
            <a:noAutofit/>
          </a:bodyPr>
          <a:lstStyle/>
          <a:p>
            <a:pPr lvl="0">
              <a:spcBef>
                <a:spcPts val="0"/>
              </a:spcBef>
              <a:buNone/>
            </a:pPr>
            <a:endParaRPr/>
          </a:p>
        </p:txBody>
      </p:sp>
      <p:sp>
        <p:nvSpPr>
          <p:cNvPr id="321" name="Shape 321"/>
          <p:cNvSpPr txBox="1">
            <a:spLocks noGrp="1"/>
          </p:cNvSpPr>
          <p:nvPr>
            <p:ph type="sldNum" idx="12"/>
          </p:nvPr>
        </p:nvSpPr>
        <p:spPr>
          <a:xfrm>
            <a:off x="5221298" y="6736783"/>
            <a:ext cx="3994200" cy="354743"/>
          </a:xfrm>
          <a:prstGeom prst="rect">
            <a:avLst/>
          </a:prstGeom>
        </p:spPr>
        <p:txBody>
          <a:bodyPr lIns="93300" tIns="46650" rIns="93300" bIns="46650" anchor="b" anchorCtr="0">
            <a:noAutofit/>
          </a:bodyPr>
          <a:lstStyle/>
          <a:p>
            <a:pPr>
              <a:buClr>
                <a:srgbClr val="000000"/>
              </a:buClr>
              <a:buSzPct val="25000"/>
              <a:buFont typeface="Arial"/>
              <a:buNone/>
            </a:pPr>
            <a:fld id="{00000000-1234-1234-1234-123412341234}" type="slidenum">
              <a:rPr lang="en-US"/>
              <a:pPr>
                <a:buClr>
                  <a:srgbClr val="000000"/>
                </a:buClr>
                <a:buSzPct val="25000"/>
                <a:buFont typeface="Arial"/>
                <a:buNone/>
              </a:pPr>
              <a:t>93</a:t>
            </a:fld>
            <a:endParaRPr lang="en-US"/>
          </a:p>
        </p:txBody>
      </p:sp>
    </p:spTree>
    <p:extLst>
      <p:ext uri="{BB962C8B-B14F-4D97-AF65-F5344CB8AC3E}">
        <p14:creationId xmlns:p14="http://schemas.microsoft.com/office/powerpoint/2010/main" val="121819016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txBox="1">
            <a:spLocks noGrp="1"/>
          </p:cNvSpPr>
          <p:nvPr>
            <p:ph type="body" idx="1"/>
          </p:nvPr>
        </p:nvSpPr>
        <p:spPr>
          <a:xfrm>
            <a:off x="921782" y="3369009"/>
            <a:ext cx="7374255" cy="3191691"/>
          </a:xfrm>
          <a:prstGeom prst="rect">
            <a:avLst/>
          </a:prstGeom>
        </p:spPr>
        <p:txBody>
          <a:bodyPr lIns="91425" tIns="91425" rIns="91425" bIns="91425" anchor="t" anchorCtr="0">
            <a:noAutofit/>
          </a:bodyPr>
          <a:lstStyle/>
          <a:p>
            <a:pPr lvl="0">
              <a:spcBef>
                <a:spcPts val="0"/>
              </a:spcBef>
              <a:buNone/>
            </a:pPr>
            <a:endParaRPr/>
          </a:p>
        </p:txBody>
      </p:sp>
      <p:sp>
        <p:nvSpPr>
          <p:cNvPr id="327" name="Shape 327"/>
          <p:cNvSpPr>
            <a:spLocks noGrp="1" noRot="1" noChangeAspect="1"/>
          </p:cNvSpPr>
          <p:nvPr>
            <p:ph type="sldImg" idx="2"/>
          </p:nvPr>
        </p:nvSpPr>
        <p:spPr>
          <a:xfrm>
            <a:off x="2835275" y="531813"/>
            <a:ext cx="3546475" cy="2660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320640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2835275" y="531813"/>
            <a:ext cx="3546475" cy="26606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1" name="Shape 341"/>
          <p:cNvSpPr txBox="1">
            <a:spLocks noGrp="1"/>
          </p:cNvSpPr>
          <p:nvPr>
            <p:ph type="body" idx="1"/>
          </p:nvPr>
        </p:nvSpPr>
        <p:spPr>
          <a:xfrm>
            <a:off x="921782" y="3369009"/>
            <a:ext cx="7374255" cy="3191691"/>
          </a:xfrm>
          <a:prstGeom prst="rect">
            <a:avLst/>
          </a:prstGeom>
          <a:noFill/>
          <a:ln>
            <a:noFill/>
          </a:ln>
        </p:spPr>
        <p:txBody>
          <a:bodyPr lIns="93300" tIns="46650" rIns="93300" bIns="46650" anchor="t" anchorCtr="0">
            <a:noAutofit/>
          </a:bodyPr>
          <a:lstStyle/>
          <a:p>
            <a:pPr marL="0" marR="0" lvl="0" indent="0" algn="l" rtl="0">
              <a:spcBef>
                <a:spcPts val="0"/>
              </a:spcBef>
              <a:buSzPct val="25000"/>
              <a:buNone/>
            </a:pPr>
            <a:r>
              <a:rPr lang="en-US" sz="1200" b="0" i="0" u="none" strike="noStrike" cap="none">
                <a:solidFill>
                  <a:schemeClr val="dk1"/>
                </a:solidFill>
                <a:latin typeface="Times New Roman"/>
                <a:ea typeface="Times New Roman"/>
                <a:cs typeface="Times New Roman"/>
                <a:sym typeface="Times New Roman"/>
              </a:rPr>
              <a:t>UNA VEZ DETENIDO </a:t>
            </a:r>
          </a:p>
          <a:p>
            <a:pPr marL="0" marR="0" lvl="0" indent="0" algn="l" rtl="0">
              <a:spcBef>
                <a:spcPts val="0"/>
              </a:spcBef>
              <a:buSzPct val="25000"/>
              <a:buNone/>
            </a:pPr>
            <a:r>
              <a:rPr lang="en-US" sz="1200" b="0" i="0" u="none" strike="noStrike" cap="none">
                <a:solidFill>
                  <a:schemeClr val="dk1"/>
                </a:solidFill>
                <a:latin typeface="Times New Roman"/>
                <a:ea typeface="Times New Roman"/>
                <a:cs typeface="Times New Roman"/>
                <a:sym typeface="Times New Roman"/>
              </a:rPr>
              <a:t>La informacion siguiente, puede ser util para asistir a los seres queridos de una persona que fue </a:t>
            </a:r>
          </a:p>
          <a:p>
            <a:pPr marL="0" marR="0" lvl="0" indent="0" algn="l" rtl="0">
              <a:spcBef>
                <a:spcPts val="0"/>
              </a:spcBef>
              <a:buSzPct val="25000"/>
              <a:buNone/>
            </a:pPr>
            <a:r>
              <a:rPr lang="en-US" sz="1200" b="0" i="0" u="none" strike="noStrike" cap="none">
                <a:solidFill>
                  <a:schemeClr val="dk1"/>
                </a:solidFill>
                <a:latin typeface="Times New Roman"/>
                <a:ea typeface="Times New Roman"/>
                <a:cs typeface="Times New Roman"/>
                <a:sym typeface="Times New Roman"/>
              </a:rPr>
              <a:t>arrestada. </a:t>
            </a:r>
          </a:p>
          <a:p>
            <a:pPr marL="0" marR="0" lvl="0" indent="0" algn="l" rtl="0">
              <a:spcBef>
                <a:spcPts val="0"/>
              </a:spcBef>
              <a:buSzPct val="25000"/>
              <a:buNone/>
            </a:pPr>
            <a:r>
              <a:rPr lang="en-US" sz="1200" b="0" i="0" u="none" strike="noStrike" cap="none">
                <a:solidFill>
                  <a:schemeClr val="dk1"/>
                </a:solidFill>
                <a:latin typeface="Times New Roman"/>
                <a:ea typeface="Times New Roman"/>
                <a:cs typeface="Times New Roman"/>
                <a:sym typeface="Times New Roman"/>
              </a:rPr>
              <a:t>• Solo diga su nombre.No de ninguna informacion adicional. Usted no esta obligado por ley a </a:t>
            </a:r>
          </a:p>
          <a:p>
            <a:pPr marL="0" marR="0" lvl="0" indent="0" algn="l" rtl="0">
              <a:spcBef>
                <a:spcPts val="0"/>
              </a:spcBef>
              <a:buSzPct val="25000"/>
              <a:buNone/>
            </a:pPr>
            <a:r>
              <a:rPr lang="en-US" sz="1200" b="0" i="0" u="none" strike="noStrike" cap="none">
                <a:solidFill>
                  <a:schemeClr val="dk1"/>
                </a:solidFill>
                <a:latin typeface="Times New Roman"/>
                <a:ea typeface="Times New Roman"/>
                <a:cs typeface="Times New Roman"/>
                <a:sym typeface="Times New Roman"/>
              </a:rPr>
              <a:t>dar ninguna informacion adicional. </a:t>
            </a:r>
          </a:p>
          <a:p>
            <a:pPr marL="0" marR="0" lvl="0" indent="0" algn="l" rtl="0">
              <a:spcBef>
                <a:spcPts val="0"/>
              </a:spcBef>
              <a:buSzPct val="25000"/>
              <a:buNone/>
            </a:pPr>
            <a:r>
              <a:rPr lang="en-US" sz="1200" b="0" i="0" u="none" strike="noStrike" cap="none">
                <a:solidFill>
                  <a:schemeClr val="dk1"/>
                </a:solidFill>
                <a:latin typeface="Times New Roman"/>
                <a:ea typeface="Times New Roman"/>
                <a:cs typeface="Times New Roman"/>
                <a:sym typeface="Times New Roman"/>
              </a:rPr>
              <a:t>• En las primeras 24 horas, los arrestados son llevados al siguiente lugar: </a:t>
            </a:r>
          </a:p>
          <a:p>
            <a:pPr marL="0" marR="0" lvl="0" indent="0" algn="l" rtl="0">
              <a:spcBef>
                <a:spcPts val="0"/>
              </a:spcBef>
              <a:buSzPct val="25000"/>
              <a:buNone/>
            </a:pPr>
            <a:r>
              <a:rPr lang="en-US" sz="1200" b="0" i="0" u="none" strike="noStrike" cap="none">
                <a:solidFill>
                  <a:schemeClr val="dk1"/>
                </a:solidFill>
                <a:latin typeface="Times New Roman"/>
                <a:ea typeface="Times New Roman"/>
                <a:cs typeface="Times New Roman"/>
                <a:sym typeface="Times New Roman"/>
              </a:rPr>
              <a:t>o 1930 Beech Street, Broadview, IL (I-290, salida 25th  Avenue) </a:t>
            </a:r>
          </a:p>
          <a:p>
            <a:pPr marL="0" marR="0" lvl="0" indent="0" algn="l" rtl="0">
              <a:spcBef>
                <a:spcPts val="0"/>
              </a:spcBef>
              <a:buSzPct val="25000"/>
              <a:buNone/>
            </a:pPr>
            <a:r>
              <a:rPr lang="en-US" sz="1200" b="0" i="0" u="none" strike="noStrike" cap="none">
                <a:solidFill>
                  <a:schemeClr val="dk1"/>
                </a:solidFill>
                <a:latin typeface="Times New Roman"/>
                <a:ea typeface="Times New Roman"/>
                <a:cs typeface="Times New Roman"/>
                <a:sym typeface="Times New Roman"/>
              </a:rPr>
              <a:t>o 708-449-2985 para dar informacion de los detenidos. </a:t>
            </a:r>
          </a:p>
          <a:p>
            <a:pPr marL="0" marR="0" lvl="0" indent="0" algn="l" rtl="0">
              <a:spcBef>
                <a:spcPts val="0"/>
              </a:spcBef>
              <a:buSzPct val="25000"/>
              <a:buNone/>
            </a:pPr>
            <a:r>
              <a:rPr lang="en-US" sz="1200" b="0" i="0" u="none" strike="noStrike" cap="none">
                <a:solidFill>
                  <a:schemeClr val="dk1"/>
                </a:solidFill>
                <a:latin typeface="Times New Roman"/>
                <a:ea typeface="Times New Roman"/>
                <a:cs typeface="Times New Roman"/>
                <a:sym typeface="Times New Roman"/>
              </a:rPr>
              <a:t>• En las primeras 24 horas, los arrestados son transferidos a las carceles del County (por </a:t>
            </a:r>
          </a:p>
          <a:p>
            <a:pPr marL="0" marR="0" lvl="0" indent="0" algn="l" rtl="0">
              <a:spcBef>
                <a:spcPts val="0"/>
              </a:spcBef>
              <a:buSzPct val="25000"/>
              <a:buNone/>
            </a:pPr>
            <a:r>
              <a:rPr lang="en-US" sz="1200" b="0" i="0" u="none" strike="noStrike" cap="none">
                <a:solidFill>
                  <a:schemeClr val="dk1"/>
                </a:solidFill>
                <a:latin typeface="Times New Roman"/>
                <a:ea typeface="Times New Roman"/>
                <a:cs typeface="Times New Roman"/>
                <a:sym typeface="Times New Roman"/>
              </a:rPr>
              <a:t>ejemplo: Mc. Henry, Will, etc) </a:t>
            </a:r>
          </a:p>
          <a:p>
            <a:pPr marL="0" marR="0" lvl="0" indent="0" algn="l" rtl="0">
              <a:spcBef>
                <a:spcPts val="0"/>
              </a:spcBef>
              <a:buSzPct val="25000"/>
              <a:buNone/>
            </a:pPr>
            <a:r>
              <a:rPr lang="en-US" sz="1200" b="0" i="0" u="none" strike="noStrike" cap="none">
                <a:solidFill>
                  <a:schemeClr val="dk1"/>
                </a:solidFill>
                <a:latin typeface="Times New Roman"/>
                <a:ea typeface="Times New Roman"/>
                <a:cs typeface="Times New Roman"/>
                <a:sym typeface="Times New Roman"/>
              </a:rPr>
              <a:t>• Cuando una persona en custodia inmigratoria contacta a su familia, recuerdele hacer lo </a:t>
            </a:r>
          </a:p>
          <a:p>
            <a:pPr marL="0" marR="0" lvl="0" indent="0" algn="l" rtl="0">
              <a:spcBef>
                <a:spcPts val="0"/>
              </a:spcBef>
              <a:buSzPct val="25000"/>
              <a:buNone/>
            </a:pPr>
            <a:r>
              <a:rPr lang="en-US" sz="1200" b="0" i="0" u="none" strike="noStrike" cap="none">
                <a:solidFill>
                  <a:schemeClr val="dk1"/>
                </a:solidFill>
                <a:latin typeface="Times New Roman"/>
                <a:ea typeface="Times New Roman"/>
                <a:cs typeface="Times New Roman"/>
                <a:sym typeface="Times New Roman"/>
              </a:rPr>
              <a:t>siguiente: </a:t>
            </a:r>
          </a:p>
          <a:p>
            <a:pPr marL="0" marR="0" lvl="0" indent="0" algn="l" rtl="0">
              <a:spcBef>
                <a:spcPts val="0"/>
              </a:spcBef>
              <a:buSzPct val="25000"/>
              <a:buNone/>
            </a:pPr>
            <a:r>
              <a:rPr lang="en-US" sz="1200" b="0" i="0" u="none" strike="noStrike" cap="none">
                <a:solidFill>
                  <a:schemeClr val="dk1"/>
                </a:solidFill>
                <a:latin typeface="Times New Roman"/>
                <a:ea typeface="Times New Roman"/>
                <a:cs typeface="Times New Roman"/>
                <a:sym typeface="Times New Roman"/>
              </a:rPr>
              <a:t>o Si le preguntan que si le gustaria hacer una deportacion voluntaria, por favor </a:t>
            </a:r>
          </a:p>
          <a:p>
            <a:pPr marL="0" marR="0" lvl="0" indent="0" algn="l" rtl="0">
              <a:spcBef>
                <a:spcPts val="0"/>
              </a:spcBef>
              <a:buSzPct val="25000"/>
              <a:buNone/>
            </a:pPr>
            <a:r>
              <a:rPr lang="en-US" sz="1200" b="0" i="0" u="none" strike="noStrike" cap="none">
                <a:solidFill>
                  <a:schemeClr val="dk1"/>
                </a:solidFill>
                <a:latin typeface="Times New Roman"/>
                <a:ea typeface="Times New Roman"/>
                <a:cs typeface="Times New Roman"/>
                <a:sym typeface="Times New Roman"/>
              </a:rPr>
              <a:t>diga,”NO, me gustaria tener un juicio delante de un juez o una audiencia ante un </a:t>
            </a:r>
          </a:p>
          <a:p>
            <a:pPr marL="0" marR="0" lvl="0" indent="0" algn="l" rtl="0">
              <a:spcBef>
                <a:spcPts val="0"/>
              </a:spcBef>
              <a:buSzPct val="25000"/>
              <a:buNone/>
            </a:pPr>
            <a:r>
              <a:rPr lang="en-US" sz="1200" b="0" i="0" u="none" strike="noStrike" cap="none">
                <a:solidFill>
                  <a:schemeClr val="dk1"/>
                </a:solidFill>
                <a:latin typeface="Times New Roman"/>
                <a:ea typeface="Times New Roman"/>
                <a:cs typeface="Times New Roman"/>
                <a:sym typeface="Times New Roman"/>
              </a:rPr>
              <a:t>juez”.Entonces deben preguntar, “Cuanto es la fianza?” </a:t>
            </a:r>
          </a:p>
          <a:p>
            <a:pPr marL="0" marR="0" lvl="0" indent="0" algn="l" rtl="0">
              <a:spcBef>
                <a:spcPts val="0"/>
              </a:spcBef>
              <a:buSzPct val="25000"/>
              <a:buNone/>
            </a:pPr>
            <a:r>
              <a:rPr lang="en-US" sz="1200" b="0" i="0" u="none" strike="noStrike" cap="none">
                <a:solidFill>
                  <a:schemeClr val="dk1"/>
                </a:solidFill>
                <a:latin typeface="Times New Roman"/>
                <a:ea typeface="Times New Roman"/>
                <a:cs typeface="Times New Roman"/>
                <a:sym typeface="Times New Roman"/>
              </a:rPr>
              <a:t>o Los detenidos deben decirles a sus familiares el numero de su caso. (Empieza con </a:t>
            </a:r>
          </a:p>
          <a:p>
            <a:pPr marL="0" marR="0" lvl="0" indent="0" algn="l" rtl="0">
              <a:spcBef>
                <a:spcPts val="0"/>
              </a:spcBef>
              <a:buSzPct val="25000"/>
              <a:buNone/>
            </a:pPr>
            <a:r>
              <a:rPr lang="en-US" sz="1200" b="0" i="0" u="none" strike="noStrike" cap="none">
                <a:solidFill>
                  <a:schemeClr val="dk1"/>
                </a:solidFill>
                <a:latin typeface="Times New Roman"/>
                <a:ea typeface="Times New Roman"/>
                <a:cs typeface="Times New Roman"/>
                <a:sym typeface="Times New Roman"/>
              </a:rPr>
              <a:t>letra A seguido por 9 numeros)  </a:t>
            </a:r>
          </a:p>
          <a:p>
            <a:pPr marL="0" marR="0" lvl="0" indent="0" algn="l" rtl="0">
              <a:spcBef>
                <a:spcPts val="0"/>
              </a:spcBef>
              <a:buSzPct val="25000"/>
              <a:buNone/>
            </a:pPr>
            <a:r>
              <a:rPr lang="en-US" sz="1200" b="0" i="0" u="none" strike="noStrike" cap="none">
                <a:solidFill>
                  <a:schemeClr val="dk1"/>
                </a:solidFill>
                <a:latin typeface="Times New Roman"/>
                <a:ea typeface="Times New Roman"/>
                <a:cs typeface="Times New Roman"/>
                <a:sym typeface="Times New Roman"/>
              </a:rPr>
              <a:t>o Los detenidos deben decirle a los miembros de su familia en que carcel se </a:t>
            </a:r>
          </a:p>
          <a:p>
            <a:pPr marL="0" marR="0" lvl="0" indent="0" algn="l" rtl="0">
              <a:spcBef>
                <a:spcPts val="0"/>
              </a:spcBef>
              <a:buSzPct val="25000"/>
              <a:buNone/>
            </a:pPr>
            <a:r>
              <a:rPr lang="en-US" sz="1200" b="0" i="0" u="none" strike="noStrike" cap="none">
                <a:solidFill>
                  <a:schemeClr val="dk1"/>
                </a:solidFill>
                <a:latin typeface="Times New Roman"/>
                <a:ea typeface="Times New Roman"/>
                <a:cs typeface="Times New Roman"/>
                <a:sym typeface="Times New Roman"/>
              </a:rPr>
              <a:t>encuentran.o    Los familiares que sean indocumentados no deben visitar alos detenidos en    </a:t>
            </a:r>
          </a:p>
          <a:p>
            <a:pPr marL="0" marR="0" lvl="0" indent="0" algn="l" rtl="0">
              <a:spcBef>
                <a:spcPts val="0"/>
              </a:spcBef>
              <a:buSzPct val="25000"/>
              <a:buNone/>
            </a:pPr>
            <a:r>
              <a:rPr lang="en-US" sz="1200" b="0" i="0" u="none" strike="noStrike" cap="none">
                <a:solidFill>
                  <a:schemeClr val="dk1"/>
                </a:solidFill>
                <a:latin typeface="Times New Roman"/>
                <a:ea typeface="Times New Roman"/>
                <a:cs typeface="Times New Roman"/>
                <a:sym typeface="Times New Roman"/>
              </a:rPr>
              <a:t>Broadview, tampoco a ninguna carcel del County</a:t>
            </a:r>
          </a:p>
        </p:txBody>
      </p:sp>
      <p:sp>
        <p:nvSpPr>
          <p:cNvPr id="342" name="Shape 342"/>
          <p:cNvSpPr txBox="1">
            <a:spLocks noGrp="1"/>
          </p:cNvSpPr>
          <p:nvPr>
            <p:ph type="ftr" idx="11"/>
          </p:nvPr>
        </p:nvSpPr>
        <p:spPr>
          <a:xfrm>
            <a:off x="1" y="6736783"/>
            <a:ext cx="3994388" cy="354632"/>
          </a:xfrm>
          <a:prstGeom prst="rect">
            <a:avLst/>
          </a:prstGeom>
          <a:noFill/>
          <a:ln>
            <a:noFill/>
          </a:ln>
        </p:spPr>
        <p:txBody>
          <a:bodyPr lIns="93300" tIns="46650" rIns="93300" bIns="46650" anchor="b" anchorCtr="0">
            <a:noAutofit/>
          </a:bodyPr>
          <a:lstStyle/>
          <a:p>
            <a:pPr>
              <a:buClr>
                <a:srgbClr val="000000"/>
              </a:buClr>
              <a:buSzPct val="25000"/>
              <a:buFont typeface="Times New Roman"/>
              <a:buNone/>
            </a:pPr>
            <a:r>
              <a:rPr lang="en-US">
                <a:solidFill>
                  <a:srgbClr val="000000"/>
                </a:solidFill>
                <a:latin typeface="Times New Roman"/>
                <a:ea typeface="Times New Roman"/>
                <a:cs typeface="Times New Roman"/>
                <a:sym typeface="Times New Roman"/>
              </a:rPr>
              <a:t>Illinois Coalition for Immigrant and Refugee Rights</a:t>
            </a:r>
          </a:p>
        </p:txBody>
      </p:sp>
    </p:spTree>
    <p:extLst>
      <p:ext uri="{BB962C8B-B14F-4D97-AF65-F5344CB8AC3E}">
        <p14:creationId xmlns:p14="http://schemas.microsoft.com/office/powerpoint/2010/main" val="22439163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921782" y="3369009"/>
            <a:ext cx="7374255" cy="3191691"/>
          </a:xfrm>
          <a:prstGeom prst="rect">
            <a:avLst/>
          </a:prstGeom>
        </p:spPr>
        <p:txBody>
          <a:bodyPr lIns="91425" tIns="91425" rIns="91425" bIns="91425" anchor="t" anchorCtr="0">
            <a:noAutofit/>
          </a:bodyPr>
          <a:lstStyle/>
          <a:p>
            <a:pPr lvl="0">
              <a:spcBef>
                <a:spcPts val="0"/>
              </a:spcBef>
              <a:buNone/>
            </a:pPr>
            <a:endParaRPr/>
          </a:p>
        </p:txBody>
      </p:sp>
      <p:sp>
        <p:nvSpPr>
          <p:cNvPr id="352" name="Shape 352"/>
          <p:cNvSpPr>
            <a:spLocks noGrp="1" noRot="1" noChangeAspect="1"/>
          </p:cNvSpPr>
          <p:nvPr>
            <p:ph type="sldImg" idx="2"/>
          </p:nvPr>
        </p:nvSpPr>
        <p:spPr>
          <a:xfrm>
            <a:off x="2835275" y="531813"/>
            <a:ext cx="3546475" cy="2660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58427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2971800" y="549275"/>
            <a:ext cx="3657600" cy="27432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960121" y="3474721"/>
            <a:ext cx="7680851" cy="3291922"/>
          </a:xfrm>
          <a:prstGeom prst="rect">
            <a:avLst/>
          </a:prstGeom>
        </p:spPr>
        <p:txBody>
          <a:bodyPr lIns="94689" tIns="94689" rIns="94689" bIns="94689" anchor="t" anchorCtr="0">
            <a:noAutofit/>
          </a:bodyPr>
          <a:lstStyle/>
          <a:p>
            <a:r>
              <a:rPr lang="en-US" dirty="0"/>
              <a:t>Of the Illinois family households that include at least one undocumented individual (198,000), 87% are mixed-status. That is, they also include at least one U.S citizen or individual with lawful status and 74% include a native-born U.S. citizen. In the collar counties surrounding Chicago, 90% of family households are mixed-status, and 79% include at least one native born U.S. citizen.</a:t>
            </a:r>
            <a:endParaRPr dirty="0"/>
          </a:p>
        </p:txBody>
      </p:sp>
      <p:sp>
        <p:nvSpPr>
          <p:cNvPr id="2" name="Header Placeholder 1"/>
          <p:cNvSpPr>
            <a:spLocks noGrp="1"/>
          </p:cNvSpPr>
          <p:nvPr>
            <p:ph type="hdr" idx="10"/>
          </p:nvPr>
        </p:nvSpPr>
        <p:spPr/>
        <p:txBody>
          <a:bodyPr/>
          <a:lstStyle/>
          <a:p>
            <a:r>
              <a:rPr lang="en-US" smtClean="0">
                <a:solidFill>
                  <a:srgbClr val="000000"/>
                </a:solidFill>
              </a:rPr>
              <a:t>Illinois Coalition for Immigrant and Refugee Rights</a:t>
            </a:r>
            <a:endParaRPr lang="en-US">
              <a:solidFill>
                <a:srgbClr val="000000"/>
              </a:solidFill>
            </a:endParaRPr>
          </a:p>
        </p:txBody>
      </p:sp>
      <p:sp>
        <p:nvSpPr>
          <p:cNvPr id="3" name="Date Placeholder 2"/>
          <p:cNvSpPr>
            <a:spLocks noGrp="1"/>
          </p:cNvSpPr>
          <p:nvPr>
            <p:ph type="dt" idx="11"/>
          </p:nvPr>
        </p:nvSpPr>
        <p:spPr/>
        <p:txBody>
          <a:bodyPr/>
          <a:lstStyle/>
          <a:p>
            <a:r>
              <a:rPr lang="en-US" smtClean="0">
                <a:solidFill>
                  <a:srgbClr val="000000"/>
                </a:solidFill>
              </a:rPr>
              <a:t>10/26/2017</a:t>
            </a:r>
            <a:endParaRPr lang="en-US">
              <a:solidFill>
                <a:srgbClr val="000000"/>
              </a:solidFill>
            </a:endParaRPr>
          </a:p>
        </p:txBody>
      </p:sp>
    </p:spTree>
    <p:extLst>
      <p:ext uri="{BB962C8B-B14F-4D97-AF65-F5344CB8AC3E}">
        <p14:creationId xmlns:p14="http://schemas.microsoft.com/office/powerpoint/2010/main" val="893947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81456" y="3579115"/>
            <a:ext cx="7851648" cy="3136768"/>
          </a:xfrm>
        </p:spPr>
        <p:txBody>
          <a:bodyPr>
            <a:normAutofit fontScale="47500" lnSpcReduction="20000"/>
          </a:bodyPr>
          <a:lstStyle/>
          <a:p>
            <a:pPr defTabSz="966612">
              <a:defRPr/>
            </a:pPr>
            <a:r>
              <a:rPr lang="en-US" baseline="0" dirty="0"/>
              <a:t>First, we wanted to clarify some terminology because these are sometimes used interchangeably, but in fact are slightly different.</a:t>
            </a:r>
          </a:p>
          <a:p>
            <a:pPr marL="362480" indent="-362480">
              <a:lnSpc>
                <a:spcPct val="107000"/>
              </a:lnSpc>
              <a:buFont typeface="+mj-lt"/>
              <a:buAutoNum type="arabicPeriod"/>
            </a:pPr>
            <a:r>
              <a:rPr lang="en-US" sz="1300" b="1" dirty="0">
                <a:latin typeface="Calibri" panose="020F0502020204030204" pitchFamily="34" charset="0"/>
                <a:ea typeface="Calibri" panose="020F0502020204030204" pitchFamily="34" charset="0"/>
                <a:cs typeface="Times New Roman" panose="02020603050405020304" pitchFamily="18" charset="0"/>
              </a:rPr>
              <a:t>Refugee vs. immigrant: </a:t>
            </a:r>
            <a:r>
              <a:rPr lang="en-US" sz="1300" dirty="0">
                <a:latin typeface="Calibri" panose="020F0502020204030204" pitchFamily="34" charset="0"/>
                <a:ea typeface="Calibri" panose="020F0502020204030204" pitchFamily="34" charset="0"/>
                <a:cs typeface="Times New Roman" panose="02020603050405020304" pitchFamily="18" charset="0"/>
              </a:rPr>
              <a:t>Immigrant is the most inclusive term and includes any foreign-born non-citizens who choose to leave their countries of origin with the intention of residing permanently in new country. </a:t>
            </a:r>
          </a:p>
          <a:p>
            <a:pPr marL="785372" lvl="1" indent="-302066">
              <a:lnSpc>
                <a:spcPct val="107000"/>
              </a:lnSpc>
              <a:buFont typeface="+mj-lt"/>
              <a:buAutoNum type="alphaLcPeriod"/>
            </a:pPr>
            <a:r>
              <a:rPr lang="en-US" sz="1300" dirty="0">
                <a:latin typeface="Calibri" panose="020F0502020204030204" pitchFamily="34" charset="0"/>
                <a:ea typeface="Calibri" panose="020F0502020204030204" pitchFamily="34" charset="0"/>
                <a:cs typeface="Times New Roman" panose="02020603050405020304" pitchFamily="18" charset="0"/>
              </a:rPr>
              <a:t>Immigrants may come voluntarily or involuntarily, by legal or unauthorized processes.  This population includes naturalized citizens, lawful permanent residents, refugees and </a:t>
            </a:r>
            <a:r>
              <a:rPr lang="en-US" sz="1300" dirty="0" err="1">
                <a:latin typeface="Calibri" panose="020F0502020204030204" pitchFamily="34" charset="0"/>
                <a:ea typeface="Calibri" panose="020F0502020204030204" pitchFamily="34" charset="0"/>
                <a:cs typeface="Times New Roman" panose="02020603050405020304" pitchFamily="18" charset="0"/>
              </a:rPr>
              <a:t>asylees</a:t>
            </a:r>
            <a:r>
              <a:rPr lang="en-US" sz="1300" dirty="0">
                <a:latin typeface="Calibri" panose="020F0502020204030204" pitchFamily="34" charset="0"/>
                <a:ea typeface="Calibri" panose="020F0502020204030204" pitchFamily="34" charset="0"/>
                <a:cs typeface="Times New Roman" panose="02020603050405020304" pitchFamily="18" charset="0"/>
              </a:rPr>
              <a:t>, persons on certain temporary visas or humanitarian visas (U or T visa), and the unauthorized. </a:t>
            </a:r>
          </a:p>
          <a:p>
            <a:pPr marL="785372" lvl="1" indent="-302066">
              <a:lnSpc>
                <a:spcPct val="107000"/>
              </a:lnSpc>
              <a:buFont typeface="+mj-lt"/>
              <a:buAutoNum type="alphaLcPeriod"/>
            </a:pPr>
            <a:r>
              <a:rPr lang="en-US" sz="1300" dirty="0">
                <a:latin typeface="Calibri" panose="020F0502020204030204" pitchFamily="34" charset="0"/>
                <a:ea typeface="Calibri" panose="020F0502020204030204" pitchFamily="34" charset="0"/>
                <a:cs typeface="Times New Roman" panose="02020603050405020304" pitchFamily="18" charset="0"/>
              </a:rPr>
              <a:t>For many immigrants, the reasons for which people are leaving their countries of origin today are increasingly involuntary in nature, rather than the result of a free decision, including as a result of community violence, natural or environmental disaster, or abject poverty</a:t>
            </a:r>
          </a:p>
          <a:p>
            <a:pPr marL="785372" lvl="1" indent="-302066">
              <a:lnSpc>
                <a:spcPct val="107000"/>
              </a:lnSpc>
              <a:buFont typeface="+mj-lt"/>
              <a:buAutoNum type="alphaLcPeriod"/>
            </a:pPr>
            <a:r>
              <a:rPr lang="en-US" sz="1300" b="1" dirty="0">
                <a:latin typeface="Calibri" panose="020F0502020204030204" pitchFamily="34" charset="0"/>
                <a:ea typeface="Calibri" panose="020F0502020204030204" pitchFamily="34" charset="0"/>
                <a:cs typeface="Times New Roman" panose="02020603050405020304" pitchFamily="18" charset="0"/>
              </a:rPr>
              <a:t>Immigrants of undocumented status: </a:t>
            </a:r>
            <a:r>
              <a:rPr lang="en-US" sz="1300" dirty="0">
                <a:latin typeface="Calibri" panose="020F0502020204030204" pitchFamily="34" charset="0"/>
                <a:ea typeface="Calibri" panose="020F0502020204030204" pitchFamily="34" charset="0"/>
                <a:cs typeface="Times New Roman" panose="02020603050405020304" pitchFamily="18" charset="0"/>
              </a:rPr>
              <a:t>Foreign-born non-citizens residing in the U.S., having either entered without authorization or overstayed their visa</a:t>
            </a:r>
          </a:p>
          <a:p>
            <a:pPr marL="1268679" lvl="2" indent="-302066">
              <a:lnSpc>
                <a:spcPct val="107000"/>
              </a:lnSpc>
              <a:buFont typeface="+mj-lt"/>
              <a:buAutoNum type="alphaLcPeriod"/>
            </a:pPr>
            <a:r>
              <a:rPr lang="en-US" sz="1300" dirty="0">
                <a:latin typeface="Calibri" panose="020F0502020204030204" pitchFamily="34" charset="0"/>
                <a:ea typeface="Calibri" panose="020F0502020204030204" pitchFamily="34" charset="0"/>
                <a:cs typeface="Times New Roman" panose="02020603050405020304" pitchFamily="18" charset="0"/>
              </a:rPr>
              <a:t>More and more, we are encouraging people to avoid saying “illegals” because actions and objects are illegal, not human beings.  If a pedestrian crosses the road outside a crosswalk, we don’t call them an illegal pedestrian.  To call someone a illegal is </a:t>
            </a:r>
            <a:r>
              <a:rPr lang="en-US" sz="1300" dirty="0" err="1">
                <a:latin typeface="Calibri" panose="020F0502020204030204" pitchFamily="34" charset="0"/>
                <a:ea typeface="Calibri" panose="020F0502020204030204" pitchFamily="34" charset="0"/>
                <a:cs typeface="Times New Roman" panose="02020603050405020304" pitchFamily="18" charset="0"/>
              </a:rPr>
              <a:t>innaccurate</a:t>
            </a:r>
            <a:r>
              <a:rPr lang="en-US" sz="1300" dirty="0">
                <a:latin typeface="Calibri" panose="020F0502020204030204" pitchFamily="34" charset="0"/>
                <a:ea typeface="Calibri" panose="020F0502020204030204" pitchFamily="34" charset="0"/>
                <a:cs typeface="Times New Roman" panose="02020603050405020304" pitchFamily="18" charset="0"/>
              </a:rPr>
              <a:t> and pejorative.</a:t>
            </a:r>
          </a:p>
          <a:p>
            <a:pPr marL="362480" indent="-362480">
              <a:lnSpc>
                <a:spcPct val="107000"/>
              </a:lnSpc>
              <a:buFont typeface="+mj-lt"/>
              <a:buAutoNum type="arabicPeriod"/>
            </a:pPr>
            <a:r>
              <a:rPr lang="en-US" sz="1300" b="1" dirty="0">
                <a:latin typeface="Calibri" panose="020F0502020204030204" pitchFamily="34" charset="0"/>
                <a:ea typeface="Calibri" panose="020F0502020204030204" pitchFamily="34" charset="0"/>
                <a:cs typeface="Times New Roman" panose="02020603050405020304" pitchFamily="18" charset="0"/>
              </a:rPr>
              <a:t>Refugee </a:t>
            </a:r>
            <a:r>
              <a:rPr lang="en-US" sz="1300" b="1" dirty="0">
                <a:latin typeface="Calibri" panose="020F0502020204030204" pitchFamily="34" charset="0"/>
                <a:ea typeface="Calibri" panose="020F0502020204030204" pitchFamily="34" charset="0"/>
                <a:cs typeface="Times New Roman" panose="02020603050405020304" pitchFamily="18" charset="0"/>
              </a:rPr>
              <a:t>vs. Asylum Seeker:</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marL="785372" lvl="1" indent="-302066">
              <a:lnSpc>
                <a:spcPct val="107000"/>
              </a:lnSpc>
              <a:buFont typeface="+mj-lt"/>
              <a:buAutoNum type="alphaLcPeriod"/>
            </a:pPr>
            <a:r>
              <a:rPr lang="en-US" sz="1300" b="1" dirty="0">
                <a:latin typeface="Calibri" panose="020F0502020204030204" pitchFamily="34" charset="0"/>
                <a:ea typeface="Calibri" panose="020F0502020204030204" pitchFamily="34" charset="0"/>
                <a:cs typeface="Times New Roman" panose="02020603050405020304" pitchFamily="18" charset="0"/>
              </a:rPr>
              <a:t>Refugee</a:t>
            </a:r>
            <a:r>
              <a:rPr lang="en-US" sz="1300" dirty="0">
                <a:latin typeface="Calibri" panose="020F0502020204030204" pitchFamily="34" charset="0"/>
                <a:ea typeface="Calibri" panose="020F0502020204030204" pitchFamily="34" charset="0"/>
                <a:cs typeface="Times New Roman" panose="02020603050405020304" pitchFamily="18" charset="0"/>
              </a:rPr>
              <a:t> is a person located outside the US who has been forced to flee his or her country of origin because of war, violence, or persecution or well-founded fear of persecution due to race, religion, nationality, membership in a particular social group or political opinion. </a:t>
            </a:r>
          </a:p>
          <a:p>
            <a:pPr marL="785372" lvl="1" indent="-302066">
              <a:lnSpc>
                <a:spcPct val="107000"/>
              </a:lnSpc>
              <a:buFont typeface="+mj-lt"/>
              <a:buAutoNum type="alphaLcPeriod"/>
            </a:pPr>
            <a:r>
              <a:rPr lang="en-US" sz="1300" b="1" dirty="0">
                <a:latin typeface="Calibri" panose="020F0502020204030204" pitchFamily="34" charset="0"/>
                <a:ea typeface="Calibri" panose="020F0502020204030204" pitchFamily="34" charset="0"/>
                <a:cs typeface="Times New Roman" panose="02020603050405020304" pitchFamily="18" charset="0"/>
              </a:rPr>
              <a:t>Asylum seeker </a:t>
            </a:r>
            <a:r>
              <a:rPr lang="en-US" sz="1300" dirty="0">
                <a:latin typeface="Calibri" panose="020F0502020204030204" pitchFamily="34" charset="0"/>
                <a:ea typeface="Calibri" panose="020F0502020204030204" pitchFamily="34" charset="0"/>
                <a:cs typeface="Times New Roman" panose="02020603050405020304" pitchFamily="18" charset="0"/>
              </a:rPr>
              <a:t>is</a:t>
            </a:r>
            <a:r>
              <a:rPr lang="en-US" sz="1300" b="1" dirty="0">
                <a:latin typeface="Calibri" panose="020F0502020204030204" pitchFamily="34" charset="0"/>
                <a:ea typeface="Calibri" panose="020F0502020204030204" pitchFamily="34" charset="0"/>
                <a:cs typeface="Times New Roman" panose="02020603050405020304" pitchFamily="18" charset="0"/>
              </a:rPr>
              <a:t> </a:t>
            </a:r>
            <a:r>
              <a:rPr lang="en-US" sz="1300" dirty="0">
                <a:latin typeface="Calibri" panose="020F0502020204030204" pitchFamily="34" charset="0"/>
                <a:ea typeface="Calibri" panose="020F0502020204030204" pitchFamily="34" charset="0"/>
                <a:cs typeface="Times New Roman" panose="02020603050405020304" pitchFamily="18" charset="0"/>
              </a:rPr>
              <a:t>someone who flees their own country and seeks sanctuary in another country and applies for refugee/asylum status upon arrival to the new country. This person must demonstrate that his or her fear of persecution in his/her home country is well-founded. S/he may enter the country as students, tourists, businessmen, or even in undocumented status. </a:t>
            </a:r>
          </a:p>
          <a:p>
            <a:pPr marL="362480" indent="-362480">
              <a:lnSpc>
                <a:spcPct val="107000"/>
              </a:lnSpc>
              <a:buFont typeface="+mj-lt"/>
              <a:buAutoNum type="arabicPeriod"/>
            </a:pPr>
            <a:r>
              <a:rPr lang="en-US" sz="1300" b="1" dirty="0">
                <a:latin typeface="Calibri" panose="020F0502020204030204" pitchFamily="34" charset="0"/>
                <a:ea typeface="Calibri" panose="020F0502020204030204" pitchFamily="34" charset="0"/>
                <a:cs typeface="Times New Roman" panose="02020603050405020304" pitchFamily="18" charset="0"/>
              </a:rPr>
              <a:t>Dreamers vs. DACA:</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marL="785372" lvl="1" indent="-302066">
              <a:lnSpc>
                <a:spcPct val="107000"/>
              </a:lnSpc>
              <a:buFont typeface="+mj-lt"/>
              <a:buAutoNum type="alphaLcPeriod"/>
            </a:pPr>
            <a:r>
              <a:rPr lang="en-US" sz="1300" dirty="0">
                <a:latin typeface="Calibri" panose="020F0502020204030204" pitchFamily="34" charset="0"/>
                <a:ea typeface="Calibri" panose="020F0502020204030204" pitchFamily="34" charset="0"/>
                <a:cs typeface="Times New Roman" panose="02020603050405020304" pitchFamily="18" charset="0"/>
              </a:rPr>
              <a:t>The </a:t>
            </a:r>
            <a:r>
              <a:rPr lang="en-US" sz="1300" b="1" dirty="0">
                <a:latin typeface="Calibri" panose="020F0502020204030204" pitchFamily="34" charset="0"/>
                <a:ea typeface="Calibri" panose="020F0502020204030204" pitchFamily="34" charset="0"/>
                <a:cs typeface="Times New Roman" panose="02020603050405020304" pitchFamily="18" charset="0"/>
              </a:rPr>
              <a:t>DREAM Act (Development, Relief, and Education for Alien Minors Act)</a:t>
            </a:r>
            <a:r>
              <a:rPr lang="en-US" sz="1300" dirty="0">
                <a:latin typeface="Calibri" panose="020F0502020204030204" pitchFamily="34" charset="0"/>
                <a:ea typeface="Calibri" panose="020F0502020204030204" pitchFamily="34" charset="0"/>
                <a:cs typeface="Times New Roman" panose="02020603050405020304" pitchFamily="18" charset="0"/>
              </a:rPr>
              <a:t> was stalemated in Congress for some time and never was passed. Although the DREAM act failed, the name stuck, and now the term “Dreamers” is used to refer to immigrants of undocumented status under the age of 35 seeking full or partial legalization/amnesty.</a:t>
            </a:r>
          </a:p>
          <a:p>
            <a:pPr marL="785372" lvl="1" indent="-302066">
              <a:lnSpc>
                <a:spcPct val="107000"/>
              </a:lnSpc>
              <a:spcAft>
                <a:spcPts val="846"/>
              </a:spcAft>
              <a:buFont typeface="+mj-lt"/>
              <a:buAutoNum type="alphaLcPeriod"/>
            </a:pPr>
            <a:r>
              <a:rPr lang="en-US" sz="1300" b="1" dirty="0">
                <a:latin typeface="Calibri" panose="020F0502020204030204" pitchFamily="34" charset="0"/>
                <a:ea typeface="Calibri" panose="020F0502020204030204" pitchFamily="34" charset="0"/>
                <a:cs typeface="Times New Roman" panose="02020603050405020304" pitchFamily="18" charset="0"/>
              </a:rPr>
              <a:t>DACA (Deferred Action for Childhood Arrivals)</a:t>
            </a:r>
            <a:r>
              <a:rPr lang="en-US" sz="1300" dirty="0">
                <a:latin typeface="Calibri" panose="020F0502020204030204" pitchFamily="34" charset="0"/>
                <a:ea typeface="Calibri" panose="020F0502020204030204" pitchFamily="34" charset="0"/>
                <a:cs typeface="Times New Roman" panose="02020603050405020304" pitchFamily="18" charset="0"/>
              </a:rPr>
              <a:t> was an executive order signed by President Obama that essentially protects eligible individuals from deportation for a 2-year period.  During this period, DACA-eligible individuals could obtain a driver’s license, SS# and work authorization.  An estimated 800,000 DACA youth came out of the shadows and registered with the U.S. government. DACA does not provide a pathway to citizenship. </a:t>
            </a:r>
          </a:p>
          <a:p>
            <a:pPr defTabSz="966612">
              <a:defRPr/>
            </a:pPr>
            <a:endParaRPr lang="en-US" baseline="0" dirty="0"/>
          </a:p>
          <a:p>
            <a:pPr>
              <a:lnSpc>
                <a:spcPct val="107000"/>
              </a:lnSpc>
              <a:spcAft>
                <a:spcPts val="846"/>
              </a:spcAft>
            </a:pPr>
            <a:r>
              <a:rPr lang="en-US" sz="1300" b="1" dirty="0">
                <a:latin typeface="Calibri" panose="020F0502020204030204" pitchFamily="34" charset="0"/>
                <a:ea typeface="Calibri" panose="020F0502020204030204" pitchFamily="34" charset="0"/>
                <a:cs typeface="Times New Roman" panose="02020603050405020304" pitchFamily="18" charset="0"/>
              </a:rPr>
              <a:t>SAY:</a:t>
            </a:r>
            <a:r>
              <a:rPr lang="en-US" sz="1300" dirty="0">
                <a:latin typeface="Calibri" panose="020F0502020204030204" pitchFamily="34" charset="0"/>
                <a:ea typeface="Calibri" panose="020F0502020204030204" pitchFamily="34" charset="0"/>
                <a:cs typeface="Times New Roman" panose="02020603050405020304" pitchFamily="18" charset="0"/>
              </a:rPr>
              <a:t> We put these definitions up to highlight the differences between eligibility and access to government benefits and services. We also know that there is a dynamic of the “good” vs. the “bad” immigrant when people make distinctions between legal status and how people came to be here that serves to further marginalize segments of the population. </a:t>
            </a:r>
          </a:p>
          <a:p>
            <a:pPr>
              <a:lnSpc>
                <a:spcPct val="107000"/>
              </a:lnSpc>
              <a:spcAft>
                <a:spcPts val="846"/>
              </a:spcAft>
            </a:pP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buFont typeface="Symbol" panose="05050102010706020507" pitchFamily="18" charset="2"/>
              <a:buChar char=""/>
            </a:pPr>
            <a:r>
              <a:rPr lang="en-US" sz="1300" dirty="0">
                <a:latin typeface="Calibri" panose="020F0502020204030204" pitchFamily="34" charset="0"/>
                <a:ea typeface="Calibri" panose="020F0502020204030204" pitchFamily="34" charset="0"/>
                <a:cs typeface="Times New Roman" panose="02020603050405020304" pitchFamily="18" charset="0"/>
              </a:rPr>
              <a:t>Refugees and asylum seekers have certain protected legal status and access to government benefits and a pathway to citizenship, but immigrants of undocumented status do not.</a:t>
            </a:r>
          </a:p>
          <a:p>
            <a:pPr marL="362480" indent="-362480">
              <a:lnSpc>
                <a:spcPct val="107000"/>
              </a:lnSpc>
              <a:buFont typeface="Symbol" panose="05050102010706020507" pitchFamily="18" charset="2"/>
              <a:buChar char=""/>
            </a:pPr>
            <a:r>
              <a:rPr lang="en-US" sz="1300" dirty="0">
                <a:latin typeface="Calibri" panose="020F0502020204030204" pitchFamily="34" charset="0"/>
                <a:ea typeface="Calibri" panose="020F0502020204030204" pitchFamily="34" charset="0"/>
                <a:cs typeface="Times New Roman" panose="02020603050405020304" pitchFamily="18" charset="0"/>
              </a:rPr>
              <a:t>Dreamers and those who qualified for DACA also were afforded a certain level of privilege – being able to study and work – that other immigrants of undocumented status were not. The terms DACA and Dreamers perpetuate the good vs bad narrative because these individuals have been identified as “good” immigrants have parents or siblings of undocumented status who are not able to access DACA.</a:t>
            </a:r>
          </a:p>
          <a:p>
            <a:pPr marL="785372" lvl="1" indent="-302066">
              <a:lnSpc>
                <a:spcPct val="107000"/>
              </a:lnSpc>
              <a:buFont typeface="Courier New" panose="02070309020205020404" pitchFamily="49" charset="0"/>
              <a:buChar char="o"/>
            </a:pPr>
            <a:r>
              <a:rPr lang="en-US" sz="1300" dirty="0">
                <a:latin typeface="Calibri" panose="020F0502020204030204" pitchFamily="34" charset="0"/>
                <a:ea typeface="Calibri" panose="020F0502020204030204" pitchFamily="34" charset="0"/>
                <a:cs typeface="Times New Roman" panose="02020603050405020304" pitchFamily="18" charset="0"/>
              </a:rPr>
              <a:t>Now that DACA has been rescinded, DACA youth are feeling some of the same stress that has been a constant for other people of undocumented status. Distress is mounting now that immigration officials deported the first DACA student in April who did not have a criminal record. </a:t>
            </a:r>
          </a:p>
          <a:p>
            <a:pPr marL="362480" indent="-362480">
              <a:lnSpc>
                <a:spcPct val="107000"/>
              </a:lnSpc>
              <a:buFont typeface="Symbol" panose="05050102010706020507" pitchFamily="18" charset="2"/>
              <a:buChar char=""/>
            </a:pPr>
            <a:r>
              <a:rPr lang="en-US" sz="1300" dirty="0">
                <a:latin typeface="Calibri" panose="020F0502020204030204" pitchFamily="34" charset="0"/>
                <a:ea typeface="Calibri" panose="020F0502020204030204" pitchFamily="34" charset="0"/>
                <a:cs typeface="Times New Roman" panose="02020603050405020304" pitchFamily="18" charset="0"/>
              </a:rPr>
              <a:t>Another consideration for many refugees/immigrants, is that many times family members may have different legal statuses – some with DACA, some citizens, some undocumented.  </a:t>
            </a:r>
          </a:p>
          <a:p>
            <a:pPr marL="785372" lvl="1" indent="-302066">
              <a:lnSpc>
                <a:spcPct val="107000"/>
              </a:lnSpc>
              <a:buFont typeface="Courier New" panose="02070309020205020404" pitchFamily="49" charset="0"/>
              <a:buChar char="o"/>
            </a:pPr>
            <a:r>
              <a:rPr lang="en-US" sz="1300" dirty="0">
                <a:latin typeface="Calibri" panose="020F0502020204030204" pitchFamily="34" charset="0"/>
                <a:ea typeface="Calibri" panose="020F0502020204030204" pitchFamily="34" charset="0"/>
                <a:cs typeface="Times New Roman" panose="02020603050405020304" pitchFamily="18" charset="0"/>
              </a:rPr>
              <a:t>Over 9 million people are in mixed-status families and have at least one undocumented adult and at least one US-born child (Passel, et al., 2014)</a:t>
            </a:r>
          </a:p>
          <a:p>
            <a:pPr marL="785372" lvl="1" indent="-302066">
              <a:lnSpc>
                <a:spcPct val="107000"/>
              </a:lnSpc>
              <a:spcAft>
                <a:spcPts val="846"/>
              </a:spcAft>
              <a:buFont typeface="Courier New" panose="02070309020205020404" pitchFamily="49" charset="0"/>
              <a:buChar char="o"/>
            </a:pPr>
            <a:r>
              <a:rPr lang="en-US" sz="1300" dirty="0">
                <a:latin typeface="Calibri" panose="020F0502020204030204" pitchFamily="34" charset="0"/>
                <a:ea typeface="Calibri" panose="020F0502020204030204" pitchFamily="34" charset="0"/>
                <a:cs typeface="Times New Roman" panose="02020603050405020304" pitchFamily="18" charset="0"/>
              </a:rPr>
              <a:t>So threatening to bar entry to or deport particular groups affects millions of families, communities and schools.</a:t>
            </a:r>
            <a:r>
              <a:rPr lang="en-US" dirty="0">
                <a:latin typeface="Calibri" panose="020F0502020204030204" pitchFamily="34" charset="0"/>
              </a:rPr>
              <a:t> </a:t>
            </a:r>
          </a:p>
          <a:p>
            <a:pPr defTabSz="966612">
              <a:defRPr/>
            </a:pPr>
            <a:endParaRPr lang="en-US" baseline="0" dirty="0"/>
          </a:p>
          <a:p>
            <a:pPr marL="181240" indent="-181240" defTabSz="966612">
              <a:buFont typeface="Arial" panose="020B0604020202020204" pitchFamily="34" charset="0"/>
              <a:buChar char="•"/>
              <a:defRPr/>
            </a:pPr>
            <a:endParaRPr lang="en-US" baseline="0" dirty="0"/>
          </a:p>
          <a:p>
            <a:pPr marL="184684" indent="-184684">
              <a:buFont typeface="Arial" panose="020B0604020202020204" pitchFamily="34" charset="0"/>
              <a:buChar char="•"/>
            </a:pPr>
            <a:endParaRPr lang="en-US" baseline="0" dirty="0"/>
          </a:p>
          <a:p>
            <a:pPr marL="184684" indent="-184684">
              <a:buFont typeface="Arial" panose="020B0604020202020204" pitchFamily="34" charset="0"/>
              <a:buChar char="•"/>
            </a:pPr>
            <a:endParaRPr lang="en-US" sz="1500" b="1" dirty="0"/>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90636592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3054350" y="566738"/>
            <a:ext cx="3724275" cy="2794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421" name="Shape 421"/>
          <p:cNvSpPr txBox="1">
            <a:spLocks noGrp="1"/>
          </p:cNvSpPr>
          <p:nvPr>
            <p:ph type="body" idx="1"/>
          </p:nvPr>
        </p:nvSpPr>
        <p:spPr>
          <a:xfrm>
            <a:off x="982344" y="3536951"/>
            <a:ext cx="7867649" cy="3351528"/>
          </a:xfrm>
          <a:prstGeom prst="rect">
            <a:avLst/>
          </a:prstGeom>
          <a:noFill/>
          <a:ln>
            <a:noFill/>
          </a:ln>
        </p:spPr>
        <p:txBody>
          <a:bodyPr lIns="96631" tIns="48315" rIns="96631" bIns="48315" anchor="ctr" anchorCtr="0">
            <a:noAutofit/>
          </a:bodyPr>
          <a:lstStyle/>
          <a:p>
            <a:pPr>
              <a:buSzPct val="25000"/>
            </a:pPr>
            <a:endParaRPr dirty="0">
              <a:latin typeface="Times New Roman"/>
              <a:ea typeface="Times New Roman"/>
              <a:cs typeface="Times New Roman"/>
              <a:sym typeface="Times New Roman"/>
            </a:endParaRPr>
          </a:p>
        </p:txBody>
      </p:sp>
      <p:sp>
        <p:nvSpPr>
          <p:cNvPr id="422" name="Shape 422"/>
          <p:cNvSpPr txBox="1">
            <a:spLocks noGrp="1"/>
          </p:cNvSpPr>
          <p:nvPr>
            <p:ph type="ftr" idx="11"/>
          </p:nvPr>
        </p:nvSpPr>
        <p:spPr>
          <a:xfrm>
            <a:off x="0" y="6948170"/>
            <a:ext cx="4160520" cy="365759"/>
          </a:xfrm>
          <a:prstGeom prst="rect">
            <a:avLst/>
          </a:prstGeom>
          <a:noFill/>
          <a:ln>
            <a:noFill/>
          </a:ln>
        </p:spPr>
        <p:txBody>
          <a:bodyPr lIns="96631" tIns="48315" rIns="96631" bIns="48315" anchor="b" anchorCtr="0">
            <a:noAutofit/>
          </a:bodyPr>
          <a:lstStyle/>
          <a:p>
            <a:pPr>
              <a:buClr>
                <a:srgbClr val="000000"/>
              </a:buClr>
              <a:buSzPct val="25000"/>
            </a:pPr>
            <a:r>
              <a:rPr lang="en-US">
                <a:solidFill>
                  <a:srgbClr val="000000"/>
                </a:solidFill>
                <a:latin typeface="Times New Roman"/>
                <a:ea typeface="Times New Roman"/>
                <a:cs typeface="Times New Roman"/>
                <a:sym typeface="Times New Roman"/>
              </a:rPr>
              <a:t>Illinois Coalition for Immigrant and Refugee Rights</a:t>
            </a:r>
          </a:p>
        </p:txBody>
      </p:sp>
      <p:sp>
        <p:nvSpPr>
          <p:cNvPr id="2" name="Header Placeholder 1"/>
          <p:cNvSpPr>
            <a:spLocks noGrp="1"/>
          </p:cNvSpPr>
          <p:nvPr>
            <p:ph type="hdr" idx="12"/>
          </p:nvPr>
        </p:nvSpPr>
        <p:spPr/>
        <p:txBody>
          <a:bodyPr/>
          <a:lstStyle/>
          <a:p>
            <a:r>
              <a:rPr lang="en-US" smtClean="0">
                <a:solidFill>
                  <a:srgbClr val="000000"/>
                </a:solidFill>
              </a:rPr>
              <a:t>Illinois Coalition for Immigrant and Refugee Rights</a:t>
            </a:r>
            <a:endParaRPr lang="en-US">
              <a:solidFill>
                <a:srgbClr val="000000"/>
              </a:solidFill>
            </a:endParaRPr>
          </a:p>
        </p:txBody>
      </p:sp>
      <p:sp>
        <p:nvSpPr>
          <p:cNvPr id="3" name="Date Placeholder 2"/>
          <p:cNvSpPr>
            <a:spLocks noGrp="1"/>
          </p:cNvSpPr>
          <p:nvPr>
            <p:ph type="dt" idx="13"/>
          </p:nvPr>
        </p:nvSpPr>
        <p:spPr/>
        <p:txBody>
          <a:bodyPr/>
          <a:lstStyle/>
          <a:p>
            <a:r>
              <a:rPr lang="en-US" smtClean="0">
                <a:solidFill>
                  <a:srgbClr val="000000"/>
                </a:solidFill>
              </a:rPr>
              <a:t>10/26/2017</a:t>
            </a:r>
            <a:endParaRPr lang="en-US">
              <a:solidFill>
                <a:srgbClr val="000000"/>
              </a:solidFill>
            </a:endParaRPr>
          </a:p>
        </p:txBody>
      </p:sp>
    </p:spTree>
    <p:extLst>
      <p:ext uri="{BB962C8B-B14F-4D97-AF65-F5344CB8AC3E}">
        <p14:creationId xmlns:p14="http://schemas.microsoft.com/office/powerpoint/2010/main" val="4089673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1" dirty="0"/>
              <a:t>KNOW: </a:t>
            </a:r>
            <a:r>
              <a:rPr lang="en-US" dirty="0"/>
              <a:t>Information on this slide came from the American Immigration Council</a:t>
            </a:r>
          </a:p>
          <a:p>
            <a:pPr defTabSz="966612">
              <a:defRPr/>
            </a:pPr>
            <a:endParaRPr lang="en-US" b="1" dirty="0"/>
          </a:p>
          <a:p>
            <a:pPr defTabSz="966612">
              <a:defRPr/>
            </a:pPr>
            <a:r>
              <a:rPr lang="en-US" b="1" dirty="0"/>
              <a:t>SAY: </a:t>
            </a:r>
            <a:r>
              <a:rPr lang="en-US" dirty="0"/>
              <a:t>The size of the US immigrant population has grown over time from 4.7% of the population in 1970 to 13% of the population in 2014, but 13% is still a relatively small percentage of the population.</a:t>
            </a:r>
          </a:p>
          <a:p>
            <a:pPr marL="664546" lvl="1" indent="-181240">
              <a:buFont typeface="Arial" panose="020B0604020202020204" pitchFamily="34" charset="0"/>
              <a:buChar char="•"/>
            </a:pPr>
            <a:r>
              <a:rPr lang="en-US" dirty="0"/>
              <a:t>If we include foreign born individuals AND their US-born children, in 2014 this population numbered approx. 81 million people or 26% of the overall US population</a:t>
            </a:r>
          </a:p>
          <a:p>
            <a:pPr marL="181240" indent="-181240" defTabSz="966612">
              <a:buFont typeface="Arial" panose="020B0604020202020204" pitchFamily="34" charset="0"/>
              <a:buChar char="•"/>
              <a:defRPr/>
            </a:pPr>
            <a:endParaRPr lang="en-US" b="1" dirty="0"/>
          </a:p>
          <a:p>
            <a:pPr marL="181240" indent="-181240" defTabSz="966612">
              <a:buFont typeface="Arial" panose="020B0604020202020204" pitchFamily="34" charset="0"/>
              <a:buChar char="•"/>
              <a:defRPr/>
            </a:pPr>
            <a:r>
              <a:rPr lang="en-US" dirty="0"/>
              <a:t>Historically, Mexican immigrants have been the largest immigrant group in the US – close to 28% of the immigrant pop</a:t>
            </a:r>
          </a:p>
          <a:p>
            <a:pPr marL="664546" lvl="1" indent="-181240" defTabSz="966612">
              <a:buFont typeface="Arial" panose="020B0604020202020204" pitchFamily="34" charset="0"/>
              <a:buChar char="•"/>
              <a:defRPr/>
            </a:pPr>
            <a:r>
              <a:rPr lang="en-US" dirty="0"/>
              <a:t>However, immigration from Asia has started to surpass immigration from Latin American countries.</a:t>
            </a:r>
          </a:p>
          <a:p>
            <a:pPr marL="664546" lvl="1" indent="-181240" defTabSz="966612">
              <a:buFont typeface="Arial" panose="020B0604020202020204" pitchFamily="34" charset="0"/>
              <a:buChar char="•"/>
              <a:defRPr/>
            </a:pPr>
            <a:r>
              <a:rPr lang="en-US" dirty="0"/>
              <a:t>Starting in 2015, the top country of origin for new immigrants coming to the US was India.</a:t>
            </a:r>
          </a:p>
          <a:p>
            <a:pPr marL="483306" lvl="1" defTabSz="966612">
              <a:defRPr/>
            </a:pPr>
            <a:endParaRPr lang="en-US" dirty="0"/>
          </a:p>
          <a:p>
            <a:pPr marL="181240" indent="-181240" defTabSz="966612">
              <a:buFont typeface="Arial" panose="020B0604020202020204" pitchFamily="34" charset="0"/>
              <a:buChar char="•"/>
              <a:defRPr/>
            </a:pPr>
            <a:r>
              <a:rPr lang="en-US" dirty="0"/>
              <a:t>Here you can see the 4 top countries of origin for immigrants to US listed.</a:t>
            </a:r>
          </a:p>
          <a:p>
            <a:pPr marL="664546" lvl="1" indent="-181240" defTabSz="966612">
              <a:buFont typeface="Arial" panose="020B0604020202020204" pitchFamily="34" charset="0"/>
              <a:buChar char="•"/>
              <a:defRPr/>
            </a:pPr>
            <a:r>
              <a:rPr lang="en-US" dirty="0"/>
              <a:t>In IL, 1 in 7 people are immigrants</a:t>
            </a:r>
          </a:p>
          <a:p>
            <a:pPr marL="664546" lvl="1" indent="-181240" defTabSz="966612">
              <a:buFont typeface="Arial" panose="020B0604020202020204" pitchFamily="34" charset="0"/>
              <a:buChar char="•"/>
              <a:defRPr/>
            </a:pPr>
            <a:r>
              <a:rPr lang="en-US" dirty="0"/>
              <a:t>12.2% of registered voters</a:t>
            </a:r>
          </a:p>
          <a:p>
            <a:pPr>
              <a:lnSpc>
                <a:spcPct val="100000"/>
              </a:lnSpc>
            </a:pPr>
            <a:endParaRPr lang="en-US" dirty="0"/>
          </a:p>
        </p:txBody>
      </p:sp>
      <p:sp>
        <p:nvSpPr>
          <p:cNvPr id="4" name="Slide Number Placeholder 3"/>
          <p:cNvSpPr>
            <a:spLocks noGrp="1"/>
          </p:cNvSpPr>
          <p:nvPr>
            <p:ph type="sldNum" sz="quarter" idx="10"/>
          </p:nvPr>
        </p:nvSpPr>
        <p:spPr/>
        <p:txBody>
          <a:bodyPr/>
          <a:lstStyle/>
          <a:p>
            <a:fld id="{0A6C842E-2F71-4E91-A6F6-4E46A7910476}"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971147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1" dirty="0"/>
              <a:t>SAY/SUMARIZE: </a:t>
            </a:r>
            <a:r>
              <a:rPr lang="en-US" dirty="0"/>
              <a:t>Approximately 11 million </a:t>
            </a:r>
            <a:r>
              <a:rPr lang="en-US" dirty="0"/>
              <a:t>immigrants of undocumented status </a:t>
            </a:r>
            <a:r>
              <a:rPr lang="en-US" dirty="0"/>
              <a:t>living in US today (2012 estimate from </a:t>
            </a:r>
            <a:r>
              <a:rPr lang="en-US" dirty="0" err="1"/>
              <a:t>Dept</a:t>
            </a:r>
            <a:r>
              <a:rPr lang="en-US" dirty="0"/>
              <a:t> of Homeland Security)</a:t>
            </a:r>
          </a:p>
          <a:p>
            <a:pPr defTabSz="966612">
              <a:defRPr/>
            </a:pPr>
            <a:r>
              <a:rPr lang="en-US" dirty="0"/>
              <a:t>Approx 511,000 immigrants of undocumented status live in IL – American Immigration Council</a:t>
            </a:r>
          </a:p>
          <a:p>
            <a:pPr marL="181240" indent="-181240">
              <a:buFont typeface="Arial" panose="020B0604020202020204" pitchFamily="34" charset="0"/>
              <a:buChar char="•"/>
            </a:pPr>
            <a:r>
              <a:rPr lang="en-US" dirty="0"/>
              <a:t>4% of the state population in 2012</a:t>
            </a:r>
          </a:p>
          <a:p>
            <a:pPr marL="181240" indent="-181240">
              <a:buFont typeface="Arial" panose="020B0604020202020204" pitchFamily="34" charset="0"/>
              <a:buChar char="•"/>
            </a:pPr>
            <a:r>
              <a:rPr lang="en-US" dirty="0"/>
              <a:t>36% live in Chicago</a:t>
            </a:r>
          </a:p>
          <a:p>
            <a:pPr marL="181240" indent="-181240">
              <a:buFont typeface="Arial" panose="020B0604020202020204" pitchFamily="34" charset="0"/>
              <a:buChar char="•"/>
            </a:pPr>
            <a:r>
              <a:rPr lang="en-US" dirty="0"/>
              <a:t>54% live in the suburbs of Chicago</a:t>
            </a:r>
          </a:p>
          <a:p>
            <a:pPr marL="181240" indent="-181240">
              <a:buFont typeface="Arial" panose="020B0604020202020204" pitchFamily="34" charset="0"/>
              <a:buChar char="•"/>
            </a:pPr>
            <a:r>
              <a:rPr lang="en-US" dirty="0"/>
              <a:t>IL was one of top states of residence for DACA applicants</a:t>
            </a:r>
          </a:p>
          <a:p>
            <a:pPr marL="181240" indent="-181240">
              <a:buFont typeface="Arial" panose="020B0604020202020204" pitchFamily="34" charset="0"/>
              <a:buChar char="•"/>
            </a:pPr>
            <a:endParaRPr lang="en-US" dirty="0"/>
          </a:p>
          <a:p>
            <a:r>
              <a:rPr lang="en-US" dirty="0"/>
              <a:t>Approx 11% or 58,000 are under the age of 18</a:t>
            </a:r>
          </a:p>
          <a:p>
            <a:pPr marL="181240" indent="-181240">
              <a:buFont typeface="Arial" panose="020B0604020202020204" pitchFamily="34" charset="0"/>
              <a:buChar char="•"/>
            </a:pPr>
            <a:endParaRPr lang="en-US" dirty="0"/>
          </a:p>
          <a:p>
            <a:r>
              <a:rPr lang="en-US" dirty="0"/>
              <a:t>Largely from Latin America – 84%</a:t>
            </a:r>
          </a:p>
          <a:p>
            <a:pPr marL="181240" indent="-181240">
              <a:buFont typeface="Arial" panose="020B0604020202020204" pitchFamily="34" charset="0"/>
              <a:buChar char="•"/>
            </a:pPr>
            <a:r>
              <a:rPr lang="en-US" dirty="0"/>
              <a:t>Mexicans make up 77%</a:t>
            </a:r>
          </a:p>
          <a:p>
            <a:pPr marL="181240" indent="-181240">
              <a:buFont typeface="Arial" panose="020B0604020202020204" pitchFamily="34" charset="0"/>
              <a:buChar char="•"/>
            </a:pPr>
            <a:r>
              <a:rPr lang="en-US" dirty="0"/>
              <a:t>Asians make up 9%  - fastest growing </a:t>
            </a:r>
            <a:r>
              <a:rPr lang="en-US" dirty="0"/>
              <a:t>immigrant population with undocumented status</a:t>
            </a:r>
            <a:endParaRPr lang="en-US" dirty="0"/>
          </a:p>
          <a:p>
            <a:pPr marL="664546" lvl="1" indent="-181240">
              <a:buFont typeface="Arial" panose="020B0604020202020204" pitchFamily="34" charset="0"/>
              <a:buChar char="•"/>
            </a:pPr>
            <a:r>
              <a:rPr lang="en-US" dirty="0"/>
              <a:t>Philippines, India, Korea, China</a:t>
            </a:r>
          </a:p>
          <a:p>
            <a:pPr marL="181240" indent="-181240">
              <a:buFont typeface="Arial" panose="020B0604020202020204" pitchFamily="34" charset="0"/>
              <a:buChar char="•"/>
            </a:pPr>
            <a:r>
              <a:rPr lang="en-US" dirty="0"/>
              <a:t>Europeans make up 5%</a:t>
            </a:r>
          </a:p>
          <a:p>
            <a:endParaRPr lang="en-US" dirty="0"/>
          </a:p>
          <a:p>
            <a:r>
              <a:rPr lang="en-US" b="1" dirty="0"/>
              <a:t>Optional: </a:t>
            </a:r>
          </a:p>
          <a:p>
            <a:pPr marL="181240" indent="-181240">
              <a:buFont typeface="Arial" panose="020B0604020202020204" pitchFamily="34" charset="0"/>
              <a:buChar char="•"/>
            </a:pPr>
            <a:r>
              <a:rPr lang="en-US" dirty="0"/>
              <a:t>87% of households that include at least one undocumented immigrant are mixed-status household, including at least 1 US citizen</a:t>
            </a:r>
          </a:p>
          <a:p>
            <a:pPr marL="181240" indent="-181240">
              <a:buFont typeface="Arial" panose="020B0604020202020204" pitchFamily="34" charset="0"/>
              <a:buChar char="•"/>
            </a:pPr>
            <a:r>
              <a:rPr lang="en-US" dirty="0"/>
              <a:t>47% of undocumented immigrants in IL have not earned a HS diploma, and about half have little to no English language skills.</a:t>
            </a:r>
          </a:p>
          <a:p>
            <a:endParaRPr lang="en-US" dirty="0"/>
          </a:p>
        </p:txBody>
      </p:sp>
      <p:sp>
        <p:nvSpPr>
          <p:cNvPr id="4" name="Slide Number Placeholder 3"/>
          <p:cNvSpPr>
            <a:spLocks noGrp="1"/>
          </p:cNvSpPr>
          <p:nvPr>
            <p:ph type="sldNum" sz="quarter" idx="10"/>
          </p:nvPr>
        </p:nvSpPr>
        <p:spPr/>
        <p:txBody>
          <a:bodyPr/>
          <a:lstStyle/>
          <a:p>
            <a:fld id="{0A6C842E-2F71-4E91-A6F6-4E46A7910476}"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430636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3B21DB6-3121-4EE5-9AA3-88E8800AA777}" type="datetimeFigureOut">
              <a:rPr lang="en-US" smtClean="0"/>
              <a:pPr/>
              <a:t>10/26/2017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CEC3488-3587-4751-BEC9-7342D571735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3B21DB6-3121-4EE5-9AA3-88E8800AA777}" type="datetimeFigureOut">
              <a:rPr lang="en-US" smtClean="0"/>
              <a:pPr/>
              <a:t>10/26/2017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CEC3488-3587-4751-BEC9-7342D571735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3B21DB6-3121-4EE5-9AA3-88E8800AA777}" type="datetimeFigureOut">
              <a:rPr lang="en-US" smtClean="0"/>
              <a:pPr/>
              <a:t>10/26/2017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CEC3488-3587-4751-BEC9-7342D571735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468430" y="2379980"/>
            <a:ext cx="5354638" cy="2388867"/>
          </a:xfrm>
        </p:spPr>
        <p:txBody>
          <a:bodyPr anchor="ctr" anchorCtr="0"/>
          <a:lstStyle>
            <a:lvl1pPr>
              <a:lnSpc>
                <a:spcPct val="90000"/>
              </a:lnSpc>
              <a:defRPr sz="4200">
                <a:solidFill>
                  <a:schemeClr val="tx1"/>
                </a:solidFill>
              </a:defRPr>
            </a:lvl1pPr>
          </a:lstStyle>
          <a:p>
            <a:r>
              <a:rPr lang="en-US" dirty="0"/>
              <a:t>Presentation Title Here</a:t>
            </a:r>
            <a:br>
              <a:rPr lang="en-US" dirty="0"/>
            </a:br>
            <a:r>
              <a:rPr lang="en-US" dirty="0"/>
              <a:t>Two Lines are Best</a:t>
            </a:r>
          </a:p>
        </p:txBody>
      </p:sp>
      <p:sp>
        <p:nvSpPr>
          <p:cNvPr id="3" name="Subtitle 2"/>
          <p:cNvSpPr>
            <a:spLocks noGrp="1"/>
          </p:cNvSpPr>
          <p:nvPr>
            <p:ph type="subTitle" idx="1"/>
          </p:nvPr>
        </p:nvSpPr>
        <p:spPr>
          <a:xfrm>
            <a:off x="486192" y="5239520"/>
            <a:ext cx="5348561" cy="1618479"/>
          </a:xfrm>
        </p:spPr>
        <p:txBody>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115948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Interior Slides; 36 </a:t>
            </a:r>
            <a:r>
              <a:rPr lang="en-US" dirty="0" err="1"/>
              <a:t>pt</a:t>
            </a:r>
            <a:r>
              <a:rPr lang="en-US" dirty="0"/>
              <a:t> type, keep to one line if possible</a:t>
            </a:r>
          </a:p>
        </p:txBody>
      </p:sp>
      <p:sp>
        <p:nvSpPr>
          <p:cNvPr id="3" name="Content Placeholder 2"/>
          <p:cNvSpPr>
            <a:spLocks noGrp="1"/>
          </p:cNvSpPr>
          <p:nvPr>
            <p:ph idx="1"/>
          </p:nvPr>
        </p:nvSpPr>
        <p:spPr/>
        <p:txBody>
          <a:bodyPr/>
          <a:lstStyle>
            <a:lvl5pPr>
              <a:defRPr/>
            </a:lvl5pPr>
            <a:lvl6pPr marL="1143000" indent="0">
              <a:buNone/>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0A04C45C-EEE3-41C4-9EC5-D358FEAE28D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51821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3" name="Picture 2" descr="Divider-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039377" y="2313909"/>
            <a:ext cx="4773736" cy="2522683"/>
          </a:xfrm>
        </p:spPr>
        <p:txBody>
          <a:bodyPr anchor="ctr" anchorCtr="0">
            <a:noAutofit/>
          </a:bodyPr>
          <a:lstStyle>
            <a:lvl1pPr algn="r">
              <a:defRPr sz="4400" b="0" cap="none">
                <a:solidFill>
                  <a:schemeClr val="tx1"/>
                </a:solidFill>
              </a:defRPr>
            </a:lvl1pPr>
          </a:lstStyle>
          <a:p>
            <a:r>
              <a:rPr lang="en-US" dirty="0"/>
              <a:t>Divider Slide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A04C45C-EEE3-41C4-9EC5-D358FEAE28D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63131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endParaRPr lang="en-US" dirty="0"/>
          </a:p>
        </p:txBody>
      </p:sp>
      <p:sp>
        <p:nvSpPr>
          <p:cNvPr id="3" name="Content Placeholder 2"/>
          <p:cNvSpPr>
            <a:spLocks noGrp="1"/>
          </p:cNvSpPr>
          <p:nvPr>
            <p:ph sz="half" idx="1"/>
          </p:nvPr>
        </p:nvSpPr>
        <p:spPr>
          <a:xfrm>
            <a:off x="273050" y="1600200"/>
            <a:ext cx="4224528" cy="4525963"/>
          </a:xfrm>
        </p:spPr>
        <p:txBody>
          <a:bodyPr>
            <a:noAutofit/>
          </a:bodyPr>
          <a:lstStyle>
            <a:lvl1pPr>
              <a:defRPr sz="22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224528" cy="4525963"/>
          </a:xfrm>
        </p:spPr>
        <p:txBody>
          <a:bodyPr>
            <a:noAutofit/>
          </a:bodyPr>
          <a:lstStyle>
            <a:lvl1pPr>
              <a:defRPr sz="22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0A04C45C-EEE3-41C4-9EC5-D358FEAE28D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53690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0A04C45C-EEE3-41C4-9EC5-D358FEAE28D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00973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A04C45C-EEE3-41C4-9EC5-D358FEAE28D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561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3050"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7305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7305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A04C45C-EEE3-41C4-9EC5-D358FEAE28D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27817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5"/>
        <p:cNvGrpSpPr/>
        <p:nvPr/>
      </p:nvGrpSpPr>
      <p:grpSpPr>
        <a:xfrm>
          <a:off x="0" y="0"/>
          <a:ext cx="0" cy="0"/>
          <a:chOff x="0" y="0"/>
          <a:chExt cx="0" cy="0"/>
        </a:xfrm>
      </p:grpSpPr>
      <p:sp>
        <p:nvSpPr>
          <p:cNvPr id="26" name="Shape 26"/>
          <p:cNvSpPr txBox="1">
            <a:spLocks noGrp="1"/>
          </p:cNvSpPr>
          <p:nvPr>
            <p:ph type="ctrTitle"/>
          </p:nvPr>
        </p:nvSpPr>
        <p:spPr>
          <a:xfrm>
            <a:off x="685800" y="2130425"/>
            <a:ext cx="7772400" cy="1470000"/>
          </a:xfrm>
          <a:prstGeom prst="rect">
            <a:avLst/>
          </a:prstGeom>
          <a:noFill/>
          <a:ln>
            <a:noFill/>
          </a:ln>
        </p:spPr>
        <p:txBody>
          <a:bodyPr lIns="91425" tIns="91425" rIns="91425" bIns="91425" anchor="b" anchorCtr="0"/>
          <a:lstStyle>
            <a:lvl1pPr marL="0" marR="0" lvl="0" indent="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1pPr>
            <a:lvl2pPr marL="0" marR="0" lvl="1" indent="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2pPr>
            <a:lvl3pPr marL="0" marR="0" lvl="2" indent="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3pPr>
            <a:lvl4pPr marL="0" marR="0" lvl="3" indent="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4pPr>
            <a:lvl5pPr marL="0" marR="0" lvl="4" indent="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5pPr>
            <a:lvl6pPr marL="2514600" marR="0" lvl="5" indent="-22860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6pPr>
            <a:lvl7pPr marL="2971800" marR="0" lvl="6" indent="-22860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7pPr>
            <a:lvl8pPr marL="3429000" marR="0" lvl="7" indent="-22860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8pPr>
            <a:lvl9pPr marL="3886200" marR="0" lvl="8" indent="-22860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9pPr>
          </a:lstStyle>
          <a:p>
            <a:endParaRPr/>
          </a:p>
        </p:txBody>
      </p:sp>
      <p:sp>
        <p:nvSpPr>
          <p:cNvPr id="27" name="Shape 27"/>
          <p:cNvSpPr txBox="1">
            <a:spLocks noGrp="1"/>
          </p:cNvSpPr>
          <p:nvPr>
            <p:ph type="subTitle" idx="1"/>
          </p:nvPr>
        </p:nvSpPr>
        <p:spPr>
          <a:xfrm>
            <a:off x="1371600" y="3886200"/>
            <a:ext cx="6400800" cy="1752600"/>
          </a:xfrm>
          <a:prstGeom prst="rect">
            <a:avLst/>
          </a:prstGeom>
          <a:noFill/>
          <a:ln>
            <a:noFill/>
          </a:ln>
        </p:spPr>
        <p:txBody>
          <a:bodyPr lIns="91425" tIns="91425" rIns="91425" bIns="91425" anchor="t" anchorCtr="0"/>
          <a:lstStyle>
            <a:lvl1pPr marL="0" marR="0" lvl="0" indent="0" algn="ctr" rtl="0">
              <a:lnSpc>
                <a:spcPct val="102000"/>
              </a:lnSpc>
              <a:spcBef>
                <a:spcPts val="0"/>
              </a:spcBef>
              <a:spcAft>
                <a:spcPts val="1425"/>
              </a:spcAft>
              <a:buClr>
                <a:srgbClr val="000000"/>
              </a:buClr>
              <a:buFont typeface="Times New Roman"/>
              <a:buNone/>
              <a:defRPr sz="2900" b="0" i="0" u="none" strike="noStrike" cap="none">
                <a:solidFill>
                  <a:srgbClr val="000000"/>
                </a:solidFill>
                <a:latin typeface="Calibri"/>
                <a:ea typeface="Calibri"/>
                <a:cs typeface="Calibri"/>
                <a:sym typeface="Calibri"/>
              </a:defRPr>
            </a:lvl1pPr>
            <a:lvl2pPr marL="457200" marR="0" lvl="1" indent="0" algn="ctr" rtl="0">
              <a:lnSpc>
                <a:spcPct val="102000"/>
              </a:lnSpc>
              <a:spcBef>
                <a:spcPts val="0"/>
              </a:spcBef>
              <a:spcAft>
                <a:spcPts val="1138"/>
              </a:spcAft>
              <a:buClr>
                <a:srgbClr val="000000"/>
              </a:buClr>
              <a:buFont typeface="Times New Roman"/>
              <a:buNone/>
              <a:defRPr sz="2300" b="0" i="0" u="none" strike="noStrike" cap="none">
                <a:solidFill>
                  <a:srgbClr val="000000"/>
                </a:solidFill>
                <a:latin typeface="Calibri"/>
                <a:ea typeface="Calibri"/>
                <a:cs typeface="Calibri"/>
                <a:sym typeface="Calibri"/>
              </a:defRPr>
            </a:lvl2pPr>
            <a:lvl3pPr marL="914400" marR="0" lvl="2" indent="0" algn="ctr" rtl="0">
              <a:lnSpc>
                <a:spcPct val="102000"/>
              </a:lnSpc>
              <a:spcBef>
                <a:spcPts val="0"/>
              </a:spcBef>
              <a:spcAft>
                <a:spcPts val="850"/>
              </a:spcAft>
              <a:buClr>
                <a:srgbClr val="000000"/>
              </a:buClr>
              <a:buFont typeface="Times New Roman"/>
              <a:buNone/>
              <a:defRPr sz="2000" b="0" i="0" u="none" strike="noStrike" cap="none">
                <a:solidFill>
                  <a:srgbClr val="000000"/>
                </a:solidFill>
                <a:latin typeface="Calibri"/>
                <a:ea typeface="Calibri"/>
                <a:cs typeface="Calibri"/>
                <a:sym typeface="Calibri"/>
              </a:defRPr>
            </a:lvl3pPr>
            <a:lvl4pPr marL="1371600" marR="0" lvl="3" indent="0" algn="ctr" rtl="0">
              <a:lnSpc>
                <a:spcPct val="102000"/>
              </a:lnSpc>
              <a:spcBef>
                <a:spcPts val="0"/>
              </a:spcBef>
              <a:spcAft>
                <a:spcPts val="575"/>
              </a:spcAft>
              <a:buClr>
                <a:srgbClr val="000000"/>
              </a:buClr>
              <a:buFont typeface="Times New Roman"/>
              <a:buNone/>
              <a:defRPr sz="2000" b="0" i="0" u="none" strike="noStrike" cap="none">
                <a:solidFill>
                  <a:srgbClr val="000000"/>
                </a:solidFill>
                <a:latin typeface="Calibri"/>
                <a:ea typeface="Calibri"/>
                <a:cs typeface="Calibri"/>
                <a:sym typeface="Calibri"/>
              </a:defRPr>
            </a:lvl4pPr>
            <a:lvl5pPr marL="1828800" marR="0" lvl="4" indent="0" algn="ctr" rtl="0">
              <a:lnSpc>
                <a:spcPct val="102000"/>
              </a:lnSpc>
              <a:spcBef>
                <a:spcPts val="0"/>
              </a:spcBef>
              <a:spcAft>
                <a:spcPts val="288"/>
              </a:spcAft>
              <a:buClr>
                <a:srgbClr val="000000"/>
              </a:buClr>
              <a:buFont typeface="Times New Roman"/>
              <a:buNone/>
              <a:defRPr sz="2000" b="0" i="0" u="none" strike="noStrike" cap="none">
                <a:solidFill>
                  <a:srgbClr val="000000"/>
                </a:solidFill>
                <a:latin typeface="Calibri"/>
                <a:ea typeface="Calibri"/>
                <a:cs typeface="Calibri"/>
                <a:sym typeface="Calibri"/>
              </a:defRPr>
            </a:lvl5pPr>
            <a:lvl6pPr marL="2286000" marR="0" lvl="5" indent="0" algn="ctr" rtl="0">
              <a:lnSpc>
                <a:spcPct val="102000"/>
              </a:lnSpc>
              <a:spcBef>
                <a:spcPts val="0"/>
              </a:spcBef>
              <a:spcAft>
                <a:spcPts val="288"/>
              </a:spcAft>
              <a:buClr>
                <a:srgbClr val="000000"/>
              </a:buClr>
              <a:buFont typeface="Times New Roman"/>
              <a:buNone/>
              <a:defRPr sz="2000" b="0" i="0" u="none" strike="noStrike" cap="none">
                <a:solidFill>
                  <a:srgbClr val="000000"/>
                </a:solidFill>
                <a:latin typeface="Calibri"/>
                <a:ea typeface="Calibri"/>
                <a:cs typeface="Calibri"/>
                <a:sym typeface="Calibri"/>
              </a:defRPr>
            </a:lvl6pPr>
            <a:lvl7pPr marL="2743200" marR="0" lvl="6" indent="0" algn="ctr" rtl="0">
              <a:lnSpc>
                <a:spcPct val="102000"/>
              </a:lnSpc>
              <a:spcBef>
                <a:spcPts val="0"/>
              </a:spcBef>
              <a:spcAft>
                <a:spcPts val="288"/>
              </a:spcAft>
              <a:buClr>
                <a:srgbClr val="000000"/>
              </a:buClr>
              <a:buFont typeface="Times New Roman"/>
              <a:buNone/>
              <a:defRPr sz="2000" b="0" i="0" u="none" strike="noStrike" cap="none">
                <a:solidFill>
                  <a:srgbClr val="000000"/>
                </a:solidFill>
                <a:latin typeface="Calibri"/>
                <a:ea typeface="Calibri"/>
                <a:cs typeface="Calibri"/>
                <a:sym typeface="Calibri"/>
              </a:defRPr>
            </a:lvl7pPr>
            <a:lvl8pPr marL="3200400" marR="0" lvl="7" indent="0" algn="ctr" rtl="0">
              <a:lnSpc>
                <a:spcPct val="102000"/>
              </a:lnSpc>
              <a:spcBef>
                <a:spcPts val="0"/>
              </a:spcBef>
              <a:spcAft>
                <a:spcPts val="288"/>
              </a:spcAft>
              <a:buClr>
                <a:srgbClr val="000000"/>
              </a:buClr>
              <a:buFont typeface="Times New Roman"/>
              <a:buNone/>
              <a:defRPr sz="2000" b="0" i="0" u="none" strike="noStrike" cap="none">
                <a:solidFill>
                  <a:srgbClr val="000000"/>
                </a:solidFill>
                <a:latin typeface="Calibri"/>
                <a:ea typeface="Calibri"/>
                <a:cs typeface="Calibri"/>
                <a:sym typeface="Calibri"/>
              </a:defRPr>
            </a:lvl8pPr>
            <a:lvl9pPr marL="3657600" marR="0" lvl="8" indent="0" algn="ctr" rtl="0">
              <a:lnSpc>
                <a:spcPct val="102000"/>
              </a:lnSpc>
              <a:spcBef>
                <a:spcPts val="0"/>
              </a:spcBef>
              <a:spcAft>
                <a:spcPts val="288"/>
              </a:spcAft>
              <a:buClr>
                <a:srgbClr val="000000"/>
              </a:buClr>
              <a:buFont typeface="Times New Roman"/>
              <a:buNone/>
              <a:defRPr sz="2000" b="0" i="0" u="none" strike="noStrike" cap="none">
                <a:solidFill>
                  <a:srgbClr val="000000"/>
                </a:solidFill>
                <a:latin typeface="Calibri"/>
                <a:ea typeface="Calibri"/>
                <a:cs typeface="Calibri"/>
                <a:sym typeface="Calibri"/>
              </a:defRPr>
            </a:lvl9pPr>
          </a:lstStyle>
          <a:p>
            <a:endParaRPr/>
          </a:p>
        </p:txBody>
      </p:sp>
      <p:sp>
        <p:nvSpPr>
          <p:cNvPr id="28" name="Shape 28"/>
          <p:cNvSpPr txBox="1">
            <a:spLocks noGrp="1"/>
          </p:cNvSpPr>
          <p:nvPr>
            <p:ph type="dt" idx="10"/>
          </p:nvPr>
        </p:nvSpPr>
        <p:spPr>
          <a:xfrm>
            <a:off x="76200" y="6069012"/>
            <a:ext cx="2055900" cy="684300"/>
          </a:xfrm>
          <a:prstGeom prst="rect">
            <a:avLst/>
          </a:prstGeom>
          <a:noFill/>
          <a:ln>
            <a:noFill/>
          </a:ln>
        </p:spPr>
        <p:txBody>
          <a:bodyPr lIns="91425" tIns="91425" rIns="91425" bIns="91425" anchor="t" anchorCtr="0"/>
          <a:lstStyle>
            <a:lvl1pPr marL="0" marR="0" lvl="0" indent="0" algn="ctr" rtl="0">
              <a:lnSpc>
                <a:spcPct val="100000"/>
              </a:lnSpc>
              <a:spcBef>
                <a:spcPts val="0"/>
              </a:spcBef>
              <a:buClr>
                <a:srgbClr val="000000"/>
              </a:buClr>
              <a:buFont typeface="Times New Roman"/>
              <a:buNone/>
              <a:defRPr sz="2000">
                <a:solidFill>
                  <a:srgbClr val="FFFFFF"/>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sldNum" idx="12"/>
          </p:nvPr>
        </p:nvSpPr>
        <p:spPr>
          <a:xfrm>
            <a:off x="8001000" y="228600"/>
            <a:ext cx="836700" cy="379500"/>
          </a:xfrm>
          <a:prstGeom prst="rect">
            <a:avLst/>
          </a:prstGeom>
          <a:noFill/>
          <a:ln>
            <a:noFill/>
          </a:ln>
        </p:spPr>
        <p:txBody>
          <a:bodyPr lIns="90000" tIns="45000" rIns="90000" bIns="45000" anchor="t" anchorCtr="0">
            <a:noAutofit/>
          </a:bodyPr>
          <a:lstStyle/>
          <a:p>
            <a:pPr>
              <a:buClr>
                <a:srgbClr val="000000"/>
              </a:buClr>
              <a:buSzPct val="25000"/>
              <a:buFont typeface="Times New Roman"/>
              <a:buNone/>
            </a:pPr>
            <a:fld id="{00000000-1234-1234-1234-123412341234}" type="slidenum">
              <a:rPr lang="en-US" sz="1800">
                <a:solidFill>
                  <a:srgbClr val="775F55"/>
                </a:solidFill>
                <a:latin typeface="Questrial"/>
                <a:ea typeface="Questrial"/>
                <a:cs typeface="Questrial"/>
                <a:sym typeface="Questrial"/>
              </a:rPr>
              <a:pPr>
                <a:buClr>
                  <a:srgbClr val="000000"/>
                </a:buClr>
                <a:buSzPct val="25000"/>
                <a:buFont typeface="Times New Roman"/>
                <a:buNone/>
              </a:pPr>
              <a:t>‹#›</a:t>
            </a:fld>
            <a:endParaRPr lang="en-US" sz="1800">
              <a:solidFill>
                <a:srgbClr val="775F55"/>
              </a:solidFill>
              <a:latin typeface="Questrial"/>
              <a:ea typeface="Questrial"/>
              <a:cs typeface="Questrial"/>
              <a:sym typeface="Questrial"/>
            </a:endParaRPr>
          </a:p>
        </p:txBody>
      </p:sp>
    </p:spTree>
    <p:extLst>
      <p:ext uri="{BB962C8B-B14F-4D97-AF65-F5344CB8AC3E}">
        <p14:creationId xmlns:p14="http://schemas.microsoft.com/office/powerpoint/2010/main" val="745368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3B21DB6-3121-4EE5-9AA3-88E8800AA777}" type="datetimeFigureOut">
              <a:rPr lang="en-US" smtClean="0"/>
              <a:pPr/>
              <a:t>10/26/2017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CEC3488-3587-4751-BEC9-7342D571735D}"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722312" y="4406900"/>
            <a:ext cx="7772400" cy="1362000"/>
          </a:xfrm>
          <a:prstGeom prst="rect">
            <a:avLst/>
          </a:prstGeom>
          <a:noFill/>
          <a:ln>
            <a:noFill/>
          </a:ln>
        </p:spPr>
        <p:txBody>
          <a:bodyPr lIns="91425" tIns="91425" rIns="91425" bIns="91425" anchor="t" anchorCtr="0"/>
          <a:lstStyle>
            <a:lvl1pPr marL="0" marR="0" lvl="0" indent="0" algn="l" rtl="0">
              <a:lnSpc>
                <a:spcPct val="102000"/>
              </a:lnSpc>
              <a:spcBef>
                <a:spcPts val="0"/>
              </a:spcBef>
              <a:spcAft>
                <a:spcPts val="0"/>
              </a:spcAft>
              <a:buNone/>
              <a:defRPr sz="4000" b="1" i="0" u="none" strike="noStrike" cap="none">
                <a:solidFill>
                  <a:srgbClr val="660066"/>
                </a:solidFill>
                <a:latin typeface="Calibri"/>
                <a:ea typeface="Calibri"/>
                <a:cs typeface="Calibri"/>
                <a:sym typeface="Calibri"/>
              </a:defRPr>
            </a:lvl1pPr>
            <a:lvl2pPr marL="0" marR="0" lvl="1" indent="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2pPr>
            <a:lvl3pPr marL="0" marR="0" lvl="2" indent="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3pPr>
            <a:lvl4pPr marL="0" marR="0" lvl="3" indent="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4pPr>
            <a:lvl5pPr marL="0" marR="0" lvl="4" indent="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5pPr>
            <a:lvl6pPr marL="2514600" marR="0" lvl="5" indent="-22860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6pPr>
            <a:lvl7pPr marL="2971800" marR="0" lvl="6" indent="-22860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7pPr>
            <a:lvl8pPr marL="3429000" marR="0" lvl="7" indent="-22860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8pPr>
            <a:lvl9pPr marL="3886200" marR="0" lvl="8" indent="-22860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9pPr>
          </a:lstStyle>
          <a:p>
            <a:endParaRPr/>
          </a:p>
        </p:txBody>
      </p:sp>
      <p:sp>
        <p:nvSpPr>
          <p:cNvPr id="37" name="Shape 37"/>
          <p:cNvSpPr txBox="1">
            <a:spLocks noGrp="1"/>
          </p:cNvSpPr>
          <p:nvPr>
            <p:ph type="body" idx="1"/>
          </p:nvPr>
        </p:nvSpPr>
        <p:spPr>
          <a:xfrm>
            <a:off x="722312" y="2906713"/>
            <a:ext cx="7772400" cy="1500300"/>
          </a:xfrm>
          <a:prstGeom prst="rect">
            <a:avLst/>
          </a:prstGeom>
          <a:noFill/>
          <a:ln>
            <a:noFill/>
          </a:ln>
        </p:spPr>
        <p:txBody>
          <a:bodyPr lIns="91425" tIns="91425" rIns="91425" bIns="91425" anchor="b" anchorCtr="0"/>
          <a:lstStyle>
            <a:lvl1pPr marL="0" marR="0" lvl="0" indent="0" algn="l" rtl="0">
              <a:lnSpc>
                <a:spcPct val="102000"/>
              </a:lnSpc>
              <a:spcBef>
                <a:spcPts val="0"/>
              </a:spcBef>
              <a:spcAft>
                <a:spcPts val="1425"/>
              </a:spcAft>
              <a:buClr>
                <a:srgbClr val="000000"/>
              </a:buClr>
              <a:buFont typeface="Times New Roman"/>
              <a:buNone/>
              <a:defRPr sz="2000" b="0" i="0" u="none" strike="noStrike" cap="none">
                <a:solidFill>
                  <a:srgbClr val="000000"/>
                </a:solidFill>
                <a:latin typeface="Calibri"/>
                <a:ea typeface="Calibri"/>
                <a:cs typeface="Calibri"/>
                <a:sym typeface="Calibri"/>
              </a:defRPr>
            </a:lvl1pPr>
            <a:lvl2pPr marL="457200" marR="0" lvl="1" indent="0" algn="l" rtl="0">
              <a:lnSpc>
                <a:spcPct val="102000"/>
              </a:lnSpc>
              <a:spcBef>
                <a:spcPts val="0"/>
              </a:spcBef>
              <a:spcAft>
                <a:spcPts val="1138"/>
              </a:spcAft>
              <a:buClr>
                <a:srgbClr val="000000"/>
              </a:buClr>
              <a:buFont typeface="Times New Roman"/>
              <a:buNone/>
              <a:defRPr sz="1800" b="0" i="0" u="none" strike="noStrike" cap="none">
                <a:solidFill>
                  <a:srgbClr val="000000"/>
                </a:solidFill>
                <a:latin typeface="Calibri"/>
                <a:ea typeface="Calibri"/>
                <a:cs typeface="Calibri"/>
                <a:sym typeface="Calibri"/>
              </a:defRPr>
            </a:lvl2pPr>
            <a:lvl3pPr marL="914400" marR="0" lvl="2" indent="0" algn="l" rtl="0">
              <a:lnSpc>
                <a:spcPct val="102000"/>
              </a:lnSpc>
              <a:spcBef>
                <a:spcPts val="0"/>
              </a:spcBef>
              <a:spcAft>
                <a:spcPts val="850"/>
              </a:spcAft>
              <a:buClr>
                <a:srgbClr val="000000"/>
              </a:buClr>
              <a:buFont typeface="Times New Roman"/>
              <a:buNone/>
              <a:defRPr sz="1600" b="0" i="0" u="none" strike="noStrike" cap="none">
                <a:solidFill>
                  <a:srgbClr val="000000"/>
                </a:solidFill>
                <a:latin typeface="Calibri"/>
                <a:ea typeface="Calibri"/>
                <a:cs typeface="Calibri"/>
                <a:sym typeface="Calibri"/>
              </a:defRPr>
            </a:lvl3pPr>
            <a:lvl4pPr marL="1371600" marR="0" lvl="3" indent="0" algn="l" rtl="0">
              <a:lnSpc>
                <a:spcPct val="102000"/>
              </a:lnSpc>
              <a:spcBef>
                <a:spcPts val="0"/>
              </a:spcBef>
              <a:spcAft>
                <a:spcPts val="575"/>
              </a:spcAft>
              <a:buClr>
                <a:srgbClr val="000000"/>
              </a:buClr>
              <a:buFont typeface="Times New Roman"/>
              <a:buNone/>
              <a:defRPr sz="1400" b="0" i="0" u="none" strike="noStrike" cap="none">
                <a:solidFill>
                  <a:srgbClr val="000000"/>
                </a:solidFill>
                <a:latin typeface="Calibri"/>
                <a:ea typeface="Calibri"/>
                <a:cs typeface="Calibri"/>
                <a:sym typeface="Calibri"/>
              </a:defRPr>
            </a:lvl4pPr>
            <a:lvl5pPr marL="1828800" marR="0" lvl="4" indent="0" algn="l" rtl="0">
              <a:lnSpc>
                <a:spcPct val="102000"/>
              </a:lnSpc>
              <a:spcBef>
                <a:spcPts val="0"/>
              </a:spcBef>
              <a:spcAft>
                <a:spcPts val="288"/>
              </a:spcAft>
              <a:buClr>
                <a:srgbClr val="000000"/>
              </a:buClr>
              <a:buFont typeface="Times New Roman"/>
              <a:buNone/>
              <a:defRPr sz="1400" b="0" i="0" u="none" strike="noStrike" cap="none">
                <a:solidFill>
                  <a:srgbClr val="000000"/>
                </a:solidFill>
                <a:latin typeface="Calibri"/>
                <a:ea typeface="Calibri"/>
                <a:cs typeface="Calibri"/>
                <a:sym typeface="Calibri"/>
              </a:defRPr>
            </a:lvl5pPr>
            <a:lvl6pPr marL="2286000" marR="0" lvl="5" indent="0" algn="l" rtl="0">
              <a:lnSpc>
                <a:spcPct val="102000"/>
              </a:lnSpc>
              <a:spcBef>
                <a:spcPts val="0"/>
              </a:spcBef>
              <a:spcAft>
                <a:spcPts val="288"/>
              </a:spcAft>
              <a:buClr>
                <a:srgbClr val="000000"/>
              </a:buClr>
              <a:buFont typeface="Times New Roman"/>
              <a:buNone/>
              <a:defRPr sz="1400" b="0" i="0" u="none" strike="noStrike" cap="none">
                <a:solidFill>
                  <a:srgbClr val="000000"/>
                </a:solidFill>
                <a:latin typeface="Calibri"/>
                <a:ea typeface="Calibri"/>
                <a:cs typeface="Calibri"/>
                <a:sym typeface="Calibri"/>
              </a:defRPr>
            </a:lvl6pPr>
            <a:lvl7pPr marL="2743200" marR="0" lvl="6" indent="0" algn="l" rtl="0">
              <a:lnSpc>
                <a:spcPct val="102000"/>
              </a:lnSpc>
              <a:spcBef>
                <a:spcPts val="0"/>
              </a:spcBef>
              <a:spcAft>
                <a:spcPts val="288"/>
              </a:spcAft>
              <a:buClr>
                <a:srgbClr val="000000"/>
              </a:buClr>
              <a:buFont typeface="Times New Roman"/>
              <a:buNone/>
              <a:defRPr sz="1400" b="0" i="0" u="none" strike="noStrike" cap="none">
                <a:solidFill>
                  <a:srgbClr val="000000"/>
                </a:solidFill>
                <a:latin typeface="Calibri"/>
                <a:ea typeface="Calibri"/>
                <a:cs typeface="Calibri"/>
                <a:sym typeface="Calibri"/>
              </a:defRPr>
            </a:lvl7pPr>
            <a:lvl8pPr marL="3200400" marR="0" lvl="7" indent="0" algn="l" rtl="0">
              <a:lnSpc>
                <a:spcPct val="102000"/>
              </a:lnSpc>
              <a:spcBef>
                <a:spcPts val="0"/>
              </a:spcBef>
              <a:spcAft>
                <a:spcPts val="288"/>
              </a:spcAft>
              <a:buClr>
                <a:srgbClr val="000000"/>
              </a:buClr>
              <a:buFont typeface="Times New Roman"/>
              <a:buNone/>
              <a:defRPr sz="1400" b="0" i="0" u="none" strike="noStrike" cap="none">
                <a:solidFill>
                  <a:srgbClr val="000000"/>
                </a:solidFill>
                <a:latin typeface="Calibri"/>
                <a:ea typeface="Calibri"/>
                <a:cs typeface="Calibri"/>
                <a:sym typeface="Calibri"/>
              </a:defRPr>
            </a:lvl8pPr>
            <a:lvl9pPr marL="3657600" marR="0" lvl="8" indent="0" algn="l" rtl="0">
              <a:lnSpc>
                <a:spcPct val="102000"/>
              </a:lnSpc>
              <a:spcBef>
                <a:spcPts val="0"/>
              </a:spcBef>
              <a:spcAft>
                <a:spcPts val="288"/>
              </a:spcAft>
              <a:buClr>
                <a:srgbClr val="000000"/>
              </a:buClr>
              <a:buFont typeface="Times New Roman"/>
              <a:buNone/>
              <a:defRPr sz="1400" b="0" i="0" u="none" strike="noStrike" cap="none">
                <a:solidFill>
                  <a:srgbClr val="000000"/>
                </a:solidFill>
                <a:latin typeface="Calibri"/>
                <a:ea typeface="Calibri"/>
                <a:cs typeface="Calibri"/>
                <a:sym typeface="Calibri"/>
              </a:defRPr>
            </a:lvl9pPr>
          </a:lstStyle>
          <a:p>
            <a:endParaRPr/>
          </a:p>
        </p:txBody>
      </p:sp>
      <p:sp>
        <p:nvSpPr>
          <p:cNvPr id="38" name="Shape 38"/>
          <p:cNvSpPr txBox="1">
            <a:spLocks noGrp="1"/>
          </p:cNvSpPr>
          <p:nvPr>
            <p:ph type="dt" idx="10"/>
          </p:nvPr>
        </p:nvSpPr>
        <p:spPr>
          <a:xfrm>
            <a:off x="76200" y="6069012"/>
            <a:ext cx="2055900" cy="684300"/>
          </a:xfrm>
          <a:prstGeom prst="rect">
            <a:avLst/>
          </a:prstGeom>
          <a:noFill/>
          <a:ln>
            <a:noFill/>
          </a:ln>
        </p:spPr>
        <p:txBody>
          <a:bodyPr lIns="91425" tIns="91425" rIns="91425" bIns="91425" anchor="t" anchorCtr="0"/>
          <a:lstStyle>
            <a:lvl1pPr marL="0" marR="0" lvl="0" indent="0" algn="ctr" rtl="0">
              <a:lnSpc>
                <a:spcPct val="100000"/>
              </a:lnSpc>
              <a:spcBef>
                <a:spcPts val="0"/>
              </a:spcBef>
              <a:buClr>
                <a:srgbClr val="000000"/>
              </a:buClr>
              <a:buFont typeface="Times New Roman"/>
              <a:buNone/>
              <a:defRPr sz="2000">
                <a:solidFill>
                  <a:srgbClr val="FFFFFF"/>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8001000" y="228600"/>
            <a:ext cx="836700" cy="379500"/>
          </a:xfrm>
          <a:prstGeom prst="rect">
            <a:avLst/>
          </a:prstGeom>
          <a:noFill/>
          <a:ln>
            <a:noFill/>
          </a:ln>
        </p:spPr>
        <p:txBody>
          <a:bodyPr lIns="90000" tIns="45000" rIns="90000" bIns="45000" anchor="t" anchorCtr="0">
            <a:noAutofit/>
          </a:bodyPr>
          <a:lstStyle/>
          <a:p>
            <a:pPr>
              <a:buClr>
                <a:srgbClr val="000000"/>
              </a:buClr>
              <a:buSzPct val="25000"/>
              <a:buFont typeface="Times New Roman"/>
              <a:buNone/>
            </a:pPr>
            <a:fld id="{00000000-1234-1234-1234-123412341234}" type="slidenum">
              <a:rPr lang="en-US" sz="1800">
                <a:solidFill>
                  <a:srgbClr val="775F55"/>
                </a:solidFill>
                <a:latin typeface="Questrial"/>
                <a:ea typeface="Questrial"/>
                <a:cs typeface="Questrial"/>
                <a:sym typeface="Questrial"/>
              </a:rPr>
              <a:pPr>
                <a:buClr>
                  <a:srgbClr val="000000"/>
                </a:buClr>
                <a:buSzPct val="25000"/>
                <a:buFont typeface="Times New Roman"/>
                <a:buNone/>
              </a:pPr>
              <a:t>‹#›</a:t>
            </a:fld>
            <a:endParaRPr lang="en-US" sz="1800">
              <a:solidFill>
                <a:srgbClr val="775F55"/>
              </a:solidFill>
              <a:latin typeface="Questrial"/>
              <a:ea typeface="Questrial"/>
              <a:cs typeface="Questrial"/>
              <a:sym typeface="Questrial"/>
            </a:endParaRPr>
          </a:p>
        </p:txBody>
      </p:sp>
    </p:spTree>
    <p:extLst>
      <p:ext uri="{BB962C8B-B14F-4D97-AF65-F5344CB8AC3E}">
        <p14:creationId xmlns:p14="http://schemas.microsoft.com/office/powerpoint/2010/main" val="3452018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2362200" y="4038600"/>
            <a:ext cx="6475500" cy="1827300"/>
          </a:xfrm>
          <a:prstGeom prst="rect">
            <a:avLst/>
          </a:prstGeom>
          <a:noFill/>
          <a:ln>
            <a:noFill/>
          </a:ln>
        </p:spPr>
        <p:txBody>
          <a:bodyPr lIns="91425" tIns="91425" rIns="91425" bIns="91425" anchor="b" anchorCtr="0"/>
          <a:lstStyle>
            <a:lvl1pPr marL="0" marR="0" lvl="0" indent="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1pPr>
            <a:lvl2pPr marL="0" marR="0" lvl="1" indent="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2pPr>
            <a:lvl3pPr marL="0" marR="0" lvl="2" indent="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3pPr>
            <a:lvl4pPr marL="0" marR="0" lvl="3" indent="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4pPr>
            <a:lvl5pPr marL="0" marR="0" lvl="4" indent="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5pPr>
            <a:lvl6pPr marL="2514600" marR="0" lvl="5" indent="-22860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6pPr>
            <a:lvl7pPr marL="2971800" marR="0" lvl="6" indent="-22860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7pPr>
            <a:lvl8pPr marL="3429000" marR="0" lvl="7" indent="-22860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8pPr>
            <a:lvl9pPr marL="3886200" marR="0" lvl="8" indent="-22860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9pPr>
          </a:lstStyle>
          <a:p>
            <a:endParaRPr/>
          </a:p>
        </p:txBody>
      </p:sp>
      <p:sp>
        <p:nvSpPr>
          <p:cNvPr id="42" name="Shape 42"/>
          <p:cNvSpPr txBox="1">
            <a:spLocks noGrp="1"/>
          </p:cNvSpPr>
          <p:nvPr>
            <p:ph type="body" idx="1"/>
          </p:nvPr>
        </p:nvSpPr>
        <p:spPr>
          <a:xfrm>
            <a:off x="457200" y="1600200"/>
            <a:ext cx="4037100" cy="4524300"/>
          </a:xfrm>
          <a:prstGeom prst="rect">
            <a:avLst/>
          </a:prstGeom>
          <a:noFill/>
          <a:ln>
            <a:noFill/>
          </a:ln>
        </p:spPr>
        <p:txBody>
          <a:bodyPr lIns="91425" tIns="91425" rIns="91425" bIns="91425" anchor="t" anchorCtr="0"/>
          <a:lstStyle>
            <a:lvl1pPr marL="342900" marR="0" lvl="0" indent="-165100" algn="l" rtl="0">
              <a:lnSpc>
                <a:spcPct val="102000"/>
              </a:lnSpc>
              <a:spcBef>
                <a:spcPts val="0"/>
              </a:spcBef>
              <a:spcAft>
                <a:spcPts val="1425"/>
              </a:spcAft>
              <a:buClr>
                <a:srgbClr val="000000"/>
              </a:buClr>
              <a:buSzPct val="100000"/>
              <a:buFont typeface="Times New Roman"/>
              <a:buChar char="•"/>
              <a:defRPr sz="2800" b="0" i="0" u="none" strike="noStrike" cap="none">
                <a:solidFill>
                  <a:srgbClr val="000000"/>
                </a:solidFill>
                <a:latin typeface="Calibri"/>
                <a:ea typeface="Calibri"/>
                <a:cs typeface="Calibri"/>
                <a:sym typeface="Calibri"/>
              </a:defRPr>
            </a:lvl1pPr>
            <a:lvl2pPr marL="742950" marR="0" lvl="1" indent="-133350" algn="l" rtl="0">
              <a:lnSpc>
                <a:spcPct val="102000"/>
              </a:lnSpc>
              <a:spcBef>
                <a:spcPts val="0"/>
              </a:spcBef>
              <a:spcAft>
                <a:spcPts val="1138"/>
              </a:spcAft>
              <a:buClr>
                <a:srgbClr val="000000"/>
              </a:buClr>
              <a:buSzPct val="100000"/>
              <a:buFont typeface="Times New Roman"/>
              <a:buChar char="–"/>
              <a:defRPr sz="2400" b="0" i="0" u="none" strike="noStrike" cap="none">
                <a:solidFill>
                  <a:srgbClr val="000000"/>
                </a:solidFill>
                <a:latin typeface="Calibri"/>
                <a:ea typeface="Calibri"/>
                <a:cs typeface="Calibri"/>
                <a:sym typeface="Calibri"/>
              </a:defRPr>
            </a:lvl2pPr>
            <a:lvl3pPr marL="1143000" marR="0" lvl="2" indent="-101600" algn="l" rtl="0">
              <a:lnSpc>
                <a:spcPct val="102000"/>
              </a:lnSpc>
              <a:spcBef>
                <a:spcPts val="0"/>
              </a:spcBef>
              <a:spcAft>
                <a:spcPts val="850"/>
              </a:spcAft>
              <a:buClr>
                <a:srgbClr val="000000"/>
              </a:buClr>
              <a:buSzPct val="100000"/>
              <a:buFont typeface="Times New Roman"/>
              <a:buChar char="•"/>
              <a:defRPr sz="2000" b="0" i="0" u="none" strike="noStrike" cap="none">
                <a:solidFill>
                  <a:srgbClr val="000000"/>
                </a:solidFill>
                <a:latin typeface="Calibri"/>
                <a:ea typeface="Calibri"/>
                <a:cs typeface="Calibri"/>
                <a:sym typeface="Calibri"/>
              </a:defRPr>
            </a:lvl3pPr>
            <a:lvl4pPr marL="1600200" marR="0" lvl="3" indent="-114300" algn="l" rtl="0">
              <a:lnSpc>
                <a:spcPct val="102000"/>
              </a:lnSpc>
              <a:spcBef>
                <a:spcPts val="0"/>
              </a:spcBef>
              <a:spcAft>
                <a:spcPts val="575"/>
              </a:spcAft>
              <a:buClr>
                <a:srgbClr val="000000"/>
              </a:buClr>
              <a:buSzPct val="100000"/>
              <a:buFont typeface="Times New Roman"/>
              <a:buChar char="–"/>
              <a:defRPr sz="1800" b="0" i="0" u="none" strike="noStrike" cap="none">
                <a:solidFill>
                  <a:srgbClr val="000000"/>
                </a:solidFill>
                <a:latin typeface="Calibri"/>
                <a:ea typeface="Calibri"/>
                <a:cs typeface="Calibri"/>
                <a:sym typeface="Calibri"/>
              </a:defRPr>
            </a:lvl4pPr>
            <a:lvl5pPr marL="2057400" marR="0" lvl="4" indent="-114300" algn="l" rtl="0">
              <a:lnSpc>
                <a:spcPct val="102000"/>
              </a:lnSpc>
              <a:spcBef>
                <a:spcPts val="0"/>
              </a:spcBef>
              <a:spcAft>
                <a:spcPts val="288"/>
              </a:spcAft>
              <a:buClr>
                <a:srgbClr val="000000"/>
              </a:buClr>
              <a:buSzPct val="100000"/>
              <a:buFont typeface="Times New Roman"/>
              <a:buChar char="»"/>
              <a:defRPr sz="1800" b="0" i="0" u="none" strike="noStrike" cap="none">
                <a:solidFill>
                  <a:srgbClr val="000000"/>
                </a:solidFill>
                <a:latin typeface="Calibri"/>
                <a:ea typeface="Calibri"/>
                <a:cs typeface="Calibri"/>
                <a:sym typeface="Calibri"/>
              </a:defRPr>
            </a:lvl5pPr>
            <a:lvl6pPr marL="2514600" marR="0" lvl="5" indent="-228600" algn="l" rtl="0">
              <a:lnSpc>
                <a:spcPct val="102000"/>
              </a:lnSpc>
              <a:spcBef>
                <a:spcPts val="0"/>
              </a:spcBef>
              <a:spcAft>
                <a:spcPts val="288"/>
              </a:spcAft>
              <a:buNone/>
              <a:defRPr sz="1800" b="0" i="0" u="none" strike="noStrike" cap="none">
                <a:solidFill>
                  <a:srgbClr val="000000"/>
                </a:solidFill>
                <a:latin typeface="Calibri"/>
                <a:ea typeface="Calibri"/>
                <a:cs typeface="Calibri"/>
                <a:sym typeface="Calibri"/>
              </a:defRPr>
            </a:lvl6pPr>
            <a:lvl7pPr marL="2971800" marR="0" lvl="6" indent="-228600" algn="l" rtl="0">
              <a:lnSpc>
                <a:spcPct val="102000"/>
              </a:lnSpc>
              <a:spcBef>
                <a:spcPts val="0"/>
              </a:spcBef>
              <a:spcAft>
                <a:spcPts val="288"/>
              </a:spcAft>
              <a:buNone/>
              <a:defRPr sz="1800" b="0" i="0" u="none" strike="noStrike" cap="none">
                <a:solidFill>
                  <a:srgbClr val="000000"/>
                </a:solidFill>
                <a:latin typeface="Calibri"/>
                <a:ea typeface="Calibri"/>
                <a:cs typeface="Calibri"/>
                <a:sym typeface="Calibri"/>
              </a:defRPr>
            </a:lvl7pPr>
            <a:lvl8pPr marL="3429000" marR="0" lvl="7" indent="-228600" algn="l" rtl="0">
              <a:lnSpc>
                <a:spcPct val="102000"/>
              </a:lnSpc>
              <a:spcBef>
                <a:spcPts val="0"/>
              </a:spcBef>
              <a:spcAft>
                <a:spcPts val="288"/>
              </a:spcAft>
              <a:buNone/>
              <a:defRPr sz="1800" b="0" i="0" u="none" strike="noStrike" cap="none">
                <a:solidFill>
                  <a:srgbClr val="000000"/>
                </a:solidFill>
                <a:latin typeface="Calibri"/>
                <a:ea typeface="Calibri"/>
                <a:cs typeface="Calibri"/>
                <a:sym typeface="Calibri"/>
              </a:defRPr>
            </a:lvl8pPr>
            <a:lvl9pPr marL="3886200" marR="0" lvl="8" indent="-228600" algn="l" rtl="0">
              <a:lnSpc>
                <a:spcPct val="102000"/>
              </a:lnSpc>
              <a:spcBef>
                <a:spcPts val="0"/>
              </a:spcBef>
              <a:spcAft>
                <a:spcPts val="288"/>
              </a:spcAft>
              <a:buNone/>
              <a:defRPr sz="1800" b="0" i="0" u="none" strike="noStrike" cap="none">
                <a:solidFill>
                  <a:srgbClr val="000000"/>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646612" y="1600200"/>
            <a:ext cx="4038600" cy="4524300"/>
          </a:xfrm>
          <a:prstGeom prst="rect">
            <a:avLst/>
          </a:prstGeom>
          <a:noFill/>
          <a:ln>
            <a:noFill/>
          </a:ln>
        </p:spPr>
        <p:txBody>
          <a:bodyPr lIns="91425" tIns="91425" rIns="91425" bIns="91425" anchor="t" anchorCtr="0"/>
          <a:lstStyle>
            <a:lvl1pPr marL="342900" marR="0" lvl="0" indent="-165100" algn="l" rtl="0">
              <a:lnSpc>
                <a:spcPct val="102000"/>
              </a:lnSpc>
              <a:spcBef>
                <a:spcPts val="0"/>
              </a:spcBef>
              <a:spcAft>
                <a:spcPts val="1425"/>
              </a:spcAft>
              <a:buClr>
                <a:srgbClr val="000000"/>
              </a:buClr>
              <a:buSzPct val="100000"/>
              <a:buFont typeface="Times New Roman"/>
              <a:buChar char="•"/>
              <a:defRPr sz="2800" b="0" i="0" u="none" strike="noStrike" cap="none">
                <a:solidFill>
                  <a:srgbClr val="000000"/>
                </a:solidFill>
                <a:latin typeface="Calibri"/>
                <a:ea typeface="Calibri"/>
                <a:cs typeface="Calibri"/>
                <a:sym typeface="Calibri"/>
              </a:defRPr>
            </a:lvl1pPr>
            <a:lvl2pPr marL="742950" marR="0" lvl="1" indent="-133350" algn="l" rtl="0">
              <a:lnSpc>
                <a:spcPct val="102000"/>
              </a:lnSpc>
              <a:spcBef>
                <a:spcPts val="0"/>
              </a:spcBef>
              <a:spcAft>
                <a:spcPts val="1138"/>
              </a:spcAft>
              <a:buClr>
                <a:srgbClr val="000000"/>
              </a:buClr>
              <a:buSzPct val="100000"/>
              <a:buFont typeface="Times New Roman"/>
              <a:buChar char="–"/>
              <a:defRPr sz="2400" b="0" i="0" u="none" strike="noStrike" cap="none">
                <a:solidFill>
                  <a:srgbClr val="000000"/>
                </a:solidFill>
                <a:latin typeface="Calibri"/>
                <a:ea typeface="Calibri"/>
                <a:cs typeface="Calibri"/>
                <a:sym typeface="Calibri"/>
              </a:defRPr>
            </a:lvl2pPr>
            <a:lvl3pPr marL="1143000" marR="0" lvl="2" indent="-101600" algn="l" rtl="0">
              <a:lnSpc>
                <a:spcPct val="102000"/>
              </a:lnSpc>
              <a:spcBef>
                <a:spcPts val="0"/>
              </a:spcBef>
              <a:spcAft>
                <a:spcPts val="850"/>
              </a:spcAft>
              <a:buClr>
                <a:srgbClr val="000000"/>
              </a:buClr>
              <a:buSzPct val="100000"/>
              <a:buFont typeface="Times New Roman"/>
              <a:buChar char="•"/>
              <a:defRPr sz="2000" b="0" i="0" u="none" strike="noStrike" cap="none">
                <a:solidFill>
                  <a:srgbClr val="000000"/>
                </a:solidFill>
                <a:latin typeface="Calibri"/>
                <a:ea typeface="Calibri"/>
                <a:cs typeface="Calibri"/>
                <a:sym typeface="Calibri"/>
              </a:defRPr>
            </a:lvl3pPr>
            <a:lvl4pPr marL="1600200" marR="0" lvl="3" indent="-114300" algn="l" rtl="0">
              <a:lnSpc>
                <a:spcPct val="102000"/>
              </a:lnSpc>
              <a:spcBef>
                <a:spcPts val="0"/>
              </a:spcBef>
              <a:spcAft>
                <a:spcPts val="575"/>
              </a:spcAft>
              <a:buClr>
                <a:srgbClr val="000000"/>
              </a:buClr>
              <a:buSzPct val="100000"/>
              <a:buFont typeface="Times New Roman"/>
              <a:buChar char="–"/>
              <a:defRPr sz="1800" b="0" i="0" u="none" strike="noStrike" cap="none">
                <a:solidFill>
                  <a:srgbClr val="000000"/>
                </a:solidFill>
                <a:latin typeface="Calibri"/>
                <a:ea typeface="Calibri"/>
                <a:cs typeface="Calibri"/>
                <a:sym typeface="Calibri"/>
              </a:defRPr>
            </a:lvl4pPr>
            <a:lvl5pPr marL="2057400" marR="0" lvl="4" indent="-114300" algn="l" rtl="0">
              <a:lnSpc>
                <a:spcPct val="102000"/>
              </a:lnSpc>
              <a:spcBef>
                <a:spcPts val="0"/>
              </a:spcBef>
              <a:spcAft>
                <a:spcPts val="288"/>
              </a:spcAft>
              <a:buClr>
                <a:srgbClr val="000000"/>
              </a:buClr>
              <a:buSzPct val="100000"/>
              <a:buFont typeface="Times New Roman"/>
              <a:buChar char="»"/>
              <a:defRPr sz="1800" b="0" i="0" u="none" strike="noStrike" cap="none">
                <a:solidFill>
                  <a:srgbClr val="000000"/>
                </a:solidFill>
                <a:latin typeface="Calibri"/>
                <a:ea typeface="Calibri"/>
                <a:cs typeface="Calibri"/>
                <a:sym typeface="Calibri"/>
              </a:defRPr>
            </a:lvl5pPr>
            <a:lvl6pPr marL="2514600" marR="0" lvl="5" indent="-228600" algn="l" rtl="0">
              <a:lnSpc>
                <a:spcPct val="102000"/>
              </a:lnSpc>
              <a:spcBef>
                <a:spcPts val="0"/>
              </a:spcBef>
              <a:spcAft>
                <a:spcPts val="288"/>
              </a:spcAft>
              <a:buNone/>
              <a:defRPr sz="1800" b="0" i="0" u="none" strike="noStrike" cap="none">
                <a:solidFill>
                  <a:srgbClr val="000000"/>
                </a:solidFill>
                <a:latin typeface="Calibri"/>
                <a:ea typeface="Calibri"/>
                <a:cs typeface="Calibri"/>
                <a:sym typeface="Calibri"/>
              </a:defRPr>
            </a:lvl6pPr>
            <a:lvl7pPr marL="2971800" marR="0" lvl="6" indent="-228600" algn="l" rtl="0">
              <a:lnSpc>
                <a:spcPct val="102000"/>
              </a:lnSpc>
              <a:spcBef>
                <a:spcPts val="0"/>
              </a:spcBef>
              <a:spcAft>
                <a:spcPts val="288"/>
              </a:spcAft>
              <a:buNone/>
              <a:defRPr sz="1800" b="0" i="0" u="none" strike="noStrike" cap="none">
                <a:solidFill>
                  <a:srgbClr val="000000"/>
                </a:solidFill>
                <a:latin typeface="Calibri"/>
                <a:ea typeface="Calibri"/>
                <a:cs typeface="Calibri"/>
                <a:sym typeface="Calibri"/>
              </a:defRPr>
            </a:lvl7pPr>
            <a:lvl8pPr marL="3429000" marR="0" lvl="7" indent="-228600" algn="l" rtl="0">
              <a:lnSpc>
                <a:spcPct val="102000"/>
              </a:lnSpc>
              <a:spcBef>
                <a:spcPts val="0"/>
              </a:spcBef>
              <a:spcAft>
                <a:spcPts val="288"/>
              </a:spcAft>
              <a:buNone/>
              <a:defRPr sz="1800" b="0" i="0" u="none" strike="noStrike" cap="none">
                <a:solidFill>
                  <a:srgbClr val="000000"/>
                </a:solidFill>
                <a:latin typeface="Calibri"/>
                <a:ea typeface="Calibri"/>
                <a:cs typeface="Calibri"/>
                <a:sym typeface="Calibri"/>
              </a:defRPr>
            </a:lvl8pPr>
            <a:lvl9pPr marL="3886200" marR="0" lvl="8" indent="-228600" algn="l" rtl="0">
              <a:lnSpc>
                <a:spcPct val="102000"/>
              </a:lnSpc>
              <a:spcBef>
                <a:spcPts val="0"/>
              </a:spcBef>
              <a:spcAft>
                <a:spcPts val="288"/>
              </a:spcAft>
              <a:buNone/>
              <a:defRPr sz="1800" b="0" i="0" u="none" strike="noStrike" cap="none">
                <a:solidFill>
                  <a:srgbClr val="000000"/>
                </a:solidFill>
                <a:latin typeface="Calibri"/>
                <a:ea typeface="Calibri"/>
                <a:cs typeface="Calibri"/>
                <a:sym typeface="Calibri"/>
              </a:defRPr>
            </a:lvl9pPr>
          </a:lstStyle>
          <a:p>
            <a:endParaRPr/>
          </a:p>
        </p:txBody>
      </p:sp>
      <p:sp>
        <p:nvSpPr>
          <p:cNvPr id="44" name="Shape 44"/>
          <p:cNvSpPr txBox="1">
            <a:spLocks noGrp="1"/>
          </p:cNvSpPr>
          <p:nvPr>
            <p:ph type="dt" idx="10"/>
          </p:nvPr>
        </p:nvSpPr>
        <p:spPr>
          <a:xfrm>
            <a:off x="76200" y="6069012"/>
            <a:ext cx="2055900" cy="684300"/>
          </a:xfrm>
          <a:prstGeom prst="rect">
            <a:avLst/>
          </a:prstGeom>
          <a:noFill/>
          <a:ln>
            <a:noFill/>
          </a:ln>
        </p:spPr>
        <p:txBody>
          <a:bodyPr lIns="91425" tIns="91425" rIns="91425" bIns="91425" anchor="t" anchorCtr="0"/>
          <a:lstStyle>
            <a:lvl1pPr marL="0" marR="0" lvl="0" indent="0" algn="ctr" rtl="0">
              <a:lnSpc>
                <a:spcPct val="100000"/>
              </a:lnSpc>
              <a:spcBef>
                <a:spcPts val="0"/>
              </a:spcBef>
              <a:buClr>
                <a:srgbClr val="000000"/>
              </a:buClr>
              <a:buFont typeface="Times New Roman"/>
              <a:buNone/>
              <a:defRPr sz="2000">
                <a:solidFill>
                  <a:srgbClr val="FFFFFF"/>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sldNum" idx="12"/>
          </p:nvPr>
        </p:nvSpPr>
        <p:spPr>
          <a:xfrm>
            <a:off x="8001000" y="228600"/>
            <a:ext cx="836700" cy="379500"/>
          </a:xfrm>
          <a:prstGeom prst="rect">
            <a:avLst/>
          </a:prstGeom>
          <a:noFill/>
          <a:ln>
            <a:noFill/>
          </a:ln>
        </p:spPr>
        <p:txBody>
          <a:bodyPr lIns="90000" tIns="45000" rIns="90000" bIns="45000" anchor="t" anchorCtr="0">
            <a:noAutofit/>
          </a:bodyPr>
          <a:lstStyle/>
          <a:p>
            <a:pPr>
              <a:buClr>
                <a:srgbClr val="000000"/>
              </a:buClr>
              <a:buSzPct val="25000"/>
              <a:buFont typeface="Times New Roman"/>
              <a:buNone/>
            </a:pPr>
            <a:fld id="{00000000-1234-1234-1234-123412341234}" type="slidenum">
              <a:rPr lang="en-US" sz="1800">
                <a:solidFill>
                  <a:srgbClr val="775F55"/>
                </a:solidFill>
                <a:latin typeface="Questrial"/>
                <a:ea typeface="Questrial"/>
                <a:cs typeface="Questrial"/>
                <a:sym typeface="Questrial"/>
              </a:rPr>
              <a:pPr>
                <a:buClr>
                  <a:srgbClr val="000000"/>
                </a:buClr>
                <a:buSzPct val="25000"/>
                <a:buFont typeface="Times New Roman"/>
                <a:buNone/>
              </a:pPr>
              <a:t>‹#›</a:t>
            </a:fld>
            <a:endParaRPr lang="en-US" sz="1800">
              <a:solidFill>
                <a:srgbClr val="775F55"/>
              </a:solidFill>
              <a:latin typeface="Questrial"/>
              <a:ea typeface="Questrial"/>
              <a:cs typeface="Questrial"/>
              <a:sym typeface="Questrial"/>
            </a:endParaRPr>
          </a:p>
        </p:txBody>
      </p:sp>
    </p:spTree>
    <p:extLst>
      <p:ext uri="{BB962C8B-B14F-4D97-AF65-F5344CB8AC3E}">
        <p14:creationId xmlns:p14="http://schemas.microsoft.com/office/powerpoint/2010/main" val="38968429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8"/>
        <p:cNvGrpSpPr/>
        <p:nvPr/>
      </p:nvGrpSpPr>
      <p:grpSpPr>
        <a:xfrm>
          <a:off x="0" y="0"/>
          <a:ext cx="0" cy="0"/>
          <a:chOff x="0" y="0"/>
          <a:chExt cx="0" cy="0"/>
        </a:xfrm>
      </p:grpSpPr>
      <p:sp>
        <p:nvSpPr>
          <p:cNvPr id="59" name="Shape 59"/>
          <p:cNvSpPr txBox="1">
            <a:spLocks noGrp="1"/>
          </p:cNvSpPr>
          <p:nvPr>
            <p:ph type="dt" idx="10"/>
          </p:nvPr>
        </p:nvSpPr>
        <p:spPr>
          <a:xfrm>
            <a:off x="76200" y="6069012"/>
            <a:ext cx="2055900" cy="684300"/>
          </a:xfrm>
          <a:prstGeom prst="rect">
            <a:avLst/>
          </a:prstGeom>
          <a:noFill/>
          <a:ln>
            <a:noFill/>
          </a:ln>
        </p:spPr>
        <p:txBody>
          <a:bodyPr lIns="91425" tIns="91425" rIns="91425" bIns="91425" anchor="t" anchorCtr="0"/>
          <a:lstStyle>
            <a:lvl1pPr marL="0" marR="0" lvl="0" indent="0" algn="ctr" rtl="0">
              <a:lnSpc>
                <a:spcPct val="100000"/>
              </a:lnSpc>
              <a:spcBef>
                <a:spcPts val="0"/>
              </a:spcBef>
              <a:buClr>
                <a:srgbClr val="000000"/>
              </a:buClr>
              <a:buFont typeface="Times New Roman"/>
              <a:buNone/>
              <a:defRPr sz="2000">
                <a:solidFill>
                  <a:srgbClr val="FFFFFF"/>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8001000" y="228600"/>
            <a:ext cx="836700" cy="379500"/>
          </a:xfrm>
          <a:prstGeom prst="rect">
            <a:avLst/>
          </a:prstGeom>
          <a:noFill/>
          <a:ln>
            <a:noFill/>
          </a:ln>
        </p:spPr>
        <p:txBody>
          <a:bodyPr lIns="90000" tIns="45000" rIns="90000" bIns="45000" anchor="t" anchorCtr="0">
            <a:noAutofit/>
          </a:bodyPr>
          <a:lstStyle/>
          <a:p>
            <a:pPr>
              <a:buClr>
                <a:srgbClr val="000000"/>
              </a:buClr>
              <a:buSzPct val="25000"/>
              <a:buFont typeface="Times New Roman"/>
              <a:buNone/>
            </a:pPr>
            <a:fld id="{00000000-1234-1234-1234-123412341234}" type="slidenum">
              <a:rPr lang="en-US" sz="1800">
                <a:solidFill>
                  <a:srgbClr val="775F55"/>
                </a:solidFill>
                <a:latin typeface="Questrial"/>
                <a:ea typeface="Questrial"/>
                <a:cs typeface="Questrial"/>
                <a:sym typeface="Questrial"/>
              </a:rPr>
              <a:pPr>
                <a:buClr>
                  <a:srgbClr val="000000"/>
                </a:buClr>
                <a:buSzPct val="25000"/>
                <a:buFont typeface="Times New Roman"/>
                <a:buNone/>
              </a:pPr>
              <a:t>‹#›</a:t>
            </a:fld>
            <a:endParaRPr lang="en-US" sz="1800">
              <a:solidFill>
                <a:srgbClr val="775F55"/>
              </a:solidFill>
              <a:latin typeface="Questrial"/>
              <a:ea typeface="Questrial"/>
              <a:cs typeface="Questrial"/>
              <a:sym typeface="Questrial"/>
            </a:endParaRPr>
          </a:p>
        </p:txBody>
      </p:sp>
    </p:spTree>
    <p:extLst>
      <p:ext uri="{BB962C8B-B14F-4D97-AF65-F5344CB8AC3E}">
        <p14:creationId xmlns:p14="http://schemas.microsoft.com/office/powerpoint/2010/main" val="17105836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73050"/>
            <a:ext cx="3008400" cy="1161900"/>
          </a:xfrm>
          <a:prstGeom prst="rect">
            <a:avLst/>
          </a:prstGeom>
          <a:noFill/>
          <a:ln>
            <a:noFill/>
          </a:ln>
        </p:spPr>
        <p:txBody>
          <a:bodyPr lIns="91425" tIns="91425" rIns="91425" bIns="91425" anchor="b" anchorCtr="0"/>
          <a:lstStyle>
            <a:lvl1pPr marL="0" marR="0" lvl="0" indent="0" algn="l" rtl="0">
              <a:lnSpc>
                <a:spcPct val="102000"/>
              </a:lnSpc>
              <a:spcBef>
                <a:spcPts val="0"/>
              </a:spcBef>
              <a:spcAft>
                <a:spcPts val="0"/>
              </a:spcAft>
              <a:buNone/>
              <a:defRPr sz="2000" b="1" i="0" u="none" strike="noStrike" cap="none">
                <a:solidFill>
                  <a:srgbClr val="660066"/>
                </a:solidFill>
                <a:latin typeface="Calibri"/>
                <a:ea typeface="Calibri"/>
                <a:cs typeface="Calibri"/>
                <a:sym typeface="Calibri"/>
              </a:defRPr>
            </a:lvl1pPr>
            <a:lvl2pPr marL="0" marR="0" lvl="1" indent="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2pPr>
            <a:lvl3pPr marL="0" marR="0" lvl="2" indent="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3pPr>
            <a:lvl4pPr marL="0" marR="0" lvl="3" indent="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4pPr>
            <a:lvl5pPr marL="0" marR="0" lvl="4" indent="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5pPr>
            <a:lvl6pPr marL="2514600" marR="0" lvl="5" indent="-22860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6pPr>
            <a:lvl7pPr marL="2971800" marR="0" lvl="6" indent="-22860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7pPr>
            <a:lvl8pPr marL="3429000" marR="0" lvl="7" indent="-22860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8pPr>
            <a:lvl9pPr marL="3886200" marR="0" lvl="8" indent="-22860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9pPr>
          </a:lstStyle>
          <a:p>
            <a:endParaRPr/>
          </a:p>
        </p:txBody>
      </p:sp>
      <p:sp>
        <p:nvSpPr>
          <p:cNvPr id="63" name="Shape 63"/>
          <p:cNvSpPr txBox="1">
            <a:spLocks noGrp="1"/>
          </p:cNvSpPr>
          <p:nvPr>
            <p:ph type="body" idx="1"/>
          </p:nvPr>
        </p:nvSpPr>
        <p:spPr>
          <a:xfrm>
            <a:off x="3575050" y="273050"/>
            <a:ext cx="5111700" cy="5853000"/>
          </a:xfrm>
          <a:prstGeom prst="rect">
            <a:avLst/>
          </a:prstGeom>
          <a:noFill/>
          <a:ln>
            <a:noFill/>
          </a:ln>
        </p:spPr>
        <p:txBody>
          <a:bodyPr lIns="91425" tIns="91425" rIns="91425" bIns="91425" anchor="t" anchorCtr="0"/>
          <a:lstStyle>
            <a:lvl1pPr marL="342900" marR="0" lvl="0" indent="-139700" algn="l" rtl="0">
              <a:lnSpc>
                <a:spcPct val="102000"/>
              </a:lnSpc>
              <a:spcBef>
                <a:spcPts val="0"/>
              </a:spcBef>
              <a:spcAft>
                <a:spcPts val="1425"/>
              </a:spcAft>
              <a:buClr>
                <a:srgbClr val="000000"/>
              </a:buClr>
              <a:buSzPct val="100000"/>
              <a:buFont typeface="Times New Roman"/>
              <a:buChar char="•"/>
              <a:defRPr sz="3200" b="0" i="0" u="none" strike="noStrike" cap="none">
                <a:solidFill>
                  <a:srgbClr val="000000"/>
                </a:solidFill>
                <a:latin typeface="Calibri"/>
                <a:ea typeface="Calibri"/>
                <a:cs typeface="Calibri"/>
                <a:sym typeface="Calibri"/>
              </a:defRPr>
            </a:lvl1pPr>
            <a:lvl2pPr marL="742950" marR="0" lvl="1" indent="-107950" algn="l" rtl="0">
              <a:lnSpc>
                <a:spcPct val="102000"/>
              </a:lnSpc>
              <a:spcBef>
                <a:spcPts val="0"/>
              </a:spcBef>
              <a:spcAft>
                <a:spcPts val="1138"/>
              </a:spcAft>
              <a:buClr>
                <a:srgbClr val="000000"/>
              </a:buClr>
              <a:buSzPct val="100000"/>
              <a:buFont typeface="Times New Roman"/>
              <a:buChar char="–"/>
              <a:defRPr sz="2800" b="0" i="0" u="none" strike="noStrike" cap="none">
                <a:solidFill>
                  <a:srgbClr val="000000"/>
                </a:solidFill>
                <a:latin typeface="Calibri"/>
                <a:ea typeface="Calibri"/>
                <a:cs typeface="Calibri"/>
                <a:sym typeface="Calibri"/>
              </a:defRPr>
            </a:lvl2pPr>
            <a:lvl3pPr marL="1143000" marR="0" lvl="2" indent="-76200" algn="l" rtl="0">
              <a:lnSpc>
                <a:spcPct val="102000"/>
              </a:lnSpc>
              <a:spcBef>
                <a:spcPts val="0"/>
              </a:spcBef>
              <a:spcAft>
                <a:spcPts val="850"/>
              </a:spcAft>
              <a:buClr>
                <a:srgbClr val="000000"/>
              </a:buClr>
              <a:buSzPct val="100000"/>
              <a:buFont typeface="Times New Roman"/>
              <a:buChar char="•"/>
              <a:defRPr sz="2400" b="0" i="0" u="none" strike="noStrike" cap="none">
                <a:solidFill>
                  <a:srgbClr val="000000"/>
                </a:solidFill>
                <a:latin typeface="Calibri"/>
                <a:ea typeface="Calibri"/>
                <a:cs typeface="Calibri"/>
                <a:sym typeface="Calibri"/>
              </a:defRPr>
            </a:lvl3pPr>
            <a:lvl4pPr marL="1600200" marR="0" lvl="3" indent="-101600" algn="l" rtl="0">
              <a:lnSpc>
                <a:spcPct val="102000"/>
              </a:lnSpc>
              <a:spcBef>
                <a:spcPts val="0"/>
              </a:spcBef>
              <a:spcAft>
                <a:spcPts val="575"/>
              </a:spcAft>
              <a:buClr>
                <a:srgbClr val="000000"/>
              </a:buClr>
              <a:buSzPct val="100000"/>
              <a:buFont typeface="Times New Roman"/>
              <a:buChar char="–"/>
              <a:defRPr sz="2000" b="0" i="0" u="none" strike="noStrike" cap="none">
                <a:solidFill>
                  <a:srgbClr val="000000"/>
                </a:solidFill>
                <a:latin typeface="Calibri"/>
                <a:ea typeface="Calibri"/>
                <a:cs typeface="Calibri"/>
                <a:sym typeface="Calibri"/>
              </a:defRPr>
            </a:lvl4pPr>
            <a:lvl5pPr marL="2057400" marR="0" lvl="4" indent="-101600" algn="l" rtl="0">
              <a:lnSpc>
                <a:spcPct val="102000"/>
              </a:lnSpc>
              <a:spcBef>
                <a:spcPts val="0"/>
              </a:spcBef>
              <a:spcAft>
                <a:spcPts val="288"/>
              </a:spcAft>
              <a:buClr>
                <a:srgbClr val="000000"/>
              </a:buClr>
              <a:buSzPct val="100000"/>
              <a:buFont typeface="Times New Roman"/>
              <a:buChar char="»"/>
              <a:defRPr sz="2000" b="0" i="0" u="none" strike="noStrike" cap="none">
                <a:solidFill>
                  <a:srgbClr val="000000"/>
                </a:solidFill>
                <a:latin typeface="Calibri"/>
                <a:ea typeface="Calibri"/>
                <a:cs typeface="Calibri"/>
                <a:sym typeface="Calibri"/>
              </a:defRPr>
            </a:lvl5pPr>
            <a:lvl6pPr marL="2514600" marR="0" lvl="5" indent="-228600" algn="l" rtl="0">
              <a:lnSpc>
                <a:spcPct val="102000"/>
              </a:lnSpc>
              <a:spcBef>
                <a:spcPts val="0"/>
              </a:spcBef>
              <a:spcAft>
                <a:spcPts val="288"/>
              </a:spcAft>
              <a:buNone/>
              <a:defRPr sz="2000" b="0" i="0" u="none" strike="noStrike" cap="none">
                <a:solidFill>
                  <a:srgbClr val="000000"/>
                </a:solidFill>
                <a:latin typeface="Calibri"/>
                <a:ea typeface="Calibri"/>
                <a:cs typeface="Calibri"/>
                <a:sym typeface="Calibri"/>
              </a:defRPr>
            </a:lvl6pPr>
            <a:lvl7pPr marL="2971800" marR="0" lvl="6" indent="-228600" algn="l" rtl="0">
              <a:lnSpc>
                <a:spcPct val="102000"/>
              </a:lnSpc>
              <a:spcBef>
                <a:spcPts val="0"/>
              </a:spcBef>
              <a:spcAft>
                <a:spcPts val="288"/>
              </a:spcAft>
              <a:buNone/>
              <a:defRPr sz="2000" b="0" i="0" u="none" strike="noStrike" cap="none">
                <a:solidFill>
                  <a:srgbClr val="000000"/>
                </a:solidFill>
                <a:latin typeface="Calibri"/>
                <a:ea typeface="Calibri"/>
                <a:cs typeface="Calibri"/>
                <a:sym typeface="Calibri"/>
              </a:defRPr>
            </a:lvl7pPr>
            <a:lvl8pPr marL="3429000" marR="0" lvl="7" indent="-228600" algn="l" rtl="0">
              <a:lnSpc>
                <a:spcPct val="102000"/>
              </a:lnSpc>
              <a:spcBef>
                <a:spcPts val="0"/>
              </a:spcBef>
              <a:spcAft>
                <a:spcPts val="288"/>
              </a:spcAft>
              <a:buNone/>
              <a:defRPr sz="2000" b="0" i="0" u="none" strike="noStrike" cap="none">
                <a:solidFill>
                  <a:srgbClr val="000000"/>
                </a:solidFill>
                <a:latin typeface="Calibri"/>
                <a:ea typeface="Calibri"/>
                <a:cs typeface="Calibri"/>
                <a:sym typeface="Calibri"/>
              </a:defRPr>
            </a:lvl8pPr>
            <a:lvl9pPr marL="3886200" marR="0" lvl="8" indent="-228600" algn="l" rtl="0">
              <a:lnSpc>
                <a:spcPct val="102000"/>
              </a:lnSpc>
              <a:spcBef>
                <a:spcPts val="0"/>
              </a:spcBef>
              <a:spcAft>
                <a:spcPts val="288"/>
              </a:spcAft>
              <a:buNone/>
              <a:defRPr sz="2000" b="0" i="0" u="none" strike="noStrike" cap="none">
                <a:solidFill>
                  <a:srgbClr val="000000"/>
                </a:solidFill>
                <a:latin typeface="Calibri"/>
                <a:ea typeface="Calibri"/>
                <a:cs typeface="Calibri"/>
                <a:sym typeface="Calibri"/>
              </a:defRPr>
            </a:lvl9pPr>
          </a:lstStyle>
          <a:p>
            <a:endParaRPr/>
          </a:p>
        </p:txBody>
      </p:sp>
      <p:sp>
        <p:nvSpPr>
          <p:cNvPr id="64" name="Shape 64"/>
          <p:cNvSpPr txBox="1">
            <a:spLocks noGrp="1"/>
          </p:cNvSpPr>
          <p:nvPr>
            <p:ph type="body" idx="2"/>
          </p:nvPr>
        </p:nvSpPr>
        <p:spPr>
          <a:xfrm>
            <a:off x="457200" y="1435100"/>
            <a:ext cx="3008400" cy="4691100"/>
          </a:xfrm>
          <a:prstGeom prst="rect">
            <a:avLst/>
          </a:prstGeom>
          <a:noFill/>
          <a:ln>
            <a:noFill/>
          </a:ln>
        </p:spPr>
        <p:txBody>
          <a:bodyPr lIns="91425" tIns="91425" rIns="91425" bIns="91425" anchor="t" anchorCtr="0"/>
          <a:lstStyle>
            <a:lvl1pPr marL="0" marR="0" lvl="0" indent="0" algn="l" rtl="0">
              <a:lnSpc>
                <a:spcPct val="102000"/>
              </a:lnSpc>
              <a:spcBef>
                <a:spcPts val="0"/>
              </a:spcBef>
              <a:spcAft>
                <a:spcPts val="1425"/>
              </a:spcAft>
              <a:buClr>
                <a:srgbClr val="000000"/>
              </a:buClr>
              <a:buFont typeface="Times New Roman"/>
              <a:buNone/>
              <a:defRPr sz="1400" b="0" i="0" u="none" strike="noStrike" cap="none">
                <a:solidFill>
                  <a:srgbClr val="000000"/>
                </a:solidFill>
                <a:latin typeface="Calibri"/>
                <a:ea typeface="Calibri"/>
                <a:cs typeface="Calibri"/>
                <a:sym typeface="Calibri"/>
              </a:defRPr>
            </a:lvl1pPr>
            <a:lvl2pPr marL="457200" marR="0" lvl="1" indent="0" algn="l" rtl="0">
              <a:lnSpc>
                <a:spcPct val="102000"/>
              </a:lnSpc>
              <a:spcBef>
                <a:spcPts val="0"/>
              </a:spcBef>
              <a:spcAft>
                <a:spcPts val="1138"/>
              </a:spcAft>
              <a:buClr>
                <a:srgbClr val="000000"/>
              </a:buClr>
              <a:buFont typeface="Times New Roman"/>
              <a:buNone/>
              <a:defRPr sz="1200" b="0" i="0" u="none" strike="noStrike" cap="none">
                <a:solidFill>
                  <a:srgbClr val="000000"/>
                </a:solidFill>
                <a:latin typeface="Calibri"/>
                <a:ea typeface="Calibri"/>
                <a:cs typeface="Calibri"/>
                <a:sym typeface="Calibri"/>
              </a:defRPr>
            </a:lvl2pPr>
            <a:lvl3pPr marL="914400" marR="0" lvl="2" indent="0" algn="l" rtl="0">
              <a:lnSpc>
                <a:spcPct val="102000"/>
              </a:lnSpc>
              <a:spcBef>
                <a:spcPts val="0"/>
              </a:spcBef>
              <a:spcAft>
                <a:spcPts val="850"/>
              </a:spcAft>
              <a:buClr>
                <a:srgbClr val="000000"/>
              </a:buClr>
              <a:buFont typeface="Times New Roman"/>
              <a:buNone/>
              <a:defRPr sz="1000" b="0" i="0" u="none" strike="noStrike" cap="none">
                <a:solidFill>
                  <a:srgbClr val="000000"/>
                </a:solidFill>
                <a:latin typeface="Calibri"/>
                <a:ea typeface="Calibri"/>
                <a:cs typeface="Calibri"/>
                <a:sym typeface="Calibri"/>
              </a:defRPr>
            </a:lvl3pPr>
            <a:lvl4pPr marL="1371600" marR="0" lvl="3" indent="0" algn="l" rtl="0">
              <a:lnSpc>
                <a:spcPct val="102000"/>
              </a:lnSpc>
              <a:spcBef>
                <a:spcPts val="0"/>
              </a:spcBef>
              <a:spcAft>
                <a:spcPts val="575"/>
              </a:spcAft>
              <a:buClr>
                <a:srgbClr val="000000"/>
              </a:buClr>
              <a:buFont typeface="Times New Roman"/>
              <a:buNone/>
              <a:defRPr sz="900" b="0" i="0" u="none" strike="noStrike" cap="none">
                <a:solidFill>
                  <a:srgbClr val="000000"/>
                </a:solidFill>
                <a:latin typeface="Calibri"/>
                <a:ea typeface="Calibri"/>
                <a:cs typeface="Calibri"/>
                <a:sym typeface="Calibri"/>
              </a:defRPr>
            </a:lvl4pPr>
            <a:lvl5pPr marL="1828800" marR="0" lvl="4" indent="0" algn="l" rtl="0">
              <a:lnSpc>
                <a:spcPct val="102000"/>
              </a:lnSpc>
              <a:spcBef>
                <a:spcPts val="0"/>
              </a:spcBef>
              <a:spcAft>
                <a:spcPts val="288"/>
              </a:spcAft>
              <a:buClr>
                <a:srgbClr val="000000"/>
              </a:buClr>
              <a:buFont typeface="Times New Roman"/>
              <a:buNone/>
              <a:defRPr sz="900" b="0" i="0" u="none" strike="noStrike" cap="none">
                <a:solidFill>
                  <a:srgbClr val="000000"/>
                </a:solidFill>
                <a:latin typeface="Calibri"/>
                <a:ea typeface="Calibri"/>
                <a:cs typeface="Calibri"/>
                <a:sym typeface="Calibri"/>
              </a:defRPr>
            </a:lvl5pPr>
            <a:lvl6pPr marL="2286000" marR="0" lvl="5" indent="0" algn="l" rtl="0">
              <a:lnSpc>
                <a:spcPct val="102000"/>
              </a:lnSpc>
              <a:spcBef>
                <a:spcPts val="0"/>
              </a:spcBef>
              <a:spcAft>
                <a:spcPts val="288"/>
              </a:spcAft>
              <a:buClr>
                <a:srgbClr val="000000"/>
              </a:buClr>
              <a:buFont typeface="Times New Roman"/>
              <a:buNone/>
              <a:defRPr sz="900" b="0" i="0" u="none" strike="noStrike" cap="none">
                <a:solidFill>
                  <a:srgbClr val="000000"/>
                </a:solidFill>
                <a:latin typeface="Calibri"/>
                <a:ea typeface="Calibri"/>
                <a:cs typeface="Calibri"/>
                <a:sym typeface="Calibri"/>
              </a:defRPr>
            </a:lvl6pPr>
            <a:lvl7pPr marL="2743200" marR="0" lvl="6" indent="0" algn="l" rtl="0">
              <a:lnSpc>
                <a:spcPct val="102000"/>
              </a:lnSpc>
              <a:spcBef>
                <a:spcPts val="0"/>
              </a:spcBef>
              <a:spcAft>
                <a:spcPts val="288"/>
              </a:spcAft>
              <a:buClr>
                <a:srgbClr val="000000"/>
              </a:buClr>
              <a:buFont typeface="Times New Roman"/>
              <a:buNone/>
              <a:defRPr sz="900" b="0" i="0" u="none" strike="noStrike" cap="none">
                <a:solidFill>
                  <a:srgbClr val="000000"/>
                </a:solidFill>
                <a:latin typeface="Calibri"/>
                <a:ea typeface="Calibri"/>
                <a:cs typeface="Calibri"/>
                <a:sym typeface="Calibri"/>
              </a:defRPr>
            </a:lvl7pPr>
            <a:lvl8pPr marL="3200400" marR="0" lvl="7" indent="0" algn="l" rtl="0">
              <a:lnSpc>
                <a:spcPct val="102000"/>
              </a:lnSpc>
              <a:spcBef>
                <a:spcPts val="0"/>
              </a:spcBef>
              <a:spcAft>
                <a:spcPts val="288"/>
              </a:spcAft>
              <a:buClr>
                <a:srgbClr val="000000"/>
              </a:buClr>
              <a:buFont typeface="Times New Roman"/>
              <a:buNone/>
              <a:defRPr sz="900" b="0" i="0" u="none" strike="noStrike" cap="none">
                <a:solidFill>
                  <a:srgbClr val="000000"/>
                </a:solidFill>
                <a:latin typeface="Calibri"/>
                <a:ea typeface="Calibri"/>
                <a:cs typeface="Calibri"/>
                <a:sym typeface="Calibri"/>
              </a:defRPr>
            </a:lvl8pPr>
            <a:lvl9pPr marL="3657600" marR="0" lvl="8" indent="0" algn="l" rtl="0">
              <a:lnSpc>
                <a:spcPct val="102000"/>
              </a:lnSpc>
              <a:spcBef>
                <a:spcPts val="0"/>
              </a:spcBef>
              <a:spcAft>
                <a:spcPts val="288"/>
              </a:spcAft>
              <a:buClr>
                <a:srgbClr val="000000"/>
              </a:buClr>
              <a:buFont typeface="Times New Roman"/>
              <a:buNone/>
              <a:defRPr sz="900" b="0" i="0" u="none" strike="noStrike" cap="none">
                <a:solidFill>
                  <a:srgbClr val="000000"/>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76200" y="6069012"/>
            <a:ext cx="2055900" cy="684300"/>
          </a:xfrm>
          <a:prstGeom prst="rect">
            <a:avLst/>
          </a:prstGeom>
          <a:noFill/>
          <a:ln>
            <a:noFill/>
          </a:ln>
        </p:spPr>
        <p:txBody>
          <a:bodyPr lIns="91425" tIns="91425" rIns="91425" bIns="91425" anchor="t" anchorCtr="0"/>
          <a:lstStyle>
            <a:lvl1pPr marL="0" marR="0" lvl="0" indent="0" algn="ctr" rtl="0">
              <a:lnSpc>
                <a:spcPct val="100000"/>
              </a:lnSpc>
              <a:spcBef>
                <a:spcPts val="0"/>
              </a:spcBef>
              <a:buClr>
                <a:srgbClr val="000000"/>
              </a:buClr>
              <a:buFont typeface="Times New Roman"/>
              <a:buNone/>
              <a:defRPr sz="2000">
                <a:solidFill>
                  <a:srgbClr val="FFFFFF"/>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sldNum" idx="12"/>
          </p:nvPr>
        </p:nvSpPr>
        <p:spPr>
          <a:xfrm>
            <a:off x="8001000" y="228600"/>
            <a:ext cx="836700" cy="379500"/>
          </a:xfrm>
          <a:prstGeom prst="rect">
            <a:avLst/>
          </a:prstGeom>
          <a:noFill/>
          <a:ln>
            <a:noFill/>
          </a:ln>
        </p:spPr>
        <p:txBody>
          <a:bodyPr lIns="90000" tIns="45000" rIns="90000" bIns="45000" anchor="t" anchorCtr="0">
            <a:noAutofit/>
          </a:bodyPr>
          <a:lstStyle/>
          <a:p>
            <a:pPr>
              <a:buClr>
                <a:srgbClr val="000000"/>
              </a:buClr>
              <a:buSzPct val="25000"/>
              <a:buFont typeface="Times New Roman"/>
              <a:buNone/>
            </a:pPr>
            <a:fld id="{00000000-1234-1234-1234-123412341234}" type="slidenum">
              <a:rPr lang="en-US" sz="1800">
                <a:solidFill>
                  <a:srgbClr val="775F55"/>
                </a:solidFill>
                <a:latin typeface="Questrial"/>
                <a:ea typeface="Questrial"/>
                <a:cs typeface="Questrial"/>
                <a:sym typeface="Questrial"/>
              </a:rPr>
              <a:pPr>
                <a:buClr>
                  <a:srgbClr val="000000"/>
                </a:buClr>
                <a:buSzPct val="25000"/>
                <a:buFont typeface="Times New Roman"/>
                <a:buNone/>
              </a:pPr>
              <a:t>‹#›</a:t>
            </a:fld>
            <a:endParaRPr lang="en-US" sz="1800">
              <a:solidFill>
                <a:srgbClr val="775F55"/>
              </a:solidFill>
              <a:latin typeface="Questrial"/>
              <a:ea typeface="Questrial"/>
              <a:cs typeface="Questrial"/>
              <a:sym typeface="Questrial"/>
            </a:endParaRPr>
          </a:p>
        </p:txBody>
      </p:sp>
    </p:spTree>
    <p:extLst>
      <p:ext uri="{BB962C8B-B14F-4D97-AF65-F5344CB8AC3E}">
        <p14:creationId xmlns:p14="http://schemas.microsoft.com/office/powerpoint/2010/main" val="19740131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1792288" y="4800600"/>
            <a:ext cx="5486400" cy="566700"/>
          </a:xfrm>
          <a:prstGeom prst="rect">
            <a:avLst/>
          </a:prstGeom>
          <a:noFill/>
          <a:ln>
            <a:noFill/>
          </a:ln>
        </p:spPr>
        <p:txBody>
          <a:bodyPr lIns="91425" tIns="91425" rIns="91425" bIns="91425" anchor="b" anchorCtr="0"/>
          <a:lstStyle>
            <a:lvl1pPr marL="0" marR="0" lvl="0" indent="0" algn="l" rtl="0">
              <a:lnSpc>
                <a:spcPct val="102000"/>
              </a:lnSpc>
              <a:spcBef>
                <a:spcPts val="0"/>
              </a:spcBef>
              <a:spcAft>
                <a:spcPts val="0"/>
              </a:spcAft>
              <a:buNone/>
              <a:defRPr sz="2000" b="1" i="0" u="none" strike="noStrike" cap="none">
                <a:solidFill>
                  <a:srgbClr val="660066"/>
                </a:solidFill>
                <a:latin typeface="Calibri"/>
                <a:ea typeface="Calibri"/>
                <a:cs typeface="Calibri"/>
                <a:sym typeface="Calibri"/>
              </a:defRPr>
            </a:lvl1pPr>
            <a:lvl2pPr marL="0" marR="0" lvl="1" indent="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2pPr>
            <a:lvl3pPr marL="0" marR="0" lvl="2" indent="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3pPr>
            <a:lvl4pPr marL="0" marR="0" lvl="3" indent="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4pPr>
            <a:lvl5pPr marL="0" marR="0" lvl="4" indent="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5pPr>
            <a:lvl6pPr marL="2514600" marR="0" lvl="5" indent="-22860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6pPr>
            <a:lvl7pPr marL="2971800" marR="0" lvl="6" indent="-22860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7pPr>
            <a:lvl8pPr marL="3429000" marR="0" lvl="7" indent="-22860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8pPr>
            <a:lvl9pPr marL="3886200" marR="0" lvl="8" indent="-22860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9pPr>
          </a:lstStyle>
          <a:p>
            <a:endParaRPr/>
          </a:p>
        </p:txBody>
      </p:sp>
      <p:sp>
        <p:nvSpPr>
          <p:cNvPr id="69" name="Shape 69"/>
          <p:cNvSpPr>
            <a:spLocks noGrp="1"/>
          </p:cNvSpPr>
          <p:nvPr>
            <p:ph type="pic" idx="2"/>
          </p:nvPr>
        </p:nvSpPr>
        <p:spPr>
          <a:xfrm>
            <a:off x="1792288" y="612775"/>
            <a:ext cx="5486400" cy="4114800"/>
          </a:xfrm>
          <a:prstGeom prst="rect">
            <a:avLst/>
          </a:prstGeom>
          <a:noFill/>
          <a:ln>
            <a:noFill/>
          </a:ln>
        </p:spPr>
        <p:txBody>
          <a:bodyPr lIns="91425" tIns="91425" rIns="91425" bIns="91425" anchor="t" anchorCtr="0"/>
          <a:lstStyle>
            <a:lvl1pPr marL="0" marR="0" lvl="0" indent="0" algn="l" rtl="0">
              <a:lnSpc>
                <a:spcPct val="102000"/>
              </a:lnSpc>
              <a:spcBef>
                <a:spcPts val="0"/>
              </a:spcBef>
              <a:spcAft>
                <a:spcPts val="1425"/>
              </a:spcAft>
              <a:buClr>
                <a:srgbClr val="000000"/>
              </a:buClr>
              <a:buFont typeface="Times New Roman"/>
              <a:buNone/>
              <a:defRPr sz="3200" b="0" i="0" u="none" strike="noStrike" cap="none">
                <a:solidFill>
                  <a:srgbClr val="000000"/>
                </a:solidFill>
                <a:latin typeface="Calibri"/>
                <a:ea typeface="Calibri"/>
                <a:cs typeface="Calibri"/>
                <a:sym typeface="Calibri"/>
              </a:defRPr>
            </a:lvl1pPr>
            <a:lvl2pPr marL="457200" marR="0" lvl="1" indent="0" algn="l" rtl="0">
              <a:lnSpc>
                <a:spcPct val="102000"/>
              </a:lnSpc>
              <a:spcBef>
                <a:spcPts val="0"/>
              </a:spcBef>
              <a:spcAft>
                <a:spcPts val="1138"/>
              </a:spcAft>
              <a:buClr>
                <a:srgbClr val="000000"/>
              </a:buClr>
              <a:buFont typeface="Times New Roman"/>
              <a:buNone/>
              <a:defRPr sz="2800" b="0" i="0" u="none" strike="noStrike" cap="none">
                <a:solidFill>
                  <a:srgbClr val="000000"/>
                </a:solidFill>
                <a:latin typeface="Calibri"/>
                <a:ea typeface="Calibri"/>
                <a:cs typeface="Calibri"/>
                <a:sym typeface="Calibri"/>
              </a:defRPr>
            </a:lvl2pPr>
            <a:lvl3pPr marL="914400" marR="0" lvl="2" indent="0" algn="l" rtl="0">
              <a:lnSpc>
                <a:spcPct val="102000"/>
              </a:lnSpc>
              <a:spcBef>
                <a:spcPts val="0"/>
              </a:spcBef>
              <a:spcAft>
                <a:spcPts val="850"/>
              </a:spcAft>
              <a:buClr>
                <a:srgbClr val="000000"/>
              </a:buClr>
              <a:buFont typeface="Times New Roman"/>
              <a:buNone/>
              <a:defRPr sz="2400" b="0" i="0" u="none" strike="noStrike" cap="none">
                <a:solidFill>
                  <a:srgbClr val="000000"/>
                </a:solidFill>
                <a:latin typeface="Calibri"/>
                <a:ea typeface="Calibri"/>
                <a:cs typeface="Calibri"/>
                <a:sym typeface="Calibri"/>
              </a:defRPr>
            </a:lvl3pPr>
            <a:lvl4pPr marL="1371600" marR="0" lvl="3" indent="0" algn="l" rtl="0">
              <a:lnSpc>
                <a:spcPct val="102000"/>
              </a:lnSpc>
              <a:spcBef>
                <a:spcPts val="0"/>
              </a:spcBef>
              <a:spcAft>
                <a:spcPts val="575"/>
              </a:spcAft>
              <a:buClr>
                <a:srgbClr val="000000"/>
              </a:buClr>
              <a:buFont typeface="Times New Roman"/>
              <a:buNone/>
              <a:defRPr sz="2000" b="0" i="0" u="none" strike="noStrike" cap="none">
                <a:solidFill>
                  <a:srgbClr val="000000"/>
                </a:solidFill>
                <a:latin typeface="Calibri"/>
                <a:ea typeface="Calibri"/>
                <a:cs typeface="Calibri"/>
                <a:sym typeface="Calibri"/>
              </a:defRPr>
            </a:lvl4pPr>
            <a:lvl5pPr marL="1828800" marR="0" lvl="4" indent="0" algn="l" rtl="0">
              <a:lnSpc>
                <a:spcPct val="102000"/>
              </a:lnSpc>
              <a:spcBef>
                <a:spcPts val="0"/>
              </a:spcBef>
              <a:spcAft>
                <a:spcPts val="288"/>
              </a:spcAft>
              <a:buClr>
                <a:srgbClr val="000000"/>
              </a:buClr>
              <a:buFont typeface="Times New Roman"/>
              <a:buNone/>
              <a:defRPr sz="2000" b="0" i="0" u="none" strike="noStrike" cap="none">
                <a:solidFill>
                  <a:srgbClr val="000000"/>
                </a:solidFill>
                <a:latin typeface="Calibri"/>
                <a:ea typeface="Calibri"/>
                <a:cs typeface="Calibri"/>
                <a:sym typeface="Calibri"/>
              </a:defRPr>
            </a:lvl5pPr>
            <a:lvl6pPr marL="2286000" marR="0" lvl="5" indent="0" algn="l" rtl="0">
              <a:lnSpc>
                <a:spcPct val="102000"/>
              </a:lnSpc>
              <a:spcBef>
                <a:spcPts val="0"/>
              </a:spcBef>
              <a:spcAft>
                <a:spcPts val="288"/>
              </a:spcAft>
              <a:buClr>
                <a:srgbClr val="000000"/>
              </a:buClr>
              <a:buFont typeface="Times New Roman"/>
              <a:buNone/>
              <a:defRPr sz="2000" b="0" i="0" u="none" strike="noStrike" cap="none">
                <a:solidFill>
                  <a:srgbClr val="000000"/>
                </a:solidFill>
                <a:latin typeface="Calibri"/>
                <a:ea typeface="Calibri"/>
                <a:cs typeface="Calibri"/>
                <a:sym typeface="Calibri"/>
              </a:defRPr>
            </a:lvl6pPr>
            <a:lvl7pPr marL="2743200" marR="0" lvl="6" indent="0" algn="l" rtl="0">
              <a:lnSpc>
                <a:spcPct val="102000"/>
              </a:lnSpc>
              <a:spcBef>
                <a:spcPts val="0"/>
              </a:spcBef>
              <a:spcAft>
                <a:spcPts val="288"/>
              </a:spcAft>
              <a:buClr>
                <a:srgbClr val="000000"/>
              </a:buClr>
              <a:buFont typeface="Times New Roman"/>
              <a:buNone/>
              <a:defRPr sz="2000" b="0" i="0" u="none" strike="noStrike" cap="none">
                <a:solidFill>
                  <a:srgbClr val="000000"/>
                </a:solidFill>
                <a:latin typeface="Calibri"/>
                <a:ea typeface="Calibri"/>
                <a:cs typeface="Calibri"/>
                <a:sym typeface="Calibri"/>
              </a:defRPr>
            </a:lvl7pPr>
            <a:lvl8pPr marL="3200400" marR="0" lvl="7" indent="0" algn="l" rtl="0">
              <a:lnSpc>
                <a:spcPct val="102000"/>
              </a:lnSpc>
              <a:spcBef>
                <a:spcPts val="0"/>
              </a:spcBef>
              <a:spcAft>
                <a:spcPts val="288"/>
              </a:spcAft>
              <a:buClr>
                <a:srgbClr val="000000"/>
              </a:buClr>
              <a:buFont typeface="Times New Roman"/>
              <a:buNone/>
              <a:defRPr sz="2000" b="0" i="0" u="none" strike="noStrike" cap="none">
                <a:solidFill>
                  <a:srgbClr val="000000"/>
                </a:solidFill>
                <a:latin typeface="Calibri"/>
                <a:ea typeface="Calibri"/>
                <a:cs typeface="Calibri"/>
                <a:sym typeface="Calibri"/>
              </a:defRPr>
            </a:lvl8pPr>
            <a:lvl9pPr marL="3657600" marR="0" lvl="8" indent="0" algn="l" rtl="0">
              <a:lnSpc>
                <a:spcPct val="102000"/>
              </a:lnSpc>
              <a:spcBef>
                <a:spcPts val="0"/>
              </a:spcBef>
              <a:spcAft>
                <a:spcPts val="288"/>
              </a:spcAft>
              <a:buClr>
                <a:srgbClr val="000000"/>
              </a:buClr>
              <a:buFont typeface="Times New Roman"/>
              <a:buNone/>
              <a:defRPr sz="2000" b="0" i="0" u="none" strike="noStrike" cap="none">
                <a:solidFill>
                  <a:srgbClr val="000000"/>
                </a:solidFill>
                <a:latin typeface="Calibri"/>
                <a:ea typeface="Calibri"/>
                <a:cs typeface="Calibri"/>
                <a:sym typeface="Calibri"/>
              </a:defRPr>
            </a:lvl9pPr>
          </a:lstStyle>
          <a:p>
            <a:endParaRPr/>
          </a:p>
        </p:txBody>
      </p:sp>
      <p:sp>
        <p:nvSpPr>
          <p:cNvPr id="70" name="Shape 70"/>
          <p:cNvSpPr txBox="1">
            <a:spLocks noGrp="1"/>
          </p:cNvSpPr>
          <p:nvPr>
            <p:ph type="body" idx="1"/>
          </p:nvPr>
        </p:nvSpPr>
        <p:spPr>
          <a:xfrm>
            <a:off x="1792288" y="5367337"/>
            <a:ext cx="5486400" cy="804900"/>
          </a:xfrm>
          <a:prstGeom prst="rect">
            <a:avLst/>
          </a:prstGeom>
          <a:noFill/>
          <a:ln>
            <a:noFill/>
          </a:ln>
        </p:spPr>
        <p:txBody>
          <a:bodyPr lIns="91425" tIns="91425" rIns="91425" bIns="91425" anchor="t" anchorCtr="0"/>
          <a:lstStyle>
            <a:lvl1pPr marL="0" marR="0" lvl="0" indent="0" algn="l" rtl="0">
              <a:lnSpc>
                <a:spcPct val="102000"/>
              </a:lnSpc>
              <a:spcBef>
                <a:spcPts val="0"/>
              </a:spcBef>
              <a:spcAft>
                <a:spcPts val="1425"/>
              </a:spcAft>
              <a:buClr>
                <a:srgbClr val="000000"/>
              </a:buClr>
              <a:buFont typeface="Times New Roman"/>
              <a:buNone/>
              <a:defRPr sz="1400" b="0" i="0" u="none" strike="noStrike" cap="none">
                <a:solidFill>
                  <a:srgbClr val="000000"/>
                </a:solidFill>
                <a:latin typeface="Calibri"/>
                <a:ea typeface="Calibri"/>
                <a:cs typeface="Calibri"/>
                <a:sym typeface="Calibri"/>
              </a:defRPr>
            </a:lvl1pPr>
            <a:lvl2pPr marL="457200" marR="0" lvl="1" indent="0" algn="l" rtl="0">
              <a:lnSpc>
                <a:spcPct val="102000"/>
              </a:lnSpc>
              <a:spcBef>
                <a:spcPts val="0"/>
              </a:spcBef>
              <a:spcAft>
                <a:spcPts val="1138"/>
              </a:spcAft>
              <a:buClr>
                <a:srgbClr val="000000"/>
              </a:buClr>
              <a:buFont typeface="Times New Roman"/>
              <a:buNone/>
              <a:defRPr sz="1200" b="0" i="0" u="none" strike="noStrike" cap="none">
                <a:solidFill>
                  <a:srgbClr val="000000"/>
                </a:solidFill>
                <a:latin typeface="Calibri"/>
                <a:ea typeface="Calibri"/>
                <a:cs typeface="Calibri"/>
                <a:sym typeface="Calibri"/>
              </a:defRPr>
            </a:lvl2pPr>
            <a:lvl3pPr marL="914400" marR="0" lvl="2" indent="0" algn="l" rtl="0">
              <a:lnSpc>
                <a:spcPct val="102000"/>
              </a:lnSpc>
              <a:spcBef>
                <a:spcPts val="0"/>
              </a:spcBef>
              <a:spcAft>
                <a:spcPts val="850"/>
              </a:spcAft>
              <a:buClr>
                <a:srgbClr val="000000"/>
              </a:buClr>
              <a:buFont typeface="Times New Roman"/>
              <a:buNone/>
              <a:defRPr sz="1000" b="0" i="0" u="none" strike="noStrike" cap="none">
                <a:solidFill>
                  <a:srgbClr val="000000"/>
                </a:solidFill>
                <a:latin typeface="Calibri"/>
                <a:ea typeface="Calibri"/>
                <a:cs typeface="Calibri"/>
                <a:sym typeface="Calibri"/>
              </a:defRPr>
            </a:lvl3pPr>
            <a:lvl4pPr marL="1371600" marR="0" lvl="3" indent="0" algn="l" rtl="0">
              <a:lnSpc>
                <a:spcPct val="102000"/>
              </a:lnSpc>
              <a:spcBef>
                <a:spcPts val="0"/>
              </a:spcBef>
              <a:spcAft>
                <a:spcPts val="575"/>
              </a:spcAft>
              <a:buClr>
                <a:srgbClr val="000000"/>
              </a:buClr>
              <a:buFont typeface="Times New Roman"/>
              <a:buNone/>
              <a:defRPr sz="900" b="0" i="0" u="none" strike="noStrike" cap="none">
                <a:solidFill>
                  <a:srgbClr val="000000"/>
                </a:solidFill>
                <a:latin typeface="Calibri"/>
                <a:ea typeface="Calibri"/>
                <a:cs typeface="Calibri"/>
                <a:sym typeface="Calibri"/>
              </a:defRPr>
            </a:lvl4pPr>
            <a:lvl5pPr marL="1828800" marR="0" lvl="4" indent="0" algn="l" rtl="0">
              <a:lnSpc>
                <a:spcPct val="102000"/>
              </a:lnSpc>
              <a:spcBef>
                <a:spcPts val="0"/>
              </a:spcBef>
              <a:spcAft>
                <a:spcPts val="288"/>
              </a:spcAft>
              <a:buClr>
                <a:srgbClr val="000000"/>
              </a:buClr>
              <a:buFont typeface="Times New Roman"/>
              <a:buNone/>
              <a:defRPr sz="900" b="0" i="0" u="none" strike="noStrike" cap="none">
                <a:solidFill>
                  <a:srgbClr val="000000"/>
                </a:solidFill>
                <a:latin typeface="Calibri"/>
                <a:ea typeface="Calibri"/>
                <a:cs typeface="Calibri"/>
                <a:sym typeface="Calibri"/>
              </a:defRPr>
            </a:lvl5pPr>
            <a:lvl6pPr marL="2286000" marR="0" lvl="5" indent="0" algn="l" rtl="0">
              <a:lnSpc>
                <a:spcPct val="102000"/>
              </a:lnSpc>
              <a:spcBef>
                <a:spcPts val="0"/>
              </a:spcBef>
              <a:spcAft>
                <a:spcPts val="288"/>
              </a:spcAft>
              <a:buClr>
                <a:srgbClr val="000000"/>
              </a:buClr>
              <a:buFont typeface="Times New Roman"/>
              <a:buNone/>
              <a:defRPr sz="900" b="0" i="0" u="none" strike="noStrike" cap="none">
                <a:solidFill>
                  <a:srgbClr val="000000"/>
                </a:solidFill>
                <a:latin typeface="Calibri"/>
                <a:ea typeface="Calibri"/>
                <a:cs typeface="Calibri"/>
                <a:sym typeface="Calibri"/>
              </a:defRPr>
            </a:lvl6pPr>
            <a:lvl7pPr marL="2743200" marR="0" lvl="6" indent="0" algn="l" rtl="0">
              <a:lnSpc>
                <a:spcPct val="102000"/>
              </a:lnSpc>
              <a:spcBef>
                <a:spcPts val="0"/>
              </a:spcBef>
              <a:spcAft>
                <a:spcPts val="288"/>
              </a:spcAft>
              <a:buClr>
                <a:srgbClr val="000000"/>
              </a:buClr>
              <a:buFont typeface="Times New Roman"/>
              <a:buNone/>
              <a:defRPr sz="900" b="0" i="0" u="none" strike="noStrike" cap="none">
                <a:solidFill>
                  <a:srgbClr val="000000"/>
                </a:solidFill>
                <a:latin typeface="Calibri"/>
                <a:ea typeface="Calibri"/>
                <a:cs typeface="Calibri"/>
                <a:sym typeface="Calibri"/>
              </a:defRPr>
            </a:lvl7pPr>
            <a:lvl8pPr marL="3200400" marR="0" lvl="7" indent="0" algn="l" rtl="0">
              <a:lnSpc>
                <a:spcPct val="102000"/>
              </a:lnSpc>
              <a:spcBef>
                <a:spcPts val="0"/>
              </a:spcBef>
              <a:spcAft>
                <a:spcPts val="288"/>
              </a:spcAft>
              <a:buClr>
                <a:srgbClr val="000000"/>
              </a:buClr>
              <a:buFont typeface="Times New Roman"/>
              <a:buNone/>
              <a:defRPr sz="900" b="0" i="0" u="none" strike="noStrike" cap="none">
                <a:solidFill>
                  <a:srgbClr val="000000"/>
                </a:solidFill>
                <a:latin typeface="Calibri"/>
                <a:ea typeface="Calibri"/>
                <a:cs typeface="Calibri"/>
                <a:sym typeface="Calibri"/>
              </a:defRPr>
            </a:lvl8pPr>
            <a:lvl9pPr marL="3657600" marR="0" lvl="8" indent="0" algn="l" rtl="0">
              <a:lnSpc>
                <a:spcPct val="102000"/>
              </a:lnSpc>
              <a:spcBef>
                <a:spcPts val="0"/>
              </a:spcBef>
              <a:spcAft>
                <a:spcPts val="288"/>
              </a:spcAft>
              <a:buClr>
                <a:srgbClr val="000000"/>
              </a:buClr>
              <a:buFont typeface="Times New Roman"/>
              <a:buNone/>
              <a:defRPr sz="900" b="0" i="0" u="none" strike="noStrike" cap="none">
                <a:solidFill>
                  <a:srgbClr val="000000"/>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76200" y="6069012"/>
            <a:ext cx="2055900" cy="684300"/>
          </a:xfrm>
          <a:prstGeom prst="rect">
            <a:avLst/>
          </a:prstGeom>
          <a:noFill/>
          <a:ln>
            <a:noFill/>
          </a:ln>
        </p:spPr>
        <p:txBody>
          <a:bodyPr lIns="91425" tIns="91425" rIns="91425" bIns="91425" anchor="t" anchorCtr="0"/>
          <a:lstStyle>
            <a:lvl1pPr marL="0" marR="0" lvl="0" indent="0" algn="ctr" rtl="0">
              <a:lnSpc>
                <a:spcPct val="100000"/>
              </a:lnSpc>
              <a:spcBef>
                <a:spcPts val="0"/>
              </a:spcBef>
              <a:buClr>
                <a:srgbClr val="000000"/>
              </a:buClr>
              <a:buFont typeface="Times New Roman"/>
              <a:buNone/>
              <a:defRPr sz="2000">
                <a:solidFill>
                  <a:srgbClr val="FFFFFF"/>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sldNum" idx="12"/>
          </p:nvPr>
        </p:nvSpPr>
        <p:spPr>
          <a:xfrm>
            <a:off x="8001000" y="228600"/>
            <a:ext cx="836700" cy="379500"/>
          </a:xfrm>
          <a:prstGeom prst="rect">
            <a:avLst/>
          </a:prstGeom>
          <a:noFill/>
          <a:ln>
            <a:noFill/>
          </a:ln>
        </p:spPr>
        <p:txBody>
          <a:bodyPr lIns="90000" tIns="45000" rIns="90000" bIns="45000" anchor="t" anchorCtr="0">
            <a:noAutofit/>
          </a:bodyPr>
          <a:lstStyle/>
          <a:p>
            <a:pPr>
              <a:buClr>
                <a:srgbClr val="000000"/>
              </a:buClr>
              <a:buSzPct val="25000"/>
              <a:buFont typeface="Times New Roman"/>
              <a:buNone/>
            </a:pPr>
            <a:fld id="{00000000-1234-1234-1234-123412341234}" type="slidenum">
              <a:rPr lang="en-US" sz="1800">
                <a:solidFill>
                  <a:srgbClr val="775F55"/>
                </a:solidFill>
                <a:latin typeface="Questrial"/>
                <a:ea typeface="Questrial"/>
                <a:cs typeface="Questrial"/>
                <a:sym typeface="Questrial"/>
              </a:rPr>
              <a:pPr>
                <a:buClr>
                  <a:srgbClr val="000000"/>
                </a:buClr>
                <a:buSzPct val="25000"/>
                <a:buFont typeface="Times New Roman"/>
                <a:buNone/>
              </a:pPr>
              <a:t>‹#›</a:t>
            </a:fld>
            <a:endParaRPr lang="en-US" sz="1800">
              <a:solidFill>
                <a:srgbClr val="775F55"/>
              </a:solidFill>
              <a:latin typeface="Questrial"/>
              <a:ea typeface="Questrial"/>
              <a:cs typeface="Questrial"/>
              <a:sym typeface="Questrial"/>
            </a:endParaRPr>
          </a:p>
        </p:txBody>
      </p:sp>
    </p:spTree>
    <p:extLst>
      <p:ext uri="{BB962C8B-B14F-4D97-AF65-F5344CB8AC3E}">
        <p14:creationId xmlns:p14="http://schemas.microsoft.com/office/powerpoint/2010/main" val="38592663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2362200" y="4038600"/>
            <a:ext cx="6475500" cy="1827300"/>
          </a:xfrm>
          <a:prstGeom prst="rect">
            <a:avLst/>
          </a:prstGeom>
          <a:noFill/>
          <a:ln>
            <a:noFill/>
          </a:ln>
        </p:spPr>
        <p:txBody>
          <a:bodyPr lIns="91425" tIns="91425" rIns="91425" bIns="91425" anchor="b" anchorCtr="0"/>
          <a:lstStyle>
            <a:lvl1pPr marL="0" marR="0" lvl="0" indent="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1pPr>
            <a:lvl2pPr marL="0" marR="0" lvl="1" indent="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2pPr>
            <a:lvl3pPr marL="0" marR="0" lvl="2" indent="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3pPr>
            <a:lvl4pPr marL="0" marR="0" lvl="3" indent="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4pPr>
            <a:lvl5pPr marL="0" marR="0" lvl="4" indent="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5pPr>
            <a:lvl6pPr marL="2514600" marR="0" lvl="5" indent="-22860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6pPr>
            <a:lvl7pPr marL="2971800" marR="0" lvl="6" indent="-22860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7pPr>
            <a:lvl8pPr marL="3429000" marR="0" lvl="7" indent="-22860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8pPr>
            <a:lvl9pPr marL="3886200" marR="0" lvl="8" indent="-22860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9pPr>
          </a:lstStyle>
          <a:p>
            <a:endParaRPr/>
          </a:p>
        </p:txBody>
      </p:sp>
      <p:sp>
        <p:nvSpPr>
          <p:cNvPr id="75" name="Shape 75"/>
          <p:cNvSpPr txBox="1">
            <a:spLocks noGrp="1"/>
          </p:cNvSpPr>
          <p:nvPr>
            <p:ph type="body" idx="1"/>
          </p:nvPr>
        </p:nvSpPr>
        <p:spPr>
          <a:xfrm rot="5400000">
            <a:off x="2309013" y="-251700"/>
            <a:ext cx="4524300" cy="8228100"/>
          </a:xfrm>
          <a:prstGeom prst="rect">
            <a:avLst/>
          </a:prstGeom>
          <a:noFill/>
          <a:ln>
            <a:noFill/>
          </a:ln>
        </p:spPr>
        <p:txBody>
          <a:bodyPr lIns="91425" tIns="91425" rIns="91425" bIns="91425" anchor="t" anchorCtr="0"/>
          <a:lstStyle>
            <a:lvl1pPr marL="342900" marR="0" lvl="0" indent="-158750" algn="l" rtl="0">
              <a:lnSpc>
                <a:spcPct val="102000"/>
              </a:lnSpc>
              <a:spcBef>
                <a:spcPts val="0"/>
              </a:spcBef>
              <a:spcAft>
                <a:spcPts val="1425"/>
              </a:spcAft>
              <a:buClr>
                <a:srgbClr val="000000"/>
              </a:buClr>
              <a:buSzPct val="100000"/>
              <a:buFont typeface="Times New Roman"/>
              <a:buChar char="•"/>
              <a:defRPr sz="2900" b="0" i="0" u="none" strike="noStrike" cap="none">
                <a:solidFill>
                  <a:srgbClr val="000000"/>
                </a:solidFill>
                <a:latin typeface="Calibri"/>
                <a:ea typeface="Calibri"/>
                <a:cs typeface="Calibri"/>
                <a:sym typeface="Calibri"/>
              </a:defRPr>
            </a:lvl1pPr>
            <a:lvl2pPr marL="742950" marR="0" lvl="1" indent="-139700" algn="l" rtl="0">
              <a:lnSpc>
                <a:spcPct val="102000"/>
              </a:lnSpc>
              <a:spcBef>
                <a:spcPts val="0"/>
              </a:spcBef>
              <a:spcAft>
                <a:spcPts val="1138"/>
              </a:spcAft>
              <a:buClr>
                <a:srgbClr val="000000"/>
              </a:buClr>
              <a:buSzPct val="100000"/>
              <a:buFont typeface="Times New Roman"/>
              <a:buChar char="–"/>
              <a:defRPr sz="2300" b="0" i="0" u="none" strike="noStrike" cap="none">
                <a:solidFill>
                  <a:srgbClr val="000000"/>
                </a:solidFill>
                <a:latin typeface="Calibri"/>
                <a:ea typeface="Calibri"/>
                <a:cs typeface="Calibri"/>
                <a:sym typeface="Calibri"/>
              </a:defRPr>
            </a:lvl2pPr>
            <a:lvl3pPr marL="1143000" marR="0" lvl="2" indent="-101600" algn="l" rtl="0">
              <a:lnSpc>
                <a:spcPct val="102000"/>
              </a:lnSpc>
              <a:spcBef>
                <a:spcPts val="0"/>
              </a:spcBef>
              <a:spcAft>
                <a:spcPts val="850"/>
              </a:spcAft>
              <a:buClr>
                <a:srgbClr val="000000"/>
              </a:buClr>
              <a:buSzPct val="100000"/>
              <a:buFont typeface="Times New Roman"/>
              <a:buChar char="•"/>
              <a:defRPr sz="2000" b="0" i="0" u="none" strike="noStrike" cap="none">
                <a:solidFill>
                  <a:srgbClr val="000000"/>
                </a:solidFill>
                <a:latin typeface="Calibri"/>
                <a:ea typeface="Calibri"/>
                <a:cs typeface="Calibri"/>
                <a:sym typeface="Calibri"/>
              </a:defRPr>
            </a:lvl3pPr>
            <a:lvl4pPr marL="1600200" marR="0" lvl="3" indent="-101600" algn="l" rtl="0">
              <a:lnSpc>
                <a:spcPct val="102000"/>
              </a:lnSpc>
              <a:spcBef>
                <a:spcPts val="0"/>
              </a:spcBef>
              <a:spcAft>
                <a:spcPts val="575"/>
              </a:spcAft>
              <a:buClr>
                <a:srgbClr val="000000"/>
              </a:buClr>
              <a:buSzPct val="100000"/>
              <a:buFont typeface="Times New Roman"/>
              <a:buChar char="–"/>
              <a:defRPr sz="2000" b="0" i="0" u="none" strike="noStrike" cap="none">
                <a:solidFill>
                  <a:srgbClr val="000000"/>
                </a:solidFill>
                <a:latin typeface="Calibri"/>
                <a:ea typeface="Calibri"/>
                <a:cs typeface="Calibri"/>
                <a:sym typeface="Calibri"/>
              </a:defRPr>
            </a:lvl4pPr>
            <a:lvl5pPr marL="2057400" marR="0" lvl="4" indent="-101600" algn="l" rtl="0">
              <a:lnSpc>
                <a:spcPct val="102000"/>
              </a:lnSpc>
              <a:spcBef>
                <a:spcPts val="0"/>
              </a:spcBef>
              <a:spcAft>
                <a:spcPts val="288"/>
              </a:spcAft>
              <a:buClr>
                <a:srgbClr val="000000"/>
              </a:buClr>
              <a:buSzPct val="100000"/>
              <a:buFont typeface="Times New Roman"/>
              <a:buChar char="»"/>
              <a:defRPr sz="2000" b="0" i="0" u="none" strike="noStrike" cap="none">
                <a:solidFill>
                  <a:srgbClr val="000000"/>
                </a:solidFill>
                <a:latin typeface="Calibri"/>
                <a:ea typeface="Calibri"/>
                <a:cs typeface="Calibri"/>
                <a:sym typeface="Calibri"/>
              </a:defRPr>
            </a:lvl5pPr>
            <a:lvl6pPr marL="2514600" marR="0" lvl="5" indent="-228600" algn="l" rtl="0">
              <a:lnSpc>
                <a:spcPct val="102000"/>
              </a:lnSpc>
              <a:spcBef>
                <a:spcPts val="0"/>
              </a:spcBef>
              <a:spcAft>
                <a:spcPts val="288"/>
              </a:spcAft>
              <a:buNone/>
              <a:defRPr sz="2000" b="0" i="0" u="none" strike="noStrike" cap="none">
                <a:solidFill>
                  <a:srgbClr val="000000"/>
                </a:solidFill>
                <a:latin typeface="Calibri"/>
                <a:ea typeface="Calibri"/>
                <a:cs typeface="Calibri"/>
                <a:sym typeface="Calibri"/>
              </a:defRPr>
            </a:lvl6pPr>
            <a:lvl7pPr marL="2971800" marR="0" lvl="6" indent="-228600" algn="l" rtl="0">
              <a:lnSpc>
                <a:spcPct val="102000"/>
              </a:lnSpc>
              <a:spcBef>
                <a:spcPts val="0"/>
              </a:spcBef>
              <a:spcAft>
                <a:spcPts val="288"/>
              </a:spcAft>
              <a:buNone/>
              <a:defRPr sz="2000" b="0" i="0" u="none" strike="noStrike" cap="none">
                <a:solidFill>
                  <a:srgbClr val="000000"/>
                </a:solidFill>
                <a:latin typeface="Calibri"/>
                <a:ea typeface="Calibri"/>
                <a:cs typeface="Calibri"/>
                <a:sym typeface="Calibri"/>
              </a:defRPr>
            </a:lvl7pPr>
            <a:lvl8pPr marL="3429000" marR="0" lvl="7" indent="-228600" algn="l" rtl="0">
              <a:lnSpc>
                <a:spcPct val="102000"/>
              </a:lnSpc>
              <a:spcBef>
                <a:spcPts val="0"/>
              </a:spcBef>
              <a:spcAft>
                <a:spcPts val="288"/>
              </a:spcAft>
              <a:buNone/>
              <a:defRPr sz="2000" b="0" i="0" u="none" strike="noStrike" cap="none">
                <a:solidFill>
                  <a:srgbClr val="000000"/>
                </a:solidFill>
                <a:latin typeface="Calibri"/>
                <a:ea typeface="Calibri"/>
                <a:cs typeface="Calibri"/>
                <a:sym typeface="Calibri"/>
              </a:defRPr>
            </a:lvl8pPr>
            <a:lvl9pPr marL="3886200" marR="0" lvl="8" indent="-228600" algn="l" rtl="0">
              <a:lnSpc>
                <a:spcPct val="102000"/>
              </a:lnSpc>
              <a:spcBef>
                <a:spcPts val="0"/>
              </a:spcBef>
              <a:spcAft>
                <a:spcPts val="288"/>
              </a:spcAft>
              <a:buNone/>
              <a:defRPr sz="2000" b="0" i="0" u="none" strike="noStrike" cap="none">
                <a:solidFill>
                  <a:srgbClr val="000000"/>
                </a:solidFill>
                <a:latin typeface="Calibri"/>
                <a:ea typeface="Calibri"/>
                <a:cs typeface="Calibri"/>
                <a:sym typeface="Calibri"/>
              </a:defRPr>
            </a:lvl9pPr>
          </a:lstStyle>
          <a:p>
            <a:endParaRPr/>
          </a:p>
        </p:txBody>
      </p:sp>
      <p:sp>
        <p:nvSpPr>
          <p:cNvPr id="76" name="Shape 76"/>
          <p:cNvSpPr txBox="1">
            <a:spLocks noGrp="1"/>
          </p:cNvSpPr>
          <p:nvPr>
            <p:ph type="dt" idx="10"/>
          </p:nvPr>
        </p:nvSpPr>
        <p:spPr>
          <a:xfrm>
            <a:off x="76200" y="6069012"/>
            <a:ext cx="2055900" cy="684300"/>
          </a:xfrm>
          <a:prstGeom prst="rect">
            <a:avLst/>
          </a:prstGeom>
          <a:noFill/>
          <a:ln>
            <a:noFill/>
          </a:ln>
        </p:spPr>
        <p:txBody>
          <a:bodyPr lIns="91425" tIns="91425" rIns="91425" bIns="91425" anchor="t" anchorCtr="0"/>
          <a:lstStyle>
            <a:lvl1pPr marL="0" marR="0" lvl="0" indent="0" algn="ctr" rtl="0">
              <a:lnSpc>
                <a:spcPct val="100000"/>
              </a:lnSpc>
              <a:spcBef>
                <a:spcPts val="0"/>
              </a:spcBef>
              <a:buClr>
                <a:srgbClr val="000000"/>
              </a:buClr>
              <a:buFont typeface="Times New Roman"/>
              <a:buNone/>
              <a:defRPr sz="2000">
                <a:solidFill>
                  <a:srgbClr val="FFFFFF"/>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8001000" y="228600"/>
            <a:ext cx="836700" cy="379500"/>
          </a:xfrm>
          <a:prstGeom prst="rect">
            <a:avLst/>
          </a:prstGeom>
          <a:noFill/>
          <a:ln>
            <a:noFill/>
          </a:ln>
        </p:spPr>
        <p:txBody>
          <a:bodyPr lIns="90000" tIns="45000" rIns="90000" bIns="45000" anchor="t" anchorCtr="0">
            <a:noAutofit/>
          </a:bodyPr>
          <a:lstStyle/>
          <a:p>
            <a:pPr>
              <a:buClr>
                <a:srgbClr val="000000"/>
              </a:buClr>
              <a:buSzPct val="25000"/>
              <a:buFont typeface="Times New Roman"/>
              <a:buNone/>
            </a:pPr>
            <a:fld id="{00000000-1234-1234-1234-123412341234}" type="slidenum">
              <a:rPr lang="en-US" sz="1800">
                <a:solidFill>
                  <a:srgbClr val="775F55"/>
                </a:solidFill>
                <a:latin typeface="Questrial"/>
                <a:ea typeface="Questrial"/>
                <a:cs typeface="Questrial"/>
                <a:sym typeface="Questrial"/>
              </a:rPr>
              <a:pPr>
                <a:buClr>
                  <a:srgbClr val="000000"/>
                </a:buClr>
                <a:buSzPct val="25000"/>
                <a:buFont typeface="Times New Roman"/>
                <a:buNone/>
              </a:pPr>
              <a:t>‹#›</a:t>
            </a:fld>
            <a:endParaRPr lang="en-US" sz="1800">
              <a:solidFill>
                <a:srgbClr val="775F55"/>
              </a:solidFill>
              <a:latin typeface="Questrial"/>
              <a:ea typeface="Questrial"/>
              <a:cs typeface="Questrial"/>
              <a:sym typeface="Questrial"/>
            </a:endParaRPr>
          </a:p>
        </p:txBody>
      </p:sp>
    </p:spTree>
    <p:extLst>
      <p:ext uri="{BB962C8B-B14F-4D97-AF65-F5344CB8AC3E}">
        <p14:creationId xmlns:p14="http://schemas.microsoft.com/office/powerpoint/2010/main" val="26604330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5528463" y="2815350"/>
            <a:ext cx="4524300" cy="2094000"/>
          </a:xfrm>
          <a:prstGeom prst="rect">
            <a:avLst/>
          </a:prstGeom>
          <a:noFill/>
          <a:ln>
            <a:noFill/>
          </a:ln>
        </p:spPr>
        <p:txBody>
          <a:bodyPr lIns="91425" tIns="91425" rIns="91425" bIns="91425" anchor="b" anchorCtr="0"/>
          <a:lstStyle>
            <a:lvl1pPr marL="0" marR="0" lvl="0" indent="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1pPr>
            <a:lvl2pPr marL="0" marR="0" lvl="1" indent="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2pPr>
            <a:lvl3pPr marL="0" marR="0" lvl="2" indent="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3pPr>
            <a:lvl4pPr marL="0" marR="0" lvl="3" indent="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4pPr>
            <a:lvl5pPr marL="0" marR="0" lvl="4" indent="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5pPr>
            <a:lvl6pPr marL="2514600" marR="0" lvl="5" indent="-22860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6pPr>
            <a:lvl7pPr marL="2971800" marR="0" lvl="6" indent="-22860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7pPr>
            <a:lvl8pPr marL="3429000" marR="0" lvl="7" indent="-22860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8pPr>
            <a:lvl9pPr marL="3886200" marR="0" lvl="8" indent="-22860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9pPr>
          </a:lstStyle>
          <a:p>
            <a:endParaRPr/>
          </a:p>
        </p:txBody>
      </p:sp>
      <p:sp>
        <p:nvSpPr>
          <p:cNvPr id="80" name="Shape 80"/>
          <p:cNvSpPr txBox="1">
            <a:spLocks noGrp="1"/>
          </p:cNvSpPr>
          <p:nvPr>
            <p:ph type="body" idx="1"/>
          </p:nvPr>
        </p:nvSpPr>
        <p:spPr>
          <a:xfrm rot="5400000">
            <a:off x="1262100" y="795299"/>
            <a:ext cx="4524300" cy="6134100"/>
          </a:xfrm>
          <a:prstGeom prst="rect">
            <a:avLst/>
          </a:prstGeom>
          <a:noFill/>
          <a:ln>
            <a:noFill/>
          </a:ln>
        </p:spPr>
        <p:txBody>
          <a:bodyPr lIns="91425" tIns="91425" rIns="91425" bIns="91425" anchor="t" anchorCtr="0"/>
          <a:lstStyle>
            <a:lvl1pPr marL="342900" marR="0" lvl="0" indent="-158750" algn="l" rtl="0">
              <a:lnSpc>
                <a:spcPct val="102000"/>
              </a:lnSpc>
              <a:spcBef>
                <a:spcPts val="0"/>
              </a:spcBef>
              <a:spcAft>
                <a:spcPts val="1425"/>
              </a:spcAft>
              <a:buClr>
                <a:srgbClr val="000000"/>
              </a:buClr>
              <a:buSzPct val="100000"/>
              <a:buFont typeface="Times New Roman"/>
              <a:buChar char="•"/>
              <a:defRPr sz="2900" b="0" i="0" u="none" strike="noStrike" cap="none">
                <a:solidFill>
                  <a:srgbClr val="000000"/>
                </a:solidFill>
                <a:latin typeface="Calibri"/>
                <a:ea typeface="Calibri"/>
                <a:cs typeface="Calibri"/>
                <a:sym typeface="Calibri"/>
              </a:defRPr>
            </a:lvl1pPr>
            <a:lvl2pPr marL="742950" marR="0" lvl="1" indent="-139700" algn="l" rtl="0">
              <a:lnSpc>
                <a:spcPct val="102000"/>
              </a:lnSpc>
              <a:spcBef>
                <a:spcPts val="0"/>
              </a:spcBef>
              <a:spcAft>
                <a:spcPts val="1138"/>
              </a:spcAft>
              <a:buClr>
                <a:srgbClr val="000000"/>
              </a:buClr>
              <a:buSzPct val="100000"/>
              <a:buFont typeface="Times New Roman"/>
              <a:buChar char="–"/>
              <a:defRPr sz="2300" b="0" i="0" u="none" strike="noStrike" cap="none">
                <a:solidFill>
                  <a:srgbClr val="000000"/>
                </a:solidFill>
                <a:latin typeface="Calibri"/>
                <a:ea typeface="Calibri"/>
                <a:cs typeface="Calibri"/>
                <a:sym typeface="Calibri"/>
              </a:defRPr>
            </a:lvl2pPr>
            <a:lvl3pPr marL="1143000" marR="0" lvl="2" indent="-101600" algn="l" rtl="0">
              <a:lnSpc>
                <a:spcPct val="102000"/>
              </a:lnSpc>
              <a:spcBef>
                <a:spcPts val="0"/>
              </a:spcBef>
              <a:spcAft>
                <a:spcPts val="850"/>
              </a:spcAft>
              <a:buClr>
                <a:srgbClr val="000000"/>
              </a:buClr>
              <a:buSzPct val="100000"/>
              <a:buFont typeface="Times New Roman"/>
              <a:buChar char="•"/>
              <a:defRPr sz="2000" b="0" i="0" u="none" strike="noStrike" cap="none">
                <a:solidFill>
                  <a:srgbClr val="000000"/>
                </a:solidFill>
                <a:latin typeface="Calibri"/>
                <a:ea typeface="Calibri"/>
                <a:cs typeface="Calibri"/>
                <a:sym typeface="Calibri"/>
              </a:defRPr>
            </a:lvl3pPr>
            <a:lvl4pPr marL="1600200" marR="0" lvl="3" indent="-101600" algn="l" rtl="0">
              <a:lnSpc>
                <a:spcPct val="102000"/>
              </a:lnSpc>
              <a:spcBef>
                <a:spcPts val="0"/>
              </a:spcBef>
              <a:spcAft>
                <a:spcPts val="575"/>
              </a:spcAft>
              <a:buClr>
                <a:srgbClr val="000000"/>
              </a:buClr>
              <a:buSzPct val="100000"/>
              <a:buFont typeface="Times New Roman"/>
              <a:buChar char="–"/>
              <a:defRPr sz="2000" b="0" i="0" u="none" strike="noStrike" cap="none">
                <a:solidFill>
                  <a:srgbClr val="000000"/>
                </a:solidFill>
                <a:latin typeface="Calibri"/>
                <a:ea typeface="Calibri"/>
                <a:cs typeface="Calibri"/>
                <a:sym typeface="Calibri"/>
              </a:defRPr>
            </a:lvl4pPr>
            <a:lvl5pPr marL="2057400" marR="0" lvl="4" indent="-101600" algn="l" rtl="0">
              <a:lnSpc>
                <a:spcPct val="102000"/>
              </a:lnSpc>
              <a:spcBef>
                <a:spcPts val="0"/>
              </a:spcBef>
              <a:spcAft>
                <a:spcPts val="288"/>
              </a:spcAft>
              <a:buClr>
                <a:srgbClr val="000000"/>
              </a:buClr>
              <a:buSzPct val="100000"/>
              <a:buFont typeface="Times New Roman"/>
              <a:buChar char="»"/>
              <a:defRPr sz="2000" b="0" i="0" u="none" strike="noStrike" cap="none">
                <a:solidFill>
                  <a:srgbClr val="000000"/>
                </a:solidFill>
                <a:latin typeface="Calibri"/>
                <a:ea typeface="Calibri"/>
                <a:cs typeface="Calibri"/>
                <a:sym typeface="Calibri"/>
              </a:defRPr>
            </a:lvl5pPr>
            <a:lvl6pPr marL="2514600" marR="0" lvl="5" indent="-228600" algn="l" rtl="0">
              <a:lnSpc>
                <a:spcPct val="102000"/>
              </a:lnSpc>
              <a:spcBef>
                <a:spcPts val="0"/>
              </a:spcBef>
              <a:spcAft>
                <a:spcPts val="288"/>
              </a:spcAft>
              <a:buNone/>
              <a:defRPr sz="2000" b="0" i="0" u="none" strike="noStrike" cap="none">
                <a:solidFill>
                  <a:srgbClr val="000000"/>
                </a:solidFill>
                <a:latin typeface="Calibri"/>
                <a:ea typeface="Calibri"/>
                <a:cs typeface="Calibri"/>
                <a:sym typeface="Calibri"/>
              </a:defRPr>
            </a:lvl6pPr>
            <a:lvl7pPr marL="2971800" marR="0" lvl="6" indent="-228600" algn="l" rtl="0">
              <a:lnSpc>
                <a:spcPct val="102000"/>
              </a:lnSpc>
              <a:spcBef>
                <a:spcPts val="0"/>
              </a:spcBef>
              <a:spcAft>
                <a:spcPts val="288"/>
              </a:spcAft>
              <a:buNone/>
              <a:defRPr sz="2000" b="0" i="0" u="none" strike="noStrike" cap="none">
                <a:solidFill>
                  <a:srgbClr val="000000"/>
                </a:solidFill>
                <a:latin typeface="Calibri"/>
                <a:ea typeface="Calibri"/>
                <a:cs typeface="Calibri"/>
                <a:sym typeface="Calibri"/>
              </a:defRPr>
            </a:lvl7pPr>
            <a:lvl8pPr marL="3429000" marR="0" lvl="7" indent="-228600" algn="l" rtl="0">
              <a:lnSpc>
                <a:spcPct val="102000"/>
              </a:lnSpc>
              <a:spcBef>
                <a:spcPts val="0"/>
              </a:spcBef>
              <a:spcAft>
                <a:spcPts val="288"/>
              </a:spcAft>
              <a:buNone/>
              <a:defRPr sz="2000" b="0" i="0" u="none" strike="noStrike" cap="none">
                <a:solidFill>
                  <a:srgbClr val="000000"/>
                </a:solidFill>
                <a:latin typeface="Calibri"/>
                <a:ea typeface="Calibri"/>
                <a:cs typeface="Calibri"/>
                <a:sym typeface="Calibri"/>
              </a:defRPr>
            </a:lvl8pPr>
            <a:lvl9pPr marL="3886200" marR="0" lvl="8" indent="-228600" algn="l" rtl="0">
              <a:lnSpc>
                <a:spcPct val="102000"/>
              </a:lnSpc>
              <a:spcBef>
                <a:spcPts val="0"/>
              </a:spcBef>
              <a:spcAft>
                <a:spcPts val="288"/>
              </a:spcAft>
              <a:buNone/>
              <a:defRPr sz="2000" b="0" i="0" u="none" strike="noStrike" cap="none">
                <a:solidFill>
                  <a:srgbClr val="000000"/>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76200" y="6069012"/>
            <a:ext cx="2055900" cy="684300"/>
          </a:xfrm>
          <a:prstGeom prst="rect">
            <a:avLst/>
          </a:prstGeom>
          <a:noFill/>
          <a:ln>
            <a:noFill/>
          </a:ln>
        </p:spPr>
        <p:txBody>
          <a:bodyPr lIns="91425" tIns="91425" rIns="91425" bIns="91425" anchor="t" anchorCtr="0"/>
          <a:lstStyle>
            <a:lvl1pPr marL="0" marR="0" lvl="0" indent="0" algn="ctr" rtl="0">
              <a:lnSpc>
                <a:spcPct val="100000"/>
              </a:lnSpc>
              <a:spcBef>
                <a:spcPts val="0"/>
              </a:spcBef>
              <a:buClr>
                <a:srgbClr val="000000"/>
              </a:buClr>
              <a:buFont typeface="Times New Roman"/>
              <a:buNone/>
              <a:defRPr sz="2000">
                <a:solidFill>
                  <a:srgbClr val="FFFFFF"/>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sldNum" idx="12"/>
          </p:nvPr>
        </p:nvSpPr>
        <p:spPr>
          <a:xfrm>
            <a:off x="8001000" y="228600"/>
            <a:ext cx="836700" cy="379500"/>
          </a:xfrm>
          <a:prstGeom prst="rect">
            <a:avLst/>
          </a:prstGeom>
          <a:noFill/>
          <a:ln>
            <a:noFill/>
          </a:ln>
        </p:spPr>
        <p:txBody>
          <a:bodyPr lIns="90000" tIns="45000" rIns="90000" bIns="45000" anchor="t" anchorCtr="0">
            <a:noAutofit/>
          </a:bodyPr>
          <a:lstStyle/>
          <a:p>
            <a:pPr>
              <a:buClr>
                <a:srgbClr val="000000"/>
              </a:buClr>
              <a:buSzPct val="25000"/>
              <a:buFont typeface="Times New Roman"/>
              <a:buNone/>
            </a:pPr>
            <a:fld id="{00000000-1234-1234-1234-123412341234}" type="slidenum">
              <a:rPr lang="en-US" sz="1800">
                <a:solidFill>
                  <a:srgbClr val="775F55"/>
                </a:solidFill>
                <a:latin typeface="Questrial"/>
                <a:ea typeface="Questrial"/>
                <a:cs typeface="Questrial"/>
                <a:sym typeface="Questrial"/>
              </a:rPr>
              <a:pPr>
                <a:buClr>
                  <a:srgbClr val="000000"/>
                </a:buClr>
                <a:buSzPct val="25000"/>
                <a:buFont typeface="Times New Roman"/>
                <a:buNone/>
              </a:pPr>
              <a:t>‹#›</a:t>
            </a:fld>
            <a:endParaRPr lang="en-US" sz="1800">
              <a:solidFill>
                <a:srgbClr val="775F55"/>
              </a:solidFill>
              <a:latin typeface="Questrial"/>
              <a:ea typeface="Questrial"/>
              <a:cs typeface="Questrial"/>
              <a:sym typeface="Questrial"/>
            </a:endParaRPr>
          </a:p>
        </p:txBody>
      </p:sp>
    </p:spTree>
    <p:extLst>
      <p:ext uri="{BB962C8B-B14F-4D97-AF65-F5344CB8AC3E}">
        <p14:creationId xmlns:p14="http://schemas.microsoft.com/office/powerpoint/2010/main" val="25479272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612775" y="228600"/>
            <a:ext cx="8151900" cy="989100"/>
          </a:xfrm>
          <a:prstGeom prst="rect">
            <a:avLst/>
          </a:prstGeom>
          <a:noFill/>
          <a:ln>
            <a:noFill/>
          </a:ln>
        </p:spPr>
        <p:txBody>
          <a:bodyPr lIns="91425" tIns="91425" rIns="91425" bIns="91425" anchor="t" anchorCtr="0"/>
          <a:lstStyle>
            <a:lvl1pPr marL="0" marR="0" lvl="0" indent="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1pPr>
            <a:lvl2pPr marL="0" marR="0" lvl="1" indent="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2pPr>
            <a:lvl3pPr marL="0" marR="0" lvl="2" indent="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3pPr>
            <a:lvl4pPr marL="0" marR="0" lvl="3" indent="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4pPr>
            <a:lvl5pPr marL="0" marR="0" lvl="4" indent="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5pPr>
            <a:lvl6pPr marL="2514600" marR="0" lvl="5" indent="-22860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6pPr>
            <a:lvl7pPr marL="2971800" marR="0" lvl="6" indent="-22860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7pPr>
            <a:lvl8pPr marL="3429000" marR="0" lvl="7" indent="-22860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8pPr>
            <a:lvl9pPr marL="3886200" marR="0" lvl="8" indent="-22860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9pPr>
          </a:lstStyle>
          <a:p>
            <a:endParaRPr/>
          </a:p>
        </p:txBody>
      </p:sp>
      <p:sp>
        <p:nvSpPr>
          <p:cNvPr id="94" name="Shape 94"/>
          <p:cNvSpPr txBox="1">
            <a:spLocks noGrp="1"/>
          </p:cNvSpPr>
          <p:nvPr>
            <p:ph type="body" idx="1"/>
          </p:nvPr>
        </p:nvSpPr>
        <p:spPr>
          <a:xfrm>
            <a:off x="612775" y="1600200"/>
            <a:ext cx="8151900" cy="4494300"/>
          </a:xfrm>
          <a:prstGeom prst="rect">
            <a:avLst/>
          </a:prstGeom>
          <a:noFill/>
          <a:ln>
            <a:noFill/>
          </a:ln>
        </p:spPr>
        <p:txBody>
          <a:bodyPr lIns="91425" tIns="91425" rIns="91425" bIns="91425" anchor="t" anchorCtr="0"/>
          <a:lstStyle>
            <a:lvl1pPr marL="342900" marR="0" lvl="0" indent="-158750" algn="l" rtl="0">
              <a:lnSpc>
                <a:spcPct val="102000"/>
              </a:lnSpc>
              <a:spcBef>
                <a:spcPts val="0"/>
              </a:spcBef>
              <a:spcAft>
                <a:spcPts val="1425"/>
              </a:spcAft>
              <a:buClr>
                <a:srgbClr val="000000"/>
              </a:buClr>
              <a:buSzPct val="100000"/>
              <a:buFont typeface="Times New Roman"/>
              <a:buChar char="•"/>
              <a:defRPr sz="2900" b="0" i="0" u="none" strike="noStrike" cap="none">
                <a:solidFill>
                  <a:srgbClr val="000000"/>
                </a:solidFill>
                <a:latin typeface="Calibri"/>
                <a:ea typeface="Calibri"/>
                <a:cs typeface="Calibri"/>
                <a:sym typeface="Calibri"/>
              </a:defRPr>
            </a:lvl1pPr>
            <a:lvl2pPr marL="742950" marR="0" lvl="1" indent="-139700" algn="l" rtl="0">
              <a:lnSpc>
                <a:spcPct val="102000"/>
              </a:lnSpc>
              <a:spcBef>
                <a:spcPts val="0"/>
              </a:spcBef>
              <a:spcAft>
                <a:spcPts val="1138"/>
              </a:spcAft>
              <a:buClr>
                <a:srgbClr val="000000"/>
              </a:buClr>
              <a:buSzPct val="100000"/>
              <a:buFont typeface="Times New Roman"/>
              <a:buChar char="–"/>
              <a:defRPr sz="2300" b="0" i="0" u="none" strike="noStrike" cap="none">
                <a:solidFill>
                  <a:srgbClr val="000000"/>
                </a:solidFill>
                <a:latin typeface="Calibri"/>
                <a:ea typeface="Calibri"/>
                <a:cs typeface="Calibri"/>
                <a:sym typeface="Calibri"/>
              </a:defRPr>
            </a:lvl2pPr>
            <a:lvl3pPr marL="1143000" marR="0" lvl="2" indent="-101600" algn="l" rtl="0">
              <a:lnSpc>
                <a:spcPct val="102000"/>
              </a:lnSpc>
              <a:spcBef>
                <a:spcPts val="0"/>
              </a:spcBef>
              <a:spcAft>
                <a:spcPts val="850"/>
              </a:spcAft>
              <a:buClr>
                <a:srgbClr val="000000"/>
              </a:buClr>
              <a:buSzPct val="100000"/>
              <a:buFont typeface="Times New Roman"/>
              <a:buChar char="•"/>
              <a:defRPr sz="2000" b="0" i="0" u="none" strike="noStrike" cap="none">
                <a:solidFill>
                  <a:srgbClr val="000000"/>
                </a:solidFill>
                <a:latin typeface="Calibri"/>
                <a:ea typeface="Calibri"/>
                <a:cs typeface="Calibri"/>
                <a:sym typeface="Calibri"/>
              </a:defRPr>
            </a:lvl3pPr>
            <a:lvl4pPr marL="1600200" marR="0" lvl="3" indent="-101600" algn="l" rtl="0">
              <a:lnSpc>
                <a:spcPct val="102000"/>
              </a:lnSpc>
              <a:spcBef>
                <a:spcPts val="0"/>
              </a:spcBef>
              <a:spcAft>
                <a:spcPts val="575"/>
              </a:spcAft>
              <a:buClr>
                <a:srgbClr val="000000"/>
              </a:buClr>
              <a:buSzPct val="100000"/>
              <a:buFont typeface="Times New Roman"/>
              <a:buChar char="–"/>
              <a:defRPr sz="2000" b="0" i="0" u="none" strike="noStrike" cap="none">
                <a:solidFill>
                  <a:srgbClr val="000000"/>
                </a:solidFill>
                <a:latin typeface="Calibri"/>
                <a:ea typeface="Calibri"/>
                <a:cs typeface="Calibri"/>
                <a:sym typeface="Calibri"/>
              </a:defRPr>
            </a:lvl4pPr>
            <a:lvl5pPr marL="2057400" marR="0" lvl="4" indent="-101600" algn="l" rtl="0">
              <a:lnSpc>
                <a:spcPct val="102000"/>
              </a:lnSpc>
              <a:spcBef>
                <a:spcPts val="0"/>
              </a:spcBef>
              <a:spcAft>
                <a:spcPts val="288"/>
              </a:spcAft>
              <a:buClr>
                <a:srgbClr val="000000"/>
              </a:buClr>
              <a:buSzPct val="100000"/>
              <a:buFont typeface="Times New Roman"/>
              <a:buChar char="»"/>
              <a:defRPr sz="2000" b="0" i="0" u="none" strike="noStrike" cap="none">
                <a:solidFill>
                  <a:srgbClr val="000000"/>
                </a:solidFill>
                <a:latin typeface="Calibri"/>
                <a:ea typeface="Calibri"/>
                <a:cs typeface="Calibri"/>
                <a:sym typeface="Calibri"/>
              </a:defRPr>
            </a:lvl5pPr>
            <a:lvl6pPr marL="2514600" marR="0" lvl="5" indent="-228600" algn="l" rtl="0">
              <a:lnSpc>
                <a:spcPct val="102000"/>
              </a:lnSpc>
              <a:spcBef>
                <a:spcPts val="0"/>
              </a:spcBef>
              <a:spcAft>
                <a:spcPts val="288"/>
              </a:spcAft>
              <a:buNone/>
              <a:defRPr sz="2000" b="0" i="0" u="none" strike="noStrike" cap="none">
                <a:solidFill>
                  <a:srgbClr val="000000"/>
                </a:solidFill>
                <a:latin typeface="Calibri"/>
                <a:ea typeface="Calibri"/>
                <a:cs typeface="Calibri"/>
                <a:sym typeface="Calibri"/>
              </a:defRPr>
            </a:lvl6pPr>
            <a:lvl7pPr marL="2971800" marR="0" lvl="6" indent="-228600" algn="l" rtl="0">
              <a:lnSpc>
                <a:spcPct val="102000"/>
              </a:lnSpc>
              <a:spcBef>
                <a:spcPts val="0"/>
              </a:spcBef>
              <a:spcAft>
                <a:spcPts val="288"/>
              </a:spcAft>
              <a:buNone/>
              <a:defRPr sz="2000" b="0" i="0" u="none" strike="noStrike" cap="none">
                <a:solidFill>
                  <a:srgbClr val="000000"/>
                </a:solidFill>
                <a:latin typeface="Calibri"/>
                <a:ea typeface="Calibri"/>
                <a:cs typeface="Calibri"/>
                <a:sym typeface="Calibri"/>
              </a:defRPr>
            </a:lvl7pPr>
            <a:lvl8pPr marL="3429000" marR="0" lvl="7" indent="-228600" algn="l" rtl="0">
              <a:lnSpc>
                <a:spcPct val="102000"/>
              </a:lnSpc>
              <a:spcBef>
                <a:spcPts val="0"/>
              </a:spcBef>
              <a:spcAft>
                <a:spcPts val="288"/>
              </a:spcAft>
              <a:buNone/>
              <a:defRPr sz="2000" b="0" i="0" u="none" strike="noStrike" cap="none">
                <a:solidFill>
                  <a:srgbClr val="000000"/>
                </a:solidFill>
                <a:latin typeface="Calibri"/>
                <a:ea typeface="Calibri"/>
                <a:cs typeface="Calibri"/>
                <a:sym typeface="Calibri"/>
              </a:defRPr>
            </a:lvl8pPr>
            <a:lvl9pPr marL="3886200" marR="0" lvl="8" indent="-228600" algn="l" rtl="0">
              <a:lnSpc>
                <a:spcPct val="102000"/>
              </a:lnSpc>
              <a:spcBef>
                <a:spcPts val="0"/>
              </a:spcBef>
              <a:spcAft>
                <a:spcPts val="288"/>
              </a:spcAft>
              <a:buNone/>
              <a:defRPr sz="2000" b="0" i="0" u="none" strike="noStrike" cap="none">
                <a:solidFill>
                  <a:srgbClr val="000000"/>
                </a:solidFill>
                <a:latin typeface="Calibri"/>
                <a:ea typeface="Calibri"/>
                <a:cs typeface="Calibri"/>
                <a:sym typeface="Calibri"/>
              </a:defRPr>
            </a:lvl9pPr>
          </a:lstStyle>
          <a:p>
            <a:endParaRPr/>
          </a:p>
        </p:txBody>
      </p:sp>
      <p:sp>
        <p:nvSpPr>
          <p:cNvPr id="95" name="Shape 95"/>
          <p:cNvSpPr txBox="1">
            <a:spLocks noGrp="1"/>
          </p:cNvSpPr>
          <p:nvPr>
            <p:ph type="dt" idx="10"/>
          </p:nvPr>
        </p:nvSpPr>
        <p:spPr>
          <a:xfrm>
            <a:off x="6096000" y="6248400"/>
            <a:ext cx="2665500" cy="363600"/>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0000"/>
              </a:buClr>
              <a:buFont typeface="Times New Roman"/>
              <a:buNone/>
              <a:defRPr sz="1800" b="0" i="0" u="none" strike="noStrike" cap="none">
                <a:solidFill>
                  <a:srgbClr val="000000"/>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sldNum" idx="12"/>
          </p:nvPr>
        </p:nvSpPr>
        <p:spPr>
          <a:xfrm>
            <a:off x="0" y="1597025"/>
            <a:ext cx="531900" cy="243000"/>
          </a:xfrm>
          <a:prstGeom prst="rect">
            <a:avLst/>
          </a:prstGeom>
          <a:noFill/>
          <a:ln>
            <a:noFill/>
          </a:ln>
        </p:spPr>
        <p:txBody>
          <a:bodyPr lIns="90000" tIns="45000" rIns="90000" bIns="45000" anchor="t" anchorCtr="0">
            <a:noAutofit/>
          </a:bodyPr>
          <a:lstStyle/>
          <a:p>
            <a:pPr>
              <a:buClr>
                <a:srgbClr val="000000"/>
              </a:buClr>
              <a:buSzPct val="25000"/>
              <a:buFont typeface="Times New Roman"/>
              <a:buNone/>
            </a:pPr>
            <a:fld id="{00000000-1234-1234-1234-123412341234}" type="slidenum">
              <a:rPr lang="en-US" sz="1800">
                <a:solidFill>
                  <a:srgbClr val="FFFFFF"/>
                </a:solidFill>
                <a:latin typeface="Questrial"/>
                <a:ea typeface="Questrial"/>
                <a:cs typeface="Questrial"/>
                <a:sym typeface="Questrial"/>
              </a:rPr>
              <a:pPr>
                <a:buClr>
                  <a:srgbClr val="000000"/>
                </a:buClr>
                <a:buSzPct val="25000"/>
                <a:buFont typeface="Times New Roman"/>
                <a:buNone/>
              </a:pPr>
              <a:t>‹#›</a:t>
            </a:fld>
            <a:endParaRPr lang="en-US" sz="1800">
              <a:solidFill>
                <a:srgbClr val="FFFFFF"/>
              </a:solidFill>
              <a:latin typeface="Questrial"/>
              <a:ea typeface="Questrial"/>
              <a:cs typeface="Questrial"/>
              <a:sym typeface="Questrial"/>
            </a:endParaRPr>
          </a:p>
        </p:txBody>
      </p:sp>
    </p:spTree>
    <p:extLst>
      <p:ext uri="{BB962C8B-B14F-4D97-AF65-F5344CB8AC3E}">
        <p14:creationId xmlns:p14="http://schemas.microsoft.com/office/powerpoint/2010/main" val="32183998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722312" y="4406900"/>
            <a:ext cx="7772400" cy="1362000"/>
          </a:xfrm>
          <a:prstGeom prst="rect">
            <a:avLst/>
          </a:prstGeom>
          <a:noFill/>
          <a:ln>
            <a:noFill/>
          </a:ln>
        </p:spPr>
        <p:txBody>
          <a:bodyPr lIns="91425" tIns="91425" rIns="91425" bIns="91425" anchor="t" anchorCtr="0"/>
          <a:lstStyle>
            <a:lvl1pPr marL="0" marR="0" lvl="0" indent="0" algn="l" rtl="0">
              <a:lnSpc>
                <a:spcPct val="102000"/>
              </a:lnSpc>
              <a:spcBef>
                <a:spcPts val="0"/>
              </a:spcBef>
              <a:spcAft>
                <a:spcPts val="0"/>
              </a:spcAft>
              <a:buNone/>
              <a:defRPr sz="4000" b="1" i="0" u="none" strike="noStrike" cap="none">
                <a:solidFill>
                  <a:srgbClr val="000000"/>
                </a:solidFill>
                <a:latin typeface="Calibri"/>
                <a:ea typeface="Calibri"/>
                <a:cs typeface="Calibri"/>
                <a:sym typeface="Calibri"/>
              </a:defRPr>
            </a:lvl1pPr>
            <a:lvl2pPr marL="0" marR="0" lvl="1" indent="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2pPr>
            <a:lvl3pPr marL="0" marR="0" lvl="2" indent="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3pPr>
            <a:lvl4pPr marL="0" marR="0" lvl="3" indent="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4pPr>
            <a:lvl5pPr marL="0" marR="0" lvl="4" indent="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5pPr>
            <a:lvl6pPr marL="2514600" marR="0" lvl="5" indent="-22860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6pPr>
            <a:lvl7pPr marL="2971800" marR="0" lvl="6" indent="-22860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7pPr>
            <a:lvl8pPr marL="3429000" marR="0" lvl="7" indent="-22860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8pPr>
            <a:lvl9pPr marL="3886200" marR="0" lvl="8" indent="-22860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9pPr>
          </a:lstStyle>
          <a:p>
            <a:endParaRPr/>
          </a:p>
        </p:txBody>
      </p:sp>
      <p:sp>
        <p:nvSpPr>
          <p:cNvPr id="118" name="Shape 118"/>
          <p:cNvSpPr txBox="1">
            <a:spLocks noGrp="1"/>
          </p:cNvSpPr>
          <p:nvPr>
            <p:ph type="body" idx="1"/>
          </p:nvPr>
        </p:nvSpPr>
        <p:spPr>
          <a:xfrm>
            <a:off x="722312" y="2906713"/>
            <a:ext cx="7772400" cy="1500300"/>
          </a:xfrm>
          <a:prstGeom prst="rect">
            <a:avLst/>
          </a:prstGeom>
          <a:noFill/>
          <a:ln>
            <a:noFill/>
          </a:ln>
        </p:spPr>
        <p:txBody>
          <a:bodyPr lIns="91425" tIns="91425" rIns="91425" bIns="91425" anchor="b" anchorCtr="0"/>
          <a:lstStyle>
            <a:lvl1pPr marL="0" marR="0" lvl="0" indent="0" algn="l" rtl="0">
              <a:lnSpc>
                <a:spcPct val="102000"/>
              </a:lnSpc>
              <a:spcBef>
                <a:spcPts val="0"/>
              </a:spcBef>
              <a:spcAft>
                <a:spcPts val="1425"/>
              </a:spcAft>
              <a:buClr>
                <a:srgbClr val="000000"/>
              </a:buClr>
              <a:buFont typeface="Times New Roman"/>
              <a:buNone/>
              <a:defRPr sz="2000" b="0" i="0" u="none" strike="noStrike" cap="none">
                <a:solidFill>
                  <a:srgbClr val="000000"/>
                </a:solidFill>
                <a:latin typeface="Calibri"/>
                <a:ea typeface="Calibri"/>
                <a:cs typeface="Calibri"/>
                <a:sym typeface="Calibri"/>
              </a:defRPr>
            </a:lvl1pPr>
            <a:lvl2pPr marL="457200" marR="0" lvl="1" indent="0" algn="l" rtl="0">
              <a:lnSpc>
                <a:spcPct val="102000"/>
              </a:lnSpc>
              <a:spcBef>
                <a:spcPts val="0"/>
              </a:spcBef>
              <a:spcAft>
                <a:spcPts val="1138"/>
              </a:spcAft>
              <a:buClr>
                <a:srgbClr val="000000"/>
              </a:buClr>
              <a:buFont typeface="Times New Roman"/>
              <a:buNone/>
              <a:defRPr sz="1800" b="0" i="0" u="none" strike="noStrike" cap="none">
                <a:solidFill>
                  <a:srgbClr val="000000"/>
                </a:solidFill>
                <a:latin typeface="Calibri"/>
                <a:ea typeface="Calibri"/>
                <a:cs typeface="Calibri"/>
                <a:sym typeface="Calibri"/>
              </a:defRPr>
            </a:lvl2pPr>
            <a:lvl3pPr marL="914400" marR="0" lvl="2" indent="0" algn="l" rtl="0">
              <a:lnSpc>
                <a:spcPct val="102000"/>
              </a:lnSpc>
              <a:spcBef>
                <a:spcPts val="0"/>
              </a:spcBef>
              <a:spcAft>
                <a:spcPts val="850"/>
              </a:spcAft>
              <a:buClr>
                <a:srgbClr val="000000"/>
              </a:buClr>
              <a:buFont typeface="Times New Roman"/>
              <a:buNone/>
              <a:defRPr sz="1600" b="0" i="0" u="none" strike="noStrike" cap="none">
                <a:solidFill>
                  <a:srgbClr val="000000"/>
                </a:solidFill>
                <a:latin typeface="Calibri"/>
                <a:ea typeface="Calibri"/>
                <a:cs typeface="Calibri"/>
                <a:sym typeface="Calibri"/>
              </a:defRPr>
            </a:lvl3pPr>
            <a:lvl4pPr marL="1371600" marR="0" lvl="3" indent="0" algn="l" rtl="0">
              <a:lnSpc>
                <a:spcPct val="102000"/>
              </a:lnSpc>
              <a:spcBef>
                <a:spcPts val="0"/>
              </a:spcBef>
              <a:spcAft>
                <a:spcPts val="575"/>
              </a:spcAft>
              <a:buClr>
                <a:srgbClr val="000000"/>
              </a:buClr>
              <a:buFont typeface="Times New Roman"/>
              <a:buNone/>
              <a:defRPr sz="1400" b="0" i="0" u="none" strike="noStrike" cap="none">
                <a:solidFill>
                  <a:srgbClr val="000000"/>
                </a:solidFill>
                <a:latin typeface="Calibri"/>
                <a:ea typeface="Calibri"/>
                <a:cs typeface="Calibri"/>
                <a:sym typeface="Calibri"/>
              </a:defRPr>
            </a:lvl4pPr>
            <a:lvl5pPr marL="1828800" marR="0" lvl="4" indent="0" algn="l" rtl="0">
              <a:lnSpc>
                <a:spcPct val="102000"/>
              </a:lnSpc>
              <a:spcBef>
                <a:spcPts val="0"/>
              </a:spcBef>
              <a:spcAft>
                <a:spcPts val="288"/>
              </a:spcAft>
              <a:buClr>
                <a:srgbClr val="000000"/>
              </a:buClr>
              <a:buFont typeface="Times New Roman"/>
              <a:buNone/>
              <a:defRPr sz="1400" b="0" i="0" u="none" strike="noStrike" cap="none">
                <a:solidFill>
                  <a:srgbClr val="000000"/>
                </a:solidFill>
                <a:latin typeface="Calibri"/>
                <a:ea typeface="Calibri"/>
                <a:cs typeface="Calibri"/>
                <a:sym typeface="Calibri"/>
              </a:defRPr>
            </a:lvl5pPr>
            <a:lvl6pPr marL="2286000" marR="0" lvl="5" indent="0" algn="l" rtl="0">
              <a:lnSpc>
                <a:spcPct val="102000"/>
              </a:lnSpc>
              <a:spcBef>
                <a:spcPts val="0"/>
              </a:spcBef>
              <a:spcAft>
                <a:spcPts val="288"/>
              </a:spcAft>
              <a:buClr>
                <a:srgbClr val="000000"/>
              </a:buClr>
              <a:buFont typeface="Times New Roman"/>
              <a:buNone/>
              <a:defRPr sz="1400" b="0" i="0" u="none" strike="noStrike" cap="none">
                <a:solidFill>
                  <a:srgbClr val="000000"/>
                </a:solidFill>
                <a:latin typeface="Calibri"/>
                <a:ea typeface="Calibri"/>
                <a:cs typeface="Calibri"/>
                <a:sym typeface="Calibri"/>
              </a:defRPr>
            </a:lvl6pPr>
            <a:lvl7pPr marL="2743200" marR="0" lvl="6" indent="0" algn="l" rtl="0">
              <a:lnSpc>
                <a:spcPct val="102000"/>
              </a:lnSpc>
              <a:spcBef>
                <a:spcPts val="0"/>
              </a:spcBef>
              <a:spcAft>
                <a:spcPts val="288"/>
              </a:spcAft>
              <a:buClr>
                <a:srgbClr val="000000"/>
              </a:buClr>
              <a:buFont typeface="Times New Roman"/>
              <a:buNone/>
              <a:defRPr sz="1400" b="0" i="0" u="none" strike="noStrike" cap="none">
                <a:solidFill>
                  <a:srgbClr val="000000"/>
                </a:solidFill>
                <a:latin typeface="Calibri"/>
                <a:ea typeface="Calibri"/>
                <a:cs typeface="Calibri"/>
                <a:sym typeface="Calibri"/>
              </a:defRPr>
            </a:lvl7pPr>
            <a:lvl8pPr marL="3200400" marR="0" lvl="7" indent="0" algn="l" rtl="0">
              <a:lnSpc>
                <a:spcPct val="102000"/>
              </a:lnSpc>
              <a:spcBef>
                <a:spcPts val="0"/>
              </a:spcBef>
              <a:spcAft>
                <a:spcPts val="288"/>
              </a:spcAft>
              <a:buClr>
                <a:srgbClr val="000000"/>
              </a:buClr>
              <a:buFont typeface="Times New Roman"/>
              <a:buNone/>
              <a:defRPr sz="1400" b="0" i="0" u="none" strike="noStrike" cap="none">
                <a:solidFill>
                  <a:srgbClr val="000000"/>
                </a:solidFill>
                <a:latin typeface="Calibri"/>
                <a:ea typeface="Calibri"/>
                <a:cs typeface="Calibri"/>
                <a:sym typeface="Calibri"/>
              </a:defRPr>
            </a:lvl8pPr>
            <a:lvl9pPr marL="3657600" marR="0" lvl="8" indent="0" algn="l" rtl="0">
              <a:lnSpc>
                <a:spcPct val="102000"/>
              </a:lnSpc>
              <a:spcBef>
                <a:spcPts val="0"/>
              </a:spcBef>
              <a:spcAft>
                <a:spcPts val="288"/>
              </a:spcAft>
              <a:buClr>
                <a:srgbClr val="000000"/>
              </a:buClr>
              <a:buFont typeface="Times New Roman"/>
              <a:buNone/>
              <a:defRPr sz="1400" b="0" i="0" u="none" strike="noStrike" cap="none">
                <a:solidFill>
                  <a:srgbClr val="000000"/>
                </a:solidFill>
                <a:latin typeface="Calibri"/>
                <a:ea typeface="Calibri"/>
                <a:cs typeface="Calibri"/>
                <a:sym typeface="Calibri"/>
              </a:defRPr>
            </a:lvl9pPr>
          </a:lstStyle>
          <a:p>
            <a:endParaRPr/>
          </a:p>
        </p:txBody>
      </p:sp>
      <p:sp>
        <p:nvSpPr>
          <p:cNvPr id="119" name="Shape 119"/>
          <p:cNvSpPr txBox="1">
            <a:spLocks noGrp="1"/>
          </p:cNvSpPr>
          <p:nvPr>
            <p:ph type="dt" idx="10"/>
          </p:nvPr>
        </p:nvSpPr>
        <p:spPr>
          <a:xfrm>
            <a:off x="6096000" y="6248400"/>
            <a:ext cx="2665500" cy="363600"/>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0000"/>
              </a:buClr>
              <a:buFont typeface="Times New Roman"/>
              <a:buNone/>
              <a:defRPr sz="1800">
                <a:solidFill>
                  <a:srgbClr val="000000"/>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sldNum" idx="12"/>
          </p:nvPr>
        </p:nvSpPr>
        <p:spPr>
          <a:xfrm>
            <a:off x="0" y="1597025"/>
            <a:ext cx="531900" cy="243000"/>
          </a:xfrm>
          <a:prstGeom prst="rect">
            <a:avLst/>
          </a:prstGeom>
          <a:noFill/>
          <a:ln>
            <a:noFill/>
          </a:ln>
        </p:spPr>
        <p:txBody>
          <a:bodyPr lIns="90000" tIns="45000" rIns="90000" bIns="45000" anchor="t" anchorCtr="0">
            <a:noAutofit/>
          </a:bodyPr>
          <a:lstStyle/>
          <a:p>
            <a:pPr>
              <a:buClr>
                <a:srgbClr val="000000"/>
              </a:buClr>
              <a:buSzPct val="25000"/>
              <a:buFont typeface="Times New Roman"/>
              <a:buNone/>
            </a:pPr>
            <a:fld id="{00000000-1234-1234-1234-123412341234}" type="slidenum">
              <a:rPr lang="en-US" sz="1800">
                <a:solidFill>
                  <a:srgbClr val="FFFFFF"/>
                </a:solidFill>
                <a:latin typeface="Questrial"/>
                <a:ea typeface="Questrial"/>
                <a:cs typeface="Questrial"/>
                <a:sym typeface="Questrial"/>
              </a:rPr>
              <a:pPr>
                <a:buClr>
                  <a:srgbClr val="000000"/>
                </a:buClr>
                <a:buSzPct val="25000"/>
                <a:buFont typeface="Times New Roman"/>
                <a:buNone/>
              </a:pPr>
              <a:t>‹#›</a:t>
            </a:fld>
            <a:endParaRPr lang="en-US" sz="1800">
              <a:solidFill>
                <a:srgbClr val="FFFFFF"/>
              </a:solidFill>
              <a:latin typeface="Questrial"/>
              <a:ea typeface="Questrial"/>
              <a:cs typeface="Questrial"/>
              <a:sym typeface="Questrial"/>
            </a:endParaRPr>
          </a:p>
        </p:txBody>
      </p:sp>
    </p:spTree>
    <p:extLst>
      <p:ext uri="{BB962C8B-B14F-4D97-AF65-F5344CB8AC3E}">
        <p14:creationId xmlns:p14="http://schemas.microsoft.com/office/powerpoint/2010/main" val="38991463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612775" y="228600"/>
            <a:ext cx="8151900" cy="989100"/>
          </a:xfrm>
          <a:prstGeom prst="rect">
            <a:avLst/>
          </a:prstGeom>
          <a:noFill/>
          <a:ln>
            <a:noFill/>
          </a:ln>
        </p:spPr>
        <p:txBody>
          <a:bodyPr lIns="91425" tIns="91425" rIns="91425" bIns="91425" anchor="t" anchorCtr="0"/>
          <a:lstStyle>
            <a:lvl1pPr marL="0" marR="0" lvl="0" indent="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1pPr>
            <a:lvl2pPr marL="0" marR="0" lvl="1" indent="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2pPr>
            <a:lvl3pPr marL="0" marR="0" lvl="2" indent="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3pPr>
            <a:lvl4pPr marL="0" marR="0" lvl="3" indent="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4pPr>
            <a:lvl5pPr marL="0" marR="0" lvl="4" indent="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5pPr>
            <a:lvl6pPr marL="2514600" marR="0" lvl="5" indent="-22860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6pPr>
            <a:lvl7pPr marL="2971800" marR="0" lvl="6" indent="-22860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7pPr>
            <a:lvl8pPr marL="3429000" marR="0" lvl="7" indent="-22860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8pPr>
            <a:lvl9pPr marL="3886200" marR="0" lvl="8" indent="-22860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9pPr>
          </a:lstStyle>
          <a:p>
            <a:endParaRPr/>
          </a:p>
        </p:txBody>
      </p:sp>
      <p:sp>
        <p:nvSpPr>
          <p:cNvPr id="123" name="Shape 123"/>
          <p:cNvSpPr txBox="1">
            <a:spLocks noGrp="1"/>
          </p:cNvSpPr>
          <p:nvPr>
            <p:ph type="dt" idx="10"/>
          </p:nvPr>
        </p:nvSpPr>
        <p:spPr>
          <a:xfrm>
            <a:off x="6096000" y="6248400"/>
            <a:ext cx="2665500" cy="363600"/>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0000"/>
              </a:buClr>
              <a:buFont typeface="Times New Roman"/>
              <a:buNone/>
              <a:defRPr sz="1800">
                <a:solidFill>
                  <a:srgbClr val="000000"/>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sldNum" idx="12"/>
          </p:nvPr>
        </p:nvSpPr>
        <p:spPr>
          <a:xfrm>
            <a:off x="0" y="1597025"/>
            <a:ext cx="531900" cy="243000"/>
          </a:xfrm>
          <a:prstGeom prst="rect">
            <a:avLst/>
          </a:prstGeom>
          <a:noFill/>
          <a:ln>
            <a:noFill/>
          </a:ln>
        </p:spPr>
        <p:txBody>
          <a:bodyPr lIns="90000" tIns="45000" rIns="90000" bIns="45000" anchor="t" anchorCtr="0">
            <a:noAutofit/>
          </a:bodyPr>
          <a:lstStyle/>
          <a:p>
            <a:pPr>
              <a:buClr>
                <a:srgbClr val="000000"/>
              </a:buClr>
              <a:buSzPct val="25000"/>
              <a:buFont typeface="Times New Roman"/>
              <a:buNone/>
            </a:pPr>
            <a:fld id="{00000000-1234-1234-1234-123412341234}" type="slidenum">
              <a:rPr lang="en-US" sz="1800">
                <a:solidFill>
                  <a:srgbClr val="FFFFFF"/>
                </a:solidFill>
                <a:latin typeface="Questrial"/>
                <a:ea typeface="Questrial"/>
                <a:cs typeface="Questrial"/>
                <a:sym typeface="Questrial"/>
              </a:rPr>
              <a:pPr>
                <a:buClr>
                  <a:srgbClr val="000000"/>
                </a:buClr>
                <a:buSzPct val="25000"/>
                <a:buFont typeface="Times New Roman"/>
                <a:buNone/>
              </a:pPr>
              <a:t>‹#›</a:t>
            </a:fld>
            <a:endParaRPr lang="en-US" sz="1800">
              <a:solidFill>
                <a:srgbClr val="FFFFFF"/>
              </a:solidFill>
              <a:latin typeface="Questrial"/>
              <a:ea typeface="Questrial"/>
              <a:cs typeface="Questrial"/>
              <a:sym typeface="Questrial"/>
            </a:endParaRPr>
          </a:p>
        </p:txBody>
      </p:sp>
    </p:spTree>
    <p:extLst>
      <p:ext uri="{BB962C8B-B14F-4D97-AF65-F5344CB8AC3E}">
        <p14:creationId xmlns:p14="http://schemas.microsoft.com/office/powerpoint/2010/main" val="1094900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3B21DB6-3121-4EE5-9AA3-88E8800AA777}" type="datetimeFigureOut">
              <a:rPr lang="en-US" smtClean="0"/>
              <a:pPr/>
              <a:t>10/26/2017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CEC3488-3587-4751-BEC9-7342D571735D}"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5"/>
        <p:cNvGrpSpPr/>
        <p:nvPr/>
      </p:nvGrpSpPr>
      <p:grpSpPr>
        <a:xfrm>
          <a:off x="0" y="0"/>
          <a:ext cx="0" cy="0"/>
          <a:chOff x="0" y="0"/>
          <a:chExt cx="0" cy="0"/>
        </a:xfrm>
      </p:grpSpPr>
      <p:sp>
        <p:nvSpPr>
          <p:cNvPr id="126" name="Shape 126"/>
          <p:cNvSpPr txBox="1">
            <a:spLocks noGrp="1"/>
          </p:cNvSpPr>
          <p:nvPr>
            <p:ph type="dt" idx="10"/>
          </p:nvPr>
        </p:nvSpPr>
        <p:spPr>
          <a:xfrm>
            <a:off x="6096000" y="6248400"/>
            <a:ext cx="2665500" cy="363600"/>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0000"/>
              </a:buClr>
              <a:buFont typeface="Times New Roman"/>
              <a:buNone/>
              <a:defRPr sz="1800">
                <a:solidFill>
                  <a:srgbClr val="000000"/>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7" name="Shape 127"/>
          <p:cNvSpPr txBox="1">
            <a:spLocks noGrp="1"/>
          </p:cNvSpPr>
          <p:nvPr>
            <p:ph type="sldNum" idx="12"/>
          </p:nvPr>
        </p:nvSpPr>
        <p:spPr>
          <a:xfrm>
            <a:off x="0" y="1597025"/>
            <a:ext cx="531900" cy="243000"/>
          </a:xfrm>
          <a:prstGeom prst="rect">
            <a:avLst/>
          </a:prstGeom>
          <a:noFill/>
          <a:ln>
            <a:noFill/>
          </a:ln>
        </p:spPr>
        <p:txBody>
          <a:bodyPr lIns="90000" tIns="45000" rIns="90000" bIns="45000" anchor="t" anchorCtr="0">
            <a:noAutofit/>
          </a:bodyPr>
          <a:lstStyle/>
          <a:p>
            <a:pPr>
              <a:buClr>
                <a:srgbClr val="000000"/>
              </a:buClr>
              <a:buSzPct val="25000"/>
              <a:buFont typeface="Times New Roman"/>
              <a:buNone/>
            </a:pPr>
            <a:fld id="{00000000-1234-1234-1234-123412341234}" type="slidenum">
              <a:rPr lang="en-US" sz="1800">
                <a:solidFill>
                  <a:srgbClr val="FFFFFF"/>
                </a:solidFill>
                <a:latin typeface="Questrial"/>
                <a:ea typeface="Questrial"/>
                <a:cs typeface="Questrial"/>
                <a:sym typeface="Questrial"/>
              </a:rPr>
              <a:pPr>
                <a:buClr>
                  <a:srgbClr val="000000"/>
                </a:buClr>
                <a:buSzPct val="25000"/>
                <a:buFont typeface="Times New Roman"/>
                <a:buNone/>
              </a:pPr>
              <a:t>‹#›</a:t>
            </a:fld>
            <a:endParaRPr lang="en-US" sz="1800">
              <a:solidFill>
                <a:srgbClr val="FFFFFF"/>
              </a:solidFill>
              <a:latin typeface="Questrial"/>
              <a:ea typeface="Questrial"/>
              <a:cs typeface="Questrial"/>
              <a:sym typeface="Questrial"/>
            </a:endParaRPr>
          </a:p>
        </p:txBody>
      </p:sp>
    </p:spTree>
    <p:extLst>
      <p:ext uri="{BB962C8B-B14F-4D97-AF65-F5344CB8AC3E}">
        <p14:creationId xmlns:p14="http://schemas.microsoft.com/office/powerpoint/2010/main" val="12636517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0" y="273050"/>
            <a:ext cx="3008400" cy="1161900"/>
          </a:xfrm>
          <a:prstGeom prst="rect">
            <a:avLst/>
          </a:prstGeom>
          <a:noFill/>
          <a:ln>
            <a:noFill/>
          </a:ln>
        </p:spPr>
        <p:txBody>
          <a:bodyPr lIns="91425" tIns="91425" rIns="91425" bIns="91425" anchor="b" anchorCtr="0"/>
          <a:lstStyle>
            <a:lvl1pPr marL="0" marR="0" lvl="0" indent="0" algn="l" rtl="0">
              <a:lnSpc>
                <a:spcPct val="102000"/>
              </a:lnSpc>
              <a:spcBef>
                <a:spcPts val="0"/>
              </a:spcBef>
              <a:spcAft>
                <a:spcPts val="0"/>
              </a:spcAft>
              <a:buNone/>
              <a:defRPr sz="2000" b="1" i="0" u="none" strike="noStrike" cap="none">
                <a:solidFill>
                  <a:srgbClr val="000000"/>
                </a:solidFill>
                <a:latin typeface="Calibri"/>
                <a:ea typeface="Calibri"/>
                <a:cs typeface="Calibri"/>
                <a:sym typeface="Calibri"/>
              </a:defRPr>
            </a:lvl1pPr>
            <a:lvl2pPr marL="0" marR="0" lvl="1" indent="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2pPr>
            <a:lvl3pPr marL="0" marR="0" lvl="2" indent="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3pPr>
            <a:lvl4pPr marL="0" marR="0" lvl="3" indent="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4pPr>
            <a:lvl5pPr marL="0" marR="0" lvl="4" indent="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5pPr>
            <a:lvl6pPr marL="2514600" marR="0" lvl="5" indent="-22860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6pPr>
            <a:lvl7pPr marL="2971800" marR="0" lvl="6" indent="-22860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7pPr>
            <a:lvl8pPr marL="3429000" marR="0" lvl="7" indent="-22860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8pPr>
            <a:lvl9pPr marL="3886200" marR="0" lvl="8" indent="-22860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9pPr>
          </a:lstStyle>
          <a:p>
            <a:endParaRPr/>
          </a:p>
        </p:txBody>
      </p:sp>
      <p:sp>
        <p:nvSpPr>
          <p:cNvPr id="130" name="Shape 130"/>
          <p:cNvSpPr txBox="1">
            <a:spLocks noGrp="1"/>
          </p:cNvSpPr>
          <p:nvPr>
            <p:ph type="body" idx="1"/>
          </p:nvPr>
        </p:nvSpPr>
        <p:spPr>
          <a:xfrm>
            <a:off x="3575050" y="273050"/>
            <a:ext cx="5111700" cy="5853000"/>
          </a:xfrm>
          <a:prstGeom prst="rect">
            <a:avLst/>
          </a:prstGeom>
          <a:noFill/>
          <a:ln>
            <a:noFill/>
          </a:ln>
        </p:spPr>
        <p:txBody>
          <a:bodyPr lIns="91425" tIns="91425" rIns="91425" bIns="91425" anchor="t" anchorCtr="0"/>
          <a:lstStyle>
            <a:lvl1pPr marL="342900" marR="0" lvl="0" indent="-139700" algn="l" rtl="0">
              <a:lnSpc>
                <a:spcPct val="102000"/>
              </a:lnSpc>
              <a:spcBef>
                <a:spcPts val="0"/>
              </a:spcBef>
              <a:spcAft>
                <a:spcPts val="1425"/>
              </a:spcAft>
              <a:buClr>
                <a:srgbClr val="000000"/>
              </a:buClr>
              <a:buSzPct val="100000"/>
              <a:buFont typeface="Times New Roman"/>
              <a:buChar char="•"/>
              <a:defRPr sz="3200" b="0" i="0" u="none" strike="noStrike" cap="none">
                <a:solidFill>
                  <a:srgbClr val="000000"/>
                </a:solidFill>
                <a:latin typeface="Calibri"/>
                <a:ea typeface="Calibri"/>
                <a:cs typeface="Calibri"/>
                <a:sym typeface="Calibri"/>
              </a:defRPr>
            </a:lvl1pPr>
            <a:lvl2pPr marL="742950" marR="0" lvl="1" indent="-107950" algn="l" rtl="0">
              <a:lnSpc>
                <a:spcPct val="102000"/>
              </a:lnSpc>
              <a:spcBef>
                <a:spcPts val="0"/>
              </a:spcBef>
              <a:spcAft>
                <a:spcPts val="1138"/>
              </a:spcAft>
              <a:buClr>
                <a:srgbClr val="000000"/>
              </a:buClr>
              <a:buSzPct val="100000"/>
              <a:buFont typeface="Times New Roman"/>
              <a:buChar char="–"/>
              <a:defRPr sz="2800" b="0" i="0" u="none" strike="noStrike" cap="none">
                <a:solidFill>
                  <a:srgbClr val="000000"/>
                </a:solidFill>
                <a:latin typeface="Calibri"/>
                <a:ea typeface="Calibri"/>
                <a:cs typeface="Calibri"/>
                <a:sym typeface="Calibri"/>
              </a:defRPr>
            </a:lvl2pPr>
            <a:lvl3pPr marL="1143000" marR="0" lvl="2" indent="-76200" algn="l" rtl="0">
              <a:lnSpc>
                <a:spcPct val="102000"/>
              </a:lnSpc>
              <a:spcBef>
                <a:spcPts val="0"/>
              </a:spcBef>
              <a:spcAft>
                <a:spcPts val="850"/>
              </a:spcAft>
              <a:buClr>
                <a:srgbClr val="000000"/>
              </a:buClr>
              <a:buSzPct val="100000"/>
              <a:buFont typeface="Times New Roman"/>
              <a:buChar char="•"/>
              <a:defRPr sz="2400" b="0" i="0" u="none" strike="noStrike" cap="none">
                <a:solidFill>
                  <a:srgbClr val="000000"/>
                </a:solidFill>
                <a:latin typeface="Calibri"/>
                <a:ea typeface="Calibri"/>
                <a:cs typeface="Calibri"/>
                <a:sym typeface="Calibri"/>
              </a:defRPr>
            </a:lvl3pPr>
            <a:lvl4pPr marL="1600200" marR="0" lvl="3" indent="-101600" algn="l" rtl="0">
              <a:lnSpc>
                <a:spcPct val="102000"/>
              </a:lnSpc>
              <a:spcBef>
                <a:spcPts val="0"/>
              </a:spcBef>
              <a:spcAft>
                <a:spcPts val="575"/>
              </a:spcAft>
              <a:buClr>
                <a:srgbClr val="000000"/>
              </a:buClr>
              <a:buSzPct val="100000"/>
              <a:buFont typeface="Times New Roman"/>
              <a:buChar char="–"/>
              <a:defRPr sz="2000" b="0" i="0" u="none" strike="noStrike" cap="none">
                <a:solidFill>
                  <a:srgbClr val="000000"/>
                </a:solidFill>
                <a:latin typeface="Calibri"/>
                <a:ea typeface="Calibri"/>
                <a:cs typeface="Calibri"/>
                <a:sym typeface="Calibri"/>
              </a:defRPr>
            </a:lvl4pPr>
            <a:lvl5pPr marL="2057400" marR="0" lvl="4" indent="-101600" algn="l" rtl="0">
              <a:lnSpc>
                <a:spcPct val="102000"/>
              </a:lnSpc>
              <a:spcBef>
                <a:spcPts val="0"/>
              </a:spcBef>
              <a:spcAft>
                <a:spcPts val="288"/>
              </a:spcAft>
              <a:buClr>
                <a:srgbClr val="000000"/>
              </a:buClr>
              <a:buSzPct val="100000"/>
              <a:buFont typeface="Times New Roman"/>
              <a:buChar char="»"/>
              <a:defRPr sz="2000" b="0" i="0" u="none" strike="noStrike" cap="none">
                <a:solidFill>
                  <a:srgbClr val="000000"/>
                </a:solidFill>
                <a:latin typeface="Calibri"/>
                <a:ea typeface="Calibri"/>
                <a:cs typeface="Calibri"/>
                <a:sym typeface="Calibri"/>
              </a:defRPr>
            </a:lvl5pPr>
            <a:lvl6pPr marL="2514600" marR="0" lvl="5" indent="-228600" algn="l" rtl="0">
              <a:lnSpc>
                <a:spcPct val="102000"/>
              </a:lnSpc>
              <a:spcBef>
                <a:spcPts val="0"/>
              </a:spcBef>
              <a:spcAft>
                <a:spcPts val="288"/>
              </a:spcAft>
              <a:buNone/>
              <a:defRPr sz="2000" b="0" i="0" u="none" strike="noStrike" cap="none">
                <a:solidFill>
                  <a:srgbClr val="000000"/>
                </a:solidFill>
                <a:latin typeface="Calibri"/>
                <a:ea typeface="Calibri"/>
                <a:cs typeface="Calibri"/>
                <a:sym typeface="Calibri"/>
              </a:defRPr>
            </a:lvl6pPr>
            <a:lvl7pPr marL="2971800" marR="0" lvl="6" indent="-228600" algn="l" rtl="0">
              <a:lnSpc>
                <a:spcPct val="102000"/>
              </a:lnSpc>
              <a:spcBef>
                <a:spcPts val="0"/>
              </a:spcBef>
              <a:spcAft>
                <a:spcPts val="288"/>
              </a:spcAft>
              <a:buNone/>
              <a:defRPr sz="2000" b="0" i="0" u="none" strike="noStrike" cap="none">
                <a:solidFill>
                  <a:srgbClr val="000000"/>
                </a:solidFill>
                <a:latin typeface="Calibri"/>
                <a:ea typeface="Calibri"/>
                <a:cs typeface="Calibri"/>
                <a:sym typeface="Calibri"/>
              </a:defRPr>
            </a:lvl7pPr>
            <a:lvl8pPr marL="3429000" marR="0" lvl="7" indent="-228600" algn="l" rtl="0">
              <a:lnSpc>
                <a:spcPct val="102000"/>
              </a:lnSpc>
              <a:spcBef>
                <a:spcPts val="0"/>
              </a:spcBef>
              <a:spcAft>
                <a:spcPts val="288"/>
              </a:spcAft>
              <a:buNone/>
              <a:defRPr sz="2000" b="0" i="0" u="none" strike="noStrike" cap="none">
                <a:solidFill>
                  <a:srgbClr val="000000"/>
                </a:solidFill>
                <a:latin typeface="Calibri"/>
                <a:ea typeface="Calibri"/>
                <a:cs typeface="Calibri"/>
                <a:sym typeface="Calibri"/>
              </a:defRPr>
            </a:lvl8pPr>
            <a:lvl9pPr marL="3886200" marR="0" lvl="8" indent="-228600" algn="l" rtl="0">
              <a:lnSpc>
                <a:spcPct val="102000"/>
              </a:lnSpc>
              <a:spcBef>
                <a:spcPts val="0"/>
              </a:spcBef>
              <a:spcAft>
                <a:spcPts val="288"/>
              </a:spcAft>
              <a:buNone/>
              <a:defRPr sz="2000" b="0" i="0" u="none" strike="noStrike" cap="none">
                <a:solidFill>
                  <a:srgbClr val="000000"/>
                </a:solidFill>
                <a:latin typeface="Calibri"/>
                <a:ea typeface="Calibri"/>
                <a:cs typeface="Calibri"/>
                <a:sym typeface="Calibri"/>
              </a:defRPr>
            </a:lvl9pPr>
          </a:lstStyle>
          <a:p>
            <a:endParaRPr/>
          </a:p>
        </p:txBody>
      </p:sp>
      <p:sp>
        <p:nvSpPr>
          <p:cNvPr id="131" name="Shape 131"/>
          <p:cNvSpPr txBox="1">
            <a:spLocks noGrp="1"/>
          </p:cNvSpPr>
          <p:nvPr>
            <p:ph type="body" idx="2"/>
          </p:nvPr>
        </p:nvSpPr>
        <p:spPr>
          <a:xfrm>
            <a:off x="457200" y="1435100"/>
            <a:ext cx="3008400" cy="4691100"/>
          </a:xfrm>
          <a:prstGeom prst="rect">
            <a:avLst/>
          </a:prstGeom>
          <a:noFill/>
          <a:ln>
            <a:noFill/>
          </a:ln>
        </p:spPr>
        <p:txBody>
          <a:bodyPr lIns="91425" tIns="91425" rIns="91425" bIns="91425" anchor="t" anchorCtr="0"/>
          <a:lstStyle>
            <a:lvl1pPr marL="0" marR="0" lvl="0" indent="0" algn="l" rtl="0">
              <a:lnSpc>
                <a:spcPct val="102000"/>
              </a:lnSpc>
              <a:spcBef>
                <a:spcPts val="0"/>
              </a:spcBef>
              <a:spcAft>
                <a:spcPts val="1425"/>
              </a:spcAft>
              <a:buClr>
                <a:srgbClr val="000000"/>
              </a:buClr>
              <a:buFont typeface="Times New Roman"/>
              <a:buNone/>
              <a:defRPr sz="1400" b="0" i="0" u="none" strike="noStrike" cap="none">
                <a:solidFill>
                  <a:srgbClr val="000000"/>
                </a:solidFill>
                <a:latin typeface="Calibri"/>
                <a:ea typeface="Calibri"/>
                <a:cs typeface="Calibri"/>
                <a:sym typeface="Calibri"/>
              </a:defRPr>
            </a:lvl1pPr>
            <a:lvl2pPr marL="457200" marR="0" lvl="1" indent="0" algn="l" rtl="0">
              <a:lnSpc>
                <a:spcPct val="102000"/>
              </a:lnSpc>
              <a:spcBef>
                <a:spcPts val="0"/>
              </a:spcBef>
              <a:spcAft>
                <a:spcPts val="1138"/>
              </a:spcAft>
              <a:buClr>
                <a:srgbClr val="000000"/>
              </a:buClr>
              <a:buFont typeface="Times New Roman"/>
              <a:buNone/>
              <a:defRPr sz="1200" b="0" i="0" u="none" strike="noStrike" cap="none">
                <a:solidFill>
                  <a:srgbClr val="000000"/>
                </a:solidFill>
                <a:latin typeface="Calibri"/>
                <a:ea typeface="Calibri"/>
                <a:cs typeface="Calibri"/>
                <a:sym typeface="Calibri"/>
              </a:defRPr>
            </a:lvl2pPr>
            <a:lvl3pPr marL="914400" marR="0" lvl="2" indent="0" algn="l" rtl="0">
              <a:lnSpc>
                <a:spcPct val="102000"/>
              </a:lnSpc>
              <a:spcBef>
                <a:spcPts val="0"/>
              </a:spcBef>
              <a:spcAft>
                <a:spcPts val="850"/>
              </a:spcAft>
              <a:buClr>
                <a:srgbClr val="000000"/>
              </a:buClr>
              <a:buFont typeface="Times New Roman"/>
              <a:buNone/>
              <a:defRPr sz="1000" b="0" i="0" u="none" strike="noStrike" cap="none">
                <a:solidFill>
                  <a:srgbClr val="000000"/>
                </a:solidFill>
                <a:latin typeface="Calibri"/>
                <a:ea typeface="Calibri"/>
                <a:cs typeface="Calibri"/>
                <a:sym typeface="Calibri"/>
              </a:defRPr>
            </a:lvl3pPr>
            <a:lvl4pPr marL="1371600" marR="0" lvl="3" indent="0" algn="l" rtl="0">
              <a:lnSpc>
                <a:spcPct val="102000"/>
              </a:lnSpc>
              <a:spcBef>
                <a:spcPts val="0"/>
              </a:spcBef>
              <a:spcAft>
                <a:spcPts val="575"/>
              </a:spcAft>
              <a:buClr>
                <a:srgbClr val="000000"/>
              </a:buClr>
              <a:buFont typeface="Times New Roman"/>
              <a:buNone/>
              <a:defRPr sz="900" b="0" i="0" u="none" strike="noStrike" cap="none">
                <a:solidFill>
                  <a:srgbClr val="000000"/>
                </a:solidFill>
                <a:latin typeface="Calibri"/>
                <a:ea typeface="Calibri"/>
                <a:cs typeface="Calibri"/>
                <a:sym typeface="Calibri"/>
              </a:defRPr>
            </a:lvl4pPr>
            <a:lvl5pPr marL="1828800" marR="0" lvl="4" indent="0" algn="l" rtl="0">
              <a:lnSpc>
                <a:spcPct val="102000"/>
              </a:lnSpc>
              <a:spcBef>
                <a:spcPts val="0"/>
              </a:spcBef>
              <a:spcAft>
                <a:spcPts val="288"/>
              </a:spcAft>
              <a:buClr>
                <a:srgbClr val="000000"/>
              </a:buClr>
              <a:buFont typeface="Times New Roman"/>
              <a:buNone/>
              <a:defRPr sz="900" b="0" i="0" u="none" strike="noStrike" cap="none">
                <a:solidFill>
                  <a:srgbClr val="000000"/>
                </a:solidFill>
                <a:latin typeface="Calibri"/>
                <a:ea typeface="Calibri"/>
                <a:cs typeface="Calibri"/>
                <a:sym typeface="Calibri"/>
              </a:defRPr>
            </a:lvl5pPr>
            <a:lvl6pPr marL="2286000" marR="0" lvl="5" indent="0" algn="l" rtl="0">
              <a:lnSpc>
                <a:spcPct val="102000"/>
              </a:lnSpc>
              <a:spcBef>
                <a:spcPts val="0"/>
              </a:spcBef>
              <a:spcAft>
                <a:spcPts val="288"/>
              </a:spcAft>
              <a:buClr>
                <a:srgbClr val="000000"/>
              </a:buClr>
              <a:buFont typeface="Times New Roman"/>
              <a:buNone/>
              <a:defRPr sz="900" b="0" i="0" u="none" strike="noStrike" cap="none">
                <a:solidFill>
                  <a:srgbClr val="000000"/>
                </a:solidFill>
                <a:latin typeface="Calibri"/>
                <a:ea typeface="Calibri"/>
                <a:cs typeface="Calibri"/>
                <a:sym typeface="Calibri"/>
              </a:defRPr>
            </a:lvl6pPr>
            <a:lvl7pPr marL="2743200" marR="0" lvl="6" indent="0" algn="l" rtl="0">
              <a:lnSpc>
                <a:spcPct val="102000"/>
              </a:lnSpc>
              <a:spcBef>
                <a:spcPts val="0"/>
              </a:spcBef>
              <a:spcAft>
                <a:spcPts val="288"/>
              </a:spcAft>
              <a:buClr>
                <a:srgbClr val="000000"/>
              </a:buClr>
              <a:buFont typeface="Times New Roman"/>
              <a:buNone/>
              <a:defRPr sz="900" b="0" i="0" u="none" strike="noStrike" cap="none">
                <a:solidFill>
                  <a:srgbClr val="000000"/>
                </a:solidFill>
                <a:latin typeface="Calibri"/>
                <a:ea typeface="Calibri"/>
                <a:cs typeface="Calibri"/>
                <a:sym typeface="Calibri"/>
              </a:defRPr>
            </a:lvl7pPr>
            <a:lvl8pPr marL="3200400" marR="0" lvl="7" indent="0" algn="l" rtl="0">
              <a:lnSpc>
                <a:spcPct val="102000"/>
              </a:lnSpc>
              <a:spcBef>
                <a:spcPts val="0"/>
              </a:spcBef>
              <a:spcAft>
                <a:spcPts val="288"/>
              </a:spcAft>
              <a:buClr>
                <a:srgbClr val="000000"/>
              </a:buClr>
              <a:buFont typeface="Times New Roman"/>
              <a:buNone/>
              <a:defRPr sz="900" b="0" i="0" u="none" strike="noStrike" cap="none">
                <a:solidFill>
                  <a:srgbClr val="000000"/>
                </a:solidFill>
                <a:latin typeface="Calibri"/>
                <a:ea typeface="Calibri"/>
                <a:cs typeface="Calibri"/>
                <a:sym typeface="Calibri"/>
              </a:defRPr>
            </a:lvl8pPr>
            <a:lvl9pPr marL="3657600" marR="0" lvl="8" indent="0" algn="l" rtl="0">
              <a:lnSpc>
                <a:spcPct val="102000"/>
              </a:lnSpc>
              <a:spcBef>
                <a:spcPts val="0"/>
              </a:spcBef>
              <a:spcAft>
                <a:spcPts val="288"/>
              </a:spcAft>
              <a:buClr>
                <a:srgbClr val="000000"/>
              </a:buClr>
              <a:buFont typeface="Times New Roman"/>
              <a:buNone/>
              <a:defRPr sz="900" b="0" i="0" u="none" strike="noStrike" cap="none">
                <a:solidFill>
                  <a:srgbClr val="000000"/>
                </a:solidFill>
                <a:latin typeface="Calibri"/>
                <a:ea typeface="Calibri"/>
                <a:cs typeface="Calibri"/>
                <a:sym typeface="Calibri"/>
              </a:defRPr>
            </a:lvl9pPr>
          </a:lstStyle>
          <a:p>
            <a:endParaRPr/>
          </a:p>
        </p:txBody>
      </p:sp>
      <p:sp>
        <p:nvSpPr>
          <p:cNvPr id="132" name="Shape 132"/>
          <p:cNvSpPr txBox="1">
            <a:spLocks noGrp="1"/>
          </p:cNvSpPr>
          <p:nvPr>
            <p:ph type="dt" idx="10"/>
          </p:nvPr>
        </p:nvSpPr>
        <p:spPr>
          <a:xfrm>
            <a:off x="6096000" y="6248400"/>
            <a:ext cx="2665500" cy="363600"/>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0000"/>
              </a:buClr>
              <a:buFont typeface="Times New Roman"/>
              <a:buNone/>
              <a:defRPr sz="1800">
                <a:solidFill>
                  <a:srgbClr val="000000"/>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3" name="Shape 133"/>
          <p:cNvSpPr txBox="1">
            <a:spLocks noGrp="1"/>
          </p:cNvSpPr>
          <p:nvPr>
            <p:ph type="sldNum" idx="12"/>
          </p:nvPr>
        </p:nvSpPr>
        <p:spPr>
          <a:xfrm>
            <a:off x="0" y="1597025"/>
            <a:ext cx="531900" cy="243000"/>
          </a:xfrm>
          <a:prstGeom prst="rect">
            <a:avLst/>
          </a:prstGeom>
          <a:noFill/>
          <a:ln>
            <a:noFill/>
          </a:ln>
        </p:spPr>
        <p:txBody>
          <a:bodyPr lIns="90000" tIns="45000" rIns="90000" bIns="45000" anchor="t" anchorCtr="0">
            <a:noAutofit/>
          </a:bodyPr>
          <a:lstStyle/>
          <a:p>
            <a:pPr>
              <a:buClr>
                <a:srgbClr val="000000"/>
              </a:buClr>
              <a:buSzPct val="25000"/>
              <a:buFont typeface="Times New Roman"/>
              <a:buNone/>
            </a:pPr>
            <a:fld id="{00000000-1234-1234-1234-123412341234}" type="slidenum">
              <a:rPr lang="en-US" sz="1800">
                <a:solidFill>
                  <a:srgbClr val="FFFFFF"/>
                </a:solidFill>
                <a:latin typeface="Questrial"/>
                <a:ea typeface="Questrial"/>
                <a:cs typeface="Questrial"/>
                <a:sym typeface="Questrial"/>
              </a:rPr>
              <a:pPr>
                <a:buClr>
                  <a:srgbClr val="000000"/>
                </a:buClr>
                <a:buSzPct val="25000"/>
                <a:buFont typeface="Times New Roman"/>
                <a:buNone/>
              </a:pPr>
              <a:t>‹#›</a:t>
            </a:fld>
            <a:endParaRPr lang="en-US" sz="1800">
              <a:solidFill>
                <a:srgbClr val="FFFFFF"/>
              </a:solidFill>
              <a:latin typeface="Questrial"/>
              <a:ea typeface="Questrial"/>
              <a:cs typeface="Questrial"/>
              <a:sym typeface="Questrial"/>
            </a:endParaRPr>
          </a:p>
        </p:txBody>
      </p:sp>
    </p:spTree>
    <p:extLst>
      <p:ext uri="{BB962C8B-B14F-4D97-AF65-F5344CB8AC3E}">
        <p14:creationId xmlns:p14="http://schemas.microsoft.com/office/powerpoint/2010/main" val="5116731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1792288" y="4800600"/>
            <a:ext cx="5486400" cy="566700"/>
          </a:xfrm>
          <a:prstGeom prst="rect">
            <a:avLst/>
          </a:prstGeom>
          <a:noFill/>
          <a:ln>
            <a:noFill/>
          </a:ln>
        </p:spPr>
        <p:txBody>
          <a:bodyPr lIns="91425" tIns="91425" rIns="91425" bIns="91425" anchor="b" anchorCtr="0"/>
          <a:lstStyle>
            <a:lvl1pPr marL="0" marR="0" lvl="0" indent="0" algn="l" rtl="0">
              <a:lnSpc>
                <a:spcPct val="102000"/>
              </a:lnSpc>
              <a:spcBef>
                <a:spcPts val="0"/>
              </a:spcBef>
              <a:spcAft>
                <a:spcPts val="0"/>
              </a:spcAft>
              <a:buNone/>
              <a:defRPr sz="2000" b="1" i="0" u="none" strike="noStrike" cap="none">
                <a:solidFill>
                  <a:srgbClr val="000000"/>
                </a:solidFill>
                <a:latin typeface="Calibri"/>
                <a:ea typeface="Calibri"/>
                <a:cs typeface="Calibri"/>
                <a:sym typeface="Calibri"/>
              </a:defRPr>
            </a:lvl1pPr>
            <a:lvl2pPr marL="0" marR="0" lvl="1" indent="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2pPr>
            <a:lvl3pPr marL="0" marR="0" lvl="2" indent="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3pPr>
            <a:lvl4pPr marL="0" marR="0" lvl="3" indent="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4pPr>
            <a:lvl5pPr marL="0" marR="0" lvl="4" indent="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5pPr>
            <a:lvl6pPr marL="2514600" marR="0" lvl="5" indent="-22860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6pPr>
            <a:lvl7pPr marL="2971800" marR="0" lvl="6" indent="-22860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7pPr>
            <a:lvl8pPr marL="3429000" marR="0" lvl="7" indent="-22860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8pPr>
            <a:lvl9pPr marL="3886200" marR="0" lvl="8" indent="-22860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9pPr>
          </a:lstStyle>
          <a:p>
            <a:endParaRPr/>
          </a:p>
        </p:txBody>
      </p:sp>
      <p:sp>
        <p:nvSpPr>
          <p:cNvPr id="136" name="Shape 136"/>
          <p:cNvSpPr>
            <a:spLocks noGrp="1"/>
          </p:cNvSpPr>
          <p:nvPr>
            <p:ph type="pic" idx="2"/>
          </p:nvPr>
        </p:nvSpPr>
        <p:spPr>
          <a:xfrm>
            <a:off x="1792288" y="612775"/>
            <a:ext cx="5486400" cy="4114800"/>
          </a:xfrm>
          <a:prstGeom prst="rect">
            <a:avLst/>
          </a:prstGeom>
          <a:noFill/>
          <a:ln>
            <a:noFill/>
          </a:ln>
        </p:spPr>
        <p:txBody>
          <a:bodyPr lIns="91425" tIns="91425" rIns="91425" bIns="91425" anchor="t" anchorCtr="0"/>
          <a:lstStyle>
            <a:lvl1pPr marL="0" marR="0" lvl="0" indent="0" algn="l" rtl="0">
              <a:lnSpc>
                <a:spcPct val="102000"/>
              </a:lnSpc>
              <a:spcBef>
                <a:spcPts val="0"/>
              </a:spcBef>
              <a:spcAft>
                <a:spcPts val="1425"/>
              </a:spcAft>
              <a:buClr>
                <a:srgbClr val="000000"/>
              </a:buClr>
              <a:buFont typeface="Times New Roman"/>
              <a:buNone/>
              <a:defRPr sz="3200" b="0" i="0" u="none" strike="noStrike" cap="none">
                <a:solidFill>
                  <a:srgbClr val="000000"/>
                </a:solidFill>
                <a:latin typeface="Calibri"/>
                <a:ea typeface="Calibri"/>
                <a:cs typeface="Calibri"/>
                <a:sym typeface="Calibri"/>
              </a:defRPr>
            </a:lvl1pPr>
            <a:lvl2pPr marL="457200" marR="0" lvl="1" indent="0" algn="l" rtl="0">
              <a:lnSpc>
                <a:spcPct val="102000"/>
              </a:lnSpc>
              <a:spcBef>
                <a:spcPts val="0"/>
              </a:spcBef>
              <a:spcAft>
                <a:spcPts val="1138"/>
              </a:spcAft>
              <a:buClr>
                <a:srgbClr val="000000"/>
              </a:buClr>
              <a:buFont typeface="Times New Roman"/>
              <a:buNone/>
              <a:defRPr sz="2800" b="0" i="0" u="none" strike="noStrike" cap="none">
                <a:solidFill>
                  <a:srgbClr val="000000"/>
                </a:solidFill>
                <a:latin typeface="Calibri"/>
                <a:ea typeface="Calibri"/>
                <a:cs typeface="Calibri"/>
                <a:sym typeface="Calibri"/>
              </a:defRPr>
            </a:lvl2pPr>
            <a:lvl3pPr marL="914400" marR="0" lvl="2" indent="0" algn="l" rtl="0">
              <a:lnSpc>
                <a:spcPct val="102000"/>
              </a:lnSpc>
              <a:spcBef>
                <a:spcPts val="0"/>
              </a:spcBef>
              <a:spcAft>
                <a:spcPts val="850"/>
              </a:spcAft>
              <a:buClr>
                <a:srgbClr val="000000"/>
              </a:buClr>
              <a:buFont typeface="Times New Roman"/>
              <a:buNone/>
              <a:defRPr sz="2400" b="0" i="0" u="none" strike="noStrike" cap="none">
                <a:solidFill>
                  <a:srgbClr val="000000"/>
                </a:solidFill>
                <a:latin typeface="Calibri"/>
                <a:ea typeface="Calibri"/>
                <a:cs typeface="Calibri"/>
                <a:sym typeface="Calibri"/>
              </a:defRPr>
            </a:lvl3pPr>
            <a:lvl4pPr marL="1371600" marR="0" lvl="3" indent="0" algn="l" rtl="0">
              <a:lnSpc>
                <a:spcPct val="102000"/>
              </a:lnSpc>
              <a:spcBef>
                <a:spcPts val="0"/>
              </a:spcBef>
              <a:spcAft>
                <a:spcPts val="575"/>
              </a:spcAft>
              <a:buClr>
                <a:srgbClr val="000000"/>
              </a:buClr>
              <a:buFont typeface="Times New Roman"/>
              <a:buNone/>
              <a:defRPr sz="2000" b="0" i="0" u="none" strike="noStrike" cap="none">
                <a:solidFill>
                  <a:srgbClr val="000000"/>
                </a:solidFill>
                <a:latin typeface="Calibri"/>
                <a:ea typeface="Calibri"/>
                <a:cs typeface="Calibri"/>
                <a:sym typeface="Calibri"/>
              </a:defRPr>
            </a:lvl4pPr>
            <a:lvl5pPr marL="1828800" marR="0" lvl="4" indent="0" algn="l" rtl="0">
              <a:lnSpc>
                <a:spcPct val="102000"/>
              </a:lnSpc>
              <a:spcBef>
                <a:spcPts val="0"/>
              </a:spcBef>
              <a:spcAft>
                <a:spcPts val="288"/>
              </a:spcAft>
              <a:buClr>
                <a:srgbClr val="000000"/>
              </a:buClr>
              <a:buFont typeface="Times New Roman"/>
              <a:buNone/>
              <a:defRPr sz="2000" b="0" i="0" u="none" strike="noStrike" cap="none">
                <a:solidFill>
                  <a:srgbClr val="000000"/>
                </a:solidFill>
                <a:latin typeface="Calibri"/>
                <a:ea typeface="Calibri"/>
                <a:cs typeface="Calibri"/>
                <a:sym typeface="Calibri"/>
              </a:defRPr>
            </a:lvl5pPr>
            <a:lvl6pPr marL="2286000" marR="0" lvl="5" indent="0" algn="l" rtl="0">
              <a:lnSpc>
                <a:spcPct val="102000"/>
              </a:lnSpc>
              <a:spcBef>
                <a:spcPts val="0"/>
              </a:spcBef>
              <a:spcAft>
                <a:spcPts val="288"/>
              </a:spcAft>
              <a:buClr>
                <a:srgbClr val="000000"/>
              </a:buClr>
              <a:buFont typeface="Times New Roman"/>
              <a:buNone/>
              <a:defRPr sz="2000" b="0" i="0" u="none" strike="noStrike" cap="none">
                <a:solidFill>
                  <a:srgbClr val="000000"/>
                </a:solidFill>
                <a:latin typeface="Calibri"/>
                <a:ea typeface="Calibri"/>
                <a:cs typeface="Calibri"/>
                <a:sym typeface="Calibri"/>
              </a:defRPr>
            </a:lvl6pPr>
            <a:lvl7pPr marL="2743200" marR="0" lvl="6" indent="0" algn="l" rtl="0">
              <a:lnSpc>
                <a:spcPct val="102000"/>
              </a:lnSpc>
              <a:spcBef>
                <a:spcPts val="0"/>
              </a:spcBef>
              <a:spcAft>
                <a:spcPts val="288"/>
              </a:spcAft>
              <a:buClr>
                <a:srgbClr val="000000"/>
              </a:buClr>
              <a:buFont typeface="Times New Roman"/>
              <a:buNone/>
              <a:defRPr sz="2000" b="0" i="0" u="none" strike="noStrike" cap="none">
                <a:solidFill>
                  <a:srgbClr val="000000"/>
                </a:solidFill>
                <a:latin typeface="Calibri"/>
                <a:ea typeface="Calibri"/>
                <a:cs typeface="Calibri"/>
                <a:sym typeface="Calibri"/>
              </a:defRPr>
            </a:lvl7pPr>
            <a:lvl8pPr marL="3200400" marR="0" lvl="7" indent="0" algn="l" rtl="0">
              <a:lnSpc>
                <a:spcPct val="102000"/>
              </a:lnSpc>
              <a:spcBef>
                <a:spcPts val="0"/>
              </a:spcBef>
              <a:spcAft>
                <a:spcPts val="288"/>
              </a:spcAft>
              <a:buClr>
                <a:srgbClr val="000000"/>
              </a:buClr>
              <a:buFont typeface="Times New Roman"/>
              <a:buNone/>
              <a:defRPr sz="2000" b="0" i="0" u="none" strike="noStrike" cap="none">
                <a:solidFill>
                  <a:srgbClr val="000000"/>
                </a:solidFill>
                <a:latin typeface="Calibri"/>
                <a:ea typeface="Calibri"/>
                <a:cs typeface="Calibri"/>
                <a:sym typeface="Calibri"/>
              </a:defRPr>
            </a:lvl8pPr>
            <a:lvl9pPr marL="3657600" marR="0" lvl="8" indent="0" algn="l" rtl="0">
              <a:lnSpc>
                <a:spcPct val="102000"/>
              </a:lnSpc>
              <a:spcBef>
                <a:spcPts val="0"/>
              </a:spcBef>
              <a:spcAft>
                <a:spcPts val="288"/>
              </a:spcAft>
              <a:buClr>
                <a:srgbClr val="000000"/>
              </a:buClr>
              <a:buFont typeface="Times New Roman"/>
              <a:buNone/>
              <a:defRPr sz="2000" b="0" i="0" u="none" strike="noStrike" cap="none">
                <a:solidFill>
                  <a:srgbClr val="000000"/>
                </a:solidFill>
                <a:latin typeface="Calibri"/>
                <a:ea typeface="Calibri"/>
                <a:cs typeface="Calibri"/>
                <a:sym typeface="Calibri"/>
              </a:defRPr>
            </a:lvl9pPr>
          </a:lstStyle>
          <a:p>
            <a:endParaRPr/>
          </a:p>
        </p:txBody>
      </p:sp>
      <p:sp>
        <p:nvSpPr>
          <p:cNvPr id="137" name="Shape 137"/>
          <p:cNvSpPr txBox="1">
            <a:spLocks noGrp="1"/>
          </p:cNvSpPr>
          <p:nvPr>
            <p:ph type="body" idx="1"/>
          </p:nvPr>
        </p:nvSpPr>
        <p:spPr>
          <a:xfrm>
            <a:off x="1792288" y="5367337"/>
            <a:ext cx="5486400" cy="804900"/>
          </a:xfrm>
          <a:prstGeom prst="rect">
            <a:avLst/>
          </a:prstGeom>
          <a:noFill/>
          <a:ln>
            <a:noFill/>
          </a:ln>
        </p:spPr>
        <p:txBody>
          <a:bodyPr lIns="91425" tIns="91425" rIns="91425" bIns="91425" anchor="t" anchorCtr="0"/>
          <a:lstStyle>
            <a:lvl1pPr marL="0" marR="0" lvl="0" indent="0" algn="l" rtl="0">
              <a:lnSpc>
                <a:spcPct val="102000"/>
              </a:lnSpc>
              <a:spcBef>
                <a:spcPts val="0"/>
              </a:spcBef>
              <a:spcAft>
                <a:spcPts val="1425"/>
              </a:spcAft>
              <a:buClr>
                <a:srgbClr val="000000"/>
              </a:buClr>
              <a:buFont typeface="Times New Roman"/>
              <a:buNone/>
              <a:defRPr sz="1400" b="0" i="0" u="none" strike="noStrike" cap="none">
                <a:solidFill>
                  <a:srgbClr val="000000"/>
                </a:solidFill>
                <a:latin typeface="Calibri"/>
                <a:ea typeface="Calibri"/>
                <a:cs typeface="Calibri"/>
                <a:sym typeface="Calibri"/>
              </a:defRPr>
            </a:lvl1pPr>
            <a:lvl2pPr marL="457200" marR="0" lvl="1" indent="0" algn="l" rtl="0">
              <a:lnSpc>
                <a:spcPct val="102000"/>
              </a:lnSpc>
              <a:spcBef>
                <a:spcPts val="0"/>
              </a:spcBef>
              <a:spcAft>
                <a:spcPts val="1138"/>
              </a:spcAft>
              <a:buClr>
                <a:srgbClr val="000000"/>
              </a:buClr>
              <a:buFont typeface="Times New Roman"/>
              <a:buNone/>
              <a:defRPr sz="1200" b="0" i="0" u="none" strike="noStrike" cap="none">
                <a:solidFill>
                  <a:srgbClr val="000000"/>
                </a:solidFill>
                <a:latin typeface="Calibri"/>
                <a:ea typeface="Calibri"/>
                <a:cs typeface="Calibri"/>
                <a:sym typeface="Calibri"/>
              </a:defRPr>
            </a:lvl2pPr>
            <a:lvl3pPr marL="914400" marR="0" lvl="2" indent="0" algn="l" rtl="0">
              <a:lnSpc>
                <a:spcPct val="102000"/>
              </a:lnSpc>
              <a:spcBef>
                <a:spcPts val="0"/>
              </a:spcBef>
              <a:spcAft>
                <a:spcPts val="850"/>
              </a:spcAft>
              <a:buClr>
                <a:srgbClr val="000000"/>
              </a:buClr>
              <a:buFont typeface="Times New Roman"/>
              <a:buNone/>
              <a:defRPr sz="1000" b="0" i="0" u="none" strike="noStrike" cap="none">
                <a:solidFill>
                  <a:srgbClr val="000000"/>
                </a:solidFill>
                <a:latin typeface="Calibri"/>
                <a:ea typeface="Calibri"/>
                <a:cs typeface="Calibri"/>
                <a:sym typeface="Calibri"/>
              </a:defRPr>
            </a:lvl3pPr>
            <a:lvl4pPr marL="1371600" marR="0" lvl="3" indent="0" algn="l" rtl="0">
              <a:lnSpc>
                <a:spcPct val="102000"/>
              </a:lnSpc>
              <a:spcBef>
                <a:spcPts val="0"/>
              </a:spcBef>
              <a:spcAft>
                <a:spcPts val="575"/>
              </a:spcAft>
              <a:buClr>
                <a:srgbClr val="000000"/>
              </a:buClr>
              <a:buFont typeface="Times New Roman"/>
              <a:buNone/>
              <a:defRPr sz="900" b="0" i="0" u="none" strike="noStrike" cap="none">
                <a:solidFill>
                  <a:srgbClr val="000000"/>
                </a:solidFill>
                <a:latin typeface="Calibri"/>
                <a:ea typeface="Calibri"/>
                <a:cs typeface="Calibri"/>
                <a:sym typeface="Calibri"/>
              </a:defRPr>
            </a:lvl4pPr>
            <a:lvl5pPr marL="1828800" marR="0" lvl="4" indent="0" algn="l" rtl="0">
              <a:lnSpc>
                <a:spcPct val="102000"/>
              </a:lnSpc>
              <a:spcBef>
                <a:spcPts val="0"/>
              </a:spcBef>
              <a:spcAft>
                <a:spcPts val="288"/>
              </a:spcAft>
              <a:buClr>
                <a:srgbClr val="000000"/>
              </a:buClr>
              <a:buFont typeface="Times New Roman"/>
              <a:buNone/>
              <a:defRPr sz="900" b="0" i="0" u="none" strike="noStrike" cap="none">
                <a:solidFill>
                  <a:srgbClr val="000000"/>
                </a:solidFill>
                <a:latin typeface="Calibri"/>
                <a:ea typeface="Calibri"/>
                <a:cs typeface="Calibri"/>
                <a:sym typeface="Calibri"/>
              </a:defRPr>
            </a:lvl5pPr>
            <a:lvl6pPr marL="2286000" marR="0" lvl="5" indent="0" algn="l" rtl="0">
              <a:lnSpc>
                <a:spcPct val="102000"/>
              </a:lnSpc>
              <a:spcBef>
                <a:spcPts val="0"/>
              </a:spcBef>
              <a:spcAft>
                <a:spcPts val="288"/>
              </a:spcAft>
              <a:buClr>
                <a:srgbClr val="000000"/>
              </a:buClr>
              <a:buFont typeface="Times New Roman"/>
              <a:buNone/>
              <a:defRPr sz="900" b="0" i="0" u="none" strike="noStrike" cap="none">
                <a:solidFill>
                  <a:srgbClr val="000000"/>
                </a:solidFill>
                <a:latin typeface="Calibri"/>
                <a:ea typeface="Calibri"/>
                <a:cs typeface="Calibri"/>
                <a:sym typeface="Calibri"/>
              </a:defRPr>
            </a:lvl6pPr>
            <a:lvl7pPr marL="2743200" marR="0" lvl="6" indent="0" algn="l" rtl="0">
              <a:lnSpc>
                <a:spcPct val="102000"/>
              </a:lnSpc>
              <a:spcBef>
                <a:spcPts val="0"/>
              </a:spcBef>
              <a:spcAft>
                <a:spcPts val="288"/>
              </a:spcAft>
              <a:buClr>
                <a:srgbClr val="000000"/>
              </a:buClr>
              <a:buFont typeface="Times New Roman"/>
              <a:buNone/>
              <a:defRPr sz="900" b="0" i="0" u="none" strike="noStrike" cap="none">
                <a:solidFill>
                  <a:srgbClr val="000000"/>
                </a:solidFill>
                <a:latin typeface="Calibri"/>
                <a:ea typeface="Calibri"/>
                <a:cs typeface="Calibri"/>
                <a:sym typeface="Calibri"/>
              </a:defRPr>
            </a:lvl7pPr>
            <a:lvl8pPr marL="3200400" marR="0" lvl="7" indent="0" algn="l" rtl="0">
              <a:lnSpc>
                <a:spcPct val="102000"/>
              </a:lnSpc>
              <a:spcBef>
                <a:spcPts val="0"/>
              </a:spcBef>
              <a:spcAft>
                <a:spcPts val="288"/>
              </a:spcAft>
              <a:buClr>
                <a:srgbClr val="000000"/>
              </a:buClr>
              <a:buFont typeface="Times New Roman"/>
              <a:buNone/>
              <a:defRPr sz="900" b="0" i="0" u="none" strike="noStrike" cap="none">
                <a:solidFill>
                  <a:srgbClr val="000000"/>
                </a:solidFill>
                <a:latin typeface="Calibri"/>
                <a:ea typeface="Calibri"/>
                <a:cs typeface="Calibri"/>
                <a:sym typeface="Calibri"/>
              </a:defRPr>
            </a:lvl8pPr>
            <a:lvl9pPr marL="3657600" marR="0" lvl="8" indent="0" algn="l" rtl="0">
              <a:lnSpc>
                <a:spcPct val="102000"/>
              </a:lnSpc>
              <a:spcBef>
                <a:spcPts val="0"/>
              </a:spcBef>
              <a:spcAft>
                <a:spcPts val="288"/>
              </a:spcAft>
              <a:buClr>
                <a:srgbClr val="000000"/>
              </a:buClr>
              <a:buFont typeface="Times New Roman"/>
              <a:buNone/>
              <a:defRPr sz="900" b="0" i="0" u="none" strike="noStrike" cap="none">
                <a:solidFill>
                  <a:srgbClr val="000000"/>
                </a:solidFill>
                <a:latin typeface="Calibri"/>
                <a:ea typeface="Calibri"/>
                <a:cs typeface="Calibri"/>
                <a:sym typeface="Calibri"/>
              </a:defRPr>
            </a:lvl9pPr>
          </a:lstStyle>
          <a:p>
            <a:endParaRPr/>
          </a:p>
        </p:txBody>
      </p:sp>
      <p:sp>
        <p:nvSpPr>
          <p:cNvPr id="138" name="Shape 138"/>
          <p:cNvSpPr txBox="1">
            <a:spLocks noGrp="1"/>
          </p:cNvSpPr>
          <p:nvPr>
            <p:ph type="dt" idx="10"/>
          </p:nvPr>
        </p:nvSpPr>
        <p:spPr>
          <a:xfrm>
            <a:off x="6096000" y="6248400"/>
            <a:ext cx="2665500" cy="363600"/>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0000"/>
              </a:buClr>
              <a:buFont typeface="Times New Roman"/>
              <a:buNone/>
              <a:defRPr sz="1800">
                <a:solidFill>
                  <a:srgbClr val="000000"/>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9" name="Shape 139"/>
          <p:cNvSpPr txBox="1">
            <a:spLocks noGrp="1"/>
          </p:cNvSpPr>
          <p:nvPr>
            <p:ph type="sldNum" idx="12"/>
          </p:nvPr>
        </p:nvSpPr>
        <p:spPr>
          <a:xfrm>
            <a:off x="0" y="1597025"/>
            <a:ext cx="531900" cy="243000"/>
          </a:xfrm>
          <a:prstGeom prst="rect">
            <a:avLst/>
          </a:prstGeom>
          <a:noFill/>
          <a:ln>
            <a:noFill/>
          </a:ln>
        </p:spPr>
        <p:txBody>
          <a:bodyPr lIns="90000" tIns="45000" rIns="90000" bIns="45000" anchor="t" anchorCtr="0">
            <a:noAutofit/>
          </a:bodyPr>
          <a:lstStyle/>
          <a:p>
            <a:pPr>
              <a:buClr>
                <a:srgbClr val="000000"/>
              </a:buClr>
              <a:buSzPct val="25000"/>
              <a:buFont typeface="Times New Roman"/>
              <a:buNone/>
            </a:pPr>
            <a:fld id="{00000000-1234-1234-1234-123412341234}" type="slidenum">
              <a:rPr lang="en-US" sz="1800">
                <a:solidFill>
                  <a:srgbClr val="FFFFFF"/>
                </a:solidFill>
                <a:latin typeface="Questrial"/>
                <a:ea typeface="Questrial"/>
                <a:cs typeface="Questrial"/>
                <a:sym typeface="Questrial"/>
              </a:rPr>
              <a:pPr>
                <a:buClr>
                  <a:srgbClr val="000000"/>
                </a:buClr>
                <a:buSzPct val="25000"/>
                <a:buFont typeface="Times New Roman"/>
                <a:buNone/>
              </a:pPr>
              <a:t>‹#›</a:t>
            </a:fld>
            <a:endParaRPr lang="en-US" sz="1800">
              <a:solidFill>
                <a:srgbClr val="FFFFFF"/>
              </a:solidFill>
              <a:latin typeface="Questrial"/>
              <a:ea typeface="Questrial"/>
              <a:cs typeface="Questrial"/>
              <a:sym typeface="Questrial"/>
            </a:endParaRPr>
          </a:p>
        </p:txBody>
      </p:sp>
    </p:spTree>
    <p:extLst>
      <p:ext uri="{BB962C8B-B14F-4D97-AF65-F5344CB8AC3E}">
        <p14:creationId xmlns:p14="http://schemas.microsoft.com/office/powerpoint/2010/main" val="17225094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612775" y="228600"/>
            <a:ext cx="8151900" cy="989100"/>
          </a:xfrm>
          <a:prstGeom prst="rect">
            <a:avLst/>
          </a:prstGeom>
          <a:noFill/>
          <a:ln>
            <a:noFill/>
          </a:ln>
        </p:spPr>
        <p:txBody>
          <a:bodyPr lIns="91425" tIns="91425" rIns="91425" bIns="91425" anchor="t" anchorCtr="0"/>
          <a:lstStyle>
            <a:lvl1pPr marL="0" marR="0" lvl="0" indent="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1pPr>
            <a:lvl2pPr marL="0" marR="0" lvl="1" indent="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2pPr>
            <a:lvl3pPr marL="0" marR="0" lvl="2" indent="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3pPr>
            <a:lvl4pPr marL="0" marR="0" lvl="3" indent="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4pPr>
            <a:lvl5pPr marL="0" marR="0" lvl="4" indent="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5pPr>
            <a:lvl6pPr marL="2514600" marR="0" lvl="5" indent="-22860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6pPr>
            <a:lvl7pPr marL="2971800" marR="0" lvl="6" indent="-22860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7pPr>
            <a:lvl8pPr marL="3429000" marR="0" lvl="7" indent="-22860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8pPr>
            <a:lvl9pPr marL="3886200" marR="0" lvl="8" indent="-22860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9pPr>
          </a:lstStyle>
          <a:p>
            <a:endParaRPr/>
          </a:p>
        </p:txBody>
      </p:sp>
      <p:sp>
        <p:nvSpPr>
          <p:cNvPr id="142" name="Shape 142"/>
          <p:cNvSpPr txBox="1">
            <a:spLocks noGrp="1"/>
          </p:cNvSpPr>
          <p:nvPr>
            <p:ph type="body" idx="1"/>
          </p:nvPr>
        </p:nvSpPr>
        <p:spPr>
          <a:xfrm rot="5400000">
            <a:off x="2441488" y="-228600"/>
            <a:ext cx="4494300" cy="8151900"/>
          </a:xfrm>
          <a:prstGeom prst="rect">
            <a:avLst/>
          </a:prstGeom>
          <a:noFill/>
          <a:ln>
            <a:noFill/>
          </a:ln>
        </p:spPr>
        <p:txBody>
          <a:bodyPr lIns="91425" tIns="91425" rIns="91425" bIns="91425" anchor="t" anchorCtr="0"/>
          <a:lstStyle>
            <a:lvl1pPr marL="342900" marR="0" lvl="0" indent="-158750" algn="l" rtl="0">
              <a:lnSpc>
                <a:spcPct val="102000"/>
              </a:lnSpc>
              <a:spcBef>
                <a:spcPts val="0"/>
              </a:spcBef>
              <a:spcAft>
                <a:spcPts val="1425"/>
              </a:spcAft>
              <a:buClr>
                <a:srgbClr val="000000"/>
              </a:buClr>
              <a:buSzPct val="100000"/>
              <a:buFont typeface="Times New Roman"/>
              <a:buChar char="•"/>
              <a:defRPr sz="2900" b="0" i="0" u="none" strike="noStrike" cap="none">
                <a:solidFill>
                  <a:srgbClr val="000000"/>
                </a:solidFill>
                <a:latin typeface="Calibri"/>
                <a:ea typeface="Calibri"/>
                <a:cs typeface="Calibri"/>
                <a:sym typeface="Calibri"/>
              </a:defRPr>
            </a:lvl1pPr>
            <a:lvl2pPr marL="742950" marR="0" lvl="1" indent="-139700" algn="l" rtl="0">
              <a:lnSpc>
                <a:spcPct val="102000"/>
              </a:lnSpc>
              <a:spcBef>
                <a:spcPts val="0"/>
              </a:spcBef>
              <a:spcAft>
                <a:spcPts val="1138"/>
              </a:spcAft>
              <a:buClr>
                <a:srgbClr val="000000"/>
              </a:buClr>
              <a:buSzPct val="100000"/>
              <a:buFont typeface="Times New Roman"/>
              <a:buChar char="–"/>
              <a:defRPr sz="2300" b="0" i="0" u="none" strike="noStrike" cap="none">
                <a:solidFill>
                  <a:srgbClr val="000000"/>
                </a:solidFill>
                <a:latin typeface="Calibri"/>
                <a:ea typeface="Calibri"/>
                <a:cs typeface="Calibri"/>
                <a:sym typeface="Calibri"/>
              </a:defRPr>
            </a:lvl2pPr>
            <a:lvl3pPr marL="1143000" marR="0" lvl="2" indent="-101600" algn="l" rtl="0">
              <a:lnSpc>
                <a:spcPct val="102000"/>
              </a:lnSpc>
              <a:spcBef>
                <a:spcPts val="0"/>
              </a:spcBef>
              <a:spcAft>
                <a:spcPts val="850"/>
              </a:spcAft>
              <a:buClr>
                <a:srgbClr val="000000"/>
              </a:buClr>
              <a:buSzPct val="100000"/>
              <a:buFont typeface="Times New Roman"/>
              <a:buChar char="•"/>
              <a:defRPr sz="2000" b="0" i="0" u="none" strike="noStrike" cap="none">
                <a:solidFill>
                  <a:srgbClr val="000000"/>
                </a:solidFill>
                <a:latin typeface="Calibri"/>
                <a:ea typeface="Calibri"/>
                <a:cs typeface="Calibri"/>
                <a:sym typeface="Calibri"/>
              </a:defRPr>
            </a:lvl3pPr>
            <a:lvl4pPr marL="1600200" marR="0" lvl="3" indent="-101600" algn="l" rtl="0">
              <a:lnSpc>
                <a:spcPct val="102000"/>
              </a:lnSpc>
              <a:spcBef>
                <a:spcPts val="0"/>
              </a:spcBef>
              <a:spcAft>
                <a:spcPts val="575"/>
              </a:spcAft>
              <a:buClr>
                <a:srgbClr val="000000"/>
              </a:buClr>
              <a:buSzPct val="100000"/>
              <a:buFont typeface="Times New Roman"/>
              <a:buChar char="–"/>
              <a:defRPr sz="2000" b="0" i="0" u="none" strike="noStrike" cap="none">
                <a:solidFill>
                  <a:srgbClr val="000000"/>
                </a:solidFill>
                <a:latin typeface="Calibri"/>
                <a:ea typeface="Calibri"/>
                <a:cs typeface="Calibri"/>
                <a:sym typeface="Calibri"/>
              </a:defRPr>
            </a:lvl4pPr>
            <a:lvl5pPr marL="2057400" marR="0" lvl="4" indent="-101600" algn="l" rtl="0">
              <a:lnSpc>
                <a:spcPct val="102000"/>
              </a:lnSpc>
              <a:spcBef>
                <a:spcPts val="0"/>
              </a:spcBef>
              <a:spcAft>
                <a:spcPts val="288"/>
              </a:spcAft>
              <a:buClr>
                <a:srgbClr val="000000"/>
              </a:buClr>
              <a:buSzPct val="100000"/>
              <a:buFont typeface="Times New Roman"/>
              <a:buChar char="»"/>
              <a:defRPr sz="2000" b="0" i="0" u="none" strike="noStrike" cap="none">
                <a:solidFill>
                  <a:srgbClr val="000000"/>
                </a:solidFill>
                <a:latin typeface="Calibri"/>
                <a:ea typeface="Calibri"/>
                <a:cs typeface="Calibri"/>
                <a:sym typeface="Calibri"/>
              </a:defRPr>
            </a:lvl5pPr>
            <a:lvl6pPr marL="2514600" marR="0" lvl="5" indent="-228600" algn="l" rtl="0">
              <a:lnSpc>
                <a:spcPct val="102000"/>
              </a:lnSpc>
              <a:spcBef>
                <a:spcPts val="0"/>
              </a:spcBef>
              <a:spcAft>
                <a:spcPts val="288"/>
              </a:spcAft>
              <a:buNone/>
              <a:defRPr sz="2000" b="0" i="0" u="none" strike="noStrike" cap="none">
                <a:solidFill>
                  <a:srgbClr val="000000"/>
                </a:solidFill>
                <a:latin typeface="Calibri"/>
                <a:ea typeface="Calibri"/>
                <a:cs typeface="Calibri"/>
                <a:sym typeface="Calibri"/>
              </a:defRPr>
            </a:lvl6pPr>
            <a:lvl7pPr marL="2971800" marR="0" lvl="6" indent="-228600" algn="l" rtl="0">
              <a:lnSpc>
                <a:spcPct val="102000"/>
              </a:lnSpc>
              <a:spcBef>
                <a:spcPts val="0"/>
              </a:spcBef>
              <a:spcAft>
                <a:spcPts val="288"/>
              </a:spcAft>
              <a:buNone/>
              <a:defRPr sz="2000" b="0" i="0" u="none" strike="noStrike" cap="none">
                <a:solidFill>
                  <a:srgbClr val="000000"/>
                </a:solidFill>
                <a:latin typeface="Calibri"/>
                <a:ea typeface="Calibri"/>
                <a:cs typeface="Calibri"/>
                <a:sym typeface="Calibri"/>
              </a:defRPr>
            </a:lvl7pPr>
            <a:lvl8pPr marL="3429000" marR="0" lvl="7" indent="-228600" algn="l" rtl="0">
              <a:lnSpc>
                <a:spcPct val="102000"/>
              </a:lnSpc>
              <a:spcBef>
                <a:spcPts val="0"/>
              </a:spcBef>
              <a:spcAft>
                <a:spcPts val="288"/>
              </a:spcAft>
              <a:buNone/>
              <a:defRPr sz="2000" b="0" i="0" u="none" strike="noStrike" cap="none">
                <a:solidFill>
                  <a:srgbClr val="000000"/>
                </a:solidFill>
                <a:latin typeface="Calibri"/>
                <a:ea typeface="Calibri"/>
                <a:cs typeface="Calibri"/>
                <a:sym typeface="Calibri"/>
              </a:defRPr>
            </a:lvl8pPr>
            <a:lvl9pPr marL="3886200" marR="0" lvl="8" indent="-228600" algn="l" rtl="0">
              <a:lnSpc>
                <a:spcPct val="102000"/>
              </a:lnSpc>
              <a:spcBef>
                <a:spcPts val="0"/>
              </a:spcBef>
              <a:spcAft>
                <a:spcPts val="288"/>
              </a:spcAft>
              <a:buNone/>
              <a:defRPr sz="2000" b="0" i="0" u="none" strike="noStrike" cap="none">
                <a:solidFill>
                  <a:srgbClr val="000000"/>
                </a:solidFill>
                <a:latin typeface="Calibri"/>
                <a:ea typeface="Calibri"/>
                <a:cs typeface="Calibri"/>
                <a:sym typeface="Calibri"/>
              </a:defRPr>
            </a:lvl9pPr>
          </a:lstStyle>
          <a:p>
            <a:endParaRPr/>
          </a:p>
        </p:txBody>
      </p:sp>
      <p:sp>
        <p:nvSpPr>
          <p:cNvPr id="143" name="Shape 143"/>
          <p:cNvSpPr txBox="1">
            <a:spLocks noGrp="1"/>
          </p:cNvSpPr>
          <p:nvPr>
            <p:ph type="dt" idx="10"/>
          </p:nvPr>
        </p:nvSpPr>
        <p:spPr>
          <a:xfrm>
            <a:off x="6096000" y="6248400"/>
            <a:ext cx="2665500" cy="363600"/>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0000"/>
              </a:buClr>
              <a:buFont typeface="Times New Roman"/>
              <a:buNone/>
              <a:defRPr sz="1800">
                <a:solidFill>
                  <a:srgbClr val="000000"/>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4" name="Shape 144"/>
          <p:cNvSpPr txBox="1">
            <a:spLocks noGrp="1"/>
          </p:cNvSpPr>
          <p:nvPr>
            <p:ph type="sldNum" idx="12"/>
          </p:nvPr>
        </p:nvSpPr>
        <p:spPr>
          <a:xfrm>
            <a:off x="0" y="1597025"/>
            <a:ext cx="531900" cy="243000"/>
          </a:xfrm>
          <a:prstGeom prst="rect">
            <a:avLst/>
          </a:prstGeom>
          <a:noFill/>
          <a:ln>
            <a:noFill/>
          </a:ln>
        </p:spPr>
        <p:txBody>
          <a:bodyPr lIns="90000" tIns="45000" rIns="90000" bIns="45000" anchor="t" anchorCtr="0">
            <a:noAutofit/>
          </a:bodyPr>
          <a:lstStyle/>
          <a:p>
            <a:pPr>
              <a:buClr>
                <a:srgbClr val="000000"/>
              </a:buClr>
              <a:buSzPct val="25000"/>
              <a:buFont typeface="Times New Roman"/>
              <a:buNone/>
            </a:pPr>
            <a:fld id="{00000000-1234-1234-1234-123412341234}" type="slidenum">
              <a:rPr lang="en-US" sz="1800">
                <a:solidFill>
                  <a:srgbClr val="FFFFFF"/>
                </a:solidFill>
                <a:latin typeface="Questrial"/>
                <a:ea typeface="Questrial"/>
                <a:cs typeface="Questrial"/>
                <a:sym typeface="Questrial"/>
              </a:rPr>
              <a:pPr>
                <a:buClr>
                  <a:srgbClr val="000000"/>
                </a:buClr>
                <a:buSzPct val="25000"/>
                <a:buFont typeface="Times New Roman"/>
                <a:buNone/>
              </a:pPr>
              <a:t>‹#›</a:t>
            </a:fld>
            <a:endParaRPr lang="en-US" sz="1800">
              <a:solidFill>
                <a:srgbClr val="FFFFFF"/>
              </a:solidFill>
              <a:latin typeface="Questrial"/>
              <a:ea typeface="Questrial"/>
              <a:cs typeface="Questrial"/>
              <a:sym typeface="Questrial"/>
            </a:endParaRPr>
          </a:p>
        </p:txBody>
      </p:sp>
    </p:spTree>
    <p:extLst>
      <p:ext uri="{BB962C8B-B14F-4D97-AF65-F5344CB8AC3E}">
        <p14:creationId xmlns:p14="http://schemas.microsoft.com/office/powerpoint/2010/main" val="24854527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rot="5400000">
            <a:off x="4813288" y="2143200"/>
            <a:ext cx="5865900" cy="2036700"/>
          </a:xfrm>
          <a:prstGeom prst="rect">
            <a:avLst/>
          </a:prstGeom>
          <a:noFill/>
          <a:ln>
            <a:noFill/>
          </a:ln>
        </p:spPr>
        <p:txBody>
          <a:bodyPr lIns="91425" tIns="91425" rIns="91425" bIns="91425" anchor="t" anchorCtr="0"/>
          <a:lstStyle>
            <a:lvl1pPr marL="0" marR="0" lvl="0" indent="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1pPr>
            <a:lvl2pPr marL="0" marR="0" lvl="1" indent="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2pPr>
            <a:lvl3pPr marL="0" marR="0" lvl="2" indent="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3pPr>
            <a:lvl4pPr marL="0" marR="0" lvl="3" indent="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4pPr>
            <a:lvl5pPr marL="0" marR="0" lvl="4" indent="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5pPr>
            <a:lvl6pPr marL="2514600" marR="0" lvl="5" indent="-22860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6pPr>
            <a:lvl7pPr marL="2971800" marR="0" lvl="6" indent="-22860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7pPr>
            <a:lvl8pPr marL="3429000" marR="0" lvl="7" indent="-22860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8pPr>
            <a:lvl9pPr marL="3886200" marR="0" lvl="8" indent="-22860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9pPr>
          </a:lstStyle>
          <a:p>
            <a:endParaRPr/>
          </a:p>
        </p:txBody>
      </p:sp>
      <p:sp>
        <p:nvSpPr>
          <p:cNvPr id="147" name="Shape 147"/>
          <p:cNvSpPr txBox="1">
            <a:spLocks noGrp="1"/>
          </p:cNvSpPr>
          <p:nvPr>
            <p:ph type="body" idx="1"/>
          </p:nvPr>
        </p:nvSpPr>
        <p:spPr>
          <a:xfrm rot="5400000">
            <a:off x="661075" y="180150"/>
            <a:ext cx="5865900" cy="5962800"/>
          </a:xfrm>
          <a:prstGeom prst="rect">
            <a:avLst/>
          </a:prstGeom>
          <a:noFill/>
          <a:ln>
            <a:noFill/>
          </a:ln>
        </p:spPr>
        <p:txBody>
          <a:bodyPr lIns="91425" tIns="91425" rIns="91425" bIns="91425" anchor="t" anchorCtr="0"/>
          <a:lstStyle>
            <a:lvl1pPr marL="342900" marR="0" lvl="0" indent="-158750" algn="l" rtl="0">
              <a:lnSpc>
                <a:spcPct val="102000"/>
              </a:lnSpc>
              <a:spcBef>
                <a:spcPts val="0"/>
              </a:spcBef>
              <a:spcAft>
                <a:spcPts val="1425"/>
              </a:spcAft>
              <a:buClr>
                <a:srgbClr val="000000"/>
              </a:buClr>
              <a:buSzPct val="100000"/>
              <a:buFont typeface="Times New Roman"/>
              <a:buChar char="•"/>
              <a:defRPr sz="2900" b="0" i="0" u="none" strike="noStrike" cap="none">
                <a:solidFill>
                  <a:srgbClr val="000000"/>
                </a:solidFill>
                <a:latin typeface="Calibri"/>
                <a:ea typeface="Calibri"/>
                <a:cs typeface="Calibri"/>
                <a:sym typeface="Calibri"/>
              </a:defRPr>
            </a:lvl1pPr>
            <a:lvl2pPr marL="742950" marR="0" lvl="1" indent="-139700" algn="l" rtl="0">
              <a:lnSpc>
                <a:spcPct val="102000"/>
              </a:lnSpc>
              <a:spcBef>
                <a:spcPts val="0"/>
              </a:spcBef>
              <a:spcAft>
                <a:spcPts val="1138"/>
              </a:spcAft>
              <a:buClr>
                <a:srgbClr val="000000"/>
              </a:buClr>
              <a:buSzPct val="100000"/>
              <a:buFont typeface="Times New Roman"/>
              <a:buChar char="–"/>
              <a:defRPr sz="2300" b="0" i="0" u="none" strike="noStrike" cap="none">
                <a:solidFill>
                  <a:srgbClr val="000000"/>
                </a:solidFill>
                <a:latin typeface="Calibri"/>
                <a:ea typeface="Calibri"/>
                <a:cs typeface="Calibri"/>
                <a:sym typeface="Calibri"/>
              </a:defRPr>
            </a:lvl2pPr>
            <a:lvl3pPr marL="1143000" marR="0" lvl="2" indent="-101600" algn="l" rtl="0">
              <a:lnSpc>
                <a:spcPct val="102000"/>
              </a:lnSpc>
              <a:spcBef>
                <a:spcPts val="0"/>
              </a:spcBef>
              <a:spcAft>
                <a:spcPts val="850"/>
              </a:spcAft>
              <a:buClr>
                <a:srgbClr val="000000"/>
              </a:buClr>
              <a:buSzPct val="100000"/>
              <a:buFont typeface="Times New Roman"/>
              <a:buChar char="•"/>
              <a:defRPr sz="2000" b="0" i="0" u="none" strike="noStrike" cap="none">
                <a:solidFill>
                  <a:srgbClr val="000000"/>
                </a:solidFill>
                <a:latin typeface="Calibri"/>
                <a:ea typeface="Calibri"/>
                <a:cs typeface="Calibri"/>
                <a:sym typeface="Calibri"/>
              </a:defRPr>
            </a:lvl3pPr>
            <a:lvl4pPr marL="1600200" marR="0" lvl="3" indent="-101600" algn="l" rtl="0">
              <a:lnSpc>
                <a:spcPct val="102000"/>
              </a:lnSpc>
              <a:spcBef>
                <a:spcPts val="0"/>
              </a:spcBef>
              <a:spcAft>
                <a:spcPts val="575"/>
              </a:spcAft>
              <a:buClr>
                <a:srgbClr val="000000"/>
              </a:buClr>
              <a:buSzPct val="100000"/>
              <a:buFont typeface="Times New Roman"/>
              <a:buChar char="–"/>
              <a:defRPr sz="2000" b="0" i="0" u="none" strike="noStrike" cap="none">
                <a:solidFill>
                  <a:srgbClr val="000000"/>
                </a:solidFill>
                <a:latin typeface="Calibri"/>
                <a:ea typeface="Calibri"/>
                <a:cs typeface="Calibri"/>
                <a:sym typeface="Calibri"/>
              </a:defRPr>
            </a:lvl4pPr>
            <a:lvl5pPr marL="2057400" marR="0" lvl="4" indent="-101600" algn="l" rtl="0">
              <a:lnSpc>
                <a:spcPct val="102000"/>
              </a:lnSpc>
              <a:spcBef>
                <a:spcPts val="0"/>
              </a:spcBef>
              <a:spcAft>
                <a:spcPts val="288"/>
              </a:spcAft>
              <a:buClr>
                <a:srgbClr val="000000"/>
              </a:buClr>
              <a:buSzPct val="100000"/>
              <a:buFont typeface="Times New Roman"/>
              <a:buChar char="»"/>
              <a:defRPr sz="2000" b="0" i="0" u="none" strike="noStrike" cap="none">
                <a:solidFill>
                  <a:srgbClr val="000000"/>
                </a:solidFill>
                <a:latin typeface="Calibri"/>
                <a:ea typeface="Calibri"/>
                <a:cs typeface="Calibri"/>
                <a:sym typeface="Calibri"/>
              </a:defRPr>
            </a:lvl5pPr>
            <a:lvl6pPr marL="2514600" marR="0" lvl="5" indent="-228600" algn="l" rtl="0">
              <a:lnSpc>
                <a:spcPct val="102000"/>
              </a:lnSpc>
              <a:spcBef>
                <a:spcPts val="0"/>
              </a:spcBef>
              <a:spcAft>
                <a:spcPts val="288"/>
              </a:spcAft>
              <a:buNone/>
              <a:defRPr sz="2000" b="0" i="0" u="none" strike="noStrike" cap="none">
                <a:solidFill>
                  <a:srgbClr val="000000"/>
                </a:solidFill>
                <a:latin typeface="Calibri"/>
                <a:ea typeface="Calibri"/>
                <a:cs typeface="Calibri"/>
                <a:sym typeface="Calibri"/>
              </a:defRPr>
            </a:lvl6pPr>
            <a:lvl7pPr marL="2971800" marR="0" lvl="6" indent="-228600" algn="l" rtl="0">
              <a:lnSpc>
                <a:spcPct val="102000"/>
              </a:lnSpc>
              <a:spcBef>
                <a:spcPts val="0"/>
              </a:spcBef>
              <a:spcAft>
                <a:spcPts val="288"/>
              </a:spcAft>
              <a:buNone/>
              <a:defRPr sz="2000" b="0" i="0" u="none" strike="noStrike" cap="none">
                <a:solidFill>
                  <a:srgbClr val="000000"/>
                </a:solidFill>
                <a:latin typeface="Calibri"/>
                <a:ea typeface="Calibri"/>
                <a:cs typeface="Calibri"/>
                <a:sym typeface="Calibri"/>
              </a:defRPr>
            </a:lvl7pPr>
            <a:lvl8pPr marL="3429000" marR="0" lvl="7" indent="-228600" algn="l" rtl="0">
              <a:lnSpc>
                <a:spcPct val="102000"/>
              </a:lnSpc>
              <a:spcBef>
                <a:spcPts val="0"/>
              </a:spcBef>
              <a:spcAft>
                <a:spcPts val="288"/>
              </a:spcAft>
              <a:buNone/>
              <a:defRPr sz="2000" b="0" i="0" u="none" strike="noStrike" cap="none">
                <a:solidFill>
                  <a:srgbClr val="000000"/>
                </a:solidFill>
                <a:latin typeface="Calibri"/>
                <a:ea typeface="Calibri"/>
                <a:cs typeface="Calibri"/>
                <a:sym typeface="Calibri"/>
              </a:defRPr>
            </a:lvl8pPr>
            <a:lvl9pPr marL="3886200" marR="0" lvl="8" indent="-228600" algn="l" rtl="0">
              <a:lnSpc>
                <a:spcPct val="102000"/>
              </a:lnSpc>
              <a:spcBef>
                <a:spcPts val="0"/>
              </a:spcBef>
              <a:spcAft>
                <a:spcPts val="288"/>
              </a:spcAft>
              <a:buNone/>
              <a:defRPr sz="2000" b="0" i="0" u="none" strike="noStrike" cap="none">
                <a:solidFill>
                  <a:srgbClr val="000000"/>
                </a:solidFill>
                <a:latin typeface="Calibri"/>
                <a:ea typeface="Calibri"/>
                <a:cs typeface="Calibri"/>
                <a:sym typeface="Calibri"/>
              </a:defRPr>
            </a:lvl9pPr>
          </a:lstStyle>
          <a:p>
            <a:endParaRPr/>
          </a:p>
        </p:txBody>
      </p:sp>
      <p:sp>
        <p:nvSpPr>
          <p:cNvPr id="148" name="Shape 148"/>
          <p:cNvSpPr txBox="1">
            <a:spLocks noGrp="1"/>
          </p:cNvSpPr>
          <p:nvPr>
            <p:ph type="dt" idx="10"/>
          </p:nvPr>
        </p:nvSpPr>
        <p:spPr>
          <a:xfrm>
            <a:off x="6096000" y="6248400"/>
            <a:ext cx="2665500" cy="363600"/>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0000"/>
              </a:buClr>
              <a:buFont typeface="Times New Roman"/>
              <a:buNone/>
              <a:defRPr sz="1800">
                <a:solidFill>
                  <a:srgbClr val="000000"/>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9" name="Shape 149"/>
          <p:cNvSpPr txBox="1">
            <a:spLocks noGrp="1"/>
          </p:cNvSpPr>
          <p:nvPr>
            <p:ph type="sldNum" idx="12"/>
          </p:nvPr>
        </p:nvSpPr>
        <p:spPr>
          <a:xfrm>
            <a:off x="0" y="1597025"/>
            <a:ext cx="531900" cy="243000"/>
          </a:xfrm>
          <a:prstGeom prst="rect">
            <a:avLst/>
          </a:prstGeom>
          <a:noFill/>
          <a:ln>
            <a:noFill/>
          </a:ln>
        </p:spPr>
        <p:txBody>
          <a:bodyPr lIns="90000" tIns="45000" rIns="90000" bIns="45000" anchor="t" anchorCtr="0">
            <a:noAutofit/>
          </a:bodyPr>
          <a:lstStyle/>
          <a:p>
            <a:pPr>
              <a:buClr>
                <a:srgbClr val="000000"/>
              </a:buClr>
              <a:buSzPct val="25000"/>
              <a:buFont typeface="Times New Roman"/>
              <a:buNone/>
            </a:pPr>
            <a:fld id="{00000000-1234-1234-1234-123412341234}" type="slidenum">
              <a:rPr lang="en-US" sz="1800">
                <a:solidFill>
                  <a:srgbClr val="FFFFFF"/>
                </a:solidFill>
                <a:latin typeface="Questrial"/>
                <a:ea typeface="Questrial"/>
                <a:cs typeface="Questrial"/>
                <a:sym typeface="Questrial"/>
              </a:rPr>
              <a:pPr>
                <a:buClr>
                  <a:srgbClr val="000000"/>
                </a:buClr>
                <a:buSzPct val="25000"/>
                <a:buFont typeface="Times New Roman"/>
                <a:buNone/>
              </a:pPr>
              <a:t>‹#›</a:t>
            </a:fld>
            <a:endParaRPr lang="en-US" sz="1800">
              <a:solidFill>
                <a:srgbClr val="FFFFFF"/>
              </a:solidFill>
              <a:latin typeface="Questrial"/>
              <a:ea typeface="Questrial"/>
              <a:cs typeface="Questrial"/>
              <a:sym typeface="Questrial"/>
            </a:endParaRPr>
          </a:p>
        </p:txBody>
      </p:sp>
    </p:spTree>
    <p:extLst>
      <p:ext uri="{BB962C8B-B14F-4D97-AF65-F5344CB8AC3E}">
        <p14:creationId xmlns:p14="http://schemas.microsoft.com/office/powerpoint/2010/main" val="6186143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612775" y="228600"/>
            <a:ext cx="8151900" cy="989100"/>
          </a:xfrm>
          <a:prstGeom prst="rect">
            <a:avLst/>
          </a:prstGeom>
          <a:noFill/>
          <a:ln>
            <a:noFill/>
          </a:ln>
        </p:spPr>
        <p:txBody>
          <a:bodyPr lIns="91425" tIns="91425" rIns="91425" bIns="91425" anchor="t" anchorCtr="0"/>
          <a:lstStyle>
            <a:lvl1pPr marL="0" marR="0" lvl="0" indent="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1pPr>
            <a:lvl2pPr marL="0" marR="0" lvl="1" indent="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2pPr>
            <a:lvl3pPr marL="0" marR="0" lvl="2" indent="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3pPr>
            <a:lvl4pPr marL="0" marR="0" lvl="3" indent="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4pPr>
            <a:lvl5pPr marL="0" marR="0" lvl="4" indent="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5pPr>
            <a:lvl6pPr marL="2514600" marR="0" lvl="5" indent="-22860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6pPr>
            <a:lvl7pPr marL="2971800" marR="0" lvl="6" indent="-22860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7pPr>
            <a:lvl8pPr marL="3429000" marR="0" lvl="7" indent="-22860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8pPr>
            <a:lvl9pPr marL="3886200" marR="0" lvl="8" indent="-22860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9pPr>
          </a:lstStyle>
          <a:p>
            <a:endParaRPr/>
          </a:p>
        </p:txBody>
      </p:sp>
      <p:sp>
        <p:nvSpPr>
          <p:cNvPr id="152" name="Shape 152"/>
          <p:cNvSpPr txBox="1">
            <a:spLocks noGrp="1"/>
          </p:cNvSpPr>
          <p:nvPr>
            <p:ph type="body" idx="1"/>
          </p:nvPr>
        </p:nvSpPr>
        <p:spPr>
          <a:xfrm>
            <a:off x="612775" y="1600200"/>
            <a:ext cx="3999000" cy="2170200"/>
          </a:xfrm>
          <a:prstGeom prst="rect">
            <a:avLst/>
          </a:prstGeom>
          <a:noFill/>
          <a:ln>
            <a:noFill/>
          </a:ln>
        </p:spPr>
        <p:txBody>
          <a:bodyPr lIns="91425" tIns="91425" rIns="91425" bIns="91425" anchor="t" anchorCtr="0"/>
          <a:lstStyle>
            <a:lvl1pPr marL="342900" marR="0" lvl="0" indent="-158750" algn="l" rtl="0">
              <a:lnSpc>
                <a:spcPct val="102000"/>
              </a:lnSpc>
              <a:spcBef>
                <a:spcPts val="0"/>
              </a:spcBef>
              <a:spcAft>
                <a:spcPts val="1425"/>
              </a:spcAft>
              <a:buClr>
                <a:srgbClr val="000000"/>
              </a:buClr>
              <a:buSzPct val="100000"/>
              <a:buFont typeface="Times New Roman"/>
              <a:buChar char="•"/>
              <a:defRPr sz="2900" b="0" i="0" u="none" strike="noStrike" cap="none">
                <a:solidFill>
                  <a:srgbClr val="000000"/>
                </a:solidFill>
                <a:latin typeface="Calibri"/>
                <a:ea typeface="Calibri"/>
                <a:cs typeface="Calibri"/>
                <a:sym typeface="Calibri"/>
              </a:defRPr>
            </a:lvl1pPr>
            <a:lvl2pPr marL="742950" marR="0" lvl="1" indent="-139700" algn="l" rtl="0">
              <a:lnSpc>
                <a:spcPct val="102000"/>
              </a:lnSpc>
              <a:spcBef>
                <a:spcPts val="0"/>
              </a:spcBef>
              <a:spcAft>
                <a:spcPts val="1138"/>
              </a:spcAft>
              <a:buClr>
                <a:srgbClr val="000000"/>
              </a:buClr>
              <a:buSzPct val="100000"/>
              <a:buFont typeface="Times New Roman"/>
              <a:buChar char="–"/>
              <a:defRPr sz="2300" b="0" i="0" u="none" strike="noStrike" cap="none">
                <a:solidFill>
                  <a:srgbClr val="000000"/>
                </a:solidFill>
                <a:latin typeface="Calibri"/>
                <a:ea typeface="Calibri"/>
                <a:cs typeface="Calibri"/>
                <a:sym typeface="Calibri"/>
              </a:defRPr>
            </a:lvl2pPr>
            <a:lvl3pPr marL="1143000" marR="0" lvl="2" indent="-101600" algn="l" rtl="0">
              <a:lnSpc>
                <a:spcPct val="102000"/>
              </a:lnSpc>
              <a:spcBef>
                <a:spcPts val="0"/>
              </a:spcBef>
              <a:spcAft>
                <a:spcPts val="850"/>
              </a:spcAft>
              <a:buClr>
                <a:srgbClr val="000000"/>
              </a:buClr>
              <a:buSzPct val="100000"/>
              <a:buFont typeface="Times New Roman"/>
              <a:buChar char="•"/>
              <a:defRPr sz="2000" b="0" i="0" u="none" strike="noStrike" cap="none">
                <a:solidFill>
                  <a:srgbClr val="000000"/>
                </a:solidFill>
                <a:latin typeface="Calibri"/>
                <a:ea typeface="Calibri"/>
                <a:cs typeface="Calibri"/>
                <a:sym typeface="Calibri"/>
              </a:defRPr>
            </a:lvl3pPr>
            <a:lvl4pPr marL="1600200" marR="0" lvl="3" indent="-101600" algn="l" rtl="0">
              <a:lnSpc>
                <a:spcPct val="102000"/>
              </a:lnSpc>
              <a:spcBef>
                <a:spcPts val="0"/>
              </a:spcBef>
              <a:spcAft>
                <a:spcPts val="575"/>
              </a:spcAft>
              <a:buClr>
                <a:srgbClr val="000000"/>
              </a:buClr>
              <a:buSzPct val="100000"/>
              <a:buFont typeface="Times New Roman"/>
              <a:buChar char="–"/>
              <a:defRPr sz="2000" b="0" i="0" u="none" strike="noStrike" cap="none">
                <a:solidFill>
                  <a:srgbClr val="000000"/>
                </a:solidFill>
                <a:latin typeface="Calibri"/>
                <a:ea typeface="Calibri"/>
                <a:cs typeface="Calibri"/>
                <a:sym typeface="Calibri"/>
              </a:defRPr>
            </a:lvl4pPr>
            <a:lvl5pPr marL="2057400" marR="0" lvl="4" indent="-101600" algn="l" rtl="0">
              <a:lnSpc>
                <a:spcPct val="102000"/>
              </a:lnSpc>
              <a:spcBef>
                <a:spcPts val="0"/>
              </a:spcBef>
              <a:spcAft>
                <a:spcPts val="288"/>
              </a:spcAft>
              <a:buClr>
                <a:srgbClr val="000000"/>
              </a:buClr>
              <a:buSzPct val="100000"/>
              <a:buFont typeface="Times New Roman"/>
              <a:buChar char="»"/>
              <a:defRPr sz="2000" b="0" i="0" u="none" strike="noStrike" cap="none">
                <a:solidFill>
                  <a:srgbClr val="000000"/>
                </a:solidFill>
                <a:latin typeface="Calibri"/>
                <a:ea typeface="Calibri"/>
                <a:cs typeface="Calibri"/>
                <a:sym typeface="Calibri"/>
              </a:defRPr>
            </a:lvl5pPr>
            <a:lvl6pPr marL="2514600" marR="0" lvl="5" indent="-228600" algn="l" rtl="0">
              <a:lnSpc>
                <a:spcPct val="102000"/>
              </a:lnSpc>
              <a:spcBef>
                <a:spcPts val="0"/>
              </a:spcBef>
              <a:spcAft>
                <a:spcPts val="288"/>
              </a:spcAft>
              <a:buNone/>
              <a:defRPr sz="2000" b="0" i="0" u="none" strike="noStrike" cap="none">
                <a:solidFill>
                  <a:srgbClr val="000000"/>
                </a:solidFill>
                <a:latin typeface="Calibri"/>
                <a:ea typeface="Calibri"/>
                <a:cs typeface="Calibri"/>
                <a:sym typeface="Calibri"/>
              </a:defRPr>
            </a:lvl6pPr>
            <a:lvl7pPr marL="2971800" marR="0" lvl="6" indent="-228600" algn="l" rtl="0">
              <a:lnSpc>
                <a:spcPct val="102000"/>
              </a:lnSpc>
              <a:spcBef>
                <a:spcPts val="0"/>
              </a:spcBef>
              <a:spcAft>
                <a:spcPts val="288"/>
              </a:spcAft>
              <a:buNone/>
              <a:defRPr sz="2000" b="0" i="0" u="none" strike="noStrike" cap="none">
                <a:solidFill>
                  <a:srgbClr val="000000"/>
                </a:solidFill>
                <a:latin typeface="Calibri"/>
                <a:ea typeface="Calibri"/>
                <a:cs typeface="Calibri"/>
                <a:sym typeface="Calibri"/>
              </a:defRPr>
            </a:lvl7pPr>
            <a:lvl8pPr marL="3429000" marR="0" lvl="7" indent="-228600" algn="l" rtl="0">
              <a:lnSpc>
                <a:spcPct val="102000"/>
              </a:lnSpc>
              <a:spcBef>
                <a:spcPts val="0"/>
              </a:spcBef>
              <a:spcAft>
                <a:spcPts val="288"/>
              </a:spcAft>
              <a:buNone/>
              <a:defRPr sz="2000" b="0" i="0" u="none" strike="noStrike" cap="none">
                <a:solidFill>
                  <a:srgbClr val="000000"/>
                </a:solidFill>
                <a:latin typeface="Calibri"/>
                <a:ea typeface="Calibri"/>
                <a:cs typeface="Calibri"/>
                <a:sym typeface="Calibri"/>
              </a:defRPr>
            </a:lvl8pPr>
            <a:lvl9pPr marL="3886200" marR="0" lvl="8" indent="-228600" algn="l" rtl="0">
              <a:lnSpc>
                <a:spcPct val="102000"/>
              </a:lnSpc>
              <a:spcBef>
                <a:spcPts val="0"/>
              </a:spcBef>
              <a:spcAft>
                <a:spcPts val="288"/>
              </a:spcAft>
              <a:buNone/>
              <a:defRPr sz="2000" b="0" i="0" u="none" strike="noStrike" cap="none">
                <a:solidFill>
                  <a:srgbClr val="000000"/>
                </a:solidFill>
                <a:latin typeface="Calibri"/>
                <a:ea typeface="Calibri"/>
                <a:cs typeface="Calibri"/>
                <a:sym typeface="Calibri"/>
              </a:defRPr>
            </a:lvl9pPr>
          </a:lstStyle>
          <a:p>
            <a:endParaRPr/>
          </a:p>
        </p:txBody>
      </p:sp>
      <p:sp>
        <p:nvSpPr>
          <p:cNvPr id="153" name="Shape 153"/>
          <p:cNvSpPr txBox="1">
            <a:spLocks noGrp="1"/>
          </p:cNvSpPr>
          <p:nvPr>
            <p:ph type="body" idx="2"/>
          </p:nvPr>
        </p:nvSpPr>
        <p:spPr>
          <a:xfrm>
            <a:off x="612775" y="3922712"/>
            <a:ext cx="3999000" cy="2171700"/>
          </a:xfrm>
          <a:prstGeom prst="rect">
            <a:avLst/>
          </a:prstGeom>
          <a:noFill/>
          <a:ln>
            <a:noFill/>
          </a:ln>
        </p:spPr>
        <p:txBody>
          <a:bodyPr lIns="91425" tIns="91425" rIns="91425" bIns="91425" anchor="t" anchorCtr="0"/>
          <a:lstStyle>
            <a:lvl1pPr marL="342900" marR="0" lvl="0" indent="-158750" algn="l" rtl="0">
              <a:lnSpc>
                <a:spcPct val="102000"/>
              </a:lnSpc>
              <a:spcBef>
                <a:spcPts val="0"/>
              </a:spcBef>
              <a:spcAft>
                <a:spcPts val="1425"/>
              </a:spcAft>
              <a:buClr>
                <a:srgbClr val="000000"/>
              </a:buClr>
              <a:buSzPct val="100000"/>
              <a:buFont typeface="Times New Roman"/>
              <a:buChar char="•"/>
              <a:defRPr sz="2900" b="0" i="0" u="none" strike="noStrike" cap="none">
                <a:solidFill>
                  <a:srgbClr val="000000"/>
                </a:solidFill>
                <a:latin typeface="Calibri"/>
                <a:ea typeface="Calibri"/>
                <a:cs typeface="Calibri"/>
                <a:sym typeface="Calibri"/>
              </a:defRPr>
            </a:lvl1pPr>
            <a:lvl2pPr marL="742950" marR="0" lvl="1" indent="-139700" algn="l" rtl="0">
              <a:lnSpc>
                <a:spcPct val="102000"/>
              </a:lnSpc>
              <a:spcBef>
                <a:spcPts val="0"/>
              </a:spcBef>
              <a:spcAft>
                <a:spcPts val="1138"/>
              </a:spcAft>
              <a:buClr>
                <a:srgbClr val="000000"/>
              </a:buClr>
              <a:buSzPct val="100000"/>
              <a:buFont typeface="Times New Roman"/>
              <a:buChar char="–"/>
              <a:defRPr sz="2300" b="0" i="0" u="none" strike="noStrike" cap="none">
                <a:solidFill>
                  <a:srgbClr val="000000"/>
                </a:solidFill>
                <a:latin typeface="Calibri"/>
                <a:ea typeface="Calibri"/>
                <a:cs typeface="Calibri"/>
                <a:sym typeface="Calibri"/>
              </a:defRPr>
            </a:lvl2pPr>
            <a:lvl3pPr marL="1143000" marR="0" lvl="2" indent="-101600" algn="l" rtl="0">
              <a:lnSpc>
                <a:spcPct val="102000"/>
              </a:lnSpc>
              <a:spcBef>
                <a:spcPts val="0"/>
              </a:spcBef>
              <a:spcAft>
                <a:spcPts val="850"/>
              </a:spcAft>
              <a:buClr>
                <a:srgbClr val="000000"/>
              </a:buClr>
              <a:buSzPct val="100000"/>
              <a:buFont typeface="Times New Roman"/>
              <a:buChar char="•"/>
              <a:defRPr sz="2000" b="0" i="0" u="none" strike="noStrike" cap="none">
                <a:solidFill>
                  <a:srgbClr val="000000"/>
                </a:solidFill>
                <a:latin typeface="Calibri"/>
                <a:ea typeface="Calibri"/>
                <a:cs typeface="Calibri"/>
                <a:sym typeface="Calibri"/>
              </a:defRPr>
            </a:lvl3pPr>
            <a:lvl4pPr marL="1600200" marR="0" lvl="3" indent="-101600" algn="l" rtl="0">
              <a:lnSpc>
                <a:spcPct val="102000"/>
              </a:lnSpc>
              <a:spcBef>
                <a:spcPts val="0"/>
              </a:spcBef>
              <a:spcAft>
                <a:spcPts val="575"/>
              </a:spcAft>
              <a:buClr>
                <a:srgbClr val="000000"/>
              </a:buClr>
              <a:buSzPct val="100000"/>
              <a:buFont typeface="Times New Roman"/>
              <a:buChar char="–"/>
              <a:defRPr sz="2000" b="0" i="0" u="none" strike="noStrike" cap="none">
                <a:solidFill>
                  <a:srgbClr val="000000"/>
                </a:solidFill>
                <a:latin typeface="Calibri"/>
                <a:ea typeface="Calibri"/>
                <a:cs typeface="Calibri"/>
                <a:sym typeface="Calibri"/>
              </a:defRPr>
            </a:lvl4pPr>
            <a:lvl5pPr marL="2057400" marR="0" lvl="4" indent="-101600" algn="l" rtl="0">
              <a:lnSpc>
                <a:spcPct val="102000"/>
              </a:lnSpc>
              <a:spcBef>
                <a:spcPts val="0"/>
              </a:spcBef>
              <a:spcAft>
                <a:spcPts val="288"/>
              </a:spcAft>
              <a:buClr>
                <a:srgbClr val="000000"/>
              </a:buClr>
              <a:buSzPct val="100000"/>
              <a:buFont typeface="Times New Roman"/>
              <a:buChar char="»"/>
              <a:defRPr sz="2000" b="0" i="0" u="none" strike="noStrike" cap="none">
                <a:solidFill>
                  <a:srgbClr val="000000"/>
                </a:solidFill>
                <a:latin typeface="Calibri"/>
                <a:ea typeface="Calibri"/>
                <a:cs typeface="Calibri"/>
                <a:sym typeface="Calibri"/>
              </a:defRPr>
            </a:lvl5pPr>
            <a:lvl6pPr marL="2514600" marR="0" lvl="5" indent="-228600" algn="l" rtl="0">
              <a:lnSpc>
                <a:spcPct val="102000"/>
              </a:lnSpc>
              <a:spcBef>
                <a:spcPts val="0"/>
              </a:spcBef>
              <a:spcAft>
                <a:spcPts val="288"/>
              </a:spcAft>
              <a:buNone/>
              <a:defRPr sz="2000" b="0" i="0" u="none" strike="noStrike" cap="none">
                <a:solidFill>
                  <a:srgbClr val="000000"/>
                </a:solidFill>
                <a:latin typeface="Calibri"/>
                <a:ea typeface="Calibri"/>
                <a:cs typeface="Calibri"/>
                <a:sym typeface="Calibri"/>
              </a:defRPr>
            </a:lvl6pPr>
            <a:lvl7pPr marL="2971800" marR="0" lvl="6" indent="-228600" algn="l" rtl="0">
              <a:lnSpc>
                <a:spcPct val="102000"/>
              </a:lnSpc>
              <a:spcBef>
                <a:spcPts val="0"/>
              </a:spcBef>
              <a:spcAft>
                <a:spcPts val="288"/>
              </a:spcAft>
              <a:buNone/>
              <a:defRPr sz="2000" b="0" i="0" u="none" strike="noStrike" cap="none">
                <a:solidFill>
                  <a:srgbClr val="000000"/>
                </a:solidFill>
                <a:latin typeface="Calibri"/>
                <a:ea typeface="Calibri"/>
                <a:cs typeface="Calibri"/>
                <a:sym typeface="Calibri"/>
              </a:defRPr>
            </a:lvl7pPr>
            <a:lvl8pPr marL="3429000" marR="0" lvl="7" indent="-228600" algn="l" rtl="0">
              <a:lnSpc>
                <a:spcPct val="102000"/>
              </a:lnSpc>
              <a:spcBef>
                <a:spcPts val="0"/>
              </a:spcBef>
              <a:spcAft>
                <a:spcPts val="288"/>
              </a:spcAft>
              <a:buNone/>
              <a:defRPr sz="2000" b="0" i="0" u="none" strike="noStrike" cap="none">
                <a:solidFill>
                  <a:srgbClr val="000000"/>
                </a:solidFill>
                <a:latin typeface="Calibri"/>
                <a:ea typeface="Calibri"/>
                <a:cs typeface="Calibri"/>
                <a:sym typeface="Calibri"/>
              </a:defRPr>
            </a:lvl8pPr>
            <a:lvl9pPr marL="3886200" marR="0" lvl="8" indent="-228600" algn="l" rtl="0">
              <a:lnSpc>
                <a:spcPct val="102000"/>
              </a:lnSpc>
              <a:spcBef>
                <a:spcPts val="0"/>
              </a:spcBef>
              <a:spcAft>
                <a:spcPts val="288"/>
              </a:spcAft>
              <a:buNone/>
              <a:defRPr sz="2000" b="0" i="0" u="none" strike="noStrike" cap="none">
                <a:solidFill>
                  <a:srgbClr val="000000"/>
                </a:solidFill>
                <a:latin typeface="Calibri"/>
                <a:ea typeface="Calibri"/>
                <a:cs typeface="Calibri"/>
                <a:sym typeface="Calibri"/>
              </a:defRPr>
            </a:lvl9pPr>
          </a:lstStyle>
          <a:p>
            <a:endParaRPr/>
          </a:p>
        </p:txBody>
      </p:sp>
      <p:sp>
        <p:nvSpPr>
          <p:cNvPr id="154" name="Shape 154"/>
          <p:cNvSpPr txBox="1">
            <a:spLocks noGrp="1"/>
          </p:cNvSpPr>
          <p:nvPr>
            <p:ph type="body" idx="3"/>
          </p:nvPr>
        </p:nvSpPr>
        <p:spPr>
          <a:xfrm>
            <a:off x="4764087" y="1600200"/>
            <a:ext cx="4000500" cy="4494300"/>
          </a:xfrm>
          <a:prstGeom prst="rect">
            <a:avLst/>
          </a:prstGeom>
          <a:noFill/>
          <a:ln>
            <a:noFill/>
          </a:ln>
        </p:spPr>
        <p:txBody>
          <a:bodyPr lIns="91425" tIns="91425" rIns="91425" bIns="91425" anchor="t" anchorCtr="0"/>
          <a:lstStyle>
            <a:lvl1pPr marL="342900" marR="0" lvl="0" indent="-158750" algn="l" rtl="0">
              <a:lnSpc>
                <a:spcPct val="102000"/>
              </a:lnSpc>
              <a:spcBef>
                <a:spcPts val="0"/>
              </a:spcBef>
              <a:spcAft>
                <a:spcPts val="1425"/>
              </a:spcAft>
              <a:buClr>
                <a:srgbClr val="000000"/>
              </a:buClr>
              <a:buSzPct val="100000"/>
              <a:buFont typeface="Times New Roman"/>
              <a:buChar char="•"/>
              <a:defRPr sz="2900" b="0" i="0" u="none" strike="noStrike" cap="none">
                <a:solidFill>
                  <a:srgbClr val="000000"/>
                </a:solidFill>
                <a:latin typeface="Calibri"/>
                <a:ea typeface="Calibri"/>
                <a:cs typeface="Calibri"/>
                <a:sym typeface="Calibri"/>
              </a:defRPr>
            </a:lvl1pPr>
            <a:lvl2pPr marL="742950" marR="0" lvl="1" indent="-139700" algn="l" rtl="0">
              <a:lnSpc>
                <a:spcPct val="102000"/>
              </a:lnSpc>
              <a:spcBef>
                <a:spcPts val="0"/>
              </a:spcBef>
              <a:spcAft>
                <a:spcPts val="1138"/>
              </a:spcAft>
              <a:buClr>
                <a:srgbClr val="000000"/>
              </a:buClr>
              <a:buSzPct val="100000"/>
              <a:buFont typeface="Times New Roman"/>
              <a:buChar char="–"/>
              <a:defRPr sz="2300" b="0" i="0" u="none" strike="noStrike" cap="none">
                <a:solidFill>
                  <a:srgbClr val="000000"/>
                </a:solidFill>
                <a:latin typeface="Calibri"/>
                <a:ea typeface="Calibri"/>
                <a:cs typeface="Calibri"/>
                <a:sym typeface="Calibri"/>
              </a:defRPr>
            </a:lvl2pPr>
            <a:lvl3pPr marL="1143000" marR="0" lvl="2" indent="-101600" algn="l" rtl="0">
              <a:lnSpc>
                <a:spcPct val="102000"/>
              </a:lnSpc>
              <a:spcBef>
                <a:spcPts val="0"/>
              </a:spcBef>
              <a:spcAft>
                <a:spcPts val="850"/>
              </a:spcAft>
              <a:buClr>
                <a:srgbClr val="000000"/>
              </a:buClr>
              <a:buSzPct val="100000"/>
              <a:buFont typeface="Times New Roman"/>
              <a:buChar char="•"/>
              <a:defRPr sz="2000" b="0" i="0" u="none" strike="noStrike" cap="none">
                <a:solidFill>
                  <a:srgbClr val="000000"/>
                </a:solidFill>
                <a:latin typeface="Calibri"/>
                <a:ea typeface="Calibri"/>
                <a:cs typeface="Calibri"/>
                <a:sym typeface="Calibri"/>
              </a:defRPr>
            </a:lvl3pPr>
            <a:lvl4pPr marL="1600200" marR="0" lvl="3" indent="-101600" algn="l" rtl="0">
              <a:lnSpc>
                <a:spcPct val="102000"/>
              </a:lnSpc>
              <a:spcBef>
                <a:spcPts val="0"/>
              </a:spcBef>
              <a:spcAft>
                <a:spcPts val="575"/>
              </a:spcAft>
              <a:buClr>
                <a:srgbClr val="000000"/>
              </a:buClr>
              <a:buSzPct val="100000"/>
              <a:buFont typeface="Times New Roman"/>
              <a:buChar char="–"/>
              <a:defRPr sz="2000" b="0" i="0" u="none" strike="noStrike" cap="none">
                <a:solidFill>
                  <a:srgbClr val="000000"/>
                </a:solidFill>
                <a:latin typeface="Calibri"/>
                <a:ea typeface="Calibri"/>
                <a:cs typeface="Calibri"/>
                <a:sym typeface="Calibri"/>
              </a:defRPr>
            </a:lvl4pPr>
            <a:lvl5pPr marL="2057400" marR="0" lvl="4" indent="-101600" algn="l" rtl="0">
              <a:lnSpc>
                <a:spcPct val="102000"/>
              </a:lnSpc>
              <a:spcBef>
                <a:spcPts val="0"/>
              </a:spcBef>
              <a:spcAft>
                <a:spcPts val="288"/>
              </a:spcAft>
              <a:buClr>
                <a:srgbClr val="000000"/>
              </a:buClr>
              <a:buSzPct val="100000"/>
              <a:buFont typeface="Times New Roman"/>
              <a:buChar char="»"/>
              <a:defRPr sz="2000" b="0" i="0" u="none" strike="noStrike" cap="none">
                <a:solidFill>
                  <a:srgbClr val="000000"/>
                </a:solidFill>
                <a:latin typeface="Calibri"/>
                <a:ea typeface="Calibri"/>
                <a:cs typeface="Calibri"/>
                <a:sym typeface="Calibri"/>
              </a:defRPr>
            </a:lvl5pPr>
            <a:lvl6pPr marL="2514600" marR="0" lvl="5" indent="-228600" algn="l" rtl="0">
              <a:lnSpc>
                <a:spcPct val="102000"/>
              </a:lnSpc>
              <a:spcBef>
                <a:spcPts val="0"/>
              </a:spcBef>
              <a:spcAft>
                <a:spcPts val="288"/>
              </a:spcAft>
              <a:buNone/>
              <a:defRPr sz="2000" b="0" i="0" u="none" strike="noStrike" cap="none">
                <a:solidFill>
                  <a:srgbClr val="000000"/>
                </a:solidFill>
                <a:latin typeface="Calibri"/>
                <a:ea typeface="Calibri"/>
                <a:cs typeface="Calibri"/>
                <a:sym typeface="Calibri"/>
              </a:defRPr>
            </a:lvl6pPr>
            <a:lvl7pPr marL="2971800" marR="0" lvl="6" indent="-228600" algn="l" rtl="0">
              <a:lnSpc>
                <a:spcPct val="102000"/>
              </a:lnSpc>
              <a:spcBef>
                <a:spcPts val="0"/>
              </a:spcBef>
              <a:spcAft>
                <a:spcPts val="288"/>
              </a:spcAft>
              <a:buNone/>
              <a:defRPr sz="2000" b="0" i="0" u="none" strike="noStrike" cap="none">
                <a:solidFill>
                  <a:srgbClr val="000000"/>
                </a:solidFill>
                <a:latin typeface="Calibri"/>
                <a:ea typeface="Calibri"/>
                <a:cs typeface="Calibri"/>
                <a:sym typeface="Calibri"/>
              </a:defRPr>
            </a:lvl7pPr>
            <a:lvl8pPr marL="3429000" marR="0" lvl="7" indent="-228600" algn="l" rtl="0">
              <a:lnSpc>
                <a:spcPct val="102000"/>
              </a:lnSpc>
              <a:spcBef>
                <a:spcPts val="0"/>
              </a:spcBef>
              <a:spcAft>
                <a:spcPts val="288"/>
              </a:spcAft>
              <a:buNone/>
              <a:defRPr sz="2000" b="0" i="0" u="none" strike="noStrike" cap="none">
                <a:solidFill>
                  <a:srgbClr val="000000"/>
                </a:solidFill>
                <a:latin typeface="Calibri"/>
                <a:ea typeface="Calibri"/>
                <a:cs typeface="Calibri"/>
                <a:sym typeface="Calibri"/>
              </a:defRPr>
            </a:lvl8pPr>
            <a:lvl9pPr marL="3886200" marR="0" lvl="8" indent="-228600" algn="l" rtl="0">
              <a:lnSpc>
                <a:spcPct val="102000"/>
              </a:lnSpc>
              <a:spcBef>
                <a:spcPts val="0"/>
              </a:spcBef>
              <a:spcAft>
                <a:spcPts val="288"/>
              </a:spcAft>
              <a:buNone/>
              <a:defRPr sz="2000" b="0" i="0" u="none" strike="noStrike" cap="none">
                <a:solidFill>
                  <a:srgbClr val="000000"/>
                </a:solidFill>
                <a:latin typeface="Calibri"/>
                <a:ea typeface="Calibri"/>
                <a:cs typeface="Calibri"/>
                <a:sym typeface="Calibri"/>
              </a:defRPr>
            </a:lvl9pPr>
          </a:lstStyle>
          <a:p>
            <a:endParaRPr/>
          </a:p>
        </p:txBody>
      </p:sp>
      <p:sp>
        <p:nvSpPr>
          <p:cNvPr id="155" name="Shape 155"/>
          <p:cNvSpPr txBox="1">
            <a:spLocks noGrp="1"/>
          </p:cNvSpPr>
          <p:nvPr>
            <p:ph type="dt" idx="10"/>
          </p:nvPr>
        </p:nvSpPr>
        <p:spPr>
          <a:xfrm>
            <a:off x="6096000" y="6248400"/>
            <a:ext cx="2665500" cy="363600"/>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0000"/>
              </a:buClr>
              <a:buFont typeface="Times New Roman"/>
              <a:buNone/>
              <a:defRPr sz="1800">
                <a:solidFill>
                  <a:srgbClr val="000000"/>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6" name="Shape 156"/>
          <p:cNvSpPr txBox="1">
            <a:spLocks noGrp="1"/>
          </p:cNvSpPr>
          <p:nvPr>
            <p:ph type="sldNum" idx="12"/>
          </p:nvPr>
        </p:nvSpPr>
        <p:spPr>
          <a:xfrm>
            <a:off x="0" y="1597025"/>
            <a:ext cx="531900" cy="243000"/>
          </a:xfrm>
          <a:prstGeom prst="rect">
            <a:avLst/>
          </a:prstGeom>
          <a:noFill/>
          <a:ln>
            <a:noFill/>
          </a:ln>
        </p:spPr>
        <p:txBody>
          <a:bodyPr lIns="90000" tIns="45000" rIns="90000" bIns="45000" anchor="t" anchorCtr="0">
            <a:noAutofit/>
          </a:bodyPr>
          <a:lstStyle/>
          <a:p>
            <a:pPr>
              <a:buClr>
                <a:srgbClr val="000000"/>
              </a:buClr>
              <a:buSzPct val="25000"/>
              <a:buFont typeface="Times New Roman"/>
              <a:buNone/>
            </a:pPr>
            <a:fld id="{00000000-1234-1234-1234-123412341234}" type="slidenum">
              <a:rPr lang="en-US" sz="1800">
                <a:solidFill>
                  <a:srgbClr val="FFFFFF"/>
                </a:solidFill>
                <a:latin typeface="Questrial"/>
                <a:ea typeface="Questrial"/>
                <a:cs typeface="Questrial"/>
                <a:sym typeface="Questrial"/>
              </a:rPr>
              <a:pPr>
                <a:buClr>
                  <a:srgbClr val="000000"/>
                </a:buClr>
                <a:buSzPct val="25000"/>
                <a:buFont typeface="Times New Roman"/>
                <a:buNone/>
              </a:pPr>
              <a:t>‹#›</a:t>
            </a:fld>
            <a:endParaRPr lang="en-US" sz="1800">
              <a:solidFill>
                <a:srgbClr val="FFFFFF"/>
              </a:solidFill>
              <a:latin typeface="Questrial"/>
              <a:ea typeface="Questrial"/>
              <a:cs typeface="Questrial"/>
              <a:sym typeface="Questrial"/>
            </a:endParaRPr>
          </a:p>
        </p:txBody>
      </p:sp>
    </p:spTree>
    <p:extLst>
      <p:ext uri="{BB962C8B-B14F-4D97-AF65-F5344CB8AC3E}">
        <p14:creationId xmlns:p14="http://schemas.microsoft.com/office/powerpoint/2010/main" val="8296333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5"/>
        <p:cNvGrpSpPr/>
        <p:nvPr/>
      </p:nvGrpSpPr>
      <p:grpSpPr>
        <a:xfrm>
          <a:off x="0" y="0"/>
          <a:ext cx="0" cy="0"/>
          <a:chOff x="0" y="0"/>
          <a:chExt cx="0" cy="0"/>
        </a:xfrm>
      </p:grpSpPr>
      <p:sp>
        <p:nvSpPr>
          <p:cNvPr id="106" name="Shape 106"/>
          <p:cNvSpPr txBox="1">
            <a:spLocks noGrp="1"/>
          </p:cNvSpPr>
          <p:nvPr>
            <p:ph type="ctrTitle"/>
          </p:nvPr>
        </p:nvSpPr>
        <p:spPr>
          <a:xfrm>
            <a:off x="685800" y="2130425"/>
            <a:ext cx="7772400" cy="1470000"/>
          </a:xfrm>
          <a:prstGeom prst="rect">
            <a:avLst/>
          </a:prstGeom>
          <a:noFill/>
          <a:ln>
            <a:noFill/>
          </a:ln>
        </p:spPr>
        <p:txBody>
          <a:bodyPr lIns="91425" tIns="91425" rIns="91425" bIns="91425" anchor="t" anchorCtr="0"/>
          <a:lstStyle>
            <a:lvl1pPr marL="0" marR="0" lvl="0" indent="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1pPr>
            <a:lvl2pPr marL="0" marR="0" lvl="1" indent="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2pPr>
            <a:lvl3pPr marL="0" marR="0" lvl="2" indent="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3pPr>
            <a:lvl4pPr marL="0" marR="0" lvl="3" indent="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4pPr>
            <a:lvl5pPr marL="0" marR="0" lvl="4" indent="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5pPr>
            <a:lvl6pPr marL="2514600" marR="0" lvl="5" indent="-22860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6pPr>
            <a:lvl7pPr marL="2971800" marR="0" lvl="6" indent="-22860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7pPr>
            <a:lvl8pPr marL="3429000" marR="0" lvl="7" indent="-22860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8pPr>
            <a:lvl9pPr marL="3886200" marR="0" lvl="8" indent="-22860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9pPr>
          </a:lstStyle>
          <a:p>
            <a:endParaRPr/>
          </a:p>
        </p:txBody>
      </p:sp>
      <p:sp>
        <p:nvSpPr>
          <p:cNvPr id="107" name="Shape 107"/>
          <p:cNvSpPr txBox="1">
            <a:spLocks noGrp="1"/>
          </p:cNvSpPr>
          <p:nvPr>
            <p:ph type="subTitle" idx="1"/>
          </p:nvPr>
        </p:nvSpPr>
        <p:spPr>
          <a:xfrm>
            <a:off x="1371600" y="3886200"/>
            <a:ext cx="6400800" cy="1752600"/>
          </a:xfrm>
          <a:prstGeom prst="rect">
            <a:avLst/>
          </a:prstGeom>
          <a:noFill/>
          <a:ln>
            <a:noFill/>
          </a:ln>
        </p:spPr>
        <p:txBody>
          <a:bodyPr lIns="91425" tIns="91425" rIns="91425" bIns="91425" anchor="t" anchorCtr="0"/>
          <a:lstStyle>
            <a:lvl1pPr marL="0" marR="0" lvl="0" indent="0" algn="ctr" rtl="0">
              <a:lnSpc>
                <a:spcPct val="102000"/>
              </a:lnSpc>
              <a:spcBef>
                <a:spcPts val="0"/>
              </a:spcBef>
              <a:spcAft>
                <a:spcPts val="1425"/>
              </a:spcAft>
              <a:buClr>
                <a:srgbClr val="000000"/>
              </a:buClr>
              <a:buFont typeface="Times New Roman"/>
              <a:buNone/>
              <a:defRPr sz="2900" b="0" i="0" u="none" strike="noStrike" cap="none">
                <a:solidFill>
                  <a:srgbClr val="000000"/>
                </a:solidFill>
                <a:latin typeface="Calibri"/>
                <a:ea typeface="Calibri"/>
                <a:cs typeface="Calibri"/>
                <a:sym typeface="Calibri"/>
              </a:defRPr>
            </a:lvl1pPr>
            <a:lvl2pPr marL="457200" marR="0" lvl="1" indent="0" algn="ctr" rtl="0">
              <a:lnSpc>
                <a:spcPct val="102000"/>
              </a:lnSpc>
              <a:spcBef>
                <a:spcPts val="0"/>
              </a:spcBef>
              <a:spcAft>
                <a:spcPts val="1138"/>
              </a:spcAft>
              <a:buClr>
                <a:srgbClr val="000000"/>
              </a:buClr>
              <a:buFont typeface="Times New Roman"/>
              <a:buNone/>
              <a:defRPr sz="2300" b="0" i="0" u="none" strike="noStrike" cap="none">
                <a:solidFill>
                  <a:srgbClr val="000000"/>
                </a:solidFill>
                <a:latin typeface="Calibri"/>
                <a:ea typeface="Calibri"/>
                <a:cs typeface="Calibri"/>
                <a:sym typeface="Calibri"/>
              </a:defRPr>
            </a:lvl2pPr>
            <a:lvl3pPr marL="914400" marR="0" lvl="2" indent="0" algn="ctr" rtl="0">
              <a:lnSpc>
                <a:spcPct val="102000"/>
              </a:lnSpc>
              <a:spcBef>
                <a:spcPts val="0"/>
              </a:spcBef>
              <a:spcAft>
                <a:spcPts val="850"/>
              </a:spcAft>
              <a:buClr>
                <a:srgbClr val="000000"/>
              </a:buClr>
              <a:buFont typeface="Times New Roman"/>
              <a:buNone/>
              <a:defRPr sz="2000" b="0" i="0" u="none" strike="noStrike" cap="none">
                <a:solidFill>
                  <a:srgbClr val="000000"/>
                </a:solidFill>
                <a:latin typeface="Calibri"/>
                <a:ea typeface="Calibri"/>
                <a:cs typeface="Calibri"/>
                <a:sym typeface="Calibri"/>
              </a:defRPr>
            </a:lvl3pPr>
            <a:lvl4pPr marL="1371600" marR="0" lvl="3" indent="0" algn="ctr" rtl="0">
              <a:lnSpc>
                <a:spcPct val="102000"/>
              </a:lnSpc>
              <a:spcBef>
                <a:spcPts val="0"/>
              </a:spcBef>
              <a:spcAft>
                <a:spcPts val="575"/>
              </a:spcAft>
              <a:buClr>
                <a:srgbClr val="000000"/>
              </a:buClr>
              <a:buFont typeface="Times New Roman"/>
              <a:buNone/>
              <a:defRPr sz="2000" b="0" i="0" u="none" strike="noStrike" cap="none">
                <a:solidFill>
                  <a:srgbClr val="000000"/>
                </a:solidFill>
                <a:latin typeface="Calibri"/>
                <a:ea typeface="Calibri"/>
                <a:cs typeface="Calibri"/>
                <a:sym typeface="Calibri"/>
              </a:defRPr>
            </a:lvl4pPr>
            <a:lvl5pPr marL="1828800" marR="0" lvl="4" indent="0" algn="ctr" rtl="0">
              <a:lnSpc>
                <a:spcPct val="102000"/>
              </a:lnSpc>
              <a:spcBef>
                <a:spcPts val="0"/>
              </a:spcBef>
              <a:spcAft>
                <a:spcPts val="288"/>
              </a:spcAft>
              <a:buClr>
                <a:srgbClr val="000000"/>
              </a:buClr>
              <a:buFont typeface="Times New Roman"/>
              <a:buNone/>
              <a:defRPr sz="2000" b="0" i="0" u="none" strike="noStrike" cap="none">
                <a:solidFill>
                  <a:srgbClr val="000000"/>
                </a:solidFill>
                <a:latin typeface="Calibri"/>
                <a:ea typeface="Calibri"/>
                <a:cs typeface="Calibri"/>
                <a:sym typeface="Calibri"/>
              </a:defRPr>
            </a:lvl5pPr>
            <a:lvl6pPr marL="2286000" marR="0" lvl="5" indent="0" algn="ctr" rtl="0">
              <a:lnSpc>
                <a:spcPct val="102000"/>
              </a:lnSpc>
              <a:spcBef>
                <a:spcPts val="0"/>
              </a:spcBef>
              <a:spcAft>
                <a:spcPts val="288"/>
              </a:spcAft>
              <a:buClr>
                <a:srgbClr val="000000"/>
              </a:buClr>
              <a:buFont typeface="Times New Roman"/>
              <a:buNone/>
              <a:defRPr sz="2000" b="0" i="0" u="none" strike="noStrike" cap="none">
                <a:solidFill>
                  <a:srgbClr val="000000"/>
                </a:solidFill>
                <a:latin typeface="Calibri"/>
                <a:ea typeface="Calibri"/>
                <a:cs typeface="Calibri"/>
                <a:sym typeface="Calibri"/>
              </a:defRPr>
            </a:lvl6pPr>
            <a:lvl7pPr marL="2743200" marR="0" lvl="6" indent="0" algn="ctr" rtl="0">
              <a:lnSpc>
                <a:spcPct val="102000"/>
              </a:lnSpc>
              <a:spcBef>
                <a:spcPts val="0"/>
              </a:spcBef>
              <a:spcAft>
                <a:spcPts val="288"/>
              </a:spcAft>
              <a:buClr>
                <a:srgbClr val="000000"/>
              </a:buClr>
              <a:buFont typeface="Times New Roman"/>
              <a:buNone/>
              <a:defRPr sz="2000" b="0" i="0" u="none" strike="noStrike" cap="none">
                <a:solidFill>
                  <a:srgbClr val="000000"/>
                </a:solidFill>
                <a:latin typeface="Calibri"/>
                <a:ea typeface="Calibri"/>
                <a:cs typeface="Calibri"/>
                <a:sym typeface="Calibri"/>
              </a:defRPr>
            </a:lvl7pPr>
            <a:lvl8pPr marL="3200400" marR="0" lvl="7" indent="0" algn="ctr" rtl="0">
              <a:lnSpc>
                <a:spcPct val="102000"/>
              </a:lnSpc>
              <a:spcBef>
                <a:spcPts val="0"/>
              </a:spcBef>
              <a:spcAft>
                <a:spcPts val="288"/>
              </a:spcAft>
              <a:buClr>
                <a:srgbClr val="000000"/>
              </a:buClr>
              <a:buFont typeface="Times New Roman"/>
              <a:buNone/>
              <a:defRPr sz="2000" b="0" i="0" u="none" strike="noStrike" cap="none">
                <a:solidFill>
                  <a:srgbClr val="000000"/>
                </a:solidFill>
                <a:latin typeface="Calibri"/>
                <a:ea typeface="Calibri"/>
                <a:cs typeface="Calibri"/>
                <a:sym typeface="Calibri"/>
              </a:defRPr>
            </a:lvl8pPr>
            <a:lvl9pPr marL="3657600" marR="0" lvl="8" indent="0" algn="ctr" rtl="0">
              <a:lnSpc>
                <a:spcPct val="102000"/>
              </a:lnSpc>
              <a:spcBef>
                <a:spcPts val="0"/>
              </a:spcBef>
              <a:spcAft>
                <a:spcPts val="288"/>
              </a:spcAft>
              <a:buClr>
                <a:srgbClr val="000000"/>
              </a:buClr>
              <a:buFont typeface="Times New Roman"/>
              <a:buNone/>
              <a:defRPr sz="2000" b="0" i="0" u="none" strike="noStrike" cap="none">
                <a:solidFill>
                  <a:srgbClr val="000000"/>
                </a:solidFill>
                <a:latin typeface="Calibri"/>
                <a:ea typeface="Calibri"/>
                <a:cs typeface="Calibri"/>
                <a:sym typeface="Calibri"/>
              </a:defRPr>
            </a:lvl9pPr>
          </a:lstStyle>
          <a:p>
            <a:endParaRPr/>
          </a:p>
        </p:txBody>
      </p:sp>
      <p:sp>
        <p:nvSpPr>
          <p:cNvPr id="108" name="Shape 108"/>
          <p:cNvSpPr txBox="1">
            <a:spLocks noGrp="1"/>
          </p:cNvSpPr>
          <p:nvPr>
            <p:ph type="dt" idx="10"/>
          </p:nvPr>
        </p:nvSpPr>
        <p:spPr>
          <a:xfrm>
            <a:off x="6096000" y="6248400"/>
            <a:ext cx="2665500" cy="363600"/>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0000"/>
              </a:buClr>
              <a:buFont typeface="Times New Roman"/>
              <a:buNone/>
              <a:defRPr sz="1800">
                <a:solidFill>
                  <a:srgbClr val="000000"/>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sldNum" idx="12"/>
          </p:nvPr>
        </p:nvSpPr>
        <p:spPr>
          <a:xfrm>
            <a:off x="0" y="1597025"/>
            <a:ext cx="531900" cy="243000"/>
          </a:xfrm>
          <a:prstGeom prst="rect">
            <a:avLst/>
          </a:prstGeom>
          <a:noFill/>
          <a:ln>
            <a:noFill/>
          </a:ln>
        </p:spPr>
        <p:txBody>
          <a:bodyPr lIns="90000" tIns="45000" rIns="90000" bIns="45000" anchor="t" anchorCtr="0">
            <a:noAutofit/>
          </a:bodyPr>
          <a:lstStyle/>
          <a:p>
            <a:pPr>
              <a:buClr>
                <a:srgbClr val="000000"/>
              </a:buClr>
              <a:buSzPct val="25000"/>
              <a:buFont typeface="Times New Roman"/>
              <a:buNone/>
            </a:pPr>
            <a:fld id="{00000000-1234-1234-1234-123412341234}" type="slidenum">
              <a:rPr lang="en-US" sz="1800">
                <a:solidFill>
                  <a:srgbClr val="FFFFFF"/>
                </a:solidFill>
                <a:latin typeface="Questrial"/>
                <a:ea typeface="Questrial"/>
                <a:cs typeface="Questrial"/>
                <a:sym typeface="Questrial"/>
              </a:rPr>
              <a:pPr>
                <a:buClr>
                  <a:srgbClr val="000000"/>
                </a:buClr>
                <a:buSzPct val="25000"/>
                <a:buFont typeface="Times New Roman"/>
                <a:buNone/>
              </a:pPr>
              <a:t>‹#›</a:t>
            </a:fld>
            <a:endParaRPr lang="en-US" sz="1800">
              <a:solidFill>
                <a:srgbClr val="FFFFFF"/>
              </a:solidFill>
              <a:latin typeface="Questrial"/>
              <a:ea typeface="Questrial"/>
              <a:cs typeface="Questrial"/>
              <a:sym typeface="Questrial"/>
            </a:endParaRPr>
          </a:p>
        </p:txBody>
      </p:sp>
    </p:spTree>
    <p:extLst>
      <p:ext uri="{BB962C8B-B14F-4D97-AF65-F5344CB8AC3E}">
        <p14:creationId xmlns:p14="http://schemas.microsoft.com/office/powerpoint/2010/main" val="14071536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612775" y="228600"/>
            <a:ext cx="8151900" cy="989100"/>
          </a:xfrm>
          <a:prstGeom prst="rect">
            <a:avLst/>
          </a:prstGeom>
          <a:noFill/>
          <a:ln>
            <a:noFill/>
          </a:ln>
        </p:spPr>
        <p:txBody>
          <a:bodyPr lIns="91425" tIns="91425" rIns="91425" bIns="91425" anchor="t" anchorCtr="0"/>
          <a:lstStyle>
            <a:lvl1pPr marL="0" marR="0" lvl="0" indent="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1pPr>
            <a:lvl2pPr marL="0" marR="0" lvl="1" indent="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2pPr>
            <a:lvl3pPr marL="0" marR="0" lvl="2" indent="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3pPr>
            <a:lvl4pPr marL="0" marR="0" lvl="3" indent="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4pPr>
            <a:lvl5pPr marL="0" marR="0" lvl="4" indent="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5pPr>
            <a:lvl6pPr marL="2514600" marR="0" lvl="5" indent="-22860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6pPr>
            <a:lvl7pPr marL="2971800" marR="0" lvl="6" indent="-22860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7pPr>
            <a:lvl8pPr marL="3429000" marR="0" lvl="7" indent="-22860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8pPr>
            <a:lvl9pPr marL="3886200" marR="0" lvl="8" indent="-22860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9pPr>
          </a:lstStyle>
          <a:p>
            <a:endParaRPr/>
          </a:p>
        </p:txBody>
      </p:sp>
      <p:sp>
        <p:nvSpPr>
          <p:cNvPr id="112" name="Shape 112"/>
          <p:cNvSpPr txBox="1">
            <a:spLocks noGrp="1"/>
          </p:cNvSpPr>
          <p:nvPr>
            <p:ph type="body" idx="1"/>
          </p:nvPr>
        </p:nvSpPr>
        <p:spPr>
          <a:xfrm>
            <a:off x="612775" y="1600200"/>
            <a:ext cx="3999000" cy="4494300"/>
          </a:xfrm>
          <a:prstGeom prst="rect">
            <a:avLst/>
          </a:prstGeom>
          <a:noFill/>
          <a:ln>
            <a:noFill/>
          </a:ln>
        </p:spPr>
        <p:txBody>
          <a:bodyPr lIns="91425" tIns="91425" rIns="91425" bIns="91425" anchor="t" anchorCtr="0"/>
          <a:lstStyle>
            <a:lvl1pPr marL="342900" marR="0" lvl="0" indent="-165100" algn="l" rtl="0">
              <a:lnSpc>
                <a:spcPct val="102000"/>
              </a:lnSpc>
              <a:spcBef>
                <a:spcPts val="0"/>
              </a:spcBef>
              <a:spcAft>
                <a:spcPts val="1425"/>
              </a:spcAft>
              <a:buClr>
                <a:srgbClr val="000000"/>
              </a:buClr>
              <a:buSzPct val="100000"/>
              <a:buFont typeface="Times New Roman"/>
              <a:buChar char="•"/>
              <a:defRPr sz="2800" b="0" i="0" u="none" strike="noStrike" cap="none">
                <a:solidFill>
                  <a:srgbClr val="000000"/>
                </a:solidFill>
                <a:latin typeface="Calibri"/>
                <a:ea typeface="Calibri"/>
                <a:cs typeface="Calibri"/>
                <a:sym typeface="Calibri"/>
              </a:defRPr>
            </a:lvl1pPr>
            <a:lvl2pPr marL="742950" marR="0" lvl="1" indent="-133350" algn="l" rtl="0">
              <a:lnSpc>
                <a:spcPct val="102000"/>
              </a:lnSpc>
              <a:spcBef>
                <a:spcPts val="0"/>
              </a:spcBef>
              <a:spcAft>
                <a:spcPts val="1138"/>
              </a:spcAft>
              <a:buClr>
                <a:srgbClr val="000000"/>
              </a:buClr>
              <a:buSzPct val="100000"/>
              <a:buFont typeface="Times New Roman"/>
              <a:buChar char="–"/>
              <a:defRPr sz="2400" b="0" i="0" u="none" strike="noStrike" cap="none">
                <a:solidFill>
                  <a:srgbClr val="000000"/>
                </a:solidFill>
                <a:latin typeface="Calibri"/>
                <a:ea typeface="Calibri"/>
                <a:cs typeface="Calibri"/>
                <a:sym typeface="Calibri"/>
              </a:defRPr>
            </a:lvl2pPr>
            <a:lvl3pPr marL="1143000" marR="0" lvl="2" indent="-101600" algn="l" rtl="0">
              <a:lnSpc>
                <a:spcPct val="102000"/>
              </a:lnSpc>
              <a:spcBef>
                <a:spcPts val="0"/>
              </a:spcBef>
              <a:spcAft>
                <a:spcPts val="850"/>
              </a:spcAft>
              <a:buClr>
                <a:srgbClr val="000000"/>
              </a:buClr>
              <a:buSzPct val="100000"/>
              <a:buFont typeface="Times New Roman"/>
              <a:buChar char="•"/>
              <a:defRPr sz="2000" b="0" i="0" u="none" strike="noStrike" cap="none">
                <a:solidFill>
                  <a:srgbClr val="000000"/>
                </a:solidFill>
                <a:latin typeface="Calibri"/>
                <a:ea typeface="Calibri"/>
                <a:cs typeface="Calibri"/>
                <a:sym typeface="Calibri"/>
              </a:defRPr>
            </a:lvl3pPr>
            <a:lvl4pPr marL="1600200" marR="0" lvl="3" indent="-114300" algn="l" rtl="0">
              <a:lnSpc>
                <a:spcPct val="102000"/>
              </a:lnSpc>
              <a:spcBef>
                <a:spcPts val="0"/>
              </a:spcBef>
              <a:spcAft>
                <a:spcPts val="575"/>
              </a:spcAft>
              <a:buClr>
                <a:srgbClr val="000000"/>
              </a:buClr>
              <a:buSzPct val="100000"/>
              <a:buFont typeface="Times New Roman"/>
              <a:buChar char="–"/>
              <a:defRPr sz="1800" b="0" i="0" u="none" strike="noStrike" cap="none">
                <a:solidFill>
                  <a:srgbClr val="000000"/>
                </a:solidFill>
                <a:latin typeface="Calibri"/>
                <a:ea typeface="Calibri"/>
                <a:cs typeface="Calibri"/>
                <a:sym typeface="Calibri"/>
              </a:defRPr>
            </a:lvl4pPr>
            <a:lvl5pPr marL="2057400" marR="0" lvl="4" indent="-114300" algn="l" rtl="0">
              <a:lnSpc>
                <a:spcPct val="102000"/>
              </a:lnSpc>
              <a:spcBef>
                <a:spcPts val="0"/>
              </a:spcBef>
              <a:spcAft>
                <a:spcPts val="288"/>
              </a:spcAft>
              <a:buClr>
                <a:srgbClr val="000000"/>
              </a:buClr>
              <a:buSzPct val="100000"/>
              <a:buFont typeface="Times New Roman"/>
              <a:buChar char="»"/>
              <a:defRPr sz="1800" b="0" i="0" u="none" strike="noStrike" cap="none">
                <a:solidFill>
                  <a:srgbClr val="000000"/>
                </a:solidFill>
                <a:latin typeface="Calibri"/>
                <a:ea typeface="Calibri"/>
                <a:cs typeface="Calibri"/>
                <a:sym typeface="Calibri"/>
              </a:defRPr>
            </a:lvl5pPr>
            <a:lvl6pPr marL="2514600" marR="0" lvl="5" indent="-228600" algn="l" rtl="0">
              <a:lnSpc>
                <a:spcPct val="102000"/>
              </a:lnSpc>
              <a:spcBef>
                <a:spcPts val="0"/>
              </a:spcBef>
              <a:spcAft>
                <a:spcPts val="288"/>
              </a:spcAft>
              <a:buNone/>
              <a:defRPr sz="1800" b="0" i="0" u="none" strike="noStrike" cap="none">
                <a:solidFill>
                  <a:srgbClr val="000000"/>
                </a:solidFill>
                <a:latin typeface="Calibri"/>
                <a:ea typeface="Calibri"/>
                <a:cs typeface="Calibri"/>
                <a:sym typeface="Calibri"/>
              </a:defRPr>
            </a:lvl6pPr>
            <a:lvl7pPr marL="2971800" marR="0" lvl="6" indent="-228600" algn="l" rtl="0">
              <a:lnSpc>
                <a:spcPct val="102000"/>
              </a:lnSpc>
              <a:spcBef>
                <a:spcPts val="0"/>
              </a:spcBef>
              <a:spcAft>
                <a:spcPts val="288"/>
              </a:spcAft>
              <a:buNone/>
              <a:defRPr sz="1800" b="0" i="0" u="none" strike="noStrike" cap="none">
                <a:solidFill>
                  <a:srgbClr val="000000"/>
                </a:solidFill>
                <a:latin typeface="Calibri"/>
                <a:ea typeface="Calibri"/>
                <a:cs typeface="Calibri"/>
                <a:sym typeface="Calibri"/>
              </a:defRPr>
            </a:lvl7pPr>
            <a:lvl8pPr marL="3429000" marR="0" lvl="7" indent="-228600" algn="l" rtl="0">
              <a:lnSpc>
                <a:spcPct val="102000"/>
              </a:lnSpc>
              <a:spcBef>
                <a:spcPts val="0"/>
              </a:spcBef>
              <a:spcAft>
                <a:spcPts val="288"/>
              </a:spcAft>
              <a:buNone/>
              <a:defRPr sz="1800" b="0" i="0" u="none" strike="noStrike" cap="none">
                <a:solidFill>
                  <a:srgbClr val="000000"/>
                </a:solidFill>
                <a:latin typeface="Calibri"/>
                <a:ea typeface="Calibri"/>
                <a:cs typeface="Calibri"/>
                <a:sym typeface="Calibri"/>
              </a:defRPr>
            </a:lvl8pPr>
            <a:lvl9pPr marL="3886200" marR="0" lvl="8" indent="-228600" algn="l" rtl="0">
              <a:lnSpc>
                <a:spcPct val="102000"/>
              </a:lnSpc>
              <a:spcBef>
                <a:spcPts val="0"/>
              </a:spcBef>
              <a:spcAft>
                <a:spcPts val="288"/>
              </a:spcAft>
              <a:buNone/>
              <a:defRPr sz="1800" b="0" i="0" u="none" strike="noStrike" cap="none">
                <a:solidFill>
                  <a:srgbClr val="000000"/>
                </a:solidFill>
                <a:latin typeface="Calibri"/>
                <a:ea typeface="Calibri"/>
                <a:cs typeface="Calibri"/>
                <a:sym typeface="Calibri"/>
              </a:defRPr>
            </a:lvl9pPr>
          </a:lstStyle>
          <a:p>
            <a:endParaRPr/>
          </a:p>
        </p:txBody>
      </p:sp>
      <p:sp>
        <p:nvSpPr>
          <p:cNvPr id="113" name="Shape 113"/>
          <p:cNvSpPr txBox="1">
            <a:spLocks noGrp="1"/>
          </p:cNvSpPr>
          <p:nvPr>
            <p:ph type="body" idx="2"/>
          </p:nvPr>
        </p:nvSpPr>
        <p:spPr>
          <a:xfrm>
            <a:off x="4764087" y="1600200"/>
            <a:ext cx="4000500" cy="4494300"/>
          </a:xfrm>
          <a:prstGeom prst="rect">
            <a:avLst/>
          </a:prstGeom>
          <a:noFill/>
          <a:ln>
            <a:noFill/>
          </a:ln>
        </p:spPr>
        <p:txBody>
          <a:bodyPr lIns="91425" tIns="91425" rIns="91425" bIns="91425" anchor="t" anchorCtr="0"/>
          <a:lstStyle>
            <a:lvl1pPr marL="342900" marR="0" lvl="0" indent="-165100" algn="l" rtl="0">
              <a:lnSpc>
                <a:spcPct val="102000"/>
              </a:lnSpc>
              <a:spcBef>
                <a:spcPts val="0"/>
              </a:spcBef>
              <a:spcAft>
                <a:spcPts val="1425"/>
              </a:spcAft>
              <a:buClr>
                <a:srgbClr val="000000"/>
              </a:buClr>
              <a:buSzPct val="100000"/>
              <a:buFont typeface="Times New Roman"/>
              <a:buChar char="•"/>
              <a:defRPr sz="2800" b="0" i="0" u="none" strike="noStrike" cap="none">
                <a:solidFill>
                  <a:srgbClr val="000000"/>
                </a:solidFill>
                <a:latin typeface="Calibri"/>
                <a:ea typeface="Calibri"/>
                <a:cs typeface="Calibri"/>
                <a:sym typeface="Calibri"/>
              </a:defRPr>
            </a:lvl1pPr>
            <a:lvl2pPr marL="742950" marR="0" lvl="1" indent="-133350" algn="l" rtl="0">
              <a:lnSpc>
                <a:spcPct val="102000"/>
              </a:lnSpc>
              <a:spcBef>
                <a:spcPts val="0"/>
              </a:spcBef>
              <a:spcAft>
                <a:spcPts val="1138"/>
              </a:spcAft>
              <a:buClr>
                <a:srgbClr val="000000"/>
              </a:buClr>
              <a:buSzPct val="100000"/>
              <a:buFont typeface="Times New Roman"/>
              <a:buChar char="–"/>
              <a:defRPr sz="2400" b="0" i="0" u="none" strike="noStrike" cap="none">
                <a:solidFill>
                  <a:srgbClr val="000000"/>
                </a:solidFill>
                <a:latin typeface="Calibri"/>
                <a:ea typeface="Calibri"/>
                <a:cs typeface="Calibri"/>
                <a:sym typeface="Calibri"/>
              </a:defRPr>
            </a:lvl2pPr>
            <a:lvl3pPr marL="1143000" marR="0" lvl="2" indent="-101600" algn="l" rtl="0">
              <a:lnSpc>
                <a:spcPct val="102000"/>
              </a:lnSpc>
              <a:spcBef>
                <a:spcPts val="0"/>
              </a:spcBef>
              <a:spcAft>
                <a:spcPts val="850"/>
              </a:spcAft>
              <a:buClr>
                <a:srgbClr val="000000"/>
              </a:buClr>
              <a:buSzPct val="100000"/>
              <a:buFont typeface="Times New Roman"/>
              <a:buChar char="•"/>
              <a:defRPr sz="2000" b="0" i="0" u="none" strike="noStrike" cap="none">
                <a:solidFill>
                  <a:srgbClr val="000000"/>
                </a:solidFill>
                <a:latin typeface="Calibri"/>
                <a:ea typeface="Calibri"/>
                <a:cs typeface="Calibri"/>
                <a:sym typeface="Calibri"/>
              </a:defRPr>
            </a:lvl3pPr>
            <a:lvl4pPr marL="1600200" marR="0" lvl="3" indent="-114300" algn="l" rtl="0">
              <a:lnSpc>
                <a:spcPct val="102000"/>
              </a:lnSpc>
              <a:spcBef>
                <a:spcPts val="0"/>
              </a:spcBef>
              <a:spcAft>
                <a:spcPts val="575"/>
              </a:spcAft>
              <a:buClr>
                <a:srgbClr val="000000"/>
              </a:buClr>
              <a:buSzPct val="100000"/>
              <a:buFont typeface="Times New Roman"/>
              <a:buChar char="–"/>
              <a:defRPr sz="1800" b="0" i="0" u="none" strike="noStrike" cap="none">
                <a:solidFill>
                  <a:srgbClr val="000000"/>
                </a:solidFill>
                <a:latin typeface="Calibri"/>
                <a:ea typeface="Calibri"/>
                <a:cs typeface="Calibri"/>
                <a:sym typeface="Calibri"/>
              </a:defRPr>
            </a:lvl4pPr>
            <a:lvl5pPr marL="2057400" marR="0" lvl="4" indent="-114300" algn="l" rtl="0">
              <a:lnSpc>
                <a:spcPct val="102000"/>
              </a:lnSpc>
              <a:spcBef>
                <a:spcPts val="0"/>
              </a:spcBef>
              <a:spcAft>
                <a:spcPts val="288"/>
              </a:spcAft>
              <a:buClr>
                <a:srgbClr val="000000"/>
              </a:buClr>
              <a:buSzPct val="100000"/>
              <a:buFont typeface="Times New Roman"/>
              <a:buChar char="»"/>
              <a:defRPr sz="1800" b="0" i="0" u="none" strike="noStrike" cap="none">
                <a:solidFill>
                  <a:srgbClr val="000000"/>
                </a:solidFill>
                <a:latin typeface="Calibri"/>
                <a:ea typeface="Calibri"/>
                <a:cs typeface="Calibri"/>
                <a:sym typeface="Calibri"/>
              </a:defRPr>
            </a:lvl5pPr>
            <a:lvl6pPr marL="2514600" marR="0" lvl="5" indent="-228600" algn="l" rtl="0">
              <a:lnSpc>
                <a:spcPct val="102000"/>
              </a:lnSpc>
              <a:spcBef>
                <a:spcPts val="0"/>
              </a:spcBef>
              <a:spcAft>
                <a:spcPts val="288"/>
              </a:spcAft>
              <a:buNone/>
              <a:defRPr sz="1800" b="0" i="0" u="none" strike="noStrike" cap="none">
                <a:solidFill>
                  <a:srgbClr val="000000"/>
                </a:solidFill>
                <a:latin typeface="Calibri"/>
                <a:ea typeface="Calibri"/>
                <a:cs typeface="Calibri"/>
                <a:sym typeface="Calibri"/>
              </a:defRPr>
            </a:lvl6pPr>
            <a:lvl7pPr marL="2971800" marR="0" lvl="6" indent="-228600" algn="l" rtl="0">
              <a:lnSpc>
                <a:spcPct val="102000"/>
              </a:lnSpc>
              <a:spcBef>
                <a:spcPts val="0"/>
              </a:spcBef>
              <a:spcAft>
                <a:spcPts val="288"/>
              </a:spcAft>
              <a:buNone/>
              <a:defRPr sz="1800" b="0" i="0" u="none" strike="noStrike" cap="none">
                <a:solidFill>
                  <a:srgbClr val="000000"/>
                </a:solidFill>
                <a:latin typeface="Calibri"/>
                <a:ea typeface="Calibri"/>
                <a:cs typeface="Calibri"/>
                <a:sym typeface="Calibri"/>
              </a:defRPr>
            </a:lvl7pPr>
            <a:lvl8pPr marL="3429000" marR="0" lvl="7" indent="-228600" algn="l" rtl="0">
              <a:lnSpc>
                <a:spcPct val="102000"/>
              </a:lnSpc>
              <a:spcBef>
                <a:spcPts val="0"/>
              </a:spcBef>
              <a:spcAft>
                <a:spcPts val="288"/>
              </a:spcAft>
              <a:buNone/>
              <a:defRPr sz="1800" b="0" i="0" u="none" strike="noStrike" cap="none">
                <a:solidFill>
                  <a:srgbClr val="000000"/>
                </a:solidFill>
                <a:latin typeface="Calibri"/>
                <a:ea typeface="Calibri"/>
                <a:cs typeface="Calibri"/>
                <a:sym typeface="Calibri"/>
              </a:defRPr>
            </a:lvl8pPr>
            <a:lvl9pPr marL="3886200" marR="0" lvl="8" indent="-228600" algn="l" rtl="0">
              <a:lnSpc>
                <a:spcPct val="102000"/>
              </a:lnSpc>
              <a:spcBef>
                <a:spcPts val="0"/>
              </a:spcBef>
              <a:spcAft>
                <a:spcPts val="288"/>
              </a:spcAft>
              <a:buNone/>
              <a:defRPr sz="1800" b="0" i="0" u="none" strike="noStrike" cap="none">
                <a:solidFill>
                  <a:srgbClr val="000000"/>
                </a:solidFill>
                <a:latin typeface="Calibri"/>
                <a:ea typeface="Calibri"/>
                <a:cs typeface="Calibri"/>
                <a:sym typeface="Calibri"/>
              </a:defRPr>
            </a:lvl9pPr>
          </a:lstStyle>
          <a:p>
            <a:endParaRPr/>
          </a:p>
        </p:txBody>
      </p:sp>
      <p:sp>
        <p:nvSpPr>
          <p:cNvPr id="114" name="Shape 114"/>
          <p:cNvSpPr txBox="1">
            <a:spLocks noGrp="1"/>
          </p:cNvSpPr>
          <p:nvPr>
            <p:ph type="dt" idx="10"/>
          </p:nvPr>
        </p:nvSpPr>
        <p:spPr>
          <a:xfrm>
            <a:off x="6096000" y="6248400"/>
            <a:ext cx="2665500" cy="363600"/>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0000"/>
              </a:buClr>
              <a:buFont typeface="Times New Roman"/>
              <a:buNone/>
              <a:defRPr sz="1800">
                <a:solidFill>
                  <a:srgbClr val="000000"/>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5" name="Shape 115"/>
          <p:cNvSpPr txBox="1">
            <a:spLocks noGrp="1"/>
          </p:cNvSpPr>
          <p:nvPr>
            <p:ph type="sldNum" idx="12"/>
          </p:nvPr>
        </p:nvSpPr>
        <p:spPr>
          <a:xfrm>
            <a:off x="0" y="1597025"/>
            <a:ext cx="531900" cy="243000"/>
          </a:xfrm>
          <a:prstGeom prst="rect">
            <a:avLst/>
          </a:prstGeom>
          <a:noFill/>
          <a:ln>
            <a:noFill/>
          </a:ln>
        </p:spPr>
        <p:txBody>
          <a:bodyPr lIns="90000" tIns="45000" rIns="90000" bIns="45000" anchor="t" anchorCtr="0">
            <a:noAutofit/>
          </a:bodyPr>
          <a:lstStyle/>
          <a:p>
            <a:pPr>
              <a:buClr>
                <a:srgbClr val="000000"/>
              </a:buClr>
              <a:buSzPct val="25000"/>
              <a:buFont typeface="Times New Roman"/>
              <a:buNone/>
            </a:pPr>
            <a:fld id="{00000000-1234-1234-1234-123412341234}" type="slidenum">
              <a:rPr lang="en-US" sz="1800">
                <a:solidFill>
                  <a:srgbClr val="FFFFFF"/>
                </a:solidFill>
                <a:latin typeface="Questrial"/>
                <a:ea typeface="Questrial"/>
                <a:cs typeface="Questrial"/>
                <a:sym typeface="Questrial"/>
              </a:rPr>
              <a:pPr>
                <a:buClr>
                  <a:srgbClr val="000000"/>
                </a:buClr>
                <a:buSzPct val="25000"/>
                <a:buFont typeface="Times New Roman"/>
                <a:buNone/>
              </a:pPr>
              <a:t>‹#›</a:t>
            </a:fld>
            <a:endParaRPr lang="en-US" sz="1800">
              <a:solidFill>
                <a:srgbClr val="FFFFFF"/>
              </a:solidFill>
              <a:latin typeface="Questrial"/>
              <a:ea typeface="Questrial"/>
              <a:cs typeface="Questrial"/>
              <a:sym typeface="Questrial"/>
            </a:endParaRPr>
          </a:p>
        </p:txBody>
      </p:sp>
    </p:spTree>
    <p:extLst>
      <p:ext uri="{BB962C8B-B14F-4D97-AF65-F5344CB8AC3E}">
        <p14:creationId xmlns:p14="http://schemas.microsoft.com/office/powerpoint/2010/main" val="52099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3B21DB6-3121-4EE5-9AA3-88E8800AA777}" type="datetimeFigureOut">
              <a:rPr lang="en-US" smtClean="0"/>
              <a:pPr/>
              <a:t>10/26/2017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CEC3488-3587-4751-BEC9-7342D571735D}"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3B21DB6-3121-4EE5-9AA3-88E8800AA777}" type="datetimeFigureOut">
              <a:rPr lang="en-US" smtClean="0"/>
              <a:pPr/>
              <a:t>10/26/2017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CEC3488-3587-4751-BEC9-7342D571735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3B21DB6-3121-4EE5-9AA3-88E8800AA777}" type="datetimeFigureOut">
              <a:rPr lang="en-US" smtClean="0"/>
              <a:pPr/>
              <a:t>10/26/2017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CEC3488-3587-4751-BEC9-7342D571735D}"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3B21DB6-3121-4EE5-9AA3-88E8800AA777}" type="datetimeFigureOut">
              <a:rPr lang="en-US" smtClean="0"/>
              <a:pPr/>
              <a:t>10/26/2017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CEC3488-3587-4751-BEC9-7342D571735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C3B21DB6-3121-4EE5-9AA3-88E8800AA777}" type="datetimeFigureOut">
              <a:rPr lang="en-US" smtClean="0"/>
              <a:pPr/>
              <a:t>10/26/2017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CEC3488-3587-4751-BEC9-7342D571735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3B21DB6-3121-4EE5-9AA3-88E8800AA777}" type="datetimeFigureOut">
              <a:rPr lang="en-US" smtClean="0"/>
              <a:pPr/>
              <a:t>10/26/2017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CEC3488-3587-4751-BEC9-7342D571735D}"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3B21DB6-3121-4EE5-9AA3-88E8800AA777}" type="datetimeFigureOut">
              <a:rPr lang="en-US" smtClean="0"/>
              <a:pPr/>
              <a:t>10/26/2017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CEC3488-3587-4751-BEC9-7342D571735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Text-01.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18927" y="0"/>
            <a:ext cx="6286012" cy="1273617"/>
          </a:xfrm>
          <a:prstGeom prst="rect">
            <a:avLst/>
          </a:prstGeom>
        </p:spPr>
        <p:txBody>
          <a:bodyPr vert="horz" lIns="0" tIns="0" rIns="0" bIns="0" rtlCol="0" anchor="b">
            <a:noAutofit/>
          </a:bodyPr>
          <a:lstStyle/>
          <a:p>
            <a:endParaRPr lang="en-US" dirty="0"/>
          </a:p>
        </p:txBody>
      </p:sp>
      <p:sp>
        <p:nvSpPr>
          <p:cNvPr id="3" name="Text Placeholder 2"/>
          <p:cNvSpPr>
            <a:spLocks noGrp="1"/>
          </p:cNvSpPr>
          <p:nvPr>
            <p:ph type="body" idx="1"/>
          </p:nvPr>
        </p:nvSpPr>
        <p:spPr>
          <a:xfrm>
            <a:off x="462161" y="1751313"/>
            <a:ext cx="8597900" cy="471060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458200" y="6565635"/>
            <a:ext cx="414337" cy="153888"/>
          </a:xfrm>
          <a:prstGeom prst="rect">
            <a:avLst/>
          </a:prstGeom>
        </p:spPr>
        <p:txBody>
          <a:bodyPr vert="horz" wrap="square" lIns="0" tIns="0" rIns="0" bIns="0" rtlCol="0" anchor="b">
            <a:spAutoFit/>
          </a:bodyPr>
          <a:lstStyle>
            <a:lvl1pPr algn="r">
              <a:defRPr sz="1000">
                <a:solidFill>
                  <a:schemeClr val="bg1"/>
                </a:solidFill>
              </a:defRPr>
            </a:lvl1pPr>
          </a:lstStyle>
          <a:p>
            <a:fld id="{0A04C45C-EEE3-41C4-9EC5-D358FEAE28D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426142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hdr="0" ftr="0" dt="0"/>
  <p:txStyles>
    <p:titleStyle>
      <a:lvl1pPr algn="l" defTabSz="914400" rtl="0" eaLnBrk="1" latinLnBrk="0" hangingPunct="1">
        <a:lnSpc>
          <a:spcPct val="85000"/>
        </a:lnSpc>
        <a:spcBef>
          <a:spcPct val="0"/>
        </a:spcBef>
        <a:buNone/>
        <a:defRPr sz="3600" kern="1200" baseline="0">
          <a:solidFill>
            <a:schemeClr val="tx1"/>
          </a:solidFill>
          <a:latin typeface="Calibri"/>
          <a:ea typeface="+mj-ea"/>
          <a:cs typeface="Calibri"/>
        </a:defRPr>
      </a:lvl1pPr>
    </p:titleStyle>
    <p:bodyStyle>
      <a:lvl1pPr marL="228600" indent="-228600" algn="l" defTabSz="914400" rtl="0" eaLnBrk="1" latinLnBrk="0" hangingPunct="1">
        <a:lnSpc>
          <a:spcPct val="100000"/>
        </a:lnSpc>
        <a:spcBef>
          <a:spcPts val="600"/>
        </a:spcBef>
        <a:buClr>
          <a:schemeClr val="accent1"/>
        </a:buClr>
        <a:buFont typeface="Arial" pitchFamily="34" charset="0"/>
        <a:buChar char="•"/>
        <a:defRPr sz="2400" kern="1200" baseline="0">
          <a:solidFill>
            <a:schemeClr val="tx1"/>
          </a:solidFill>
          <a:latin typeface="Calibri"/>
          <a:ea typeface="+mn-ea"/>
          <a:cs typeface="Calibri"/>
        </a:defRPr>
      </a:lvl1pPr>
      <a:lvl2pPr marL="457200" indent="-228600" algn="l" defTabSz="914400" rtl="0" eaLnBrk="1" latinLnBrk="0" hangingPunct="1">
        <a:lnSpc>
          <a:spcPct val="100000"/>
        </a:lnSpc>
        <a:spcBef>
          <a:spcPts val="0"/>
        </a:spcBef>
        <a:buClr>
          <a:schemeClr val="accent1"/>
        </a:buClr>
        <a:buFont typeface="Tahoma" pitchFamily="34" charset="0"/>
        <a:buChar char="–"/>
        <a:defRPr sz="2000" kern="1200">
          <a:solidFill>
            <a:schemeClr val="tx1"/>
          </a:solidFill>
          <a:latin typeface="Calibri"/>
          <a:ea typeface="+mn-ea"/>
          <a:cs typeface="Calibri"/>
        </a:defRPr>
      </a:lvl2pPr>
      <a:lvl3pPr marL="685800" indent="-228600" algn="l" defTabSz="914400" rtl="0" eaLnBrk="1" latinLnBrk="0" hangingPunct="1">
        <a:lnSpc>
          <a:spcPct val="100000"/>
        </a:lnSpc>
        <a:spcBef>
          <a:spcPts val="0"/>
        </a:spcBef>
        <a:buClr>
          <a:schemeClr val="accent1"/>
        </a:buClr>
        <a:buFont typeface="Arial" pitchFamily="34" charset="0"/>
        <a:buChar char="•"/>
        <a:defRPr sz="2000" kern="1200">
          <a:solidFill>
            <a:schemeClr val="tx1"/>
          </a:solidFill>
          <a:latin typeface="Calibri"/>
          <a:ea typeface="+mn-ea"/>
          <a:cs typeface="Calibri"/>
        </a:defRPr>
      </a:lvl3pPr>
      <a:lvl4pPr marL="914400" indent="-228600" algn="l" defTabSz="914400" rtl="0" eaLnBrk="1" latinLnBrk="0" hangingPunct="1">
        <a:lnSpc>
          <a:spcPct val="100000"/>
        </a:lnSpc>
        <a:spcBef>
          <a:spcPts val="0"/>
        </a:spcBef>
        <a:buClr>
          <a:schemeClr val="accent1"/>
        </a:buClr>
        <a:buFont typeface="Tahoma" pitchFamily="34" charset="0"/>
        <a:buChar char="–"/>
        <a:defRPr sz="2000" kern="1200">
          <a:solidFill>
            <a:schemeClr val="tx1"/>
          </a:solidFill>
          <a:latin typeface="Calibri"/>
          <a:ea typeface="+mn-ea"/>
          <a:cs typeface="Calibri"/>
        </a:defRPr>
      </a:lvl4pPr>
      <a:lvl5pPr marL="1143000" indent="-228600" algn="l" defTabSz="914400" rtl="0" eaLnBrk="1" latinLnBrk="0" hangingPunct="1">
        <a:lnSpc>
          <a:spcPct val="100000"/>
        </a:lnSpc>
        <a:spcBef>
          <a:spcPts val="0"/>
        </a:spcBef>
        <a:buClr>
          <a:schemeClr val="accent1"/>
        </a:buClr>
        <a:buFont typeface="Arial" pitchFamily="34" charset="0"/>
        <a:buChar char="•"/>
        <a:defRPr sz="2000" kern="1200">
          <a:solidFill>
            <a:schemeClr val="tx1"/>
          </a:solidFill>
          <a:latin typeface="Calibri"/>
          <a:ea typeface="+mn-ea"/>
          <a:cs typeface="Calibri"/>
        </a:defRPr>
      </a:lvl5pPr>
      <a:lvl6pPr marL="1371600" indent="-228600" algn="l" defTabSz="914400" rtl="0" eaLnBrk="1" latinLnBrk="0" hangingPunct="1">
        <a:spcBef>
          <a:spcPct val="20000"/>
        </a:spcBef>
        <a:buClr>
          <a:schemeClr val="accent1"/>
        </a:buClr>
        <a:buFont typeface="Tahoma" pitchFamily="34" charset="0"/>
        <a:buChar char="–"/>
        <a:tabLst/>
        <a:defRPr sz="2000" kern="1200">
          <a:solidFill>
            <a:schemeClr val="tx1"/>
          </a:solidFill>
          <a:latin typeface="+mn-lt"/>
          <a:ea typeface="+mn-ea"/>
          <a:cs typeface="+mn-cs"/>
        </a:defRPr>
      </a:lvl6pPr>
      <a:lvl7pPr marL="16002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7pPr>
      <a:lvl8pPr marL="1828800" indent="-228600" algn="l" defTabSz="914400" rtl="0" eaLnBrk="1" latinLnBrk="0" hangingPunct="1">
        <a:spcBef>
          <a:spcPct val="20000"/>
        </a:spcBef>
        <a:buClr>
          <a:schemeClr val="accent1"/>
        </a:buClr>
        <a:buFont typeface="Tahoma" pitchFamily="34" charset="0"/>
        <a:buChar char="–"/>
        <a:defRPr sz="2000" kern="1200" baseline="0">
          <a:solidFill>
            <a:schemeClr val="tx1"/>
          </a:solidFill>
          <a:latin typeface="+mn-lt"/>
          <a:ea typeface="+mn-ea"/>
          <a:cs typeface="+mn-cs"/>
        </a:defRPr>
      </a:lvl8pPr>
      <a:lvl9pPr marL="20574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Shape 10"/>
          <p:cNvSpPr/>
          <p:nvPr/>
        </p:nvSpPr>
        <p:spPr>
          <a:xfrm>
            <a:off x="0" y="1235075"/>
            <a:ext cx="9144000" cy="319200"/>
          </a:xfrm>
          <a:prstGeom prst="rect">
            <a:avLst/>
          </a:prstGeom>
          <a:solidFill>
            <a:srgbClr val="FFFFFF"/>
          </a:solidFill>
          <a:ln>
            <a:noFill/>
          </a:ln>
        </p:spPr>
        <p:txBody>
          <a:bodyPr lIns="91425" tIns="45700" rIns="91425" bIns="45700" anchor="ctr" anchorCtr="0">
            <a:noAutofit/>
          </a:bodyPr>
          <a:lstStyle/>
          <a:p>
            <a:pPr>
              <a:lnSpc>
                <a:spcPct val="93000"/>
              </a:lnSpc>
              <a:buClr>
                <a:srgbClr val="000000"/>
              </a:buClr>
              <a:buFont typeface="Times New Roman"/>
              <a:buNone/>
            </a:pPr>
            <a:endParaRPr kern="0">
              <a:solidFill>
                <a:srgbClr val="000000"/>
              </a:solidFill>
              <a:latin typeface="Calibri"/>
              <a:ea typeface="Calibri"/>
              <a:cs typeface="Calibri"/>
              <a:sym typeface="Calibri"/>
            </a:endParaRPr>
          </a:p>
        </p:txBody>
      </p:sp>
      <p:sp>
        <p:nvSpPr>
          <p:cNvPr id="11" name="Shape 11"/>
          <p:cNvSpPr/>
          <p:nvPr/>
        </p:nvSpPr>
        <p:spPr>
          <a:xfrm>
            <a:off x="0" y="1279525"/>
            <a:ext cx="533400" cy="228600"/>
          </a:xfrm>
          <a:prstGeom prst="rect">
            <a:avLst/>
          </a:prstGeom>
          <a:solidFill>
            <a:srgbClr val="579D1C"/>
          </a:solidFill>
          <a:ln>
            <a:noFill/>
          </a:ln>
        </p:spPr>
        <p:txBody>
          <a:bodyPr lIns="91425" tIns="45700" rIns="91425" bIns="45700" anchor="ctr" anchorCtr="0">
            <a:noAutofit/>
          </a:bodyPr>
          <a:lstStyle/>
          <a:p>
            <a:pPr>
              <a:lnSpc>
                <a:spcPct val="93000"/>
              </a:lnSpc>
              <a:buClr>
                <a:srgbClr val="000000"/>
              </a:buClr>
              <a:buFont typeface="Times New Roman"/>
              <a:buNone/>
            </a:pPr>
            <a:endParaRPr kern="0">
              <a:solidFill>
                <a:srgbClr val="000000"/>
              </a:solidFill>
              <a:latin typeface="Calibri"/>
              <a:ea typeface="Calibri"/>
              <a:cs typeface="Calibri"/>
              <a:sym typeface="Calibri"/>
            </a:endParaRPr>
          </a:p>
        </p:txBody>
      </p:sp>
      <p:sp>
        <p:nvSpPr>
          <p:cNvPr id="12" name="Shape 12"/>
          <p:cNvSpPr/>
          <p:nvPr/>
        </p:nvSpPr>
        <p:spPr>
          <a:xfrm>
            <a:off x="590550" y="1279525"/>
            <a:ext cx="8553600" cy="228600"/>
          </a:xfrm>
          <a:prstGeom prst="rect">
            <a:avLst/>
          </a:prstGeom>
          <a:solidFill>
            <a:srgbClr val="4B1F6F"/>
          </a:solidFill>
          <a:ln>
            <a:noFill/>
          </a:ln>
        </p:spPr>
        <p:txBody>
          <a:bodyPr lIns="91425" tIns="45700" rIns="91425" bIns="45700" anchor="ctr" anchorCtr="0">
            <a:noAutofit/>
          </a:bodyPr>
          <a:lstStyle/>
          <a:p>
            <a:pPr>
              <a:lnSpc>
                <a:spcPct val="93000"/>
              </a:lnSpc>
              <a:buClr>
                <a:srgbClr val="000000"/>
              </a:buClr>
              <a:buFont typeface="Times New Roman"/>
              <a:buNone/>
            </a:pPr>
            <a:endParaRPr kern="0">
              <a:solidFill>
                <a:srgbClr val="000000"/>
              </a:solidFill>
              <a:latin typeface="Calibri"/>
              <a:ea typeface="Calibri"/>
              <a:cs typeface="Calibri"/>
              <a:sym typeface="Calibri"/>
            </a:endParaRPr>
          </a:p>
        </p:txBody>
      </p:sp>
      <p:sp>
        <p:nvSpPr>
          <p:cNvPr id="13" name="Shape 13"/>
          <p:cNvSpPr/>
          <p:nvPr/>
        </p:nvSpPr>
        <p:spPr>
          <a:xfrm>
            <a:off x="0" y="5970587"/>
            <a:ext cx="9144000" cy="887400"/>
          </a:xfrm>
          <a:prstGeom prst="rect">
            <a:avLst/>
          </a:prstGeom>
          <a:solidFill>
            <a:srgbClr val="FFFFFF"/>
          </a:solidFill>
          <a:ln>
            <a:noFill/>
          </a:ln>
        </p:spPr>
        <p:txBody>
          <a:bodyPr lIns="91425" tIns="45700" rIns="91425" bIns="45700" anchor="ctr" anchorCtr="0">
            <a:noAutofit/>
          </a:bodyPr>
          <a:lstStyle/>
          <a:p>
            <a:pPr>
              <a:lnSpc>
                <a:spcPct val="93000"/>
              </a:lnSpc>
              <a:buClr>
                <a:srgbClr val="000000"/>
              </a:buClr>
              <a:buFont typeface="Times New Roman"/>
              <a:buNone/>
            </a:pPr>
            <a:endParaRPr kern="0">
              <a:solidFill>
                <a:srgbClr val="000000"/>
              </a:solidFill>
              <a:latin typeface="Calibri"/>
              <a:ea typeface="Calibri"/>
              <a:cs typeface="Calibri"/>
              <a:sym typeface="Calibri"/>
            </a:endParaRPr>
          </a:p>
        </p:txBody>
      </p:sp>
      <p:sp>
        <p:nvSpPr>
          <p:cNvPr id="14" name="Shape 14"/>
          <p:cNvSpPr/>
          <p:nvPr/>
        </p:nvSpPr>
        <p:spPr>
          <a:xfrm>
            <a:off x="-9525" y="6053137"/>
            <a:ext cx="2249400" cy="712800"/>
          </a:xfrm>
          <a:prstGeom prst="rect">
            <a:avLst/>
          </a:prstGeom>
          <a:solidFill>
            <a:srgbClr val="579D1C"/>
          </a:solidFill>
          <a:ln>
            <a:noFill/>
          </a:ln>
        </p:spPr>
        <p:txBody>
          <a:bodyPr lIns="91425" tIns="45700" rIns="91425" bIns="45700" anchor="ctr" anchorCtr="0">
            <a:noAutofit/>
          </a:bodyPr>
          <a:lstStyle/>
          <a:p>
            <a:pPr>
              <a:lnSpc>
                <a:spcPct val="93000"/>
              </a:lnSpc>
              <a:buClr>
                <a:srgbClr val="000000"/>
              </a:buClr>
              <a:buFont typeface="Times New Roman"/>
              <a:buNone/>
            </a:pPr>
            <a:endParaRPr kern="0">
              <a:solidFill>
                <a:srgbClr val="000000"/>
              </a:solidFill>
              <a:latin typeface="Calibri"/>
              <a:ea typeface="Calibri"/>
              <a:cs typeface="Calibri"/>
              <a:sym typeface="Calibri"/>
            </a:endParaRPr>
          </a:p>
        </p:txBody>
      </p:sp>
      <p:sp>
        <p:nvSpPr>
          <p:cNvPr id="15" name="Shape 15"/>
          <p:cNvSpPr/>
          <p:nvPr/>
        </p:nvSpPr>
        <p:spPr>
          <a:xfrm>
            <a:off x="2359025" y="6043612"/>
            <a:ext cx="6785100" cy="712800"/>
          </a:xfrm>
          <a:prstGeom prst="rect">
            <a:avLst/>
          </a:prstGeom>
          <a:solidFill>
            <a:srgbClr val="4B1F6F"/>
          </a:solidFill>
          <a:ln>
            <a:noFill/>
          </a:ln>
        </p:spPr>
        <p:txBody>
          <a:bodyPr lIns="91425" tIns="45700" rIns="91425" bIns="45700" anchor="ctr" anchorCtr="0">
            <a:noAutofit/>
          </a:bodyPr>
          <a:lstStyle/>
          <a:p>
            <a:pPr>
              <a:lnSpc>
                <a:spcPct val="93000"/>
              </a:lnSpc>
              <a:buClr>
                <a:srgbClr val="000000"/>
              </a:buClr>
              <a:buFont typeface="Times New Roman"/>
              <a:buNone/>
            </a:pPr>
            <a:endParaRPr kern="0">
              <a:solidFill>
                <a:srgbClr val="000000"/>
              </a:solidFill>
              <a:latin typeface="Calibri"/>
              <a:ea typeface="Calibri"/>
              <a:cs typeface="Calibri"/>
              <a:sym typeface="Calibri"/>
            </a:endParaRPr>
          </a:p>
        </p:txBody>
      </p:sp>
      <p:sp>
        <p:nvSpPr>
          <p:cNvPr id="16" name="Shape 16"/>
          <p:cNvSpPr txBox="1">
            <a:spLocks noGrp="1"/>
          </p:cNvSpPr>
          <p:nvPr>
            <p:ph type="title"/>
          </p:nvPr>
        </p:nvSpPr>
        <p:spPr>
          <a:xfrm>
            <a:off x="2362200" y="4038600"/>
            <a:ext cx="6475500" cy="1827300"/>
          </a:xfrm>
          <a:prstGeom prst="rect">
            <a:avLst/>
          </a:prstGeom>
          <a:noFill/>
          <a:ln>
            <a:noFill/>
          </a:ln>
        </p:spPr>
        <p:txBody>
          <a:bodyPr lIns="91425" tIns="91425" rIns="91425" bIns="91425" anchor="b" anchorCtr="0"/>
          <a:lstStyle>
            <a:lvl1pPr marL="0" marR="0" lvl="0" indent="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1pPr>
            <a:lvl2pPr marL="0" marR="0" lvl="1" indent="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2pPr>
            <a:lvl3pPr marL="0" marR="0" lvl="2" indent="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3pPr>
            <a:lvl4pPr marL="0" marR="0" lvl="3" indent="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4pPr>
            <a:lvl5pPr marL="0" marR="0" lvl="4" indent="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5pPr>
            <a:lvl6pPr marL="2514600" marR="0" lvl="5" indent="-22860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6pPr>
            <a:lvl7pPr marL="2971800" marR="0" lvl="6" indent="-22860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7pPr>
            <a:lvl8pPr marL="3429000" marR="0" lvl="7" indent="-22860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8pPr>
            <a:lvl9pPr marL="3886200" marR="0" lvl="8" indent="-228600" algn="l" rtl="0">
              <a:lnSpc>
                <a:spcPct val="102000"/>
              </a:lnSpc>
              <a:spcBef>
                <a:spcPts val="0"/>
              </a:spcBef>
              <a:spcAft>
                <a:spcPts val="0"/>
              </a:spcAft>
              <a:buNone/>
              <a:defRPr sz="3600" b="0" i="0" u="none" strike="noStrike" cap="none">
                <a:solidFill>
                  <a:srgbClr val="660066"/>
                </a:solidFill>
                <a:latin typeface="Calibri"/>
                <a:ea typeface="Calibri"/>
                <a:cs typeface="Calibri"/>
                <a:sym typeface="Calibri"/>
              </a:defRPr>
            </a:lvl9pPr>
          </a:lstStyle>
          <a:p>
            <a:endParaRPr/>
          </a:p>
        </p:txBody>
      </p:sp>
      <p:sp>
        <p:nvSpPr>
          <p:cNvPr id="17" name="Shape 17"/>
          <p:cNvSpPr txBox="1">
            <a:spLocks noGrp="1"/>
          </p:cNvSpPr>
          <p:nvPr>
            <p:ph type="dt" idx="10"/>
          </p:nvPr>
        </p:nvSpPr>
        <p:spPr>
          <a:xfrm>
            <a:off x="76200" y="6069012"/>
            <a:ext cx="2055900" cy="684300"/>
          </a:xfrm>
          <a:prstGeom prst="rect">
            <a:avLst/>
          </a:prstGeom>
          <a:noFill/>
          <a:ln>
            <a:noFill/>
          </a:ln>
        </p:spPr>
        <p:txBody>
          <a:bodyPr lIns="91425" tIns="91425" rIns="91425" bIns="91425" anchor="t" anchorCtr="0"/>
          <a:lstStyle>
            <a:lvl1pPr marL="0" marR="0" lvl="0" indent="0" algn="ctr" rtl="0">
              <a:lnSpc>
                <a:spcPct val="100000"/>
              </a:lnSpc>
              <a:spcBef>
                <a:spcPts val="0"/>
              </a:spcBef>
              <a:buClr>
                <a:srgbClr val="000000"/>
              </a:buClr>
              <a:buFont typeface="Times New Roman"/>
              <a:buNone/>
              <a:defRPr sz="2000" b="0" i="0" u="none" strike="noStrike" cap="none">
                <a:solidFill>
                  <a:srgbClr val="FFFFFF"/>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kern="0"/>
          </a:p>
        </p:txBody>
      </p:sp>
      <p:sp>
        <p:nvSpPr>
          <p:cNvPr id="18" name="Shape 18"/>
          <p:cNvSpPr txBox="1">
            <a:spLocks noGrp="1"/>
          </p:cNvSpPr>
          <p:nvPr>
            <p:ph type="sldNum" idx="12"/>
          </p:nvPr>
        </p:nvSpPr>
        <p:spPr>
          <a:xfrm>
            <a:off x="8001000" y="228600"/>
            <a:ext cx="836700" cy="379500"/>
          </a:xfrm>
          <a:prstGeom prst="rect">
            <a:avLst/>
          </a:prstGeom>
          <a:noFill/>
          <a:ln>
            <a:noFill/>
          </a:ln>
        </p:spPr>
        <p:txBody>
          <a:bodyPr lIns="90000" tIns="45000" rIns="90000" bIns="45000" anchor="t" anchorCtr="0">
            <a:noAutofit/>
          </a:bodyPr>
          <a:lstStyle/>
          <a:p>
            <a:pPr>
              <a:buClr>
                <a:srgbClr val="000000"/>
              </a:buClr>
              <a:buSzPct val="25000"/>
              <a:buFont typeface="Times New Roman"/>
              <a:buNone/>
            </a:pPr>
            <a:fld id="{00000000-1234-1234-1234-123412341234}" type="slidenum">
              <a:rPr lang="en-US" kern="0">
                <a:solidFill>
                  <a:srgbClr val="775F55"/>
                </a:solidFill>
                <a:latin typeface="Questrial"/>
                <a:ea typeface="Questrial"/>
                <a:cs typeface="Questrial"/>
                <a:sym typeface="Questrial"/>
              </a:rPr>
              <a:pPr>
                <a:buClr>
                  <a:srgbClr val="000000"/>
                </a:buClr>
                <a:buSzPct val="25000"/>
                <a:buFont typeface="Times New Roman"/>
                <a:buNone/>
              </a:pPr>
              <a:t>‹#›</a:t>
            </a:fld>
            <a:endParaRPr lang="en-US" kern="0">
              <a:solidFill>
                <a:srgbClr val="775F55"/>
              </a:solidFill>
              <a:latin typeface="Questrial"/>
              <a:ea typeface="Questrial"/>
              <a:cs typeface="Questrial"/>
              <a:sym typeface="Questrial"/>
            </a:endParaRPr>
          </a:p>
        </p:txBody>
      </p:sp>
      <p:sp>
        <p:nvSpPr>
          <p:cNvPr id="19" name="Shape 19"/>
          <p:cNvSpPr txBox="1">
            <a:spLocks noGrp="1"/>
          </p:cNvSpPr>
          <p:nvPr>
            <p:ph type="body" idx="1"/>
          </p:nvPr>
        </p:nvSpPr>
        <p:spPr>
          <a:xfrm>
            <a:off x="457200" y="1600200"/>
            <a:ext cx="8228100" cy="4524300"/>
          </a:xfrm>
          <a:prstGeom prst="rect">
            <a:avLst/>
          </a:prstGeom>
          <a:noFill/>
          <a:ln>
            <a:noFill/>
          </a:ln>
        </p:spPr>
        <p:txBody>
          <a:bodyPr lIns="91425" tIns="91425" rIns="91425" bIns="91425" anchor="t" anchorCtr="0"/>
          <a:lstStyle>
            <a:lvl1pPr marL="342900" marR="0" lvl="0" indent="-158750" algn="l" rtl="0">
              <a:lnSpc>
                <a:spcPct val="102000"/>
              </a:lnSpc>
              <a:spcBef>
                <a:spcPts val="0"/>
              </a:spcBef>
              <a:spcAft>
                <a:spcPts val="1425"/>
              </a:spcAft>
              <a:buClr>
                <a:srgbClr val="000000"/>
              </a:buClr>
              <a:buSzPct val="100000"/>
              <a:buFont typeface="Times New Roman"/>
              <a:buChar char="•"/>
              <a:defRPr sz="2900" b="0" i="0" u="none" strike="noStrike" cap="none">
                <a:solidFill>
                  <a:srgbClr val="000000"/>
                </a:solidFill>
                <a:latin typeface="Calibri"/>
                <a:ea typeface="Calibri"/>
                <a:cs typeface="Calibri"/>
                <a:sym typeface="Calibri"/>
              </a:defRPr>
            </a:lvl1pPr>
            <a:lvl2pPr marL="742950" marR="0" lvl="1" indent="-139700" algn="l" rtl="0">
              <a:lnSpc>
                <a:spcPct val="102000"/>
              </a:lnSpc>
              <a:spcBef>
                <a:spcPts val="0"/>
              </a:spcBef>
              <a:spcAft>
                <a:spcPts val="1138"/>
              </a:spcAft>
              <a:buClr>
                <a:srgbClr val="000000"/>
              </a:buClr>
              <a:buSzPct val="100000"/>
              <a:buFont typeface="Times New Roman"/>
              <a:buChar char="–"/>
              <a:defRPr sz="2300" b="0" i="0" u="none" strike="noStrike" cap="none">
                <a:solidFill>
                  <a:srgbClr val="000000"/>
                </a:solidFill>
                <a:latin typeface="Calibri"/>
                <a:ea typeface="Calibri"/>
                <a:cs typeface="Calibri"/>
                <a:sym typeface="Calibri"/>
              </a:defRPr>
            </a:lvl2pPr>
            <a:lvl3pPr marL="1143000" marR="0" lvl="2" indent="-101600" algn="l" rtl="0">
              <a:lnSpc>
                <a:spcPct val="102000"/>
              </a:lnSpc>
              <a:spcBef>
                <a:spcPts val="0"/>
              </a:spcBef>
              <a:spcAft>
                <a:spcPts val="850"/>
              </a:spcAft>
              <a:buClr>
                <a:srgbClr val="000000"/>
              </a:buClr>
              <a:buSzPct val="100000"/>
              <a:buFont typeface="Times New Roman"/>
              <a:buChar char="•"/>
              <a:defRPr sz="2000" b="0" i="0" u="none" strike="noStrike" cap="none">
                <a:solidFill>
                  <a:srgbClr val="000000"/>
                </a:solidFill>
                <a:latin typeface="Calibri"/>
                <a:ea typeface="Calibri"/>
                <a:cs typeface="Calibri"/>
                <a:sym typeface="Calibri"/>
              </a:defRPr>
            </a:lvl3pPr>
            <a:lvl4pPr marL="1600200" marR="0" lvl="3" indent="-101600" algn="l" rtl="0">
              <a:lnSpc>
                <a:spcPct val="102000"/>
              </a:lnSpc>
              <a:spcBef>
                <a:spcPts val="0"/>
              </a:spcBef>
              <a:spcAft>
                <a:spcPts val="575"/>
              </a:spcAft>
              <a:buClr>
                <a:srgbClr val="000000"/>
              </a:buClr>
              <a:buSzPct val="100000"/>
              <a:buFont typeface="Times New Roman"/>
              <a:buChar char="–"/>
              <a:defRPr sz="2000" b="0" i="0" u="none" strike="noStrike" cap="none">
                <a:solidFill>
                  <a:srgbClr val="000000"/>
                </a:solidFill>
                <a:latin typeface="Calibri"/>
                <a:ea typeface="Calibri"/>
                <a:cs typeface="Calibri"/>
                <a:sym typeface="Calibri"/>
              </a:defRPr>
            </a:lvl4pPr>
            <a:lvl5pPr marL="2057400" marR="0" lvl="4" indent="-101600" algn="l" rtl="0">
              <a:lnSpc>
                <a:spcPct val="102000"/>
              </a:lnSpc>
              <a:spcBef>
                <a:spcPts val="0"/>
              </a:spcBef>
              <a:spcAft>
                <a:spcPts val="288"/>
              </a:spcAft>
              <a:buClr>
                <a:srgbClr val="000000"/>
              </a:buClr>
              <a:buSzPct val="100000"/>
              <a:buFont typeface="Times New Roman"/>
              <a:buChar char="»"/>
              <a:defRPr sz="2000" b="0" i="0" u="none" strike="noStrike" cap="none">
                <a:solidFill>
                  <a:srgbClr val="000000"/>
                </a:solidFill>
                <a:latin typeface="Calibri"/>
                <a:ea typeface="Calibri"/>
                <a:cs typeface="Calibri"/>
                <a:sym typeface="Calibri"/>
              </a:defRPr>
            </a:lvl5pPr>
            <a:lvl6pPr marL="2514600" marR="0" lvl="5" indent="-228600" algn="l" rtl="0">
              <a:lnSpc>
                <a:spcPct val="102000"/>
              </a:lnSpc>
              <a:spcBef>
                <a:spcPts val="0"/>
              </a:spcBef>
              <a:spcAft>
                <a:spcPts val="288"/>
              </a:spcAft>
              <a:buNone/>
              <a:defRPr sz="2000" b="0" i="0" u="none" strike="noStrike" cap="none">
                <a:solidFill>
                  <a:srgbClr val="000000"/>
                </a:solidFill>
                <a:latin typeface="Calibri"/>
                <a:ea typeface="Calibri"/>
                <a:cs typeface="Calibri"/>
                <a:sym typeface="Calibri"/>
              </a:defRPr>
            </a:lvl6pPr>
            <a:lvl7pPr marL="2971800" marR="0" lvl="6" indent="-228600" algn="l" rtl="0">
              <a:lnSpc>
                <a:spcPct val="102000"/>
              </a:lnSpc>
              <a:spcBef>
                <a:spcPts val="0"/>
              </a:spcBef>
              <a:spcAft>
                <a:spcPts val="288"/>
              </a:spcAft>
              <a:buNone/>
              <a:defRPr sz="2000" b="0" i="0" u="none" strike="noStrike" cap="none">
                <a:solidFill>
                  <a:srgbClr val="000000"/>
                </a:solidFill>
                <a:latin typeface="Calibri"/>
                <a:ea typeface="Calibri"/>
                <a:cs typeface="Calibri"/>
                <a:sym typeface="Calibri"/>
              </a:defRPr>
            </a:lvl7pPr>
            <a:lvl8pPr marL="3429000" marR="0" lvl="7" indent="-228600" algn="l" rtl="0">
              <a:lnSpc>
                <a:spcPct val="102000"/>
              </a:lnSpc>
              <a:spcBef>
                <a:spcPts val="0"/>
              </a:spcBef>
              <a:spcAft>
                <a:spcPts val="288"/>
              </a:spcAft>
              <a:buNone/>
              <a:defRPr sz="2000" b="0" i="0" u="none" strike="noStrike" cap="none">
                <a:solidFill>
                  <a:srgbClr val="000000"/>
                </a:solidFill>
                <a:latin typeface="Calibri"/>
                <a:ea typeface="Calibri"/>
                <a:cs typeface="Calibri"/>
                <a:sym typeface="Calibri"/>
              </a:defRPr>
            </a:lvl8pPr>
            <a:lvl9pPr marL="3886200" marR="0" lvl="8" indent="-228600" algn="l" rtl="0">
              <a:lnSpc>
                <a:spcPct val="102000"/>
              </a:lnSpc>
              <a:spcBef>
                <a:spcPts val="0"/>
              </a:spcBef>
              <a:spcAft>
                <a:spcPts val="288"/>
              </a:spcAft>
              <a:buNone/>
              <a:defRPr sz="2000" b="0" i="0" u="none" strike="noStrike" cap="none">
                <a:solidFill>
                  <a:srgbClr val="000000"/>
                </a:solidFill>
                <a:latin typeface="Calibri"/>
                <a:ea typeface="Calibri"/>
                <a:cs typeface="Calibri"/>
                <a:sym typeface="Calibri"/>
              </a:defRPr>
            </a:lvl9pPr>
          </a:lstStyle>
          <a:p>
            <a:endParaRPr/>
          </a:p>
        </p:txBody>
      </p:sp>
      <p:sp>
        <p:nvSpPr>
          <p:cNvPr id="20" name="Shape 20"/>
          <p:cNvSpPr txBox="1"/>
          <p:nvPr/>
        </p:nvSpPr>
        <p:spPr>
          <a:xfrm>
            <a:off x="228600" y="457200"/>
            <a:ext cx="8686800" cy="555600"/>
          </a:xfrm>
          <a:prstGeom prst="rect">
            <a:avLst/>
          </a:prstGeom>
          <a:noFill/>
          <a:ln>
            <a:noFill/>
          </a:ln>
        </p:spPr>
        <p:txBody>
          <a:bodyPr lIns="90000" tIns="45000" rIns="90000" bIns="45000" anchor="t" anchorCtr="0">
            <a:noAutofit/>
          </a:bodyPr>
          <a:lstStyle/>
          <a:p>
            <a:pPr>
              <a:lnSpc>
                <a:spcPct val="102000"/>
              </a:lnSpc>
              <a:buClr>
                <a:srgbClr val="000000"/>
              </a:buClr>
              <a:buSzPct val="25000"/>
              <a:buFont typeface="Times New Roman"/>
              <a:buNone/>
            </a:pPr>
            <a:r>
              <a:rPr lang="en-US" sz="3000" kern="0">
                <a:solidFill>
                  <a:srgbClr val="579D1C"/>
                </a:solidFill>
                <a:latin typeface="Calibri"/>
                <a:ea typeface="Calibri"/>
                <a:cs typeface="Calibri"/>
                <a:sym typeface="Calibri"/>
              </a:rPr>
              <a:t>Illinois Coalition for Immigrant and Refugee Rights</a:t>
            </a:r>
          </a:p>
        </p:txBody>
      </p:sp>
    </p:spTree>
    <p:extLst>
      <p:ext uri="{BB962C8B-B14F-4D97-AF65-F5344CB8AC3E}">
        <p14:creationId xmlns:p14="http://schemas.microsoft.com/office/powerpoint/2010/main" val="3746940488"/>
      </p:ext>
    </p:extLst>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3"/>
        <p:cNvGrpSpPr/>
        <p:nvPr/>
      </p:nvGrpSpPr>
      <p:grpSpPr>
        <a:xfrm>
          <a:off x="0" y="0"/>
          <a:ext cx="0" cy="0"/>
          <a:chOff x="0" y="0"/>
          <a:chExt cx="0" cy="0"/>
        </a:xfrm>
      </p:grpSpPr>
      <p:sp>
        <p:nvSpPr>
          <p:cNvPr id="84" name="Shape 84"/>
          <p:cNvSpPr/>
          <p:nvPr/>
        </p:nvSpPr>
        <p:spPr>
          <a:xfrm>
            <a:off x="0" y="1235075"/>
            <a:ext cx="9144000" cy="319200"/>
          </a:xfrm>
          <a:prstGeom prst="rect">
            <a:avLst/>
          </a:prstGeom>
          <a:solidFill>
            <a:srgbClr val="FFFFFF"/>
          </a:solidFill>
          <a:ln>
            <a:noFill/>
          </a:ln>
        </p:spPr>
        <p:txBody>
          <a:bodyPr lIns="91425" tIns="45700" rIns="91425" bIns="45700" anchor="ctr" anchorCtr="0">
            <a:noAutofit/>
          </a:bodyPr>
          <a:lstStyle/>
          <a:p>
            <a:pPr>
              <a:lnSpc>
                <a:spcPct val="93000"/>
              </a:lnSpc>
              <a:buClr>
                <a:srgbClr val="000000"/>
              </a:buClr>
              <a:buFont typeface="Times New Roman"/>
              <a:buNone/>
            </a:pPr>
            <a:endParaRPr kern="0">
              <a:solidFill>
                <a:srgbClr val="000000"/>
              </a:solidFill>
              <a:latin typeface="Calibri"/>
              <a:ea typeface="Calibri"/>
              <a:cs typeface="Calibri"/>
              <a:sym typeface="Calibri"/>
            </a:endParaRPr>
          </a:p>
        </p:txBody>
      </p:sp>
      <p:sp>
        <p:nvSpPr>
          <p:cNvPr id="85" name="Shape 85"/>
          <p:cNvSpPr/>
          <p:nvPr/>
        </p:nvSpPr>
        <p:spPr>
          <a:xfrm>
            <a:off x="0" y="1279525"/>
            <a:ext cx="533400" cy="228600"/>
          </a:xfrm>
          <a:prstGeom prst="rect">
            <a:avLst/>
          </a:prstGeom>
          <a:solidFill>
            <a:srgbClr val="579D1C"/>
          </a:solidFill>
          <a:ln>
            <a:noFill/>
          </a:ln>
        </p:spPr>
        <p:txBody>
          <a:bodyPr lIns="91425" tIns="45700" rIns="91425" bIns="45700" anchor="ctr" anchorCtr="0">
            <a:noAutofit/>
          </a:bodyPr>
          <a:lstStyle/>
          <a:p>
            <a:pPr>
              <a:lnSpc>
                <a:spcPct val="93000"/>
              </a:lnSpc>
              <a:buClr>
                <a:srgbClr val="000000"/>
              </a:buClr>
              <a:buFont typeface="Times New Roman"/>
              <a:buNone/>
            </a:pPr>
            <a:endParaRPr kern="0">
              <a:solidFill>
                <a:srgbClr val="000000"/>
              </a:solidFill>
              <a:latin typeface="Calibri"/>
              <a:ea typeface="Calibri"/>
              <a:cs typeface="Calibri"/>
              <a:sym typeface="Calibri"/>
            </a:endParaRPr>
          </a:p>
        </p:txBody>
      </p:sp>
      <p:sp>
        <p:nvSpPr>
          <p:cNvPr id="86" name="Shape 86"/>
          <p:cNvSpPr/>
          <p:nvPr/>
        </p:nvSpPr>
        <p:spPr>
          <a:xfrm>
            <a:off x="590550" y="1279525"/>
            <a:ext cx="8553600" cy="228600"/>
          </a:xfrm>
          <a:prstGeom prst="rect">
            <a:avLst/>
          </a:prstGeom>
          <a:solidFill>
            <a:srgbClr val="4B1F6F"/>
          </a:solidFill>
          <a:ln>
            <a:noFill/>
          </a:ln>
        </p:spPr>
        <p:txBody>
          <a:bodyPr lIns="91425" tIns="45700" rIns="91425" bIns="45700" anchor="ctr" anchorCtr="0">
            <a:noAutofit/>
          </a:bodyPr>
          <a:lstStyle/>
          <a:p>
            <a:pPr>
              <a:lnSpc>
                <a:spcPct val="93000"/>
              </a:lnSpc>
              <a:buClr>
                <a:srgbClr val="000000"/>
              </a:buClr>
              <a:buFont typeface="Times New Roman"/>
              <a:buNone/>
            </a:pPr>
            <a:endParaRPr kern="0">
              <a:solidFill>
                <a:srgbClr val="000000"/>
              </a:solidFill>
              <a:latin typeface="Calibri"/>
              <a:ea typeface="Calibri"/>
              <a:cs typeface="Calibri"/>
              <a:sym typeface="Calibri"/>
            </a:endParaRPr>
          </a:p>
        </p:txBody>
      </p:sp>
      <p:sp>
        <p:nvSpPr>
          <p:cNvPr id="87" name="Shape 87"/>
          <p:cNvSpPr txBox="1">
            <a:spLocks noGrp="1"/>
          </p:cNvSpPr>
          <p:nvPr>
            <p:ph type="title"/>
          </p:nvPr>
        </p:nvSpPr>
        <p:spPr>
          <a:xfrm>
            <a:off x="612775" y="228600"/>
            <a:ext cx="8151900" cy="989100"/>
          </a:xfrm>
          <a:prstGeom prst="rect">
            <a:avLst/>
          </a:prstGeom>
          <a:noFill/>
          <a:ln>
            <a:noFill/>
          </a:ln>
        </p:spPr>
        <p:txBody>
          <a:bodyPr lIns="91425" tIns="91425" rIns="91425" bIns="91425" anchor="t" anchorCtr="0"/>
          <a:lstStyle>
            <a:lvl1pPr marL="0" marR="0" lvl="0" indent="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1pPr>
            <a:lvl2pPr marL="0" marR="0" lvl="1" indent="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2pPr>
            <a:lvl3pPr marL="0" marR="0" lvl="2" indent="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3pPr>
            <a:lvl4pPr marL="0" marR="0" lvl="3" indent="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4pPr>
            <a:lvl5pPr marL="0" marR="0" lvl="4" indent="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5pPr>
            <a:lvl6pPr marL="2514600" marR="0" lvl="5" indent="-22860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6pPr>
            <a:lvl7pPr marL="2971800" marR="0" lvl="6" indent="-22860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7pPr>
            <a:lvl8pPr marL="3429000" marR="0" lvl="7" indent="-22860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8pPr>
            <a:lvl9pPr marL="3886200" marR="0" lvl="8" indent="-228600" algn="l" rtl="0">
              <a:lnSpc>
                <a:spcPct val="102000"/>
              </a:lnSpc>
              <a:spcBef>
                <a:spcPts val="0"/>
              </a:spcBef>
              <a:spcAft>
                <a:spcPts val="0"/>
              </a:spcAft>
              <a:buNone/>
              <a:defRPr sz="3600" b="0" i="0" u="none" strike="noStrike" cap="none">
                <a:solidFill>
                  <a:srgbClr val="000000"/>
                </a:solidFill>
                <a:latin typeface="Calibri"/>
                <a:ea typeface="Calibri"/>
                <a:cs typeface="Calibri"/>
                <a:sym typeface="Calibri"/>
              </a:defRPr>
            </a:lvl9pPr>
          </a:lstStyle>
          <a:p>
            <a:endParaRPr/>
          </a:p>
        </p:txBody>
      </p:sp>
      <p:sp>
        <p:nvSpPr>
          <p:cNvPr id="88" name="Shape 88"/>
          <p:cNvSpPr txBox="1">
            <a:spLocks noGrp="1"/>
          </p:cNvSpPr>
          <p:nvPr>
            <p:ph type="dt" idx="10"/>
          </p:nvPr>
        </p:nvSpPr>
        <p:spPr>
          <a:xfrm>
            <a:off x="6096000" y="6248400"/>
            <a:ext cx="2665500" cy="363600"/>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0000"/>
              </a:buClr>
              <a:buFont typeface="Times New Roman"/>
              <a:buNone/>
              <a:defRPr sz="1800" b="0" i="0" u="none" strike="noStrike" cap="none">
                <a:solidFill>
                  <a:srgbClr val="000000"/>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kern="0"/>
          </a:p>
        </p:txBody>
      </p:sp>
      <p:sp>
        <p:nvSpPr>
          <p:cNvPr id="89" name="Shape 89"/>
          <p:cNvSpPr txBox="1"/>
          <p:nvPr/>
        </p:nvSpPr>
        <p:spPr>
          <a:xfrm>
            <a:off x="609600" y="6248400"/>
            <a:ext cx="5421300" cy="365100"/>
          </a:xfrm>
          <a:prstGeom prst="rect">
            <a:avLst/>
          </a:prstGeom>
          <a:noFill/>
          <a:ln>
            <a:noFill/>
          </a:ln>
        </p:spPr>
        <p:txBody>
          <a:bodyPr lIns="91425" tIns="45700" rIns="91425" bIns="45700" anchor="ctr" anchorCtr="0">
            <a:noAutofit/>
          </a:bodyPr>
          <a:lstStyle/>
          <a:p>
            <a:pPr>
              <a:lnSpc>
                <a:spcPct val="93000"/>
              </a:lnSpc>
              <a:buClr>
                <a:srgbClr val="000000"/>
              </a:buClr>
              <a:buFont typeface="Times New Roman"/>
              <a:buNone/>
            </a:pPr>
            <a:endParaRPr kern="0">
              <a:solidFill>
                <a:srgbClr val="000000"/>
              </a:solidFill>
              <a:latin typeface="Calibri"/>
              <a:ea typeface="Calibri"/>
              <a:cs typeface="Calibri"/>
              <a:sym typeface="Calibri"/>
            </a:endParaRPr>
          </a:p>
        </p:txBody>
      </p:sp>
      <p:sp>
        <p:nvSpPr>
          <p:cNvPr id="90" name="Shape 90"/>
          <p:cNvSpPr txBox="1">
            <a:spLocks noGrp="1"/>
          </p:cNvSpPr>
          <p:nvPr>
            <p:ph type="sldNum" idx="12"/>
          </p:nvPr>
        </p:nvSpPr>
        <p:spPr>
          <a:xfrm>
            <a:off x="0" y="1597025"/>
            <a:ext cx="531900" cy="243000"/>
          </a:xfrm>
          <a:prstGeom prst="rect">
            <a:avLst/>
          </a:prstGeom>
          <a:noFill/>
          <a:ln>
            <a:noFill/>
          </a:ln>
        </p:spPr>
        <p:txBody>
          <a:bodyPr lIns="90000" tIns="45000" rIns="90000" bIns="45000" anchor="t" anchorCtr="0">
            <a:noAutofit/>
          </a:bodyPr>
          <a:lstStyle/>
          <a:p>
            <a:pPr>
              <a:buClr>
                <a:srgbClr val="000000"/>
              </a:buClr>
              <a:buSzPct val="25000"/>
              <a:buFont typeface="Times New Roman"/>
              <a:buNone/>
            </a:pPr>
            <a:fld id="{00000000-1234-1234-1234-123412341234}" type="slidenum">
              <a:rPr lang="en-US" kern="0">
                <a:solidFill>
                  <a:srgbClr val="FFFFFF"/>
                </a:solidFill>
                <a:latin typeface="Questrial"/>
                <a:ea typeface="Questrial"/>
                <a:cs typeface="Questrial"/>
                <a:sym typeface="Questrial"/>
              </a:rPr>
              <a:pPr>
                <a:buClr>
                  <a:srgbClr val="000000"/>
                </a:buClr>
                <a:buSzPct val="25000"/>
                <a:buFont typeface="Times New Roman"/>
                <a:buNone/>
              </a:pPr>
              <a:t>‹#›</a:t>
            </a:fld>
            <a:endParaRPr lang="en-US" kern="0">
              <a:solidFill>
                <a:srgbClr val="FFFFFF"/>
              </a:solidFill>
              <a:latin typeface="Questrial"/>
              <a:ea typeface="Questrial"/>
              <a:cs typeface="Questrial"/>
              <a:sym typeface="Questrial"/>
            </a:endParaRPr>
          </a:p>
        </p:txBody>
      </p:sp>
      <p:sp>
        <p:nvSpPr>
          <p:cNvPr id="91" name="Shape 91"/>
          <p:cNvSpPr txBox="1">
            <a:spLocks noGrp="1"/>
          </p:cNvSpPr>
          <p:nvPr>
            <p:ph type="body" idx="1"/>
          </p:nvPr>
        </p:nvSpPr>
        <p:spPr>
          <a:xfrm>
            <a:off x="612775" y="1600200"/>
            <a:ext cx="8151900" cy="4494300"/>
          </a:xfrm>
          <a:prstGeom prst="rect">
            <a:avLst/>
          </a:prstGeom>
          <a:noFill/>
          <a:ln>
            <a:noFill/>
          </a:ln>
        </p:spPr>
        <p:txBody>
          <a:bodyPr lIns="91425" tIns="91425" rIns="91425" bIns="91425" anchor="t" anchorCtr="0"/>
          <a:lstStyle>
            <a:lvl1pPr marL="342900" marR="0" lvl="0" indent="-158750" algn="l" rtl="0">
              <a:lnSpc>
                <a:spcPct val="102000"/>
              </a:lnSpc>
              <a:spcBef>
                <a:spcPts val="0"/>
              </a:spcBef>
              <a:spcAft>
                <a:spcPts val="1425"/>
              </a:spcAft>
              <a:buClr>
                <a:srgbClr val="000000"/>
              </a:buClr>
              <a:buSzPct val="100000"/>
              <a:buFont typeface="Times New Roman"/>
              <a:buChar char="•"/>
              <a:defRPr sz="2900" b="0" i="0" u="none" strike="noStrike" cap="none">
                <a:solidFill>
                  <a:srgbClr val="000000"/>
                </a:solidFill>
                <a:latin typeface="Calibri"/>
                <a:ea typeface="Calibri"/>
                <a:cs typeface="Calibri"/>
                <a:sym typeface="Calibri"/>
              </a:defRPr>
            </a:lvl1pPr>
            <a:lvl2pPr marL="742950" marR="0" lvl="1" indent="-139700" algn="l" rtl="0">
              <a:lnSpc>
                <a:spcPct val="102000"/>
              </a:lnSpc>
              <a:spcBef>
                <a:spcPts val="0"/>
              </a:spcBef>
              <a:spcAft>
                <a:spcPts val="1138"/>
              </a:spcAft>
              <a:buClr>
                <a:srgbClr val="000000"/>
              </a:buClr>
              <a:buSzPct val="100000"/>
              <a:buFont typeface="Times New Roman"/>
              <a:buChar char="–"/>
              <a:defRPr sz="2300" b="0" i="0" u="none" strike="noStrike" cap="none">
                <a:solidFill>
                  <a:srgbClr val="000000"/>
                </a:solidFill>
                <a:latin typeface="Calibri"/>
                <a:ea typeface="Calibri"/>
                <a:cs typeface="Calibri"/>
                <a:sym typeface="Calibri"/>
              </a:defRPr>
            </a:lvl2pPr>
            <a:lvl3pPr marL="1143000" marR="0" lvl="2" indent="-101600" algn="l" rtl="0">
              <a:lnSpc>
                <a:spcPct val="102000"/>
              </a:lnSpc>
              <a:spcBef>
                <a:spcPts val="0"/>
              </a:spcBef>
              <a:spcAft>
                <a:spcPts val="850"/>
              </a:spcAft>
              <a:buClr>
                <a:srgbClr val="000000"/>
              </a:buClr>
              <a:buSzPct val="100000"/>
              <a:buFont typeface="Times New Roman"/>
              <a:buChar char="•"/>
              <a:defRPr sz="2000" b="0" i="0" u="none" strike="noStrike" cap="none">
                <a:solidFill>
                  <a:srgbClr val="000000"/>
                </a:solidFill>
                <a:latin typeface="Calibri"/>
                <a:ea typeface="Calibri"/>
                <a:cs typeface="Calibri"/>
                <a:sym typeface="Calibri"/>
              </a:defRPr>
            </a:lvl3pPr>
            <a:lvl4pPr marL="1600200" marR="0" lvl="3" indent="-101600" algn="l" rtl="0">
              <a:lnSpc>
                <a:spcPct val="102000"/>
              </a:lnSpc>
              <a:spcBef>
                <a:spcPts val="0"/>
              </a:spcBef>
              <a:spcAft>
                <a:spcPts val="575"/>
              </a:spcAft>
              <a:buClr>
                <a:srgbClr val="000000"/>
              </a:buClr>
              <a:buSzPct val="100000"/>
              <a:buFont typeface="Times New Roman"/>
              <a:buChar char="–"/>
              <a:defRPr sz="2000" b="0" i="0" u="none" strike="noStrike" cap="none">
                <a:solidFill>
                  <a:srgbClr val="000000"/>
                </a:solidFill>
                <a:latin typeface="Calibri"/>
                <a:ea typeface="Calibri"/>
                <a:cs typeface="Calibri"/>
                <a:sym typeface="Calibri"/>
              </a:defRPr>
            </a:lvl4pPr>
            <a:lvl5pPr marL="2057400" marR="0" lvl="4" indent="-101600" algn="l" rtl="0">
              <a:lnSpc>
                <a:spcPct val="102000"/>
              </a:lnSpc>
              <a:spcBef>
                <a:spcPts val="0"/>
              </a:spcBef>
              <a:spcAft>
                <a:spcPts val="288"/>
              </a:spcAft>
              <a:buClr>
                <a:srgbClr val="000000"/>
              </a:buClr>
              <a:buSzPct val="100000"/>
              <a:buFont typeface="Times New Roman"/>
              <a:buChar char="»"/>
              <a:defRPr sz="2000" b="0" i="0" u="none" strike="noStrike" cap="none">
                <a:solidFill>
                  <a:srgbClr val="000000"/>
                </a:solidFill>
                <a:latin typeface="Calibri"/>
                <a:ea typeface="Calibri"/>
                <a:cs typeface="Calibri"/>
                <a:sym typeface="Calibri"/>
              </a:defRPr>
            </a:lvl5pPr>
            <a:lvl6pPr marL="2514600" marR="0" lvl="5" indent="-228600" algn="l" rtl="0">
              <a:lnSpc>
                <a:spcPct val="102000"/>
              </a:lnSpc>
              <a:spcBef>
                <a:spcPts val="0"/>
              </a:spcBef>
              <a:spcAft>
                <a:spcPts val="288"/>
              </a:spcAft>
              <a:buNone/>
              <a:defRPr sz="2000" b="0" i="0" u="none" strike="noStrike" cap="none">
                <a:solidFill>
                  <a:srgbClr val="000000"/>
                </a:solidFill>
                <a:latin typeface="Calibri"/>
                <a:ea typeface="Calibri"/>
                <a:cs typeface="Calibri"/>
                <a:sym typeface="Calibri"/>
              </a:defRPr>
            </a:lvl6pPr>
            <a:lvl7pPr marL="2971800" marR="0" lvl="6" indent="-228600" algn="l" rtl="0">
              <a:lnSpc>
                <a:spcPct val="102000"/>
              </a:lnSpc>
              <a:spcBef>
                <a:spcPts val="0"/>
              </a:spcBef>
              <a:spcAft>
                <a:spcPts val="288"/>
              </a:spcAft>
              <a:buNone/>
              <a:defRPr sz="2000" b="0" i="0" u="none" strike="noStrike" cap="none">
                <a:solidFill>
                  <a:srgbClr val="000000"/>
                </a:solidFill>
                <a:latin typeface="Calibri"/>
                <a:ea typeface="Calibri"/>
                <a:cs typeface="Calibri"/>
                <a:sym typeface="Calibri"/>
              </a:defRPr>
            </a:lvl7pPr>
            <a:lvl8pPr marL="3429000" marR="0" lvl="7" indent="-228600" algn="l" rtl="0">
              <a:lnSpc>
                <a:spcPct val="102000"/>
              </a:lnSpc>
              <a:spcBef>
                <a:spcPts val="0"/>
              </a:spcBef>
              <a:spcAft>
                <a:spcPts val="288"/>
              </a:spcAft>
              <a:buNone/>
              <a:defRPr sz="2000" b="0" i="0" u="none" strike="noStrike" cap="none">
                <a:solidFill>
                  <a:srgbClr val="000000"/>
                </a:solidFill>
                <a:latin typeface="Calibri"/>
                <a:ea typeface="Calibri"/>
                <a:cs typeface="Calibri"/>
                <a:sym typeface="Calibri"/>
              </a:defRPr>
            </a:lvl8pPr>
            <a:lvl9pPr marL="3886200" marR="0" lvl="8" indent="-228600" algn="l" rtl="0">
              <a:lnSpc>
                <a:spcPct val="102000"/>
              </a:lnSpc>
              <a:spcBef>
                <a:spcPts val="0"/>
              </a:spcBef>
              <a:spcAft>
                <a:spcPts val="288"/>
              </a:spcAft>
              <a:buNone/>
              <a:defRPr sz="2000" b="0" i="0" u="none" strike="noStrike" cap="none">
                <a:solidFill>
                  <a:srgbClr val="000000"/>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784236293"/>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5.xml"/><Relationship Id="rId16" Type="http://schemas.openxmlformats.org/officeDocument/2006/relationships/diagramColors" Target="../diagrams/colors3.xml"/><Relationship Id="rId1" Type="http://schemas.openxmlformats.org/officeDocument/2006/relationships/slideLayout" Target="../slideLayouts/slideLayout1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15.xml"/><Relationship Id="rId6" Type="http://schemas.openxmlformats.org/officeDocument/2006/relationships/image" Target="../media/image51.jpeg"/><Relationship Id="rId5" Type="http://schemas.openxmlformats.org/officeDocument/2006/relationships/image" Target="../media/image50.jpg"/><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hyperlink" Target="http://www.culturalorientation.net/" TargetMode="External"/><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image" Target="../media/image54.png"/><Relationship Id="rId5" Type="http://schemas.openxmlformats.org/officeDocument/2006/relationships/image" Target="../media/image23.png"/><Relationship Id="rId4" Type="http://schemas.openxmlformats.org/officeDocument/2006/relationships/hyperlink" Target="http://www.teachingtolerance.org/"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15.xml"/><Relationship Id="rId4" Type="http://schemas.openxmlformats.org/officeDocument/2006/relationships/image" Target="../media/image55.png"/></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57.jpg"/></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0.xml"/><Relationship Id="rId1" Type="http://schemas.openxmlformats.org/officeDocument/2006/relationships/slideLayout" Target="../slideLayouts/slideLayout1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www.findtreatment.samhsa.gov/" TargetMode="External"/><Relationship Id="rId7" Type="http://schemas.openxmlformats.org/officeDocument/2006/relationships/image" Target="../media/image62.jpg"/><Relationship Id="rId2" Type="http://schemas.openxmlformats.org/officeDocument/2006/relationships/notesSlide" Target="../notesSlides/notesSlide41.xml"/><Relationship Id="rId1" Type="http://schemas.openxmlformats.org/officeDocument/2006/relationships/slideLayout" Target="../slideLayouts/slideLayout13.xml"/><Relationship Id="rId6" Type="http://schemas.openxmlformats.org/officeDocument/2006/relationships/hyperlink" Target="mailto:info@nami.org" TargetMode="External"/><Relationship Id="rId5" Type="http://schemas.openxmlformats.org/officeDocument/2006/relationships/hyperlink" Target="tel:8009506264" TargetMode="External"/><Relationship Id="rId4" Type="http://schemas.openxmlformats.org/officeDocument/2006/relationships/hyperlink" Target="http://www.dhs.state.il.us/page.aspx?module=12&amp;officetype=&amp;county"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13.xml"/><Relationship Id="rId5" Type="http://schemas.openxmlformats.org/officeDocument/2006/relationships/image" Target="../media/image64.png"/><Relationship Id="rId4" Type="http://schemas.openxmlformats.org/officeDocument/2006/relationships/image" Target="../media/image63.jpeg"/></Relationships>
</file>

<file path=ppt/slides/_rels/slide6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3.xml.rels><?xml version="1.0" encoding="UTF-8" standalone="yes"?>
<Relationships xmlns="http://schemas.openxmlformats.org/package/2006/relationships"><Relationship Id="rId3" Type="http://schemas.openxmlformats.org/officeDocument/2006/relationships/hyperlink" Target="http://www.dhs.state.il.us/page.aspx?item=30893" TargetMode="External"/><Relationship Id="rId2" Type="http://schemas.openxmlformats.org/officeDocument/2006/relationships/notesSlide" Target="../notesSlides/notesSlide44.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66.png"/></Relationships>
</file>

<file path=ppt/slides/_rels/slide6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5.xml"/><Relationship Id="rId1" Type="http://schemas.openxmlformats.org/officeDocument/2006/relationships/slideLayout" Target="../slideLayouts/slideLayout13.xml"/><Relationship Id="rId6" Type="http://schemas.openxmlformats.org/officeDocument/2006/relationships/image" Target="../media/image70.jpeg"/><Relationship Id="rId5" Type="http://schemas.openxmlformats.org/officeDocument/2006/relationships/image" Target="../media/image69.jpg"/><Relationship Id="rId4" Type="http://schemas.openxmlformats.org/officeDocument/2006/relationships/image" Target="../media/image68.jpeg"/></Relationships>
</file>

<file path=ppt/slides/_rels/slide6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www.google.com/url?sa=i&amp;rct=j&amp;q=&amp;esrc=s&amp;source=images&amp;cd=&amp;cad=rja&amp;uact=8&amp;ved=0ahUKEwjWuaG92LbKAhUCnIMKHd0YCHkQjRwIBw&amp;url=https://twitter.com/luriechildrens&amp;psig=AFQjCNHDDXkoN75Kp2XqBwObqpZqk16IFA&amp;ust=1453320909415236" TargetMode="External"/><Relationship Id="rId7" Type="http://schemas.openxmlformats.org/officeDocument/2006/relationships/hyperlink" Target="mailto:ccr@luriechildrens.org" TargetMode="External"/><Relationship Id="rId2" Type="http://schemas.openxmlformats.org/officeDocument/2006/relationships/notesSlide" Target="../notesSlides/notesSlide47.xml"/><Relationship Id="rId1" Type="http://schemas.openxmlformats.org/officeDocument/2006/relationships/slideLayout" Target="../slideLayouts/slideLayout16.xml"/><Relationship Id="rId6" Type="http://schemas.openxmlformats.org/officeDocument/2006/relationships/hyperlink" Target="https://childhoodresilience.org/DACA" TargetMode="External"/><Relationship Id="rId5" Type="http://schemas.openxmlformats.org/officeDocument/2006/relationships/hyperlink" Target="mailto:rfordpaz@luriechildrens.org" TargetMode="External"/><Relationship Id="rId4" Type="http://schemas.openxmlformats.org/officeDocument/2006/relationships/image" Target="../media/image72.jpeg"/></Relationships>
</file>

<file path=ppt/slides/_rels/slide67.xml.rels><?xml version="1.0" encoding="UTF-8" standalone="yes"?>
<Relationships xmlns="http://schemas.openxmlformats.org/package/2006/relationships"><Relationship Id="rId3" Type="http://schemas.openxmlformats.org/officeDocument/2006/relationships/hyperlink" Target="http://www.brycs.org/clearinghouse/Highlighted-Resources-Immigrant-Refugee-Awareness-Instructional-Materials.cfm" TargetMode="External"/><Relationship Id="rId7"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15.xml"/><Relationship Id="rId6" Type="http://schemas.openxmlformats.org/officeDocument/2006/relationships/hyperlink" Target="http://www.nctsn.org/trauma-types/refugee-trauma" TargetMode="External"/><Relationship Id="rId5" Type="http://schemas.openxmlformats.org/officeDocument/2006/relationships/hyperlink" Target="http://www.tolerance.org/classroom-resources" TargetMode="External"/><Relationship Id="rId4" Type="http://schemas.openxmlformats.org/officeDocument/2006/relationships/hyperlink" Target="https://childhoodresilience.org/yna-resources-listing/2017/9/5/mental-health-resources-for-marginalized-youth-and-families" TargetMode="External"/></Relationships>
</file>

<file path=ppt/slides/_rels/slide68.xml.rels><?xml version="1.0" encoding="UTF-8" standalone="yes"?>
<Relationships xmlns="http://schemas.openxmlformats.org/package/2006/relationships"><Relationship Id="rId8" Type="http://schemas.openxmlformats.org/officeDocument/2006/relationships/hyperlink" Target="http://www.resurrectionproject.org/" TargetMode="External"/><Relationship Id="rId3" Type="http://schemas.openxmlformats.org/officeDocument/2006/relationships/hyperlink" Target="https://www.ilrc.org/family-preparedness-plan" TargetMode="External"/><Relationship Id="rId7" Type="http://schemas.openxmlformats.org/officeDocument/2006/relationships/hyperlink" Target="https://www.immigrantjustice.org/" TargetMode="External"/><Relationship Id="rId2" Type="http://schemas.openxmlformats.org/officeDocument/2006/relationships/notesSlide" Target="../notesSlides/notesSlide49.xml"/><Relationship Id="rId1" Type="http://schemas.openxmlformats.org/officeDocument/2006/relationships/slideLayout" Target="../slideLayouts/slideLayout15.xml"/><Relationship Id="rId6" Type="http://schemas.openxmlformats.org/officeDocument/2006/relationships/hyperlink" Target="http://stopbreathethink.org/" TargetMode="External"/><Relationship Id="rId5" Type="http://schemas.openxmlformats.org/officeDocument/2006/relationships/hyperlink" Target="https://www.immigrantjustice.org/services/general-immigration" TargetMode="External"/><Relationship Id="rId4" Type="http://schemas.openxmlformats.org/officeDocument/2006/relationships/hyperlink" Target="http://www.icirr.org/content/documents/emergency_plan.pdf" TargetMode="External"/><Relationship Id="rId9"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hyperlink" Target="mailto:davelar@icirr.org" TargetMode="External"/><Relationship Id="rId2" Type="http://schemas.openxmlformats.org/officeDocument/2006/relationships/notesSlide" Target="../notesSlides/notesSlide50.xml"/><Relationship Id="rId1" Type="http://schemas.openxmlformats.org/officeDocument/2006/relationships/slideLayout" Target="../slideLayouts/slideLayout22.xml"/><Relationship Id="rId4" Type="http://schemas.openxmlformats.org/officeDocument/2006/relationships/hyperlink" Target="http://www.icirr.or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www.icirr.org/" TargetMode="External"/><Relationship Id="rId2" Type="http://schemas.openxmlformats.org/officeDocument/2006/relationships/notesSlide" Target="../notesSlides/notesSlide51.xml"/><Relationship Id="rId1" Type="http://schemas.openxmlformats.org/officeDocument/2006/relationships/slideLayout" Target="../slideLayouts/slideLayout2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3.xml.rels><?xml version="1.0" encoding="UTF-8" standalone="yes"?>
<Relationships xmlns="http://schemas.openxmlformats.org/package/2006/relationships"><Relationship Id="rId2" Type="http://schemas.openxmlformats.org/officeDocument/2006/relationships/hyperlink" Target="http://www.icirr.org/" TargetMode="External"/><Relationship Id="rId1" Type="http://schemas.openxmlformats.org/officeDocument/2006/relationships/slideLayout" Target="../slideLayouts/slideLayout2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73.png"/><Relationship Id="rId2" Type="http://schemas.openxmlformats.org/officeDocument/2006/relationships/diagramData" Target="../diagrams/data4.xml"/><Relationship Id="rId1" Type="http://schemas.openxmlformats.org/officeDocument/2006/relationships/slideLayout" Target="../slideLayouts/slideLayout2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4.png"/><Relationship Id="rId1" Type="http://schemas.openxmlformats.org/officeDocument/2006/relationships/slideLayout" Target="../slideLayouts/slideLayout30.xml"/><Relationship Id="rId4" Type="http://schemas.openxmlformats.org/officeDocument/2006/relationships/hyperlink" Target="https://www.migrationpolicy.org/research/differing-dreams-estimating-unauthorized-populations-could-benefit-under-different"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8.xml.rels><?xml version="1.0" encoding="UTF-8" standalone="yes"?>
<Relationships xmlns="http://schemas.openxmlformats.org/package/2006/relationships"><Relationship Id="rId3" Type="http://schemas.openxmlformats.org/officeDocument/2006/relationships/hyperlink" Target="http://www.icirr.org/" TargetMode="External"/><Relationship Id="rId2" Type="http://schemas.openxmlformats.org/officeDocument/2006/relationships/notesSlide" Target="../notesSlides/notesSlide52.xml"/><Relationship Id="rId1" Type="http://schemas.openxmlformats.org/officeDocument/2006/relationships/slideLayout" Target="../slideLayouts/slideLayout27.xml"/><Relationship Id="rId4" Type="http://schemas.openxmlformats.org/officeDocument/2006/relationships/image" Target="../media/image73.png"/></Relationships>
</file>

<file path=ppt/slides/_rels/slide79.xml.rels><?xml version="1.0" encoding="UTF-8" standalone="yes"?>
<Relationships xmlns="http://schemas.openxmlformats.org/package/2006/relationships"><Relationship Id="rId3" Type="http://schemas.openxmlformats.org/officeDocument/2006/relationships/hyperlink" Target="http://www.icirr.org/" TargetMode="External"/><Relationship Id="rId2" Type="http://schemas.openxmlformats.org/officeDocument/2006/relationships/notesSlide" Target="../notesSlides/notesSlide53.xml"/><Relationship Id="rId1" Type="http://schemas.openxmlformats.org/officeDocument/2006/relationships/slideLayout" Target="../slideLayouts/slideLayout27.xml"/><Relationship Id="rId4" Type="http://schemas.openxmlformats.org/officeDocument/2006/relationships/image" Target="../media/image73.pn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www.icirr.org/" TargetMode="External"/><Relationship Id="rId2" Type="http://schemas.openxmlformats.org/officeDocument/2006/relationships/notesSlide" Target="../notesSlides/notesSlide54.xml"/><Relationship Id="rId1" Type="http://schemas.openxmlformats.org/officeDocument/2006/relationships/slideLayout" Target="../slideLayouts/slideLayout27.xml"/><Relationship Id="rId4" Type="http://schemas.openxmlformats.org/officeDocument/2006/relationships/image" Target="../media/image73.png"/></Relationships>
</file>

<file path=ppt/slides/_rels/slide81.xml.rels><?xml version="1.0" encoding="UTF-8" standalone="yes"?>
<Relationships xmlns="http://schemas.openxmlformats.org/package/2006/relationships"><Relationship Id="rId3" Type="http://schemas.openxmlformats.org/officeDocument/2006/relationships/hyperlink" Target="http://www.icirr.org/" TargetMode="External"/><Relationship Id="rId2" Type="http://schemas.openxmlformats.org/officeDocument/2006/relationships/notesSlide" Target="../notesSlides/notesSlide55.xml"/><Relationship Id="rId1" Type="http://schemas.openxmlformats.org/officeDocument/2006/relationships/slideLayout" Target="../slideLayouts/slideLayout27.xml"/><Relationship Id="rId4" Type="http://schemas.openxmlformats.org/officeDocument/2006/relationships/image" Target="../media/image73.png"/></Relationships>
</file>

<file path=ppt/slides/_rels/slide8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6.xml"/><Relationship Id="rId1" Type="http://schemas.openxmlformats.org/officeDocument/2006/relationships/slideLayout" Target="../slideLayouts/slideLayout27.xml"/><Relationship Id="rId4" Type="http://schemas.openxmlformats.org/officeDocument/2006/relationships/image" Target="../media/image73.png"/></Relationships>
</file>

<file path=ppt/slides/_rels/slide83.xml.rels><?xml version="1.0" encoding="UTF-8" standalone="yes"?>
<Relationships xmlns="http://schemas.openxmlformats.org/package/2006/relationships"><Relationship Id="rId2" Type="http://schemas.openxmlformats.org/officeDocument/2006/relationships/hyperlink" Target="http://www.icirr.org/" TargetMode="External"/><Relationship Id="rId1" Type="http://schemas.openxmlformats.org/officeDocument/2006/relationships/slideLayout" Target="../slideLayouts/slideLayout20.xml"/></Relationships>
</file>

<file path=ppt/slides/_rels/slide84.xml.rels><?xml version="1.0" encoding="UTF-8" standalone="yes"?>
<Relationships xmlns="http://schemas.openxmlformats.org/package/2006/relationships"><Relationship Id="rId2" Type="http://schemas.openxmlformats.org/officeDocument/2006/relationships/hyperlink" Target="http://www.icirr.org/" TargetMode="External"/><Relationship Id="rId1" Type="http://schemas.openxmlformats.org/officeDocument/2006/relationships/slideLayout" Target="../slideLayouts/slideLayout20.xml"/></Relationships>
</file>

<file path=ppt/slides/_rels/slide8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7.xml"/><Relationship Id="rId1" Type="http://schemas.openxmlformats.org/officeDocument/2006/relationships/slideLayout" Target="../slideLayouts/slideLayout36.xml"/></Relationships>
</file>

<file path=ppt/slides/_rels/slide8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8.xml"/><Relationship Id="rId1" Type="http://schemas.openxmlformats.org/officeDocument/2006/relationships/slideLayout" Target="../slideLayouts/slideLayout36.xml"/></Relationships>
</file>

<file path=ppt/slides/_rels/slide8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9.xml"/><Relationship Id="rId1" Type="http://schemas.openxmlformats.org/officeDocument/2006/relationships/slideLayout" Target="../slideLayouts/slideLayout37.xml"/></Relationships>
</file>

<file path=ppt/slides/_rels/slide8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0.xml"/><Relationship Id="rId1" Type="http://schemas.openxmlformats.org/officeDocument/2006/relationships/slideLayout" Target="../slideLayouts/slideLayout37.xml"/></Relationships>
</file>

<file path=ppt/slides/_rels/slide8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1.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62.xml"/><Relationship Id="rId1" Type="http://schemas.openxmlformats.org/officeDocument/2006/relationships/slideLayout" Target="../slideLayouts/slideLayout27.xml"/></Relationships>
</file>

<file path=ppt/slides/_rels/slide91.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63.xml"/><Relationship Id="rId1" Type="http://schemas.openxmlformats.org/officeDocument/2006/relationships/slideLayout" Target="../slideLayouts/slideLayout27.xml"/></Relationships>
</file>

<file path=ppt/slides/_rels/slide92.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64.xml"/><Relationship Id="rId1" Type="http://schemas.openxmlformats.org/officeDocument/2006/relationships/slideLayout" Target="../slideLayouts/slideLayout27.xml"/></Relationships>
</file>

<file path=ppt/slides/_rels/slide93.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65.xml"/><Relationship Id="rId1" Type="http://schemas.openxmlformats.org/officeDocument/2006/relationships/slideLayout" Target="../slideLayouts/slideLayout27.xml"/></Relationships>
</file>

<file path=ppt/slides/_rels/slide9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6.xml"/><Relationship Id="rId1" Type="http://schemas.openxmlformats.org/officeDocument/2006/relationships/slideLayout" Target="../slideLayouts/slideLayout27.xml"/></Relationships>
</file>

<file path=ppt/slides/_rels/slide9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7.xml"/><Relationship Id="rId1" Type="http://schemas.openxmlformats.org/officeDocument/2006/relationships/slideLayout" Target="../slideLayouts/slideLayout2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8.xml.rels><?xml version="1.0" encoding="UTF-8" standalone="yes"?>
<Relationships xmlns="http://schemas.openxmlformats.org/package/2006/relationships"><Relationship Id="rId3" Type="http://schemas.openxmlformats.org/officeDocument/2006/relationships/hyperlink" Target="http://www.icirr.org/" TargetMode="External"/><Relationship Id="rId2" Type="http://schemas.openxmlformats.org/officeDocument/2006/relationships/notesSlide" Target="../notesSlides/notesSlide69.xml"/><Relationship Id="rId1" Type="http://schemas.openxmlformats.org/officeDocument/2006/relationships/slideLayout" Target="../slideLayouts/slideLayout22.xml"/></Relationships>
</file>

<file path=ppt/slides/_rels/slide9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0.xml"/><Relationship Id="rId1" Type="http://schemas.openxmlformats.org/officeDocument/2006/relationships/slideLayout" Target="../slideLayouts/slideLayout27.xml"/><Relationship Id="rId4" Type="http://schemas.openxmlformats.org/officeDocument/2006/relationships/image" Target="../media/image7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1"/>
            <a:ext cx="7696200" cy="1371599"/>
          </a:xfrm>
        </p:spPr>
        <p:txBody>
          <a:bodyPr>
            <a:noAutofit/>
          </a:bodyPr>
          <a:lstStyle/>
          <a:p>
            <a:pPr algn="ctr"/>
            <a:r>
              <a:rPr lang="en-US" sz="2800" b="1" dirty="0" smtClean="0">
                <a:solidFill>
                  <a:srgbClr val="0070C0"/>
                </a:solidFill>
              </a:rPr>
              <a:t>Immigration Update-How to Support Our Students</a:t>
            </a:r>
            <a:br>
              <a:rPr lang="en-US" sz="2800" b="1" dirty="0" smtClean="0">
                <a:solidFill>
                  <a:srgbClr val="0070C0"/>
                </a:solidFill>
              </a:rPr>
            </a:br>
            <a:r>
              <a:rPr lang="en-US" sz="2800" b="1" dirty="0" smtClean="0">
                <a:solidFill>
                  <a:srgbClr val="0070C0"/>
                </a:solidFill>
              </a:rPr>
              <a:t>During Challenging Times </a:t>
            </a:r>
            <a:endParaRPr lang="en-US" sz="2800" b="1" dirty="0">
              <a:solidFill>
                <a:srgbClr val="0070C0"/>
              </a:solidFill>
            </a:endParaRPr>
          </a:p>
        </p:txBody>
      </p:sp>
      <p:sp>
        <p:nvSpPr>
          <p:cNvPr id="3" name="Subtitle 2"/>
          <p:cNvSpPr>
            <a:spLocks noGrp="1"/>
          </p:cNvSpPr>
          <p:nvPr>
            <p:ph type="subTitle" idx="1"/>
          </p:nvPr>
        </p:nvSpPr>
        <p:spPr>
          <a:xfrm>
            <a:off x="457200" y="1828800"/>
            <a:ext cx="8382000" cy="5029200"/>
          </a:xfrm>
        </p:spPr>
        <p:txBody>
          <a:bodyPr>
            <a:normAutofit/>
          </a:bodyPr>
          <a:lstStyle/>
          <a:p>
            <a:pPr algn="ctr"/>
            <a:r>
              <a:rPr lang="en-US" sz="1600" b="1" dirty="0" smtClean="0"/>
              <a:t>Presented </a:t>
            </a:r>
          </a:p>
          <a:p>
            <a:pPr algn="ctr"/>
            <a:r>
              <a:rPr lang="en-US" sz="1600" b="1" dirty="0" smtClean="0"/>
              <a:t>By</a:t>
            </a:r>
          </a:p>
          <a:p>
            <a:pPr algn="l"/>
            <a:r>
              <a:rPr lang="en-US" sz="2000" b="1" dirty="0" smtClean="0"/>
              <a:t>          Dave </a:t>
            </a:r>
            <a:r>
              <a:rPr lang="en-US" sz="2000" b="1" dirty="0" err="1" smtClean="0"/>
              <a:t>Schrandt</a:t>
            </a:r>
            <a:r>
              <a:rPr lang="en-US" sz="2000" b="1" dirty="0"/>
              <a:t> </a:t>
            </a:r>
            <a:r>
              <a:rPr lang="en-US" sz="2000" b="1" dirty="0" smtClean="0"/>
              <a:t>- NAEHCY Vice President/Conference</a:t>
            </a:r>
          </a:p>
          <a:p>
            <a:pPr algn="l"/>
            <a:r>
              <a:rPr lang="en-US" sz="2000" b="1" dirty="0" smtClean="0"/>
              <a:t>               Co-Chairperson</a:t>
            </a:r>
          </a:p>
          <a:p>
            <a:endParaRPr lang="en-US" sz="2000" b="1" dirty="0" smtClean="0"/>
          </a:p>
          <a:p>
            <a:pPr algn="l"/>
            <a:r>
              <a:rPr lang="en-US" sz="2000" b="1" dirty="0" smtClean="0"/>
              <a:t>          Rebecca Paz-Ford </a:t>
            </a:r>
            <a:r>
              <a:rPr lang="en-US" sz="2000" b="1" dirty="0" err="1" smtClean="0"/>
              <a:t>Ph.D</a:t>
            </a:r>
            <a:r>
              <a:rPr lang="en-US" sz="2000" b="1" dirty="0"/>
              <a:t> </a:t>
            </a:r>
            <a:r>
              <a:rPr lang="en-US" sz="2000" b="1" dirty="0" smtClean="0"/>
              <a:t>- Lurie Children’s for Childhood      </a:t>
            </a:r>
          </a:p>
          <a:p>
            <a:pPr algn="l"/>
            <a:r>
              <a:rPr lang="en-US" sz="2000" b="1" dirty="0" smtClean="0"/>
              <a:t>                Resilience</a:t>
            </a:r>
          </a:p>
          <a:p>
            <a:pPr algn="l"/>
            <a:endParaRPr lang="en-US" sz="2000" b="1" dirty="0" smtClean="0"/>
          </a:p>
          <a:p>
            <a:pPr algn="l"/>
            <a:r>
              <a:rPr lang="en-US" sz="2000" b="1" dirty="0" smtClean="0"/>
              <a:t>          </a:t>
            </a:r>
            <a:r>
              <a:rPr lang="en-US" sz="2000" b="1" dirty="0" err="1" smtClean="0"/>
              <a:t>Dagmara</a:t>
            </a:r>
            <a:r>
              <a:rPr lang="en-US" sz="2000" b="1" dirty="0" smtClean="0"/>
              <a:t> </a:t>
            </a:r>
            <a:r>
              <a:rPr lang="en-US" sz="2000" b="1" dirty="0" err="1" smtClean="0"/>
              <a:t>Avelar</a:t>
            </a:r>
            <a:r>
              <a:rPr lang="en-US" sz="2000" b="1" dirty="0" smtClean="0"/>
              <a:t> - Illinois Coalition for Immigrant and</a:t>
            </a:r>
          </a:p>
          <a:p>
            <a:pPr algn="l"/>
            <a:r>
              <a:rPr lang="en-US" sz="2000" b="1" dirty="0" smtClean="0"/>
              <a:t>                 Refugee Rights</a:t>
            </a:r>
            <a:endParaRPr lang="en-US" sz="2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Make referrals to health care, dental, mental health, and other service providers</a:t>
            </a:r>
          </a:p>
          <a:p>
            <a:r>
              <a:rPr lang="en-US" dirty="0" smtClean="0"/>
              <a:t>Arrange transportation for parents and ensure that interpreters are available for parent meetings</a:t>
            </a:r>
          </a:p>
          <a:p>
            <a:r>
              <a:rPr lang="en-US" dirty="0" smtClean="0"/>
              <a:t>Have materials translated into immigrants’ native languages</a:t>
            </a:r>
            <a:endParaRPr lang="en-US" dirty="0"/>
          </a:p>
        </p:txBody>
      </p:sp>
      <p:sp>
        <p:nvSpPr>
          <p:cNvPr id="2" name="Title 1"/>
          <p:cNvSpPr>
            <a:spLocks noGrp="1"/>
          </p:cNvSpPr>
          <p:nvPr>
            <p:ph type="title"/>
          </p:nvPr>
        </p:nvSpPr>
        <p:spPr/>
        <p:txBody>
          <a:bodyPr/>
          <a:lstStyle/>
          <a:p>
            <a:pPr algn="ctr"/>
            <a:r>
              <a:rPr lang="en-US" dirty="0" smtClean="0">
                <a:solidFill>
                  <a:srgbClr val="0070C0"/>
                </a:solidFill>
              </a:rPr>
              <a:t>Strategies Continued</a:t>
            </a:r>
            <a:r>
              <a:rPr lang="is-IS" dirty="0" smtClean="0">
                <a:solidFill>
                  <a:srgbClr val="0070C0"/>
                </a:solidFill>
              </a:rPr>
              <a:t>…</a:t>
            </a:r>
            <a:endParaRPr lang="en-US" dirty="0">
              <a:solidFill>
                <a:srgbClr val="0070C0"/>
              </a:solidFill>
            </a:endParaRPr>
          </a:p>
        </p:txBody>
      </p:sp>
      <p:pic>
        <p:nvPicPr>
          <p:cNvPr id="10254" name="Picture 14" descr="C:\Users\Dave Schrandt\AppData\Local\Microsoft\Windows\Temporary Internet Files\Content.IE5\3TICVD02\1272971394071gK1[1].jpg"/>
          <p:cNvPicPr>
            <a:picLocks noChangeAspect="1" noChangeArrowheads="1"/>
          </p:cNvPicPr>
          <p:nvPr/>
        </p:nvPicPr>
        <p:blipFill>
          <a:blip r:embed="rId2" cstate="print"/>
          <a:srcRect/>
          <a:stretch>
            <a:fillRect/>
          </a:stretch>
        </p:blipFill>
        <p:spPr bwMode="auto">
          <a:xfrm>
            <a:off x="4572000" y="4267200"/>
            <a:ext cx="4452990" cy="23495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Immigrant children placed with family members often have never met, or cannot remember the adults with whom they are placed. </a:t>
            </a:r>
          </a:p>
          <a:p>
            <a:r>
              <a:rPr lang="en-US" dirty="0" smtClean="0"/>
              <a:t>Essentially, these adults are foster parents, without financial or service coordination support.</a:t>
            </a:r>
            <a:endParaRPr lang="en-US" dirty="0"/>
          </a:p>
        </p:txBody>
      </p:sp>
      <p:sp>
        <p:nvSpPr>
          <p:cNvPr id="2" name="Title 1"/>
          <p:cNvSpPr>
            <a:spLocks noGrp="1"/>
          </p:cNvSpPr>
          <p:nvPr>
            <p:ph type="title"/>
          </p:nvPr>
        </p:nvSpPr>
        <p:spPr/>
        <p:txBody>
          <a:bodyPr/>
          <a:lstStyle/>
          <a:p>
            <a:pPr algn="ctr"/>
            <a:r>
              <a:rPr lang="en-US" dirty="0" smtClean="0">
                <a:solidFill>
                  <a:srgbClr val="0070C0"/>
                </a:solidFill>
              </a:rPr>
              <a:t>Points to Consider</a:t>
            </a:r>
            <a:endParaRPr lang="en-US" dirty="0">
              <a:solidFill>
                <a:srgbClr val="0070C0"/>
              </a:solidFill>
            </a:endParaRPr>
          </a:p>
        </p:txBody>
      </p:sp>
      <p:pic>
        <p:nvPicPr>
          <p:cNvPr id="12292" name="Picture 4" descr="C:\Users\Dave Schrandt\AppData\Local\Microsoft\Windows\Temporary Internet Files\Content.IE5\6L5O5H32\a3e23fd83a55df07fd058015804e4746[1].jpg"/>
          <p:cNvPicPr>
            <a:picLocks noChangeAspect="1" noChangeArrowheads="1"/>
          </p:cNvPicPr>
          <p:nvPr/>
        </p:nvPicPr>
        <p:blipFill>
          <a:blip r:embed="rId2" cstate="print"/>
          <a:srcRect/>
          <a:stretch>
            <a:fillRect/>
          </a:stretch>
        </p:blipFill>
        <p:spPr bwMode="auto">
          <a:xfrm>
            <a:off x="3048000" y="4114800"/>
            <a:ext cx="2971800" cy="1981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Children placed with family friends or acquaintances (27% of unaccompanied immigrant children) commonly have no relationship with that adult and are at a particularly high risk of labor and sex trafficking. The children are afraid to inform authorities that they do not know these supposed acquaintances.</a:t>
            </a:r>
            <a:endParaRPr lang="en-US" dirty="0"/>
          </a:p>
        </p:txBody>
      </p:sp>
      <p:sp>
        <p:nvSpPr>
          <p:cNvPr id="2" name="Title 1"/>
          <p:cNvSpPr>
            <a:spLocks noGrp="1"/>
          </p:cNvSpPr>
          <p:nvPr>
            <p:ph type="title"/>
          </p:nvPr>
        </p:nvSpPr>
        <p:spPr/>
        <p:txBody>
          <a:bodyPr/>
          <a:lstStyle/>
          <a:p>
            <a:pPr algn="ctr"/>
            <a:r>
              <a:rPr lang="en-US" dirty="0" smtClean="0">
                <a:solidFill>
                  <a:srgbClr val="0070C0"/>
                </a:solidFill>
              </a:rPr>
              <a:t>Points Continued…</a:t>
            </a:r>
            <a:endParaRPr lang="en-US" dirty="0">
              <a:solidFill>
                <a:srgbClr val="0070C0"/>
              </a:solidFill>
            </a:endParaRPr>
          </a:p>
        </p:txBody>
      </p:sp>
      <p:pic>
        <p:nvPicPr>
          <p:cNvPr id="13314" name="Picture 2" descr="C:\Users\Dave Schrandt\AppData\Local\Microsoft\Windows\Temporary Internet Files\Content.IE5\9SZ30O75\ch3[1].jpg"/>
          <p:cNvPicPr>
            <a:picLocks noChangeAspect="1" noChangeArrowheads="1"/>
          </p:cNvPicPr>
          <p:nvPr/>
        </p:nvPicPr>
        <p:blipFill>
          <a:blip r:embed="rId2" cstate="print"/>
          <a:srcRect/>
          <a:stretch>
            <a:fillRect/>
          </a:stretch>
        </p:blipFill>
        <p:spPr bwMode="auto">
          <a:xfrm>
            <a:off x="5791200" y="4419600"/>
            <a:ext cx="2276475" cy="221932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According to child advocates and McKinney-Vento liaisons, many unaccompanied immigrant children are forced out of their sponsor’s home or leave after experiencing abuse or exploitation.</a:t>
            </a:r>
          </a:p>
          <a:p>
            <a:r>
              <a:rPr lang="en-US" dirty="0" smtClean="0"/>
              <a:t>Sponsors sign an agreement stating they will care for the child placed with them.  However, there is little, if any, monitoring of compliance with this agreement.</a:t>
            </a:r>
            <a:endParaRPr lang="en-US" dirty="0"/>
          </a:p>
        </p:txBody>
      </p:sp>
      <p:sp>
        <p:nvSpPr>
          <p:cNvPr id="2" name="Title 1"/>
          <p:cNvSpPr>
            <a:spLocks noGrp="1"/>
          </p:cNvSpPr>
          <p:nvPr>
            <p:ph type="title"/>
          </p:nvPr>
        </p:nvSpPr>
        <p:spPr>
          <a:xfrm>
            <a:off x="457200" y="304800"/>
            <a:ext cx="8229600" cy="1143000"/>
          </a:xfrm>
        </p:spPr>
        <p:txBody>
          <a:bodyPr/>
          <a:lstStyle/>
          <a:p>
            <a:pPr algn="ctr"/>
            <a:r>
              <a:rPr lang="en-US" dirty="0" smtClean="0">
                <a:solidFill>
                  <a:srgbClr val="0070C0"/>
                </a:solidFill>
              </a:rPr>
              <a:t>Points Continued…</a:t>
            </a:r>
            <a:endParaRPr lang="en-US" dirty="0">
              <a:solidFill>
                <a:srgbClr val="0070C0"/>
              </a:solidFill>
            </a:endParaRPr>
          </a:p>
        </p:txBody>
      </p:sp>
      <p:pic>
        <p:nvPicPr>
          <p:cNvPr id="11267" name="Picture 3" descr="C:\Users\Dave Schrandt\AppData\Local\Microsoft\Windows\Temporary Internet Files\Content.IE5\6L5O5H32\your_guide_to_advocacy[1].jpg"/>
          <p:cNvPicPr>
            <a:picLocks noChangeAspect="1" noChangeArrowheads="1"/>
          </p:cNvPicPr>
          <p:nvPr/>
        </p:nvPicPr>
        <p:blipFill>
          <a:blip r:embed="rId2" cstate="print"/>
          <a:srcRect/>
          <a:stretch>
            <a:fillRect/>
          </a:stretch>
        </p:blipFill>
        <p:spPr bwMode="auto">
          <a:xfrm>
            <a:off x="6781800" y="4572000"/>
            <a:ext cx="2190750" cy="205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Increase awareness of McKinney-Vento by providing posters, conducting workshops for staff, etc.</a:t>
            </a:r>
          </a:p>
          <a:p>
            <a:r>
              <a:rPr lang="en-US" dirty="0" smtClean="0"/>
              <a:t>Find out what services are available in the community and discuss ways to coordinate community and school services.</a:t>
            </a:r>
          </a:p>
          <a:p>
            <a:r>
              <a:rPr lang="en-US" dirty="0" smtClean="0"/>
              <a:t>Acquire more information on local laws/policies related to immigrant families.</a:t>
            </a:r>
            <a:endParaRPr lang="en-US" dirty="0"/>
          </a:p>
        </p:txBody>
      </p:sp>
      <p:sp>
        <p:nvSpPr>
          <p:cNvPr id="2" name="Title 1"/>
          <p:cNvSpPr>
            <a:spLocks noGrp="1"/>
          </p:cNvSpPr>
          <p:nvPr>
            <p:ph type="title"/>
          </p:nvPr>
        </p:nvSpPr>
        <p:spPr/>
        <p:txBody>
          <a:bodyPr/>
          <a:lstStyle/>
          <a:p>
            <a:pPr algn="ctr"/>
            <a:r>
              <a:rPr lang="en-US" dirty="0" smtClean="0">
                <a:solidFill>
                  <a:srgbClr val="0070C0"/>
                </a:solidFill>
              </a:rPr>
              <a:t>Contact Community Services </a:t>
            </a:r>
            <a:endParaRPr lang="en-US" dirty="0">
              <a:solidFill>
                <a:srgbClr val="0070C0"/>
              </a:solidFill>
            </a:endParaRPr>
          </a:p>
        </p:txBody>
      </p:sp>
      <p:pic>
        <p:nvPicPr>
          <p:cNvPr id="14338" name="Picture 2" descr="C:\Users\Dave Schrandt\AppData\Local\Microsoft\Windows\Temporary Internet Files\Content.IE5\HH987ZP7\CommunityService2[1].jpg"/>
          <p:cNvPicPr>
            <a:picLocks noChangeAspect="1" noChangeArrowheads="1"/>
          </p:cNvPicPr>
          <p:nvPr/>
        </p:nvPicPr>
        <p:blipFill>
          <a:blip r:embed="rId2" cstate="print"/>
          <a:srcRect/>
          <a:stretch>
            <a:fillRect/>
          </a:stretch>
        </p:blipFill>
        <p:spPr bwMode="auto">
          <a:xfrm>
            <a:off x="5181600" y="5105400"/>
            <a:ext cx="3562350" cy="1428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Find assistance with translating materials and provide transportation at meetings for parents.</a:t>
            </a:r>
          </a:p>
          <a:p>
            <a:r>
              <a:rPr lang="en-US" dirty="0" smtClean="0"/>
              <a:t>Help develop procedures by which agencies will refer children and families who may be eligible for McKinney-Vento services to the local liaison.</a:t>
            </a:r>
            <a:endParaRPr lang="en-US" dirty="0"/>
          </a:p>
        </p:txBody>
      </p:sp>
      <p:sp>
        <p:nvSpPr>
          <p:cNvPr id="2" name="Title 1"/>
          <p:cNvSpPr>
            <a:spLocks noGrp="1"/>
          </p:cNvSpPr>
          <p:nvPr>
            <p:ph type="title"/>
          </p:nvPr>
        </p:nvSpPr>
        <p:spPr/>
        <p:txBody>
          <a:bodyPr/>
          <a:lstStyle/>
          <a:p>
            <a:pPr algn="ctr"/>
            <a:r>
              <a:rPr lang="en-US" dirty="0" smtClean="0">
                <a:solidFill>
                  <a:srgbClr val="0070C0"/>
                </a:solidFill>
              </a:rPr>
              <a:t>Services Continued…</a:t>
            </a:r>
            <a:endParaRPr lang="en-US" dirty="0">
              <a:solidFill>
                <a:srgbClr val="0070C0"/>
              </a:solidFill>
            </a:endParaRPr>
          </a:p>
        </p:txBody>
      </p:sp>
      <p:pic>
        <p:nvPicPr>
          <p:cNvPr id="15362" name="Picture 2" descr="C:\Users\Dave Schrandt\AppData\Local\Microsoft\Windows\Temporary Internet Files\Content.IE5\7GBGW06A\Translation2[1].png"/>
          <p:cNvPicPr>
            <a:picLocks noChangeAspect="1" noChangeArrowheads="1"/>
          </p:cNvPicPr>
          <p:nvPr/>
        </p:nvPicPr>
        <p:blipFill>
          <a:blip r:embed="rId2" cstate="print"/>
          <a:srcRect/>
          <a:stretch>
            <a:fillRect/>
          </a:stretch>
        </p:blipFill>
        <p:spPr bwMode="auto">
          <a:xfrm>
            <a:off x="4114800" y="4114800"/>
            <a:ext cx="4705350" cy="274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Eligibility hinges upon the CHILD’S living situation.</a:t>
            </a:r>
          </a:p>
          <a:p>
            <a:r>
              <a:rPr lang="en-US" dirty="0" smtClean="0"/>
              <a:t>Is the living situation fixed, regular, and adequate for the child?</a:t>
            </a:r>
          </a:p>
          <a:p>
            <a:r>
              <a:rPr lang="en-US" dirty="0" smtClean="0"/>
              <a:t>The sponsor’s housing status is not relevant, unless the sponsor is homeless (in which case the child living with the sponsor also would be homeless).</a:t>
            </a:r>
          </a:p>
          <a:p>
            <a:pPr>
              <a:buNone/>
            </a:pPr>
            <a:endParaRPr lang="en-US" dirty="0"/>
          </a:p>
        </p:txBody>
      </p:sp>
      <p:sp>
        <p:nvSpPr>
          <p:cNvPr id="2" name="Title 1"/>
          <p:cNvSpPr>
            <a:spLocks noGrp="1"/>
          </p:cNvSpPr>
          <p:nvPr>
            <p:ph type="title"/>
          </p:nvPr>
        </p:nvSpPr>
        <p:spPr/>
        <p:txBody>
          <a:bodyPr/>
          <a:lstStyle/>
          <a:p>
            <a:pPr algn="ctr"/>
            <a:r>
              <a:rPr lang="en-US" dirty="0" smtClean="0">
                <a:solidFill>
                  <a:srgbClr val="0070C0"/>
                </a:solidFill>
              </a:rPr>
              <a:t>McKinney-Vento</a:t>
            </a:r>
            <a:endParaRPr lang="en-US" dirty="0">
              <a:solidFill>
                <a:srgbClr val="0070C0"/>
              </a:solidFill>
            </a:endParaRPr>
          </a:p>
        </p:txBody>
      </p:sp>
      <p:pic>
        <p:nvPicPr>
          <p:cNvPr id="3077" name="Picture 5" descr="C:\Users\Dave Schrandt\AppData\Local\Microsoft\Windows\Temporary Internet Files\Content.IE5\7GBGW06A\approved-160121_640[1].png"/>
          <p:cNvPicPr>
            <a:picLocks noChangeAspect="1" noChangeArrowheads="1"/>
          </p:cNvPicPr>
          <p:nvPr/>
        </p:nvPicPr>
        <p:blipFill>
          <a:blip r:embed="rId2" cstate="print"/>
          <a:srcRect/>
          <a:stretch>
            <a:fillRect/>
          </a:stretch>
        </p:blipFill>
        <p:spPr bwMode="auto">
          <a:xfrm>
            <a:off x="1524000" y="4495800"/>
            <a:ext cx="6096000" cy="22097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r>
              <a:rPr lang="en-US" dirty="0" smtClean="0"/>
              <a:t>Enroll in school immediately, even without documents typically required for enrollment.</a:t>
            </a:r>
          </a:p>
          <a:p>
            <a:r>
              <a:rPr lang="en-US" dirty="0" smtClean="0"/>
              <a:t>Remain in the school of origin, if feasible (in the student’s best interest) even if they move to another district.</a:t>
            </a:r>
          </a:p>
          <a:p>
            <a:r>
              <a:rPr lang="en-US" dirty="0" smtClean="0"/>
              <a:t>Receive transportation to and from their school of origin.</a:t>
            </a:r>
          </a:p>
          <a:p>
            <a:pPr>
              <a:buNone/>
            </a:pPr>
            <a:endParaRPr lang="en-US" dirty="0"/>
          </a:p>
        </p:txBody>
      </p:sp>
      <p:sp>
        <p:nvSpPr>
          <p:cNvPr id="2" name="Title 1"/>
          <p:cNvSpPr>
            <a:spLocks noGrp="1"/>
          </p:cNvSpPr>
          <p:nvPr>
            <p:ph type="title"/>
          </p:nvPr>
        </p:nvSpPr>
        <p:spPr>
          <a:xfrm>
            <a:off x="457200" y="304800"/>
            <a:ext cx="8229600" cy="1143000"/>
          </a:xfrm>
        </p:spPr>
        <p:txBody>
          <a:bodyPr>
            <a:normAutofit fontScale="90000"/>
          </a:bodyPr>
          <a:lstStyle/>
          <a:p>
            <a:pPr algn="ctr"/>
            <a:r>
              <a:rPr lang="en-US" dirty="0" smtClean="0">
                <a:solidFill>
                  <a:srgbClr val="0070C0"/>
                </a:solidFill>
              </a:rPr>
              <a:t>Homeless Liaison will Help Eligible Students to:</a:t>
            </a:r>
            <a:endParaRPr lang="en-US" dirty="0">
              <a:solidFill>
                <a:srgbClr val="0070C0"/>
              </a:solidFill>
            </a:endParaRPr>
          </a:p>
        </p:txBody>
      </p:sp>
      <p:pic>
        <p:nvPicPr>
          <p:cNvPr id="4100" name="Picture 4" descr="C:\Users\Dave Schrandt\AppData\Local\Microsoft\Windows\Temporary Internet Files\Content.IE5\1HX3CRAF\checklist[1].jpg"/>
          <p:cNvPicPr>
            <a:picLocks noChangeAspect="1" noChangeArrowheads="1"/>
          </p:cNvPicPr>
          <p:nvPr/>
        </p:nvPicPr>
        <p:blipFill>
          <a:blip r:embed="rId2" cstate="print"/>
          <a:srcRect/>
          <a:stretch>
            <a:fillRect/>
          </a:stretch>
        </p:blipFill>
        <p:spPr bwMode="auto">
          <a:xfrm>
            <a:off x="3657600" y="4953000"/>
            <a:ext cx="5486400" cy="152785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Access support; tutoring, free meals, medical, dental, and mental health services, etc.</a:t>
            </a:r>
          </a:p>
          <a:p>
            <a:pPr>
              <a:buNone/>
            </a:pPr>
            <a:endParaRPr lang="en-US" dirty="0" smtClean="0"/>
          </a:p>
          <a:p>
            <a:r>
              <a:rPr lang="en-US" dirty="0" smtClean="0"/>
              <a:t>Obtain clothes, school supplies, etc.</a:t>
            </a:r>
          </a:p>
          <a:p>
            <a:endParaRPr lang="en-US" dirty="0"/>
          </a:p>
        </p:txBody>
      </p:sp>
      <p:sp>
        <p:nvSpPr>
          <p:cNvPr id="4" name="Title 3"/>
          <p:cNvSpPr>
            <a:spLocks noGrp="1"/>
          </p:cNvSpPr>
          <p:nvPr>
            <p:ph type="title"/>
          </p:nvPr>
        </p:nvSpPr>
        <p:spPr/>
        <p:txBody>
          <a:bodyPr/>
          <a:lstStyle/>
          <a:p>
            <a:pPr algn="ctr"/>
            <a:r>
              <a:rPr lang="en-US" dirty="0" smtClean="0">
                <a:solidFill>
                  <a:srgbClr val="0070C0"/>
                </a:solidFill>
              </a:rPr>
              <a:t>Liaison Checklist Continued… </a:t>
            </a:r>
            <a:endParaRPr lang="en-US" dirty="0">
              <a:solidFill>
                <a:srgbClr val="0070C0"/>
              </a:solidFill>
            </a:endParaRPr>
          </a:p>
        </p:txBody>
      </p:sp>
      <p:pic>
        <p:nvPicPr>
          <p:cNvPr id="5122" name="Picture 2" descr="C:\Users\Dave Schrandt\AppData\Local\Microsoft\Windows\Temporary Internet Files\Content.IE5\1HX3CRAF\school-supplies%202[1].gif"/>
          <p:cNvPicPr>
            <a:picLocks noChangeAspect="1" noChangeArrowheads="1"/>
          </p:cNvPicPr>
          <p:nvPr/>
        </p:nvPicPr>
        <p:blipFill>
          <a:blip r:embed="rId2" cstate="print"/>
          <a:srcRect/>
          <a:stretch>
            <a:fillRect/>
          </a:stretch>
        </p:blipFill>
        <p:spPr bwMode="auto">
          <a:xfrm>
            <a:off x="2971800" y="3733800"/>
            <a:ext cx="2971800" cy="17430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solidFill>
                  <a:srgbClr val="0070C0"/>
                </a:solidFill>
              </a:rPr>
              <a:t>Services Available</a:t>
            </a:r>
            <a:endParaRPr lang="en-US" dirty="0">
              <a:solidFill>
                <a:srgbClr val="0070C0"/>
              </a:solidFill>
            </a:endParaRPr>
          </a:p>
        </p:txBody>
      </p:sp>
      <p:sp>
        <p:nvSpPr>
          <p:cNvPr id="4" name="Content Placeholder 2"/>
          <p:cNvSpPr>
            <a:spLocks noGrp="1"/>
          </p:cNvSpPr>
          <p:nvPr>
            <p:ph idx="1"/>
          </p:nvPr>
        </p:nvSpPr>
        <p:spPr/>
        <p:txBody>
          <a:bodyPr/>
          <a:lstStyle/>
          <a:p>
            <a:r>
              <a:rPr lang="en-US" dirty="0" smtClean="0"/>
              <a:t>Title 1 Part A </a:t>
            </a:r>
          </a:p>
          <a:p>
            <a:r>
              <a:rPr lang="en-US" dirty="0" smtClean="0"/>
              <a:t>IDEA (Special Education)</a:t>
            </a:r>
          </a:p>
          <a:p>
            <a:r>
              <a:rPr lang="en-US" dirty="0" smtClean="0"/>
              <a:t>Title III (ELL)</a:t>
            </a:r>
          </a:p>
          <a:p>
            <a:r>
              <a:rPr lang="en-US" dirty="0" smtClean="0"/>
              <a:t>McKinney-Vento</a:t>
            </a:r>
          </a:p>
          <a:p>
            <a:r>
              <a:rPr lang="en-US" dirty="0" smtClean="0"/>
              <a:t>Migrant Education Programs (MEP)</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heckerboard(across)">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heckerboard(across)">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heckerboard(across)">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heckerboard(across)">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r>
              <a:rPr lang="en-US" dirty="0" smtClean="0"/>
              <a:t>Are age 3 through 21</a:t>
            </a:r>
          </a:p>
          <a:p>
            <a:r>
              <a:rPr lang="en-US" dirty="0" smtClean="0"/>
              <a:t>Were not born in any state </a:t>
            </a:r>
          </a:p>
          <a:p>
            <a:r>
              <a:rPr lang="en-US" dirty="0" smtClean="0"/>
              <a:t>Have not been attending one or more schools in any one or more states for more than 3 full academic years</a:t>
            </a:r>
            <a:endParaRPr lang="en-US" dirty="0"/>
          </a:p>
        </p:txBody>
      </p:sp>
      <p:sp>
        <p:nvSpPr>
          <p:cNvPr id="2" name="Title 1"/>
          <p:cNvSpPr>
            <a:spLocks noGrp="1"/>
          </p:cNvSpPr>
          <p:nvPr>
            <p:ph type="title"/>
          </p:nvPr>
        </p:nvSpPr>
        <p:spPr/>
        <p:txBody>
          <a:bodyPr>
            <a:normAutofit fontScale="90000"/>
          </a:bodyPr>
          <a:lstStyle/>
          <a:p>
            <a:pPr algn="ctr"/>
            <a:r>
              <a:rPr lang="en-US" dirty="0" smtClean="0">
                <a:solidFill>
                  <a:srgbClr val="0070C0"/>
                </a:solidFill>
              </a:rPr>
              <a:t>Definition of Immigrant Children and Youth</a:t>
            </a:r>
            <a:endParaRPr lang="en-US" dirty="0">
              <a:solidFill>
                <a:srgbClr val="0070C0"/>
              </a:solidFill>
            </a:endParaRPr>
          </a:p>
        </p:txBody>
      </p:sp>
      <p:pic>
        <p:nvPicPr>
          <p:cNvPr id="1026" name="Picture 2" descr="C:\Users\Dave Schrandt\AppData\Local\Microsoft\Windows\Temporary Internet Files\Content.IE5\B7DP1UX6\group_diverse_kids_holding_hands_around_an_australian_globe[1].jpg"/>
          <p:cNvPicPr>
            <a:picLocks noChangeAspect="1" noChangeArrowheads="1"/>
          </p:cNvPicPr>
          <p:nvPr/>
        </p:nvPicPr>
        <p:blipFill>
          <a:blip r:embed="rId2" cstate="print"/>
          <a:srcRect/>
          <a:stretch>
            <a:fillRect/>
          </a:stretch>
        </p:blipFill>
        <p:spPr bwMode="auto">
          <a:xfrm>
            <a:off x="4648200" y="3962400"/>
            <a:ext cx="3200399" cy="276519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19400"/>
            <a:ext cx="8229600" cy="1143000"/>
          </a:xfrm>
        </p:spPr>
        <p:txBody>
          <a:bodyPr/>
          <a:lstStyle/>
          <a:p>
            <a:pPr algn="ctr"/>
            <a:r>
              <a:rPr lang="en-US" dirty="0" smtClean="0">
                <a:solidFill>
                  <a:srgbClr val="0070C0"/>
                </a:solidFill>
              </a:rPr>
              <a:t>Liaison Challenges</a:t>
            </a:r>
            <a:endParaRPr lang="en-US" dirty="0">
              <a:solidFill>
                <a:srgbClr val="0070C0"/>
              </a:solidFill>
            </a:endParaRPr>
          </a:p>
        </p:txBody>
      </p:sp>
    </p:spTree>
    <p:extLst>
      <p:ext uri="{BB962C8B-B14F-4D97-AF65-F5344CB8AC3E}">
        <p14:creationId xmlns:p14="http://schemas.microsoft.com/office/powerpoint/2010/main" val="1265566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29353" y="2004841"/>
            <a:ext cx="7945720" cy="2388867"/>
          </a:xfrm>
        </p:spPr>
        <p:txBody>
          <a:bodyPr/>
          <a:lstStyle/>
          <a:p>
            <a:r>
              <a:rPr lang="en-US" sz="4000" b="1" dirty="0"/>
              <a:t>Building Resilience of Refugee/Immigrant Children and Families</a:t>
            </a:r>
            <a:endParaRPr lang="en-US" dirty="0"/>
          </a:p>
        </p:txBody>
      </p:sp>
      <p:sp>
        <p:nvSpPr>
          <p:cNvPr id="3" name="Subtitle 2"/>
          <p:cNvSpPr>
            <a:spLocks noGrp="1"/>
          </p:cNvSpPr>
          <p:nvPr>
            <p:ph type="subTitle" idx="1"/>
          </p:nvPr>
        </p:nvSpPr>
        <p:spPr>
          <a:xfrm>
            <a:off x="429353" y="4393708"/>
            <a:ext cx="6658787" cy="1463483"/>
          </a:xfrm>
        </p:spPr>
        <p:txBody>
          <a:bodyPr numCol="1"/>
          <a:lstStyle/>
          <a:p>
            <a:r>
              <a:rPr lang="en-US" altLang="en-US" sz="2400" b="1" dirty="0" smtClean="0">
                <a:solidFill>
                  <a:schemeClr val="tx2">
                    <a:lumMod val="75000"/>
                  </a:schemeClr>
                </a:solidFill>
                <a:ea typeface="ＭＳ Ｐゴシック" pitchFamily="34" charset="-128"/>
              </a:rPr>
              <a:t>Rebecca Ford-Paz, PhD</a:t>
            </a:r>
          </a:p>
          <a:p>
            <a:r>
              <a:rPr lang="en-US" altLang="en-US" sz="2400" b="1" dirty="0" smtClean="0">
                <a:solidFill>
                  <a:schemeClr val="tx2">
                    <a:lumMod val="75000"/>
                  </a:schemeClr>
                </a:solidFill>
                <a:ea typeface="ＭＳ Ｐゴシック" pitchFamily="34" charset="-128"/>
              </a:rPr>
              <a:t>Clinical Psychologist</a:t>
            </a:r>
          </a:p>
          <a:p>
            <a:r>
              <a:rPr lang="en-US" altLang="en-US" sz="2400" b="1" dirty="0" smtClean="0">
                <a:solidFill>
                  <a:schemeClr val="tx2">
                    <a:lumMod val="75000"/>
                  </a:schemeClr>
                </a:solidFill>
                <a:ea typeface="ＭＳ Ｐゴシック" pitchFamily="34" charset="-128"/>
              </a:rPr>
              <a:t>Lurie Children’s Center for Childhood Resilience</a:t>
            </a:r>
          </a:p>
          <a:p>
            <a:endParaRPr lang="en-US" altLang="en-US" sz="2400" dirty="0">
              <a:solidFill>
                <a:schemeClr val="tx1"/>
              </a:solidFill>
              <a:ea typeface="ＭＳ Ｐゴシック" pitchFamily="34" charset="-128"/>
            </a:endParaRPr>
          </a:p>
          <a:p>
            <a:r>
              <a:rPr lang="en-US" altLang="en-US" sz="2400" dirty="0" smtClean="0">
                <a:solidFill>
                  <a:schemeClr val="tx1"/>
                </a:solidFill>
                <a:ea typeface="ＭＳ Ｐゴシック" pitchFamily="34" charset="-128"/>
              </a:rPr>
              <a:t>October 28, </a:t>
            </a:r>
            <a:r>
              <a:rPr lang="en-US" altLang="en-US" sz="2400" dirty="0">
                <a:solidFill>
                  <a:schemeClr val="tx1"/>
                </a:solidFill>
                <a:ea typeface="ＭＳ Ｐゴシック" pitchFamily="34" charset="-128"/>
              </a:rPr>
              <a:t>2017</a:t>
            </a:r>
          </a:p>
        </p:txBody>
      </p:sp>
      <p:pic>
        <p:nvPicPr>
          <p:cNvPr id="4" name="Picture 1"/>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3692825" y="516817"/>
            <a:ext cx="2574955" cy="655489"/>
          </a:xfrm>
          <a:prstGeom prst="rect">
            <a:avLst/>
          </a:prstGeom>
          <a:noFill/>
          <a:ln w="9525">
            <a:noFill/>
            <a:miter lim="800000"/>
            <a:headEnd/>
            <a:tailEnd/>
          </a:ln>
          <a:effectLst>
            <a:softEdge rad="0"/>
          </a:effectLst>
        </p:spPr>
      </p:pic>
    </p:spTree>
    <p:extLst>
      <p:ext uri="{BB962C8B-B14F-4D97-AF65-F5344CB8AC3E}">
        <p14:creationId xmlns:p14="http://schemas.microsoft.com/office/powerpoint/2010/main" val="5810123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336062" y="488889"/>
            <a:ext cx="8631407" cy="475066"/>
          </a:xfrm>
          <a:prstGeom prst="rect">
            <a:avLst/>
          </a:prstGeom>
          <a:noFill/>
        </p:spPr>
        <p:txBody>
          <a:bodyPr wrap="square" rtlCol="0">
            <a:spAutoFit/>
          </a:bodyPr>
          <a:lstStyle/>
          <a:p>
            <a:r>
              <a:rPr lang="en-US" b="1" dirty="0">
                <a:solidFill>
                  <a:schemeClr val="tx2">
                    <a:lumMod val="75000"/>
                  </a:schemeClr>
                </a:solidFill>
                <a:latin typeface="Calibri" panose="020F0502020204030204" pitchFamily="34" charset="0"/>
                <a:cs typeface="Calibri" panose="020F0502020204030204" pitchFamily="34" charset="0"/>
              </a:rPr>
              <a:t>Acknowledgements</a:t>
            </a:r>
          </a:p>
        </p:txBody>
      </p:sp>
      <p:sp>
        <p:nvSpPr>
          <p:cNvPr id="5" name="Content Placeholder 2"/>
          <p:cNvSpPr>
            <a:spLocks noGrp="1"/>
          </p:cNvSpPr>
          <p:nvPr>
            <p:ph idx="1"/>
          </p:nvPr>
        </p:nvSpPr>
        <p:spPr>
          <a:xfrm>
            <a:off x="427354" y="1507008"/>
            <a:ext cx="8229600" cy="4423719"/>
          </a:xfrm>
        </p:spPr>
        <p:txBody>
          <a:bodyPr>
            <a:normAutofit fontScale="85000" lnSpcReduction="20000"/>
          </a:bodyPr>
          <a:lstStyle/>
          <a:p>
            <a:pPr marL="0" indent="0">
              <a:buClr>
                <a:srgbClr val="0077D4"/>
              </a:buClr>
              <a:buNone/>
            </a:pPr>
            <a:r>
              <a:rPr lang="en-US" sz="3300" b="1" dirty="0">
                <a:latin typeface="Calibri" panose="020F0502020204030204" pitchFamily="34" charset="0"/>
                <a:ea typeface="Tahoma" panose="020B0604030504040204" pitchFamily="34" charset="0"/>
                <a:cs typeface="Calibri" panose="020F0502020204030204" pitchFamily="34" charset="0"/>
              </a:rPr>
              <a:t>These slides were developed in collaboration with:</a:t>
            </a:r>
          </a:p>
          <a:p>
            <a:pPr lvl="1">
              <a:buClr>
                <a:schemeClr val="accent6"/>
              </a:buClr>
              <a:buSzPct val="100000"/>
              <a:buFont typeface="Arial" panose="020B0604020202020204" pitchFamily="34" charset="0"/>
              <a:buChar char="•"/>
            </a:pPr>
            <a:r>
              <a:rPr lang="en-US" sz="2800" dirty="0">
                <a:solidFill>
                  <a:srgbClr val="404040"/>
                </a:solidFill>
                <a:latin typeface="Calibri" panose="020F0502020204030204" pitchFamily="34" charset="0"/>
                <a:ea typeface="Tahoma" panose="020B0604030504040204" pitchFamily="34" charset="0"/>
                <a:cs typeface="Calibri" panose="020F0502020204030204" pitchFamily="34" charset="0"/>
              </a:rPr>
              <a:t>Center for Childhood Resilience at Ann and Robert H. Lurie Children’s Hospital of Chicago</a:t>
            </a:r>
          </a:p>
          <a:p>
            <a:pPr lvl="1">
              <a:buClr>
                <a:schemeClr val="accent6"/>
              </a:buClr>
              <a:buSzPct val="100000"/>
              <a:buFont typeface="Arial" panose="020B0604020202020204" pitchFamily="34" charset="0"/>
              <a:buChar char="•"/>
            </a:pPr>
            <a:r>
              <a:rPr lang="en-US" sz="2800" dirty="0">
                <a:solidFill>
                  <a:srgbClr val="404040"/>
                </a:solidFill>
                <a:latin typeface="Calibri" panose="020F0502020204030204" pitchFamily="34" charset="0"/>
                <a:ea typeface="Tahoma" panose="020B0604030504040204" pitchFamily="34" charset="0"/>
                <a:cs typeface="Calibri" panose="020F0502020204030204" pitchFamily="34" charset="0"/>
              </a:rPr>
              <a:t>Illinois Childhood Trauma Coalition’s Ad-Hoc Committee on Refugee and Immigrant Children and Trauma</a:t>
            </a:r>
          </a:p>
          <a:p>
            <a:pPr lvl="1">
              <a:buClr>
                <a:schemeClr val="accent6"/>
              </a:buClr>
              <a:buSzPct val="100000"/>
              <a:buFont typeface="Arial" panose="020B0604020202020204" pitchFamily="34" charset="0"/>
              <a:buChar char="•"/>
            </a:pPr>
            <a:r>
              <a:rPr lang="en-US" sz="2800" dirty="0">
                <a:solidFill>
                  <a:srgbClr val="404040"/>
                </a:solidFill>
                <a:latin typeface="Calibri" panose="020F0502020204030204" pitchFamily="34" charset="0"/>
                <a:ea typeface="Tahoma" panose="020B0604030504040204" pitchFamily="34" charset="0"/>
                <a:cs typeface="Calibri" panose="020F0502020204030204" pitchFamily="34" charset="0"/>
              </a:rPr>
              <a:t>Illinois Refugee Mental Health Task Force</a:t>
            </a:r>
          </a:p>
          <a:p>
            <a:pPr lvl="1">
              <a:buClr>
                <a:schemeClr val="accent6"/>
              </a:buClr>
              <a:buSzPct val="100000"/>
              <a:buFont typeface="Arial" panose="020B0604020202020204" pitchFamily="34" charset="0"/>
              <a:buChar char="•"/>
            </a:pPr>
            <a:r>
              <a:rPr lang="en-US" sz="2800" dirty="0">
                <a:solidFill>
                  <a:schemeClr val="tx1">
                    <a:lumMod val="75000"/>
                    <a:lumOff val="25000"/>
                  </a:schemeClr>
                </a:solidFill>
                <a:latin typeface="Calibri" panose="020F0502020204030204" pitchFamily="34" charset="0"/>
                <a:cs typeface="Calibri" panose="020F0502020204030204" pitchFamily="34" charset="0"/>
              </a:rPr>
              <a:t>Coalition for Immigrant Mental Health </a:t>
            </a:r>
          </a:p>
          <a:p>
            <a:pPr lvl="1">
              <a:buClr>
                <a:schemeClr val="accent6"/>
              </a:buClr>
              <a:buSzPct val="100000"/>
              <a:buFont typeface="Arial" panose="020B0604020202020204" pitchFamily="34" charset="0"/>
              <a:buChar char="•"/>
            </a:pPr>
            <a:r>
              <a:rPr lang="en-US" sz="2800" dirty="0">
                <a:solidFill>
                  <a:schemeClr val="tx1">
                    <a:lumMod val="75000"/>
                    <a:lumOff val="25000"/>
                  </a:schemeClr>
                </a:solidFill>
                <a:latin typeface="Calibri" panose="020F0502020204030204" pitchFamily="34" charset="0"/>
                <a:cs typeface="Calibri" panose="020F0502020204030204" pitchFamily="34" charset="0"/>
              </a:rPr>
              <a:t>Focus groups of refugee and “dreamer” students who shall remain anonymous</a:t>
            </a:r>
          </a:p>
          <a:p>
            <a:pPr lvl="1">
              <a:buClr>
                <a:schemeClr val="accent6"/>
              </a:buClr>
              <a:buSzPct val="100000"/>
              <a:buFont typeface="Arial" panose="020B0604020202020204" pitchFamily="34" charset="0"/>
              <a:buChar char="•"/>
            </a:pP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pPr lvl="1">
              <a:buSzPct val="100000"/>
              <a:buFont typeface="Courier New" panose="02070309020205020404" pitchFamily="49" charset="0"/>
              <a:buChar char="o"/>
            </a:pPr>
            <a:endParaRPr lang="en-US" dirty="0">
              <a:solidFill>
                <a:srgbClr val="404040"/>
              </a:solidFill>
              <a:latin typeface="+mj-lt"/>
              <a:ea typeface="Tahoma" panose="020B0604030504040204" pitchFamily="34" charset="0"/>
              <a:cs typeface="Tahoma" panose="020B0604030504040204" pitchFamily="34" charset="0"/>
            </a:endParaRPr>
          </a:p>
          <a:p>
            <a:pPr lvl="1">
              <a:buSzPct val="100000"/>
              <a:buFont typeface="Courier New" panose="02070309020205020404" pitchFamily="49" charset="0"/>
              <a:buChar char="o"/>
            </a:pPr>
            <a:endParaRPr lang="en-US" dirty="0">
              <a:solidFill>
                <a:srgbClr val="404040"/>
              </a:solidFill>
              <a:latin typeface="+mj-lt"/>
              <a:ea typeface="Tahoma" panose="020B0604030504040204" pitchFamily="34" charset="0"/>
              <a:cs typeface="Tahoma" panose="020B0604030504040204" pitchFamily="34" charset="0"/>
            </a:endParaRPr>
          </a:p>
          <a:p>
            <a:pPr lvl="1">
              <a:buSzPct val="100000"/>
              <a:buFont typeface="Courier New" panose="02070309020205020404" pitchFamily="49" charset="0"/>
              <a:buChar char="o"/>
            </a:pPr>
            <a:endParaRPr lang="en-US" dirty="0">
              <a:solidFill>
                <a:srgbClr val="404040"/>
              </a:solidFill>
              <a:latin typeface="+mj-lt"/>
              <a:ea typeface="Tahoma" panose="020B0604030504040204" pitchFamily="34" charset="0"/>
              <a:cs typeface="Tahoma" panose="020B0604030504040204" pitchFamily="34" charset="0"/>
            </a:endParaRPr>
          </a:p>
          <a:p>
            <a:pPr lvl="1">
              <a:buSzPct val="100000"/>
              <a:buFont typeface="Courier New" panose="02070309020205020404" pitchFamily="49" charset="0"/>
              <a:buChar char="o"/>
            </a:pPr>
            <a:endParaRPr lang="en-US" dirty="0">
              <a:solidFill>
                <a:srgbClr val="404040"/>
              </a:solidFill>
              <a:latin typeface="+mj-lt"/>
              <a:ea typeface="Tahoma" panose="020B0604030504040204" pitchFamily="34" charset="0"/>
              <a:cs typeface="Tahoma" panose="020B0604030504040204" pitchFamily="34" charset="0"/>
            </a:endParaRPr>
          </a:p>
          <a:p>
            <a:pPr lvl="1">
              <a:buSzPct val="100000"/>
              <a:buFont typeface="Courier New" panose="02070309020205020404" pitchFamily="49" charset="0"/>
              <a:buChar char="o"/>
            </a:pPr>
            <a:endParaRPr lang="en-US" dirty="0">
              <a:solidFill>
                <a:srgbClr val="404040"/>
              </a:solidFill>
              <a:latin typeface="+mj-lt"/>
              <a:ea typeface="Tahoma" panose="020B0604030504040204" pitchFamily="34" charset="0"/>
              <a:cs typeface="Tahoma" panose="020B0604030504040204" pitchFamily="34" charset="0"/>
            </a:endParaRPr>
          </a:p>
          <a:p>
            <a:pPr marL="0" indent="0" algn="ctr">
              <a:buSzPct val="100000"/>
              <a:buNone/>
            </a:pPr>
            <a:r>
              <a:rPr lang="en-US" sz="1400" dirty="0">
                <a:latin typeface="+mn-lt"/>
              </a:rPr>
              <a:t>Please do not copy, replicate, disseminate or modify without express written permission from the Center for Childhood Resilience at Ann &amp; Robert H. Lurie Children’s Hospital of Chicago</a:t>
            </a:r>
            <a:endParaRPr lang="en-US" sz="2400" b="1" dirty="0">
              <a:solidFill>
                <a:schemeClr val="tx1"/>
              </a:solidFill>
            </a:endParaRPr>
          </a:p>
          <a:p>
            <a:pPr eaLnBrk="0" fontAlgn="base" hangingPunct="0">
              <a:spcBef>
                <a:spcPts val="600"/>
              </a:spcBef>
              <a:spcAft>
                <a:spcPct val="0"/>
              </a:spcAft>
              <a:buClr>
                <a:srgbClr val="0077D4"/>
              </a:buClr>
              <a:buSzTx/>
              <a:buFont typeface="Wingdings" panose="05000000000000000000" pitchFamily="2" charset="2"/>
              <a:buChar char="§"/>
            </a:pPr>
            <a:endParaRPr lang="en-US" sz="2400" b="1" dirty="0">
              <a:solidFill>
                <a:schemeClr val="tx1"/>
              </a:solidFill>
            </a:endParaRPr>
          </a:p>
          <a:p>
            <a:pPr eaLnBrk="0" fontAlgn="base" hangingPunct="0">
              <a:spcBef>
                <a:spcPts val="600"/>
              </a:spcBef>
              <a:spcAft>
                <a:spcPct val="0"/>
              </a:spcAft>
              <a:buClr>
                <a:srgbClr val="0077D4"/>
              </a:buClr>
              <a:buSzTx/>
              <a:buFont typeface="Wingdings" panose="05000000000000000000" pitchFamily="2" charset="2"/>
              <a:buChar char="§"/>
            </a:pPr>
            <a:endParaRPr lang="en-US"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50" y="1173569"/>
            <a:ext cx="8543925" cy="12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2"/>
          <p:cNvSpPr txBox="1">
            <a:spLocks/>
          </p:cNvSpPr>
          <p:nvPr/>
        </p:nvSpPr>
        <p:spPr bwMode="auto">
          <a:xfrm>
            <a:off x="182880" y="6583680"/>
            <a:ext cx="4114800" cy="182880"/>
          </a:xfrm>
          <a:prstGeom prst="rect">
            <a:avLst/>
          </a:prstGeom>
          <a:noFill/>
          <a:ln>
            <a:miter lim="800000"/>
            <a:headEnd/>
            <a:tailEnd/>
          </a:ln>
        </p:spPr>
        <p:txBody>
          <a:bodyPr>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rgbClr val="000000"/>
                </a:solidFill>
              </a:rPr>
              <a:t>© 2017 Ann &amp; Robert H. Lurie Children’s Hospital of Chicago  All rights reserved.</a:t>
            </a:r>
          </a:p>
        </p:txBody>
      </p:sp>
    </p:spTree>
    <p:extLst>
      <p:ext uri="{BB962C8B-B14F-4D97-AF65-F5344CB8AC3E}">
        <p14:creationId xmlns:p14="http://schemas.microsoft.com/office/powerpoint/2010/main" val="36651410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548640"/>
          </a:xfrm>
        </p:spPr>
        <p:txBody>
          <a:bodyPr>
            <a:normAutofit/>
          </a:bodyPr>
          <a:lstStyle/>
          <a:p>
            <a:r>
              <a:rPr lang="en-US" b="1" dirty="0">
                <a:solidFill>
                  <a:schemeClr val="tx2">
                    <a:lumMod val="75000"/>
                  </a:schemeClr>
                </a:solidFill>
              </a:rPr>
              <a:t>Objectives</a:t>
            </a:r>
          </a:p>
        </p:txBody>
      </p:sp>
      <p:sp>
        <p:nvSpPr>
          <p:cNvPr id="3" name="Content Placeholder 2"/>
          <p:cNvSpPr>
            <a:spLocks noGrp="1"/>
          </p:cNvSpPr>
          <p:nvPr>
            <p:ph idx="1"/>
          </p:nvPr>
        </p:nvSpPr>
        <p:spPr>
          <a:xfrm>
            <a:off x="457200" y="1280160"/>
            <a:ext cx="8229600" cy="4572000"/>
          </a:xfrm>
        </p:spPr>
        <p:txBody>
          <a:bodyPr>
            <a:normAutofit/>
          </a:bodyPr>
          <a:lstStyle/>
          <a:p>
            <a:pPr marL="685800" lvl="1" indent="-457200">
              <a:buFont typeface="+mj-lt"/>
              <a:buAutoNum type="arabicPeriod"/>
            </a:pPr>
            <a:r>
              <a:rPr lang="en-US" sz="2800" dirty="0">
                <a:latin typeface="Calibri" panose="020F0502020204030204" pitchFamily="34" charset="0"/>
                <a:ea typeface="Tahoma" panose="020B0604030504040204" pitchFamily="34" charset="0"/>
                <a:cs typeface="Calibri" panose="020F0502020204030204" pitchFamily="34" charset="0"/>
              </a:rPr>
              <a:t>Increase </a:t>
            </a:r>
            <a:r>
              <a:rPr lang="en-US" sz="2800" b="1" dirty="0">
                <a:latin typeface="Calibri" panose="020F0502020204030204" pitchFamily="34" charset="0"/>
                <a:ea typeface="Tahoma" panose="020B0604030504040204" pitchFamily="34" charset="0"/>
                <a:cs typeface="Calibri" panose="020F0502020204030204" pitchFamily="34" charset="0"/>
              </a:rPr>
              <a:t>awareness</a:t>
            </a:r>
            <a:r>
              <a:rPr lang="en-US" sz="2800" dirty="0">
                <a:latin typeface="Calibri" panose="020F0502020204030204" pitchFamily="34" charset="0"/>
                <a:ea typeface="Tahoma" panose="020B0604030504040204" pitchFamily="34" charset="0"/>
                <a:cs typeface="Calibri" panose="020F0502020204030204" pitchFamily="34" charset="0"/>
              </a:rPr>
              <a:t> of the experience of </a:t>
            </a:r>
            <a:r>
              <a:rPr lang="en-US" sz="2800" dirty="0"/>
              <a:t>refugee/immigrant children and families distressed in current sociopolitical climate</a:t>
            </a:r>
            <a:endParaRPr lang="en-US" sz="2800" dirty="0">
              <a:latin typeface="Calibri" panose="020F0502020204030204" pitchFamily="34" charset="0"/>
              <a:ea typeface="Tahoma" panose="020B0604030504040204" pitchFamily="34" charset="0"/>
              <a:cs typeface="Calibri" panose="020F0502020204030204" pitchFamily="34" charset="0"/>
            </a:endParaRPr>
          </a:p>
          <a:p>
            <a:pPr marL="685800" lvl="1" indent="-457200">
              <a:buFont typeface="+mj-lt"/>
              <a:buAutoNum type="arabicPeriod"/>
            </a:pPr>
            <a:r>
              <a:rPr lang="en-US" sz="2800" dirty="0"/>
              <a:t>Equip youth-serving adults to </a:t>
            </a:r>
            <a:r>
              <a:rPr lang="en-US" sz="2800" b="1" dirty="0"/>
              <a:t>respond</a:t>
            </a:r>
            <a:r>
              <a:rPr lang="en-US" sz="2800" dirty="0"/>
              <a:t> to the distress, instill hope, and create safe environments</a:t>
            </a:r>
          </a:p>
          <a:p>
            <a:pPr marL="685800" lvl="1" indent="-457200">
              <a:buFont typeface="+mj-lt"/>
              <a:buAutoNum type="arabicPeriod"/>
            </a:pPr>
            <a:r>
              <a:rPr lang="en-US" sz="2800" dirty="0">
                <a:latin typeface="Calibri" panose="020F0502020204030204" pitchFamily="34" charset="0"/>
                <a:cs typeface="Calibri" panose="020F0502020204030204" pitchFamily="34" charset="0"/>
              </a:rPr>
              <a:t>Increase refugee/immigrant </a:t>
            </a:r>
            <a:r>
              <a:rPr lang="en-US" sz="2800" b="1" dirty="0">
                <a:latin typeface="Calibri" panose="020F0502020204030204" pitchFamily="34" charset="0"/>
                <a:cs typeface="Calibri" panose="020F0502020204030204" pitchFamily="34" charset="0"/>
              </a:rPr>
              <a:t>engagement</a:t>
            </a:r>
            <a:r>
              <a:rPr lang="en-US" sz="2800" dirty="0">
                <a:latin typeface="Calibri" panose="020F0502020204030204" pitchFamily="34" charset="0"/>
                <a:cs typeface="Calibri" panose="020F0502020204030204" pitchFamily="34" charset="0"/>
              </a:rPr>
              <a:t> in mental health </a:t>
            </a:r>
            <a:r>
              <a:rPr lang="en-US" sz="2800" dirty="0" smtClean="0">
                <a:latin typeface="Calibri" panose="020F0502020204030204" pitchFamily="34" charset="0"/>
                <a:cs typeface="Calibri" panose="020F0502020204030204" pitchFamily="34" charset="0"/>
              </a:rPr>
              <a:t>supports</a:t>
            </a:r>
          </a:p>
          <a:p>
            <a:pPr marL="685800" lvl="1" indent="-457200">
              <a:buFont typeface="+mj-lt"/>
              <a:buAutoNum type="arabicPeriod"/>
            </a:pPr>
            <a:r>
              <a:rPr lang="en-US" sz="2800" dirty="0" smtClean="0">
                <a:latin typeface="Calibri" panose="020F0502020204030204" pitchFamily="34" charset="0"/>
                <a:cs typeface="Calibri" panose="020F0502020204030204" pitchFamily="34" charset="0"/>
              </a:rPr>
              <a:t>Share </a:t>
            </a:r>
            <a:r>
              <a:rPr lang="en-US" sz="2800" b="1" dirty="0" smtClean="0">
                <a:latin typeface="Calibri" panose="020F0502020204030204" pitchFamily="34" charset="0"/>
                <a:cs typeface="Calibri" panose="020F0502020204030204" pitchFamily="34" charset="0"/>
              </a:rPr>
              <a:t>specific strategies </a:t>
            </a:r>
            <a:r>
              <a:rPr lang="en-US" sz="2800" dirty="0" smtClean="0">
                <a:latin typeface="Calibri" panose="020F0502020204030204" pitchFamily="34" charset="0"/>
                <a:cs typeface="Calibri" panose="020F0502020204030204" pitchFamily="34" charset="0"/>
              </a:rPr>
              <a:t>to apply to a variety of settings to build resilience in refugee/immigrant populations</a:t>
            </a:r>
            <a:endParaRPr lang="en-US" sz="2800" dirty="0">
              <a:latin typeface="Calibri" panose="020F0502020204030204" pitchFamily="34" charset="0"/>
              <a:cs typeface="Calibri" panose="020F0502020204030204" pitchFamily="34" charset="0"/>
            </a:endParaRPr>
          </a:p>
        </p:txBody>
      </p:sp>
      <p:sp>
        <p:nvSpPr>
          <p:cNvPr id="5" name="Footer Placeholder 2"/>
          <p:cNvSpPr txBox="1">
            <a:spLocks/>
          </p:cNvSpPr>
          <p:nvPr/>
        </p:nvSpPr>
        <p:spPr bwMode="auto">
          <a:xfrm>
            <a:off x="182880" y="6583680"/>
            <a:ext cx="4114800" cy="182880"/>
          </a:xfrm>
          <a:prstGeom prst="rect">
            <a:avLst/>
          </a:prstGeom>
          <a:noFill/>
          <a:ln>
            <a:miter lim="800000"/>
            <a:headEnd/>
            <a:tailEnd/>
          </a:ln>
        </p:spPr>
        <p:txBody>
          <a:bodyPr>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rgbClr val="000000"/>
                </a:solidFill>
              </a:rPr>
              <a:t>© 2017 Ann &amp; Robert H. Lurie Children’s Hospital of Chicago  All rights reserved.</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5847"/>
            <a:ext cx="8543925" cy="12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63377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2" y="487939"/>
            <a:ext cx="8229600" cy="548640"/>
          </a:xfrm>
        </p:spPr>
        <p:txBody>
          <a:bodyPr/>
          <a:lstStyle/>
          <a:p>
            <a:r>
              <a:rPr lang="en-US" b="1" dirty="0">
                <a:solidFill>
                  <a:schemeClr val="tx2">
                    <a:lumMod val="75000"/>
                  </a:schemeClr>
                </a:solidFill>
              </a:rPr>
              <a:t>Self-Care Alert!</a:t>
            </a:r>
          </a:p>
        </p:txBody>
      </p:sp>
      <p:sp>
        <p:nvSpPr>
          <p:cNvPr id="10" name="Content Placeholder 9"/>
          <p:cNvSpPr>
            <a:spLocks noGrp="1"/>
          </p:cNvSpPr>
          <p:nvPr>
            <p:ph sz="half" idx="1"/>
          </p:nvPr>
        </p:nvSpPr>
        <p:spPr>
          <a:xfrm>
            <a:off x="423672" y="1645919"/>
            <a:ext cx="4224528" cy="2878027"/>
          </a:xfrm>
        </p:spPr>
        <p:txBody>
          <a:bodyPr/>
          <a:lstStyle/>
          <a:p>
            <a:pPr>
              <a:spcBef>
                <a:spcPts val="600"/>
              </a:spcBef>
              <a:buClr>
                <a:srgbClr val="0077D4"/>
              </a:buClr>
            </a:pPr>
            <a:r>
              <a:rPr lang="en-US" altLang="en-US" sz="2400" b="1" dirty="0">
                <a:latin typeface="Calibri" panose="020F0502020204030204" pitchFamily="34" charset="0"/>
                <a:ea typeface="MS PGothic" pitchFamily="34" charset="-128"/>
                <a:cs typeface="Calibri" panose="020F0502020204030204" pitchFamily="34" charset="0"/>
              </a:rPr>
              <a:t>Step out and take a break</a:t>
            </a:r>
          </a:p>
          <a:p>
            <a:pPr>
              <a:spcBef>
                <a:spcPts val="600"/>
              </a:spcBef>
              <a:buClr>
                <a:srgbClr val="0077D4"/>
              </a:buClr>
            </a:pPr>
            <a:endParaRPr lang="en-US" altLang="en-US" sz="2400" b="1" dirty="0">
              <a:latin typeface="Calibri" panose="020F0502020204030204" pitchFamily="34" charset="0"/>
              <a:ea typeface="MS PGothic" pitchFamily="34" charset="-128"/>
              <a:cs typeface="Calibri" panose="020F0502020204030204" pitchFamily="34" charset="0"/>
            </a:endParaRPr>
          </a:p>
          <a:p>
            <a:pPr>
              <a:spcBef>
                <a:spcPts val="600"/>
              </a:spcBef>
              <a:buClr>
                <a:srgbClr val="0077D4"/>
              </a:buClr>
            </a:pPr>
            <a:r>
              <a:rPr lang="en-US" altLang="en-US" sz="2400" b="1" dirty="0">
                <a:latin typeface="Calibri" panose="020F0502020204030204" pitchFamily="34" charset="0"/>
                <a:ea typeface="MS PGothic" pitchFamily="34" charset="-128"/>
                <a:cs typeface="Calibri" panose="020F0502020204030204" pitchFamily="34" charset="0"/>
              </a:rPr>
              <a:t>Reach out to someone you trust</a:t>
            </a:r>
          </a:p>
          <a:p>
            <a:pPr>
              <a:spcBef>
                <a:spcPts val="600"/>
              </a:spcBef>
              <a:buClr>
                <a:srgbClr val="0077D4"/>
              </a:buClr>
            </a:pPr>
            <a:endParaRPr lang="en-US" altLang="en-US" sz="2400" b="1" dirty="0">
              <a:latin typeface="Calibri" panose="020F0502020204030204" pitchFamily="34" charset="0"/>
              <a:ea typeface="MS PGothic" pitchFamily="34" charset="-128"/>
              <a:cs typeface="Calibri" panose="020F0502020204030204" pitchFamily="34" charset="0"/>
            </a:endParaRPr>
          </a:p>
          <a:p>
            <a:pPr>
              <a:spcBef>
                <a:spcPts val="600"/>
              </a:spcBef>
              <a:buClr>
                <a:srgbClr val="0077D4"/>
              </a:buClr>
            </a:pPr>
            <a:r>
              <a:rPr lang="en-US" altLang="en-US" sz="2400" b="1" dirty="0">
                <a:latin typeface="Calibri" panose="020F0502020204030204" pitchFamily="34" charset="0"/>
                <a:ea typeface="MS PGothic" pitchFamily="34" charset="-128"/>
                <a:cs typeface="Calibri" panose="020F0502020204030204" pitchFamily="34" charset="0"/>
              </a:rPr>
              <a:t>Use relaxation skills like deep breathing </a:t>
            </a:r>
            <a:endParaRPr lang="en-US" sz="2400" dirty="0">
              <a:latin typeface="Calibri" panose="020F0502020204030204" pitchFamily="34" charset="0"/>
              <a:cs typeface="Calibri" panose="020F0502020204030204" pitchFamily="34" charset="0"/>
            </a:endParaRPr>
          </a:p>
        </p:txBody>
      </p:sp>
      <p:pic>
        <p:nvPicPr>
          <p:cNvPr id="12" name="Content Placeholder 1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638287"/>
            <a:ext cx="4038600" cy="2766164"/>
          </a:xfrm>
        </p:spPr>
      </p:pic>
      <p:sp>
        <p:nvSpPr>
          <p:cNvPr id="6" name="Footer Placeholder 2"/>
          <p:cNvSpPr txBox="1">
            <a:spLocks/>
          </p:cNvSpPr>
          <p:nvPr/>
        </p:nvSpPr>
        <p:spPr bwMode="auto">
          <a:xfrm>
            <a:off x="182880" y="6583680"/>
            <a:ext cx="4114800" cy="182880"/>
          </a:xfrm>
          <a:prstGeom prst="rect">
            <a:avLst/>
          </a:prstGeom>
          <a:noFill/>
          <a:ln>
            <a:miter lim="800000"/>
            <a:headEnd/>
            <a:tailEnd/>
          </a:ln>
        </p:spPr>
        <p:txBody>
          <a:bodyPr>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rgbClr val="000000"/>
                </a:solidFill>
              </a:rPr>
              <a:t>© 2017 Ann &amp; Robert H. Lurie Children’s Hospital of Chicago  All rights reserved.</a:t>
            </a:r>
          </a:p>
        </p:txBody>
      </p:sp>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049" y="1047488"/>
            <a:ext cx="8543925" cy="12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4635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657600" y="2311977"/>
            <a:ext cx="4927891" cy="2213132"/>
          </a:xfrm>
        </p:spPr>
        <p:txBody>
          <a:bodyPr/>
          <a:lstStyle/>
          <a:p>
            <a:r>
              <a:rPr lang="en-US" altLang="en-US" sz="3600" b="1" dirty="0">
                <a:solidFill>
                  <a:schemeClr val="tx2">
                    <a:lumMod val="75000"/>
                  </a:schemeClr>
                </a:solidFill>
                <a:latin typeface="Calibri" panose="020F0502020204030204" pitchFamily="34" charset="0"/>
                <a:ea typeface="Tahoma" panose="020B0604030504040204" pitchFamily="34" charset="0"/>
                <a:cs typeface="Tahoma" panose="020B0604030504040204" pitchFamily="34" charset="0"/>
              </a:rPr>
              <a:t>Refugee/Immigrant Children and Families:  </a:t>
            </a:r>
            <a:br>
              <a:rPr lang="en-US" altLang="en-US" sz="3600" b="1" dirty="0">
                <a:solidFill>
                  <a:schemeClr val="tx2">
                    <a:lumMod val="75000"/>
                  </a:schemeClr>
                </a:solidFill>
                <a:latin typeface="Calibri" panose="020F0502020204030204" pitchFamily="34" charset="0"/>
                <a:ea typeface="Tahoma" panose="020B0604030504040204" pitchFamily="34" charset="0"/>
                <a:cs typeface="Tahoma" panose="020B0604030504040204" pitchFamily="34" charset="0"/>
              </a:rPr>
            </a:br>
            <a:r>
              <a:rPr lang="en-US" altLang="en-US" sz="3600" b="1" dirty="0">
                <a:solidFill>
                  <a:schemeClr val="tx2">
                    <a:lumMod val="75000"/>
                  </a:schemeClr>
                </a:solidFill>
                <a:latin typeface="Calibri" panose="020F0502020204030204" pitchFamily="34" charset="0"/>
                <a:ea typeface="Tahoma" panose="020B0604030504040204" pitchFamily="34" charset="0"/>
                <a:cs typeface="Tahoma" panose="020B0604030504040204" pitchFamily="34" charset="0"/>
              </a:rPr>
              <a:t>Current Sociopolitical Climate</a:t>
            </a:r>
          </a:p>
        </p:txBody>
      </p:sp>
    </p:spTree>
    <p:extLst>
      <p:ext uri="{BB962C8B-B14F-4D97-AF65-F5344CB8AC3E}">
        <p14:creationId xmlns:p14="http://schemas.microsoft.com/office/powerpoint/2010/main" val="6764936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398" y="295672"/>
            <a:ext cx="4809093" cy="709832"/>
          </a:xfrm>
        </p:spPr>
        <p:txBody>
          <a:bodyPr/>
          <a:lstStyle/>
          <a:p>
            <a:r>
              <a:rPr lang="en-US" b="1" dirty="0">
                <a:solidFill>
                  <a:schemeClr val="tx2">
                    <a:lumMod val="75000"/>
                  </a:schemeClr>
                </a:solidFill>
              </a:rPr>
              <a:t>Terminology: Immigrants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3277" y="4188542"/>
            <a:ext cx="2330457" cy="2170425"/>
          </a:xfrm>
          <a:prstGeom prst="rect">
            <a:avLst/>
          </a:prstGeom>
        </p:spPr>
      </p:pic>
      <p:sp>
        <p:nvSpPr>
          <p:cNvPr id="6" name="Line 3"/>
          <p:cNvSpPr>
            <a:spLocks noChangeShapeType="1"/>
          </p:cNvSpPr>
          <p:nvPr/>
        </p:nvSpPr>
        <p:spPr bwMode="auto">
          <a:xfrm>
            <a:off x="409573" y="1170232"/>
            <a:ext cx="8458200" cy="0"/>
          </a:xfrm>
          <a:prstGeom prst="line">
            <a:avLst/>
          </a:prstGeom>
          <a:noFill/>
          <a:ln w="19050">
            <a:solidFill>
              <a:schemeClr val="tx1"/>
            </a:solidFill>
            <a:round/>
            <a:headEnd type="none" w="sm" len="sm"/>
            <a:tailEnd type="none" w="sm" len="sm"/>
          </a:ln>
          <a:effectLst>
            <a:prstShdw prst="shdw17" dist="17961" dir="2700000">
              <a:schemeClr val="tx1">
                <a:gamma/>
                <a:shade val="60000"/>
                <a:invGamma/>
              </a:schemeClr>
            </a:prstShdw>
          </a:effectLst>
        </p:spPr>
        <p:txBody>
          <a:bodyPr/>
          <a:lstStyle/>
          <a:p>
            <a:pPr>
              <a:defRPr/>
            </a:pPr>
            <a:endParaRPr lang="en-US" dirty="0">
              <a:solidFill>
                <a:srgbClr val="000000"/>
              </a:solidFill>
            </a:endParaRPr>
          </a:p>
        </p:txBody>
      </p:sp>
      <p:sp>
        <p:nvSpPr>
          <p:cNvPr id="7" name="Footer Placeholder 2"/>
          <p:cNvSpPr txBox="1">
            <a:spLocks/>
          </p:cNvSpPr>
          <p:nvPr/>
        </p:nvSpPr>
        <p:spPr bwMode="auto">
          <a:xfrm>
            <a:off x="182880" y="6583680"/>
            <a:ext cx="4114800" cy="182880"/>
          </a:xfrm>
          <a:prstGeom prst="rect">
            <a:avLst/>
          </a:prstGeom>
          <a:noFill/>
          <a:ln>
            <a:miter lim="800000"/>
            <a:headEnd/>
            <a:tailEnd/>
          </a:ln>
        </p:spPr>
        <p:txBody>
          <a:bodyPr>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rgbClr val="000000"/>
                </a:solidFill>
              </a:rPr>
              <a:t>© 2017 Ann &amp; Robert H. Lurie Children’s Hospital of Chicago  All rights reserved.</a:t>
            </a:r>
          </a:p>
        </p:txBody>
      </p:sp>
      <p:sp>
        <p:nvSpPr>
          <p:cNvPr id="8" name="Content Placeholder 4"/>
          <p:cNvSpPr txBox="1">
            <a:spLocks/>
          </p:cNvSpPr>
          <p:nvPr/>
        </p:nvSpPr>
        <p:spPr>
          <a:xfrm>
            <a:off x="319398" y="1442999"/>
            <a:ext cx="4178175" cy="3854715"/>
          </a:xfrm>
          <a:prstGeom prst="rect">
            <a:avLst/>
          </a:prstGeom>
        </p:spPr>
        <p:txBody>
          <a:bodyPr vert="horz" lIns="0" tIns="0" rIns="0" bIns="0" numCol="1" rtlCol="0">
            <a:noAutofit/>
          </a:bodyPr>
          <a:lstStyle>
            <a:lvl1pPr marL="228600" indent="-228600" algn="l" defTabSz="914400" rtl="0" eaLnBrk="1" latinLnBrk="0" hangingPunct="1">
              <a:lnSpc>
                <a:spcPct val="100000"/>
              </a:lnSpc>
              <a:spcBef>
                <a:spcPts val="600"/>
              </a:spcBef>
              <a:buClr>
                <a:schemeClr val="accent1"/>
              </a:buClr>
              <a:buFont typeface="Arial" pitchFamily="34" charset="0"/>
              <a:buChar char="•"/>
              <a:defRPr sz="2400" kern="1200" baseline="0">
                <a:solidFill>
                  <a:schemeClr val="tx1"/>
                </a:solidFill>
                <a:latin typeface="Calibri"/>
                <a:ea typeface="+mn-ea"/>
                <a:cs typeface="Calibri"/>
              </a:defRPr>
            </a:lvl1pPr>
            <a:lvl2pPr marL="457200" indent="-228600" algn="l" defTabSz="914400" rtl="0" eaLnBrk="1" latinLnBrk="0" hangingPunct="1">
              <a:lnSpc>
                <a:spcPct val="100000"/>
              </a:lnSpc>
              <a:spcBef>
                <a:spcPts val="0"/>
              </a:spcBef>
              <a:buClr>
                <a:schemeClr val="accent1"/>
              </a:buClr>
              <a:buFont typeface="Tahoma" pitchFamily="34" charset="0"/>
              <a:buChar char="–"/>
              <a:defRPr sz="2000" kern="1200">
                <a:solidFill>
                  <a:schemeClr val="tx1"/>
                </a:solidFill>
                <a:latin typeface="Calibri"/>
                <a:ea typeface="+mn-ea"/>
                <a:cs typeface="Calibri"/>
              </a:defRPr>
            </a:lvl2pPr>
            <a:lvl3pPr marL="685800" indent="-228600" algn="l" defTabSz="914400" rtl="0" eaLnBrk="1" latinLnBrk="0" hangingPunct="1">
              <a:lnSpc>
                <a:spcPct val="100000"/>
              </a:lnSpc>
              <a:spcBef>
                <a:spcPts val="0"/>
              </a:spcBef>
              <a:buClr>
                <a:schemeClr val="accent1"/>
              </a:buClr>
              <a:buFont typeface="Arial" pitchFamily="34" charset="0"/>
              <a:buChar char="•"/>
              <a:defRPr sz="2000" kern="1200">
                <a:solidFill>
                  <a:schemeClr val="tx1"/>
                </a:solidFill>
                <a:latin typeface="Calibri"/>
                <a:ea typeface="+mn-ea"/>
                <a:cs typeface="Calibri"/>
              </a:defRPr>
            </a:lvl3pPr>
            <a:lvl4pPr marL="914400" indent="-228600" algn="l" defTabSz="914400" rtl="0" eaLnBrk="1" latinLnBrk="0" hangingPunct="1">
              <a:lnSpc>
                <a:spcPct val="100000"/>
              </a:lnSpc>
              <a:spcBef>
                <a:spcPts val="0"/>
              </a:spcBef>
              <a:buClr>
                <a:schemeClr val="accent1"/>
              </a:buClr>
              <a:buFont typeface="Tahoma" pitchFamily="34" charset="0"/>
              <a:buChar char="–"/>
              <a:defRPr sz="2000" kern="1200">
                <a:solidFill>
                  <a:schemeClr val="tx1"/>
                </a:solidFill>
                <a:latin typeface="Calibri"/>
                <a:ea typeface="+mn-ea"/>
                <a:cs typeface="Calibri"/>
              </a:defRPr>
            </a:lvl4pPr>
            <a:lvl5pPr marL="1143000" indent="-228600" algn="l" defTabSz="914400" rtl="0" eaLnBrk="1" latinLnBrk="0" hangingPunct="1">
              <a:lnSpc>
                <a:spcPct val="100000"/>
              </a:lnSpc>
              <a:spcBef>
                <a:spcPts val="0"/>
              </a:spcBef>
              <a:buClr>
                <a:schemeClr val="accent1"/>
              </a:buClr>
              <a:buFont typeface="Arial" pitchFamily="34" charset="0"/>
              <a:buChar char="•"/>
              <a:defRPr sz="2000" kern="1200">
                <a:solidFill>
                  <a:schemeClr val="tx1"/>
                </a:solidFill>
                <a:latin typeface="Calibri"/>
                <a:ea typeface="+mn-ea"/>
                <a:cs typeface="Calibri"/>
              </a:defRPr>
            </a:lvl5pPr>
            <a:lvl6pPr marL="1143000" indent="0" algn="l" defTabSz="914400" rtl="0" eaLnBrk="1" latinLnBrk="0" hangingPunct="1">
              <a:spcBef>
                <a:spcPct val="20000"/>
              </a:spcBef>
              <a:buClr>
                <a:schemeClr val="accent1"/>
              </a:buClr>
              <a:buFont typeface="Tahoma" pitchFamily="34" charset="0"/>
              <a:buNone/>
              <a:tabLst/>
              <a:defRPr sz="2000" kern="1200">
                <a:solidFill>
                  <a:schemeClr val="tx1"/>
                </a:solidFill>
                <a:latin typeface="+mn-lt"/>
                <a:ea typeface="+mn-ea"/>
                <a:cs typeface="+mn-cs"/>
              </a:defRPr>
            </a:lvl6pPr>
            <a:lvl7pPr marL="16002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7pPr>
            <a:lvl8pPr marL="1828800" indent="-228600" algn="l" defTabSz="914400" rtl="0" eaLnBrk="1" latinLnBrk="0" hangingPunct="1">
              <a:spcBef>
                <a:spcPct val="20000"/>
              </a:spcBef>
              <a:buClr>
                <a:schemeClr val="accent1"/>
              </a:buClr>
              <a:buFont typeface="Tahoma" pitchFamily="34" charset="0"/>
              <a:buChar char="–"/>
              <a:defRPr sz="2000" kern="1200" baseline="0">
                <a:solidFill>
                  <a:schemeClr val="tx1"/>
                </a:solidFill>
                <a:latin typeface="+mn-lt"/>
                <a:ea typeface="+mn-ea"/>
                <a:cs typeface="+mn-cs"/>
              </a:defRPr>
            </a:lvl8pPr>
            <a:lvl9pPr marL="20574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9pPr>
          </a:lstStyle>
          <a:p>
            <a:pPr>
              <a:lnSpc>
                <a:spcPct val="150000"/>
              </a:lnSpc>
              <a:buClr>
                <a:srgbClr val="522476"/>
              </a:buClr>
            </a:pPr>
            <a:r>
              <a:rPr lang="en-US" sz="2800" dirty="0">
                <a:solidFill>
                  <a:srgbClr val="000000"/>
                </a:solidFill>
              </a:rPr>
              <a:t>Migrant</a:t>
            </a:r>
          </a:p>
          <a:p>
            <a:pPr>
              <a:lnSpc>
                <a:spcPct val="150000"/>
              </a:lnSpc>
              <a:buClr>
                <a:srgbClr val="522476"/>
              </a:buClr>
            </a:pPr>
            <a:r>
              <a:rPr lang="en-US" sz="2800" dirty="0">
                <a:solidFill>
                  <a:srgbClr val="000000"/>
                </a:solidFill>
              </a:rPr>
              <a:t>Unaccompanied alien child</a:t>
            </a:r>
          </a:p>
          <a:p>
            <a:pPr>
              <a:lnSpc>
                <a:spcPct val="150000"/>
              </a:lnSpc>
              <a:buClr>
                <a:srgbClr val="522476"/>
              </a:buClr>
            </a:pPr>
            <a:r>
              <a:rPr lang="en-US" sz="2800" dirty="0">
                <a:solidFill>
                  <a:srgbClr val="000000"/>
                </a:solidFill>
              </a:rPr>
              <a:t>Mixed status</a:t>
            </a:r>
          </a:p>
          <a:p>
            <a:pPr>
              <a:lnSpc>
                <a:spcPct val="150000"/>
              </a:lnSpc>
              <a:buClr>
                <a:srgbClr val="522476"/>
              </a:buClr>
            </a:pPr>
            <a:r>
              <a:rPr lang="en-US" sz="2800" dirty="0">
                <a:solidFill>
                  <a:srgbClr val="000000"/>
                </a:solidFill>
              </a:rPr>
              <a:t>Refugee</a:t>
            </a:r>
          </a:p>
          <a:p>
            <a:pPr>
              <a:lnSpc>
                <a:spcPct val="150000"/>
              </a:lnSpc>
              <a:buClr>
                <a:srgbClr val="522476"/>
              </a:buClr>
            </a:pPr>
            <a:r>
              <a:rPr lang="en-US" sz="2800" dirty="0">
                <a:solidFill>
                  <a:srgbClr val="000000"/>
                </a:solidFill>
              </a:rPr>
              <a:t>Dreamer</a:t>
            </a:r>
          </a:p>
          <a:p>
            <a:pPr>
              <a:buClr>
                <a:srgbClr val="522476"/>
              </a:buClr>
            </a:pPr>
            <a:endParaRPr lang="en-US" sz="2800" dirty="0">
              <a:solidFill>
                <a:srgbClr val="000000"/>
              </a:solidFill>
            </a:endParaRPr>
          </a:p>
          <a:p>
            <a:pPr>
              <a:buClr>
                <a:srgbClr val="522476"/>
              </a:buClr>
            </a:pPr>
            <a:endParaRPr lang="en-US" sz="2800" dirty="0">
              <a:solidFill>
                <a:srgbClr val="000000"/>
              </a:solidFill>
            </a:endParaRPr>
          </a:p>
          <a:p>
            <a:pPr marL="0" indent="0">
              <a:buClr>
                <a:srgbClr val="522476"/>
              </a:buClr>
              <a:buFont typeface="Arial" pitchFamily="34" charset="0"/>
              <a:buNone/>
            </a:pPr>
            <a:endParaRPr lang="en-US" dirty="0">
              <a:solidFill>
                <a:srgbClr val="000000"/>
              </a:solidFill>
            </a:endParaRPr>
          </a:p>
        </p:txBody>
      </p:sp>
      <p:sp>
        <p:nvSpPr>
          <p:cNvPr id="9" name="Content Placeholder 1"/>
          <p:cNvSpPr txBox="1">
            <a:spLocks/>
          </p:cNvSpPr>
          <p:nvPr/>
        </p:nvSpPr>
        <p:spPr>
          <a:xfrm>
            <a:off x="4643436" y="1394819"/>
            <a:ext cx="4224337" cy="4525963"/>
          </a:xfrm>
          <a:prstGeom prst="rect">
            <a:avLst/>
          </a:prstGeom>
        </p:spPr>
        <p:txBody>
          <a:bodyPr/>
          <a:lstStyle>
            <a:lvl1pPr marL="228600" indent="-228600" algn="l" defTabSz="914400" rtl="0" eaLnBrk="1" latinLnBrk="0" hangingPunct="1">
              <a:lnSpc>
                <a:spcPct val="100000"/>
              </a:lnSpc>
              <a:spcBef>
                <a:spcPts val="600"/>
              </a:spcBef>
              <a:buClr>
                <a:schemeClr val="accent1"/>
              </a:buClr>
              <a:buFont typeface="Arial" pitchFamily="34" charset="0"/>
              <a:buChar char="•"/>
              <a:defRPr sz="2400" kern="1200" baseline="0">
                <a:solidFill>
                  <a:schemeClr val="tx1"/>
                </a:solidFill>
                <a:latin typeface="Calibri"/>
                <a:ea typeface="+mn-ea"/>
                <a:cs typeface="Calibri"/>
              </a:defRPr>
            </a:lvl1pPr>
            <a:lvl2pPr marL="457200" indent="-228600" algn="l" defTabSz="914400" rtl="0" eaLnBrk="1" latinLnBrk="0" hangingPunct="1">
              <a:lnSpc>
                <a:spcPct val="100000"/>
              </a:lnSpc>
              <a:spcBef>
                <a:spcPts val="0"/>
              </a:spcBef>
              <a:buClr>
                <a:schemeClr val="accent1"/>
              </a:buClr>
              <a:buFont typeface="Tahoma" pitchFamily="34" charset="0"/>
              <a:buChar char="–"/>
              <a:defRPr sz="2000" kern="1200">
                <a:solidFill>
                  <a:schemeClr val="tx1"/>
                </a:solidFill>
                <a:latin typeface="Calibri"/>
                <a:ea typeface="+mn-ea"/>
                <a:cs typeface="Calibri"/>
              </a:defRPr>
            </a:lvl2pPr>
            <a:lvl3pPr marL="685800" indent="-228600" algn="l" defTabSz="914400" rtl="0" eaLnBrk="1" latinLnBrk="0" hangingPunct="1">
              <a:lnSpc>
                <a:spcPct val="100000"/>
              </a:lnSpc>
              <a:spcBef>
                <a:spcPts val="0"/>
              </a:spcBef>
              <a:buClr>
                <a:schemeClr val="accent1"/>
              </a:buClr>
              <a:buFont typeface="Arial" pitchFamily="34" charset="0"/>
              <a:buChar char="•"/>
              <a:defRPr sz="2000" kern="1200">
                <a:solidFill>
                  <a:schemeClr val="tx1"/>
                </a:solidFill>
                <a:latin typeface="Calibri"/>
                <a:ea typeface="+mn-ea"/>
                <a:cs typeface="Calibri"/>
              </a:defRPr>
            </a:lvl3pPr>
            <a:lvl4pPr marL="914400" indent="-228600" algn="l" defTabSz="914400" rtl="0" eaLnBrk="1" latinLnBrk="0" hangingPunct="1">
              <a:lnSpc>
                <a:spcPct val="100000"/>
              </a:lnSpc>
              <a:spcBef>
                <a:spcPts val="0"/>
              </a:spcBef>
              <a:buClr>
                <a:schemeClr val="accent1"/>
              </a:buClr>
              <a:buFont typeface="Tahoma" pitchFamily="34" charset="0"/>
              <a:buChar char="–"/>
              <a:defRPr sz="2000" kern="1200">
                <a:solidFill>
                  <a:schemeClr val="tx1"/>
                </a:solidFill>
                <a:latin typeface="Calibri"/>
                <a:ea typeface="+mn-ea"/>
                <a:cs typeface="Calibri"/>
              </a:defRPr>
            </a:lvl4pPr>
            <a:lvl5pPr marL="1143000" indent="-228600" algn="l" defTabSz="914400" rtl="0" eaLnBrk="1" latinLnBrk="0" hangingPunct="1">
              <a:lnSpc>
                <a:spcPct val="100000"/>
              </a:lnSpc>
              <a:spcBef>
                <a:spcPts val="0"/>
              </a:spcBef>
              <a:buClr>
                <a:schemeClr val="accent1"/>
              </a:buClr>
              <a:buFont typeface="Arial" pitchFamily="34" charset="0"/>
              <a:buChar char="•"/>
              <a:defRPr sz="2000" kern="1200">
                <a:solidFill>
                  <a:schemeClr val="tx1"/>
                </a:solidFill>
                <a:latin typeface="Calibri"/>
                <a:ea typeface="+mn-ea"/>
                <a:cs typeface="Calibri"/>
              </a:defRPr>
            </a:lvl5pPr>
            <a:lvl6pPr marL="1371600" indent="-228600" algn="l" defTabSz="914400" rtl="0" eaLnBrk="1" latinLnBrk="0" hangingPunct="1">
              <a:spcBef>
                <a:spcPct val="20000"/>
              </a:spcBef>
              <a:buClr>
                <a:schemeClr val="accent1"/>
              </a:buClr>
              <a:buFont typeface="Tahoma" pitchFamily="34" charset="0"/>
              <a:buChar char="–"/>
              <a:tabLst/>
              <a:defRPr sz="2000" kern="1200">
                <a:solidFill>
                  <a:schemeClr val="tx1"/>
                </a:solidFill>
                <a:latin typeface="+mn-lt"/>
                <a:ea typeface="+mn-ea"/>
                <a:cs typeface="+mn-cs"/>
              </a:defRPr>
            </a:lvl6pPr>
            <a:lvl7pPr marL="16002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7pPr>
            <a:lvl8pPr marL="1828800" indent="-228600" algn="l" defTabSz="914400" rtl="0" eaLnBrk="1" latinLnBrk="0" hangingPunct="1">
              <a:spcBef>
                <a:spcPct val="20000"/>
              </a:spcBef>
              <a:buClr>
                <a:schemeClr val="accent1"/>
              </a:buClr>
              <a:buFont typeface="Tahoma" pitchFamily="34" charset="0"/>
              <a:buChar char="–"/>
              <a:defRPr sz="2000" kern="1200" baseline="0">
                <a:solidFill>
                  <a:schemeClr val="tx1"/>
                </a:solidFill>
                <a:latin typeface="+mn-lt"/>
                <a:ea typeface="+mn-ea"/>
                <a:cs typeface="+mn-cs"/>
              </a:defRPr>
            </a:lvl8pPr>
            <a:lvl9pPr marL="20574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9pPr>
          </a:lstStyle>
          <a:p>
            <a:pPr>
              <a:lnSpc>
                <a:spcPct val="150000"/>
              </a:lnSpc>
              <a:buClr>
                <a:srgbClr val="522476"/>
              </a:buClr>
            </a:pPr>
            <a:r>
              <a:rPr lang="en-US" sz="2800" dirty="0">
                <a:solidFill>
                  <a:srgbClr val="000000"/>
                </a:solidFill>
              </a:rPr>
              <a:t>Alien</a:t>
            </a:r>
          </a:p>
          <a:p>
            <a:pPr>
              <a:lnSpc>
                <a:spcPct val="150000"/>
              </a:lnSpc>
              <a:buClr>
                <a:srgbClr val="522476"/>
              </a:buClr>
            </a:pPr>
            <a:r>
              <a:rPr lang="en-US" sz="2800" dirty="0">
                <a:solidFill>
                  <a:srgbClr val="000000"/>
                </a:solidFill>
              </a:rPr>
              <a:t>Undocumented status</a:t>
            </a:r>
          </a:p>
          <a:p>
            <a:pPr>
              <a:lnSpc>
                <a:spcPct val="150000"/>
              </a:lnSpc>
              <a:buClr>
                <a:srgbClr val="522476"/>
              </a:buClr>
            </a:pPr>
            <a:r>
              <a:rPr lang="en-US" sz="2800" dirty="0">
                <a:solidFill>
                  <a:srgbClr val="000000"/>
                </a:solidFill>
              </a:rPr>
              <a:t>Immigrant</a:t>
            </a:r>
          </a:p>
          <a:p>
            <a:pPr>
              <a:lnSpc>
                <a:spcPct val="150000"/>
              </a:lnSpc>
              <a:buClr>
                <a:srgbClr val="522476"/>
              </a:buClr>
            </a:pPr>
            <a:r>
              <a:rPr lang="en-US" sz="2800" dirty="0">
                <a:solidFill>
                  <a:srgbClr val="000000"/>
                </a:solidFill>
              </a:rPr>
              <a:t>Asylum seeker</a:t>
            </a:r>
          </a:p>
          <a:p>
            <a:pPr>
              <a:lnSpc>
                <a:spcPct val="150000"/>
              </a:lnSpc>
              <a:buClr>
                <a:srgbClr val="522476"/>
              </a:buClr>
            </a:pPr>
            <a:r>
              <a:rPr lang="en-US" sz="2800" dirty="0">
                <a:solidFill>
                  <a:srgbClr val="000000"/>
                </a:solidFill>
              </a:rPr>
              <a:t>DACA</a:t>
            </a:r>
          </a:p>
          <a:p>
            <a:pPr>
              <a:buClr>
                <a:srgbClr val="522476"/>
              </a:buClr>
            </a:pPr>
            <a:endParaRPr lang="en-US" sz="2800" dirty="0">
              <a:solidFill>
                <a:srgbClr val="000000"/>
              </a:solidFill>
            </a:endParaRPr>
          </a:p>
          <a:p>
            <a:pPr>
              <a:buClr>
                <a:srgbClr val="522476"/>
              </a:buClr>
            </a:pPr>
            <a:endParaRPr lang="en-US" dirty="0">
              <a:solidFill>
                <a:srgbClr val="000000"/>
              </a:solidFill>
            </a:endParaRPr>
          </a:p>
        </p:txBody>
      </p:sp>
      <p:sp>
        <p:nvSpPr>
          <p:cNvPr id="11" name="Rectangle 10"/>
          <p:cNvSpPr/>
          <p:nvPr/>
        </p:nvSpPr>
        <p:spPr>
          <a:xfrm>
            <a:off x="182880" y="4405479"/>
            <a:ext cx="2087880" cy="533400"/>
          </a:xfrm>
          <a:prstGeom prst="rect">
            <a:avLst/>
          </a:prstGeom>
          <a:noFill/>
          <a:ln w="76200">
            <a:solidFill>
              <a:srgbClr val="EC14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a:off x="4497577" y="2931859"/>
            <a:ext cx="2695702" cy="533400"/>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4497574" y="3652625"/>
            <a:ext cx="2695705" cy="533400"/>
          </a:xfrm>
          <a:prstGeom prst="rect">
            <a:avLst/>
          </a:prstGeom>
          <a:noFill/>
          <a:ln w="82550">
            <a:solidFill>
              <a:srgbClr val="1B1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4497575" y="4374999"/>
            <a:ext cx="1617475" cy="533400"/>
          </a:xfrm>
          <a:prstGeom prst="rect">
            <a:avLst/>
          </a:prstGeom>
          <a:noFill/>
          <a:ln w="76200">
            <a:solidFill>
              <a:srgbClr val="EC14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a:extLst>
              <a:ext uri="{FF2B5EF4-FFF2-40B4-BE49-F238E27FC236}">
                <a16:creationId xmlns:a16="http://schemas.microsoft.com/office/drawing/2014/main" xmlns="" id="{A15F8B1D-9E62-4924-B7C8-5E1B9E90346E}"/>
              </a:ext>
            </a:extLst>
          </p:cNvPr>
          <p:cNvSpPr/>
          <p:nvPr/>
        </p:nvSpPr>
        <p:spPr>
          <a:xfrm>
            <a:off x="182880" y="3677957"/>
            <a:ext cx="2087880" cy="533400"/>
          </a:xfrm>
          <a:prstGeom prst="rect">
            <a:avLst/>
          </a:prstGeom>
          <a:noFill/>
          <a:ln w="825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182880" y="3677957"/>
            <a:ext cx="2087880" cy="533400"/>
          </a:xfrm>
          <a:prstGeom prst="rect">
            <a:avLst/>
          </a:prstGeom>
          <a:noFill/>
          <a:ln w="82550">
            <a:solidFill>
              <a:srgbClr val="1B1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72144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6"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926" y="1"/>
            <a:ext cx="6982537" cy="966030"/>
          </a:xfrm>
        </p:spPr>
        <p:txBody>
          <a:bodyPr/>
          <a:lstStyle/>
          <a:p>
            <a:r>
              <a:rPr lang="en-US" sz="3400" b="1" dirty="0">
                <a:solidFill>
                  <a:srgbClr val="000090"/>
                </a:solidFill>
                <a:latin typeface="Calibri" panose="020F0502020204030204" pitchFamily="34" charset="0"/>
                <a:ea typeface="Tahoma" panose="020B0604030504040204" pitchFamily="34" charset="0"/>
                <a:cs typeface="Tahoma" panose="020B0604030504040204" pitchFamily="34" charset="0"/>
              </a:rPr>
              <a:t>Where are Immigrants Coming From?</a:t>
            </a:r>
          </a:p>
        </p:txBody>
      </p:sp>
      <p:sp>
        <p:nvSpPr>
          <p:cNvPr id="3" name="Content Placeholder 2"/>
          <p:cNvSpPr>
            <a:spLocks noGrp="1"/>
          </p:cNvSpPr>
          <p:nvPr>
            <p:ph sz="half" idx="1"/>
          </p:nvPr>
        </p:nvSpPr>
        <p:spPr>
          <a:xfrm>
            <a:off x="273050" y="1367012"/>
            <a:ext cx="3746860" cy="4429939"/>
          </a:xfrm>
        </p:spPr>
        <p:txBody>
          <a:bodyPr numCol="1"/>
          <a:lstStyle/>
          <a:p>
            <a:r>
              <a:rPr lang="en-US" sz="2400" dirty="0">
                <a:latin typeface="Calibri" panose="020F0502020204030204" pitchFamily="34" charset="0"/>
                <a:cs typeface="Calibri" panose="020F0502020204030204" pitchFamily="34" charset="0"/>
              </a:rPr>
              <a:t>Changes in trends </a:t>
            </a:r>
          </a:p>
          <a:p>
            <a:pPr lvl="1"/>
            <a:r>
              <a:rPr lang="en-US" sz="2000" dirty="0">
                <a:latin typeface="Calibri" panose="020F0502020204030204" pitchFamily="34" charset="0"/>
                <a:cs typeface="Calibri" panose="020F0502020204030204" pitchFamily="34" charset="0"/>
              </a:rPr>
              <a:t>Pew Research Center (2015)</a:t>
            </a: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p:txBody>
      </p:sp>
      <p:sp>
        <p:nvSpPr>
          <p:cNvPr id="9" name="Content Placeholder 8"/>
          <p:cNvSpPr>
            <a:spLocks noGrp="1"/>
          </p:cNvSpPr>
          <p:nvPr>
            <p:ph sz="half" idx="2"/>
          </p:nvPr>
        </p:nvSpPr>
        <p:spPr>
          <a:xfrm>
            <a:off x="4648200" y="1367012"/>
            <a:ext cx="4224528" cy="4759151"/>
          </a:xfrm>
        </p:spPr>
        <p:txBody>
          <a:bodyPr/>
          <a:lstStyle/>
          <a:p>
            <a:r>
              <a:rPr lang="en-US" sz="2400" dirty="0">
                <a:latin typeface="Calibri" panose="020F0502020204030204" pitchFamily="34" charset="0"/>
                <a:cs typeface="Calibri" panose="020F0502020204030204" pitchFamily="34" charset="0"/>
              </a:rPr>
              <a:t>Top 4 countries of origin (2015):</a:t>
            </a:r>
          </a:p>
          <a:p>
            <a:pPr lvl="1"/>
            <a:r>
              <a:rPr lang="en-US" sz="2000" dirty="0">
                <a:latin typeface="Calibri" panose="020F0502020204030204" pitchFamily="34" charset="0"/>
                <a:cs typeface="Calibri" panose="020F0502020204030204" pitchFamily="34" charset="0"/>
              </a:rPr>
              <a:t>India (110,000)</a:t>
            </a:r>
          </a:p>
          <a:p>
            <a:pPr lvl="1"/>
            <a:r>
              <a:rPr lang="en-US" sz="2000" dirty="0">
                <a:latin typeface="Calibri" panose="020F0502020204030204" pitchFamily="34" charset="0"/>
                <a:cs typeface="Calibri" panose="020F0502020204030204" pitchFamily="34" charset="0"/>
              </a:rPr>
              <a:t>Mexico (109,000)</a:t>
            </a:r>
          </a:p>
          <a:p>
            <a:pPr lvl="1"/>
            <a:r>
              <a:rPr lang="en-US" sz="2000" dirty="0">
                <a:latin typeface="Calibri" panose="020F0502020204030204" pitchFamily="34" charset="0"/>
                <a:cs typeface="Calibri" panose="020F0502020204030204" pitchFamily="34" charset="0"/>
              </a:rPr>
              <a:t>China (90,000)</a:t>
            </a:r>
          </a:p>
          <a:p>
            <a:pPr lvl="1"/>
            <a:r>
              <a:rPr lang="en-US" sz="2000" dirty="0">
                <a:latin typeface="Calibri" panose="020F0502020204030204" pitchFamily="34" charset="0"/>
                <a:cs typeface="Calibri" panose="020F0502020204030204" pitchFamily="34" charset="0"/>
              </a:rPr>
              <a:t>Canada (35,000)</a:t>
            </a:r>
          </a:p>
          <a:p>
            <a:endParaRPr lang="en-US" dirty="0"/>
          </a:p>
        </p:txBody>
      </p:sp>
      <p:sp>
        <p:nvSpPr>
          <p:cNvPr id="4" name="Slide Number Placeholder 3"/>
          <p:cNvSpPr>
            <a:spLocks noGrp="1"/>
          </p:cNvSpPr>
          <p:nvPr>
            <p:ph type="sldNum" sz="quarter" idx="12"/>
          </p:nvPr>
        </p:nvSpPr>
        <p:spPr/>
        <p:txBody>
          <a:bodyPr/>
          <a:lstStyle/>
          <a:p>
            <a:fld id="{0A04C45C-EEE3-41C4-9EC5-D358FEAE28D9}" type="slidenum">
              <a:rPr lang="en-US" smtClean="0">
                <a:solidFill>
                  <a:prstClr val="white"/>
                </a:solidFill>
              </a:rPr>
              <a:pPr/>
              <a:t>27</a:t>
            </a:fld>
            <a:endParaRPr lang="en-US">
              <a:solidFill>
                <a:prstClr val="white"/>
              </a:solidFill>
            </a:endParaRPr>
          </a:p>
        </p:txBody>
      </p:sp>
      <p:sp>
        <p:nvSpPr>
          <p:cNvPr id="5" name="TextBox 4"/>
          <p:cNvSpPr txBox="1"/>
          <p:nvPr/>
        </p:nvSpPr>
        <p:spPr>
          <a:xfrm>
            <a:off x="5183487" y="3746587"/>
            <a:ext cx="3481881" cy="2145268"/>
          </a:xfrm>
          <a:prstGeom prst="roundRect">
            <a:avLst/>
          </a:prstGeom>
          <a:ln w="57150">
            <a:solidFill>
              <a:schemeClr val="accent5"/>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400" b="1" dirty="0">
                <a:solidFill>
                  <a:prstClr val="white"/>
                </a:solidFill>
                <a:latin typeface="Calibri" panose="020F0502020204030204" pitchFamily="34" charset="0"/>
                <a:cs typeface="Calibri" panose="020F0502020204030204" pitchFamily="34" charset="0"/>
              </a:rPr>
              <a:t>1 in 7 people in Illinois are immigrants, which is 12% of the number of registered voters in the state</a:t>
            </a:r>
            <a:endParaRPr lang="en-US" sz="2000" b="1" dirty="0">
              <a:solidFill>
                <a:prstClr val="white"/>
              </a:solidFill>
              <a:latin typeface="Calibri" panose="020F0502020204030204" pitchFamily="34" charset="0"/>
              <a:cs typeface="Calibri" panose="020F0502020204030204" pitchFamily="34" charset="0"/>
            </a:endParaRPr>
          </a:p>
        </p:txBody>
      </p:sp>
      <p:sp>
        <p:nvSpPr>
          <p:cNvPr id="6" name="Line 3"/>
          <p:cNvSpPr>
            <a:spLocks noChangeShapeType="1"/>
          </p:cNvSpPr>
          <p:nvPr/>
        </p:nvSpPr>
        <p:spPr bwMode="auto">
          <a:xfrm>
            <a:off x="310283" y="1116951"/>
            <a:ext cx="8458200" cy="0"/>
          </a:xfrm>
          <a:prstGeom prst="line">
            <a:avLst/>
          </a:prstGeom>
          <a:noFill/>
          <a:ln w="19050">
            <a:solidFill>
              <a:schemeClr val="tx1"/>
            </a:solidFill>
            <a:round/>
            <a:headEnd type="none" w="sm" len="sm"/>
            <a:tailEnd type="none" w="sm" len="sm"/>
          </a:ln>
          <a:effectLst>
            <a:prstShdw prst="shdw17" dist="17961" dir="2700000">
              <a:schemeClr val="tx1">
                <a:gamma/>
                <a:shade val="60000"/>
                <a:invGamma/>
              </a:schemeClr>
            </a:prstShdw>
          </a:effectLst>
        </p:spPr>
        <p:txBody>
          <a:bodyPr/>
          <a:lstStyle/>
          <a:p>
            <a:pPr>
              <a:defRPr/>
            </a:pPr>
            <a:endParaRPr lang="en-US">
              <a:solidFill>
                <a:srgbClr val="000000"/>
              </a:solidFill>
            </a:endParaRPr>
          </a:p>
        </p:txBody>
      </p:sp>
      <p:sp>
        <p:nvSpPr>
          <p:cNvPr id="7" name="Footer Placeholder 2"/>
          <p:cNvSpPr txBox="1">
            <a:spLocks/>
          </p:cNvSpPr>
          <p:nvPr/>
        </p:nvSpPr>
        <p:spPr bwMode="auto">
          <a:xfrm>
            <a:off x="182880" y="6583680"/>
            <a:ext cx="4114800" cy="182880"/>
          </a:xfrm>
          <a:prstGeom prst="rect">
            <a:avLst/>
          </a:prstGeom>
          <a:noFill/>
          <a:ln>
            <a:miter lim="800000"/>
            <a:headEnd/>
            <a:tailEnd/>
          </a:ln>
        </p:spPr>
        <p:txBody>
          <a:bodyPr>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rgbClr val="000000"/>
                </a:solidFill>
              </a:rPr>
              <a:t>© 2017 Ann &amp; Robert H. Lurie Children’s Hospital of Chicago  All rights reserved.</a:t>
            </a:r>
          </a:p>
        </p:txBody>
      </p:sp>
      <p:pic>
        <p:nvPicPr>
          <p:cNvPr id="10" name="Picture 9"/>
          <p:cNvPicPr>
            <a:picLocks noChangeAspect="1"/>
          </p:cNvPicPr>
          <p:nvPr/>
        </p:nvPicPr>
        <p:blipFill>
          <a:blip r:embed="rId3"/>
          <a:stretch>
            <a:fillRect/>
          </a:stretch>
        </p:blipFill>
        <p:spPr>
          <a:xfrm>
            <a:off x="561706" y="1992894"/>
            <a:ext cx="4086494" cy="4353005"/>
          </a:xfrm>
          <a:prstGeom prst="rect">
            <a:avLst/>
          </a:prstGeom>
        </p:spPr>
      </p:pic>
    </p:spTree>
    <p:extLst>
      <p:ext uri="{BB962C8B-B14F-4D97-AF65-F5344CB8AC3E}">
        <p14:creationId xmlns:p14="http://schemas.microsoft.com/office/powerpoint/2010/main" val="21946227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806" y="510572"/>
            <a:ext cx="6896273" cy="436928"/>
          </a:xfrm>
        </p:spPr>
        <p:txBody>
          <a:bodyPr/>
          <a:lstStyle/>
          <a:p>
            <a:r>
              <a:rPr lang="en-US" sz="2800" b="1" dirty="0">
                <a:solidFill>
                  <a:srgbClr val="000090"/>
                </a:solidFill>
                <a:latin typeface="Calibri" panose="020F0502020204030204" pitchFamily="34" charset="0"/>
                <a:ea typeface="Tahoma" panose="020B0604030504040204" pitchFamily="34" charset="0"/>
                <a:cs typeface="Tahoma" panose="020B0604030504040204" pitchFamily="34" charset="0"/>
              </a:rPr>
              <a:t>Immigrants of Undocumented Status in Illinois</a:t>
            </a:r>
          </a:p>
        </p:txBody>
      </p:sp>
      <p:sp>
        <p:nvSpPr>
          <p:cNvPr id="3" name="Content Placeholder 2"/>
          <p:cNvSpPr>
            <a:spLocks noGrp="1"/>
          </p:cNvSpPr>
          <p:nvPr>
            <p:ph idx="1"/>
          </p:nvPr>
        </p:nvSpPr>
        <p:spPr>
          <a:xfrm>
            <a:off x="248806" y="1229569"/>
            <a:ext cx="5046207" cy="4978504"/>
          </a:xfrm>
        </p:spPr>
        <p:txBody>
          <a:bodyPr/>
          <a:lstStyle/>
          <a:p>
            <a:r>
              <a:rPr lang="en-US" b="1" dirty="0"/>
              <a:t>~11 million unauthorized immigrants live in the U.S.</a:t>
            </a:r>
          </a:p>
          <a:p>
            <a:r>
              <a:rPr lang="en-US" b="1" dirty="0"/>
              <a:t>~511,000 immigrants of undocumented status live in IL </a:t>
            </a:r>
          </a:p>
          <a:p>
            <a:pPr lvl="1"/>
            <a:r>
              <a:rPr lang="en-US" dirty="0"/>
              <a:t>4% of the state population in 2012</a:t>
            </a:r>
          </a:p>
          <a:p>
            <a:pPr lvl="1"/>
            <a:r>
              <a:rPr lang="en-US" dirty="0"/>
              <a:t>36% live in Chicago</a:t>
            </a:r>
          </a:p>
          <a:p>
            <a:pPr lvl="1"/>
            <a:r>
              <a:rPr lang="en-US" dirty="0"/>
              <a:t>54% live in the suburbs of Chicago</a:t>
            </a:r>
          </a:p>
          <a:p>
            <a:r>
              <a:rPr lang="en-US" b="1" dirty="0"/>
              <a:t>~11% (58,000) are &lt; 18 years old</a:t>
            </a:r>
          </a:p>
          <a:p>
            <a:r>
              <a:rPr lang="en-US" b="1" dirty="0"/>
              <a:t>Largely from Latin America (84%)</a:t>
            </a:r>
          </a:p>
          <a:p>
            <a:pPr lvl="1"/>
            <a:r>
              <a:rPr lang="en-US" dirty="0"/>
              <a:t>Mexicans (77%)</a:t>
            </a:r>
          </a:p>
          <a:p>
            <a:pPr lvl="1"/>
            <a:r>
              <a:rPr lang="en-US" dirty="0"/>
              <a:t>Asians (9%) </a:t>
            </a:r>
          </a:p>
          <a:p>
            <a:pPr lvl="2"/>
            <a:r>
              <a:rPr lang="en-US" dirty="0"/>
              <a:t>Philippines, India, Korea, China</a:t>
            </a:r>
          </a:p>
          <a:p>
            <a:pPr lvl="1"/>
            <a:r>
              <a:rPr lang="en-US" dirty="0"/>
              <a:t>Europeans (5%)</a:t>
            </a:r>
          </a:p>
          <a:p>
            <a:pPr lvl="2"/>
            <a:r>
              <a:rPr lang="en-US" dirty="0"/>
              <a:t>Poland, former Soviet Union</a:t>
            </a:r>
          </a:p>
          <a:p>
            <a:pPr marL="228600" lvl="1" indent="0">
              <a:buNone/>
            </a:pPr>
            <a:endParaRPr lang="en-US" dirty="0"/>
          </a:p>
        </p:txBody>
      </p:sp>
      <p:sp>
        <p:nvSpPr>
          <p:cNvPr id="4" name="Slide Number Placeholder 3"/>
          <p:cNvSpPr>
            <a:spLocks noGrp="1"/>
          </p:cNvSpPr>
          <p:nvPr>
            <p:ph type="sldNum" sz="quarter" idx="12"/>
          </p:nvPr>
        </p:nvSpPr>
        <p:spPr/>
        <p:txBody>
          <a:bodyPr/>
          <a:lstStyle/>
          <a:p>
            <a:fld id="{0A04C45C-EEE3-41C4-9EC5-D358FEAE28D9}" type="slidenum">
              <a:rPr lang="en-US" smtClean="0">
                <a:solidFill>
                  <a:prstClr val="white"/>
                </a:solidFill>
              </a:rPr>
              <a:pPr/>
              <a:t>28</a:t>
            </a:fld>
            <a:endParaRPr lang="en-US">
              <a:solidFill>
                <a:prstClr val="white"/>
              </a:solidFill>
            </a:endParaRPr>
          </a:p>
        </p:txBody>
      </p:sp>
      <p:sp>
        <p:nvSpPr>
          <p:cNvPr id="5" name="TextBox 4"/>
          <p:cNvSpPr txBox="1"/>
          <p:nvPr/>
        </p:nvSpPr>
        <p:spPr>
          <a:xfrm>
            <a:off x="2637938" y="6344497"/>
            <a:ext cx="7480005" cy="338554"/>
          </a:xfrm>
          <a:prstGeom prst="rect">
            <a:avLst/>
          </a:prstGeom>
          <a:noFill/>
        </p:spPr>
        <p:txBody>
          <a:bodyPr wrap="square" rtlCol="0">
            <a:spAutoFit/>
          </a:bodyPr>
          <a:lstStyle/>
          <a:p>
            <a:r>
              <a:rPr lang="en-US" sz="1600" dirty="0" err="1">
                <a:solidFill>
                  <a:srgbClr val="000000"/>
                </a:solidFill>
              </a:rPr>
              <a:t>Paral</a:t>
            </a:r>
            <a:r>
              <a:rPr lang="en-US" sz="1600" dirty="0">
                <a:solidFill>
                  <a:srgbClr val="000000"/>
                </a:solidFill>
              </a:rPr>
              <a:t> et al. (2014)  IL Coalition for Immigrant and Refugee Rights</a:t>
            </a:r>
          </a:p>
        </p:txBody>
      </p:sp>
      <p:graphicFrame>
        <p:nvGraphicFramePr>
          <p:cNvPr id="8" name="Chart 7">
            <a:extLst>
              <a:ext uri="{FF2B5EF4-FFF2-40B4-BE49-F238E27FC236}">
                <a16:creationId xmlns="" xmlns:a16="http://schemas.microsoft.com/office/drawing/2014/main" id="{B5E6114E-B616-4E69-B6DD-2E9BD1691CC1}"/>
              </a:ext>
            </a:extLst>
          </p:cNvPr>
          <p:cNvGraphicFramePr>
            <a:graphicFrameLocks/>
          </p:cNvGraphicFramePr>
          <p:nvPr>
            <p:extLst/>
          </p:nvPr>
        </p:nvGraphicFramePr>
        <p:xfrm>
          <a:off x="4172946" y="1578519"/>
          <a:ext cx="4699591" cy="4375713"/>
        </p:xfrm>
        <a:graphic>
          <a:graphicData uri="http://schemas.openxmlformats.org/drawingml/2006/chart">
            <c:chart xmlns:c="http://schemas.openxmlformats.org/drawingml/2006/chart" xmlns:r="http://schemas.openxmlformats.org/officeDocument/2006/relationships" r:id="rId3"/>
          </a:graphicData>
        </a:graphic>
      </p:graphicFrame>
      <p:sp>
        <p:nvSpPr>
          <p:cNvPr id="9" name="Line 3"/>
          <p:cNvSpPr>
            <a:spLocks noChangeShapeType="1"/>
          </p:cNvSpPr>
          <p:nvPr/>
        </p:nvSpPr>
        <p:spPr bwMode="auto">
          <a:xfrm>
            <a:off x="248806" y="1074420"/>
            <a:ext cx="8458200" cy="0"/>
          </a:xfrm>
          <a:prstGeom prst="line">
            <a:avLst/>
          </a:prstGeom>
          <a:noFill/>
          <a:ln w="19050">
            <a:solidFill>
              <a:schemeClr val="tx1"/>
            </a:solidFill>
            <a:round/>
            <a:headEnd type="none" w="sm" len="sm"/>
            <a:tailEnd type="none" w="sm" len="sm"/>
          </a:ln>
          <a:effectLst>
            <a:prstShdw prst="shdw17" dist="17961" dir="2700000">
              <a:schemeClr val="tx1">
                <a:gamma/>
                <a:shade val="60000"/>
                <a:invGamma/>
              </a:schemeClr>
            </a:prstShdw>
          </a:effectLst>
        </p:spPr>
        <p:txBody>
          <a:bodyPr/>
          <a:lstStyle/>
          <a:p>
            <a:pPr>
              <a:defRPr/>
            </a:pPr>
            <a:endParaRPr lang="en-US">
              <a:solidFill>
                <a:srgbClr val="000000"/>
              </a:solidFill>
            </a:endParaRPr>
          </a:p>
        </p:txBody>
      </p:sp>
      <p:sp>
        <p:nvSpPr>
          <p:cNvPr id="10" name="Footer Placeholder 2"/>
          <p:cNvSpPr txBox="1">
            <a:spLocks/>
          </p:cNvSpPr>
          <p:nvPr/>
        </p:nvSpPr>
        <p:spPr bwMode="auto">
          <a:xfrm>
            <a:off x="182880" y="6583680"/>
            <a:ext cx="4114800" cy="182880"/>
          </a:xfrm>
          <a:prstGeom prst="rect">
            <a:avLst/>
          </a:prstGeom>
          <a:noFill/>
          <a:ln>
            <a:miter lim="800000"/>
            <a:headEnd/>
            <a:tailEnd/>
          </a:ln>
        </p:spPr>
        <p:txBody>
          <a:bodyPr>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rgbClr val="000000"/>
                </a:solidFill>
              </a:rPr>
              <a:t>© 2017 Ann &amp; Robert H. Lurie Children’s Hospital of Chicago  All rights reserved.</a:t>
            </a:r>
          </a:p>
        </p:txBody>
      </p:sp>
    </p:spTree>
    <p:extLst>
      <p:ext uri="{BB962C8B-B14F-4D97-AF65-F5344CB8AC3E}">
        <p14:creationId xmlns:p14="http://schemas.microsoft.com/office/powerpoint/2010/main" val="41884360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070" y="297711"/>
            <a:ext cx="7534227" cy="656929"/>
          </a:xfrm>
        </p:spPr>
        <p:txBody>
          <a:bodyPr/>
          <a:lstStyle/>
          <a:p>
            <a:r>
              <a:rPr lang="en-US" b="1" dirty="0">
                <a:solidFill>
                  <a:srgbClr val="000090"/>
                </a:solidFill>
                <a:latin typeface="Calibri" panose="020F0502020204030204" pitchFamily="34" charset="0"/>
                <a:ea typeface="Tahoma" panose="020B0604030504040204" pitchFamily="34" charset="0"/>
                <a:cs typeface="Tahoma" panose="020B0604030504040204" pitchFamily="34" charset="0"/>
              </a:rPr>
              <a:t>Unaccompanied Immigrant Children</a:t>
            </a:r>
          </a:p>
        </p:txBody>
      </p:sp>
      <p:sp>
        <p:nvSpPr>
          <p:cNvPr id="3" name="Content Placeholder 2"/>
          <p:cNvSpPr>
            <a:spLocks noGrp="1"/>
          </p:cNvSpPr>
          <p:nvPr>
            <p:ph idx="1"/>
          </p:nvPr>
        </p:nvSpPr>
        <p:spPr>
          <a:xfrm>
            <a:off x="274637" y="1194202"/>
            <a:ext cx="4786461" cy="5142864"/>
          </a:xfrm>
        </p:spPr>
        <p:txBody>
          <a:bodyPr/>
          <a:lstStyle/>
          <a:p>
            <a:r>
              <a:rPr lang="en-US" b="1" dirty="0"/>
              <a:t>2014:  Dramatic increase in unaccompanied minors apprehended on the border</a:t>
            </a:r>
          </a:p>
          <a:p>
            <a:pPr lvl="1"/>
            <a:r>
              <a:rPr lang="en-US" dirty="0"/>
              <a:t>2013:  38,759</a:t>
            </a:r>
          </a:p>
          <a:p>
            <a:pPr lvl="1"/>
            <a:r>
              <a:rPr lang="en-US" dirty="0"/>
              <a:t>2014:  68,541</a:t>
            </a:r>
          </a:p>
          <a:p>
            <a:pPr>
              <a:spcBef>
                <a:spcPts val="0"/>
              </a:spcBef>
            </a:pPr>
            <a:r>
              <a:rPr lang="en-US" b="1" dirty="0"/>
              <a:t>2014: Central Americans outnumbered Mexicans crossing the border for the first time </a:t>
            </a:r>
          </a:p>
          <a:p>
            <a:pPr lvl="1"/>
            <a:r>
              <a:rPr lang="en-US" dirty="0"/>
              <a:t>Happened again in 2016</a:t>
            </a:r>
          </a:p>
          <a:p>
            <a:r>
              <a:rPr lang="en-US" b="1" dirty="0"/>
              <a:t>Top 4 countries of origin for 2016</a:t>
            </a:r>
          </a:p>
          <a:p>
            <a:pPr lvl="1"/>
            <a:r>
              <a:rPr lang="en-US" dirty="0"/>
              <a:t>Guatemala</a:t>
            </a:r>
          </a:p>
          <a:p>
            <a:pPr lvl="1"/>
            <a:r>
              <a:rPr lang="en-US" dirty="0"/>
              <a:t>El Salvador</a:t>
            </a:r>
          </a:p>
          <a:p>
            <a:pPr lvl="1"/>
            <a:r>
              <a:rPr lang="en-US" dirty="0"/>
              <a:t>Mexico</a:t>
            </a:r>
          </a:p>
          <a:p>
            <a:pPr lvl="1"/>
            <a:r>
              <a:rPr lang="en-US" dirty="0"/>
              <a:t>Honduras</a:t>
            </a:r>
          </a:p>
        </p:txBody>
      </p:sp>
      <p:sp>
        <p:nvSpPr>
          <p:cNvPr id="4" name="Slide Number Placeholder 3"/>
          <p:cNvSpPr>
            <a:spLocks noGrp="1"/>
          </p:cNvSpPr>
          <p:nvPr>
            <p:ph type="sldNum" sz="quarter" idx="12"/>
          </p:nvPr>
        </p:nvSpPr>
        <p:spPr/>
        <p:txBody>
          <a:bodyPr/>
          <a:lstStyle/>
          <a:p>
            <a:fld id="{0A04C45C-EEE3-41C4-9EC5-D358FEAE28D9}" type="slidenum">
              <a:rPr lang="en-US" smtClean="0">
                <a:solidFill>
                  <a:prstClr val="white"/>
                </a:solidFill>
              </a:rPr>
              <a:pPr/>
              <a:t>29</a:t>
            </a:fld>
            <a:endParaRPr lang="en-US">
              <a:solidFill>
                <a:prstClr val="white"/>
              </a:solidFill>
            </a:endParaRPr>
          </a:p>
        </p:txBody>
      </p:sp>
      <p:pic>
        <p:nvPicPr>
          <p:cNvPr id="7" name="Picture 6"/>
          <p:cNvPicPr>
            <a:picLocks noChangeAspect="1"/>
          </p:cNvPicPr>
          <p:nvPr/>
        </p:nvPicPr>
        <p:blipFill>
          <a:blip r:embed="rId3"/>
          <a:stretch>
            <a:fillRect/>
          </a:stretch>
        </p:blipFill>
        <p:spPr>
          <a:xfrm>
            <a:off x="4709085" y="1307553"/>
            <a:ext cx="4356844" cy="502951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8" name="TextBox 7"/>
          <p:cNvSpPr txBox="1"/>
          <p:nvPr/>
        </p:nvSpPr>
        <p:spPr>
          <a:xfrm>
            <a:off x="5417389" y="6461914"/>
            <a:ext cx="3260785" cy="307777"/>
          </a:xfrm>
          <a:prstGeom prst="rect">
            <a:avLst/>
          </a:prstGeom>
          <a:noFill/>
        </p:spPr>
        <p:txBody>
          <a:bodyPr wrap="square" rtlCol="0">
            <a:spAutoFit/>
          </a:bodyPr>
          <a:lstStyle/>
          <a:p>
            <a:r>
              <a:rPr lang="en-US" sz="1400" dirty="0">
                <a:solidFill>
                  <a:srgbClr val="000000"/>
                </a:solidFill>
              </a:rPr>
              <a:t>Park, 2014, </a:t>
            </a:r>
            <a:r>
              <a:rPr lang="en-US" sz="1400" i="1" dirty="0">
                <a:solidFill>
                  <a:srgbClr val="000000"/>
                </a:solidFill>
              </a:rPr>
              <a:t>The New York Times</a:t>
            </a:r>
          </a:p>
        </p:txBody>
      </p:sp>
      <p:sp>
        <p:nvSpPr>
          <p:cNvPr id="9" name="Line 3"/>
          <p:cNvSpPr>
            <a:spLocks noChangeShapeType="1"/>
          </p:cNvSpPr>
          <p:nvPr/>
        </p:nvSpPr>
        <p:spPr bwMode="auto">
          <a:xfrm>
            <a:off x="248806" y="1074420"/>
            <a:ext cx="8458200" cy="0"/>
          </a:xfrm>
          <a:prstGeom prst="line">
            <a:avLst/>
          </a:prstGeom>
          <a:noFill/>
          <a:ln w="19050">
            <a:solidFill>
              <a:schemeClr val="tx1"/>
            </a:solidFill>
            <a:round/>
            <a:headEnd type="none" w="sm" len="sm"/>
            <a:tailEnd type="none" w="sm" len="sm"/>
          </a:ln>
          <a:effectLst>
            <a:prstShdw prst="shdw17" dist="17961" dir="2700000">
              <a:schemeClr val="tx1">
                <a:gamma/>
                <a:shade val="60000"/>
                <a:invGamma/>
              </a:schemeClr>
            </a:prstShdw>
          </a:effectLst>
        </p:spPr>
        <p:txBody>
          <a:bodyPr/>
          <a:lstStyle/>
          <a:p>
            <a:pPr>
              <a:defRPr/>
            </a:pPr>
            <a:endParaRPr lang="en-US">
              <a:solidFill>
                <a:srgbClr val="000000"/>
              </a:solidFill>
            </a:endParaRPr>
          </a:p>
        </p:txBody>
      </p:sp>
      <p:sp>
        <p:nvSpPr>
          <p:cNvPr id="10" name="Footer Placeholder 2"/>
          <p:cNvSpPr txBox="1">
            <a:spLocks/>
          </p:cNvSpPr>
          <p:nvPr/>
        </p:nvSpPr>
        <p:spPr bwMode="auto">
          <a:xfrm>
            <a:off x="182880" y="6583680"/>
            <a:ext cx="4114800" cy="182880"/>
          </a:xfrm>
          <a:prstGeom prst="rect">
            <a:avLst/>
          </a:prstGeom>
          <a:noFill/>
          <a:ln>
            <a:miter lim="800000"/>
            <a:headEnd/>
            <a:tailEnd/>
          </a:ln>
        </p:spPr>
        <p:txBody>
          <a:bodyPr>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rgbClr val="000000"/>
                </a:solidFill>
              </a:rPr>
              <a:t>© 2017 Ann &amp; Robert H. Lurie Children’s Hospital of Chicago  All rights reserved.</a:t>
            </a:r>
          </a:p>
        </p:txBody>
      </p:sp>
    </p:spTree>
    <p:extLst>
      <p:ext uri="{BB962C8B-B14F-4D97-AF65-F5344CB8AC3E}">
        <p14:creationId xmlns:p14="http://schemas.microsoft.com/office/powerpoint/2010/main" val="1514119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 person who has fled his or her country of origin because of past persecution or a fear of future persecution based upon race, religion, nationality, political opinion or membership in a particular local group</a:t>
            </a:r>
          </a:p>
        </p:txBody>
      </p:sp>
      <p:sp>
        <p:nvSpPr>
          <p:cNvPr id="2" name="Title 1"/>
          <p:cNvSpPr>
            <a:spLocks noGrp="1"/>
          </p:cNvSpPr>
          <p:nvPr>
            <p:ph type="title"/>
          </p:nvPr>
        </p:nvSpPr>
        <p:spPr>
          <a:xfrm>
            <a:off x="609600" y="228600"/>
            <a:ext cx="8229600" cy="1143000"/>
          </a:xfrm>
        </p:spPr>
        <p:txBody>
          <a:bodyPr/>
          <a:lstStyle/>
          <a:p>
            <a:pPr algn="ctr"/>
            <a:r>
              <a:rPr lang="en-US" dirty="0" smtClean="0">
                <a:solidFill>
                  <a:srgbClr val="0070C0"/>
                </a:solidFill>
              </a:rPr>
              <a:t>Definition of Refugee</a:t>
            </a:r>
            <a:endParaRPr lang="en-US" dirty="0">
              <a:solidFill>
                <a:srgbClr val="0070C0"/>
              </a:solidFill>
            </a:endParaRPr>
          </a:p>
        </p:txBody>
      </p:sp>
      <p:pic>
        <p:nvPicPr>
          <p:cNvPr id="2051" name="Picture 3" descr="C:\Users\Dave Schrandt\AppData\Local\Microsoft\Windows\Temporary Internet Files\Content.IE5\9SZ30O75\refugees-welcome[1].png"/>
          <p:cNvPicPr>
            <a:picLocks noChangeAspect="1" noChangeArrowheads="1"/>
          </p:cNvPicPr>
          <p:nvPr/>
        </p:nvPicPr>
        <p:blipFill>
          <a:blip r:embed="rId2" cstate="print"/>
          <a:srcRect/>
          <a:stretch>
            <a:fillRect/>
          </a:stretch>
        </p:blipFill>
        <p:spPr bwMode="auto">
          <a:xfrm>
            <a:off x="1371600" y="3657600"/>
            <a:ext cx="6429914" cy="2667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927" y="95590"/>
            <a:ext cx="6286012" cy="871743"/>
          </a:xfrm>
        </p:spPr>
        <p:txBody>
          <a:bodyPr/>
          <a:lstStyle/>
          <a:p>
            <a:r>
              <a:rPr lang="en-US" b="1" dirty="0">
                <a:solidFill>
                  <a:srgbClr val="000090"/>
                </a:solidFill>
                <a:latin typeface="Calibri" panose="020F0502020204030204" pitchFamily="34" charset="0"/>
                <a:ea typeface="Tahoma" panose="020B0604030504040204" pitchFamily="34" charset="0"/>
                <a:cs typeface="Tahoma" panose="020B0604030504040204" pitchFamily="34" charset="0"/>
              </a:rPr>
              <a:t>Refugee Crisis</a:t>
            </a:r>
          </a:p>
        </p:txBody>
      </p:sp>
      <p:sp>
        <p:nvSpPr>
          <p:cNvPr id="4" name="Content Placeholder 3"/>
          <p:cNvSpPr>
            <a:spLocks noGrp="1"/>
          </p:cNvSpPr>
          <p:nvPr>
            <p:ph idx="1"/>
          </p:nvPr>
        </p:nvSpPr>
        <p:spPr>
          <a:xfrm>
            <a:off x="412577" y="1181507"/>
            <a:ext cx="8597900" cy="5384127"/>
          </a:xfrm>
        </p:spPr>
        <p:txBody>
          <a:bodyPr/>
          <a:lstStyle/>
          <a:p>
            <a:pPr marL="0" indent="0">
              <a:buNone/>
            </a:pPr>
            <a:r>
              <a:rPr lang="en-US" sz="2800" b="1" dirty="0"/>
              <a:t>Currently facing the greatest refugee crisis since WWII</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228600" lvl="1" indent="0">
              <a:buNone/>
            </a:pPr>
            <a:endParaRPr lang="en-US" dirty="0"/>
          </a:p>
          <a:p>
            <a:pPr marL="228600" lvl="1" indent="0">
              <a:buNone/>
            </a:pPr>
            <a:endParaRPr lang="en-US" sz="2800" dirty="0"/>
          </a:p>
          <a:p>
            <a:pPr marL="228600" lvl="1" indent="0">
              <a:buNone/>
            </a:pPr>
            <a:endParaRPr lang="en-US" sz="2800" dirty="0"/>
          </a:p>
          <a:p>
            <a:pPr marL="0" indent="0">
              <a:buNone/>
            </a:pPr>
            <a:r>
              <a:rPr lang="en-US" sz="2800" dirty="0"/>
              <a:t>From Syria</a:t>
            </a:r>
          </a:p>
          <a:p>
            <a:pPr lvl="2"/>
            <a:r>
              <a:rPr lang="en-US" sz="2800" dirty="0"/>
              <a:t>Over 6.6 million people displaced </a:t>
            </a:r>
          </a:p>
          <a:p>
            <a:pPr lvl="2"/>
            <a:r>
              <a:rPr lang="en-US" sz="2800" dirty="0"/>
              <a:t>4 million new refugees fled the country since 2011</a:t>
            </a:r>
          </a:p>
          <a:p>
            <a:pPr lvl="1"/>
            <a:endParaRPr lang="en-US" sz="2800" b="1" dirty="0"/>
          </a:p>
          <a:p>
            <a:pPr lvl="1"/>
            <a:endParaRPr lang="en-US" dirty="0"/>
          </a:p>
          <a:p>
            <a:pPr lvl="2"/>
            <a:endParaRPr lang="en-US" dirty="0"/>
          </a:p>
          <a:p>
            <a:pPr lvl="2"/>
            <a:endParaRPr lang="en-US" dirty="0"/>
          </a:p>
          <a:p>
            <a:pPr lvl="1"/>
            <a:endParaRPr lang="en-US" dirty="0"/>
          </a:p>
        </p:txBody>
      </p:sp>
      <p:sp>
        <p:nvSpPr>
          <p:cNvPr id="3" name="Slide Number Placeholder 2"/>
          <p:cNvSpPr>
            <a:spLocks noGrp="1"/>
          </p:cNvSpPr>
          <p:nvPr>
            <p:ph type="sldNum" sz="quarter" idx="12"/>
          </p:nvPr>
        </p:nvSpPr>
        <p:spPr/>
        <p:txBody>
          <a:bodyPr/>
          <a:lstStyle/>
          <a:p>
            <a:fld id="{0A04C45C-EEE3-41C4-9EC5-D358FEAE28D9}" type="slidenum">
              <a:rPr lang="en-US" smtClean="0">
                <a:solidFill>
                  <a:prstClr val="white"/>
                </a:solidFill>
              </a:rPr>
              <a:pPr/>
              <a:t>30</a:t>
            </a:fld>
            <a:endParaRPr lang="en-US">
              <a:solidFill>
                <a:prstClr val="white"/>
              </a:solidFill>
            </a:endParaRPr>
          </a:p>
        </p:txBody>
      </p:sp>
      <p:pic>
        <p:nvPicPr>
          <p:cNvPr id="5" name="Picture 4"/>
          <p:cNvPicPr>
            <a:picLocks noChangeAspect="1"/>
          </p:cNvPicPr>
          <p:nvPr/>
        </p:nvPicPr>
        <p:blipFill>
          <a:blip r:embed="rId3"/>
          <a:stretch>
            <a:fillRect/>
          </a:stretch>
        </p:blipFill>
        <p:spPr>
          <a:xfrm>
            <a:off x="248806" y="1673730"/>
            <a:ext cx="8761671" cy="3129165"/>
          </a:xfrm>
          <a:prstGeom prst="rect">
            <a:avLst/>
          </a:prstGeom>
        </p:spPr>
      </p:pic>
      <p:sp>
        <p:nvSpPr>
          <p:cNvPr id="6" name="TextBox 5"/>
          <p:cNvSpPr txBox="1"/>
          <p:nvPr/>
        </p:nvSpPr>
        <p:spPr>
          <a:xfrm>
            <a:off x="4242231" y="3524420"/>
            <a:ext cx="4630306" cy="1770698"/>
          </a:xfrm>
          <a:prstGeom prst="roundRect">
            <a:avLst/>
          </a:prstGeom>
          <a:ln w="57150">
            <a:solidFill>
              <a:schemeClr val="accent5"/>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2800" b="1" dirty="0">
                <a:solidFill>
                  <a:prstClr val="white"/>
                </a:solidFill>
                <a:latin typeface="Calibri" panose="020F0502020204030204" pitchFamily="34" charset="0"/>
                <a:cs typeface="Calibri" panose="020F0502020204030204" pitchFamily="34" charset="0"/>
              </a:rPr>
              <a:t>51% of all refugees are children and 98,000 of these children were alone. </a:t>
            </a:r>
            <a:endParaRPr lang="en-US" sz="3200" b="1" dirty="0">
              <a:solidFill>
                <a:prstClr val="white"/>
              </a:solidFill>
              <a:latin typeface="Calibri" panose="020F0502020204030204" pitchFamily="34" charset="0"/>
              <a:cs typeface="Calibri" panose="020F0502020204030204" pitchFamily="34" charset="0"/>
            </a:endParaRPr>
          </a:p>
          <a:p>
            <a:pPr algn="r"/>
            <a:r>
              <a:rPr lang="en-US" sz="1400" dirty="0">
                <a:solidFill>
                  <a:prstClr val="white"/>
                </a:solidFill>
              </a:rPr>
              <a:t>	-UNHCR Global Trend Data, 2015</a:t>
            </a:r>
            <a:endParaRPr lang="en-US" sz="1200" dirty="0">
              <a:solidFill>
                <a:prstClr val="white"/>
              </a:solidFill>
            </a:endParaRPr>
          </a:p>
        </p:txBody>
      </p:sp>
      <p:sp>
        <p:nvSpPr>
          <p:cNvPr id="7" name="Line 3"/>
          <p:cNvSpPr>
            <a:spLocks noChangeShapeType="1"/>
          </p:cNvSpPr>
          <p:nvPr/>
        </p:nvSpPr>
        <p:spPr bwMode="auto">
          <a:xfrm>
            <a:off x="248806" y="1074420"/>
            <a:ext cx="8458200" cy="0"/>
          </a:xfrm>
          <a:prstGeom prst="line">
            <a:avLst/>
          </a:prstGeom>
          <a:noFill/>
          <a:ln w="19050">
            <a:solidFill>
              <a:schemeClr val="tx1"/>
            </a:solidFill>
            <a:round/>
            <a:headEnd type="none" w="sm" len="sm"/>
            <a:tailEnd type="none" w="sm" len="sm"/>
          </a:ln>
          <a:effectLst>
            <a:prstShdw prst="shdw17" dist="17961" dir="2700000">
              <a:schemeClr val="tx1">
                <a:gamma/>
                <a:shade val="60000"/>
                <a:invGamma/>
              </a:schemeClr>
            </a:prstShdw>
          </a:effectLst>
        </p:spPr>
        <p:txBody>
          <a:bodyPr/>
          <a:lstStyle/>
          <a:p>
            <a:pPr>
              <a:defRPr/>
            </a:pPr>
            <a:endParaRPr lang="en-US">
              <a:solidFill>
                <a:srgbClr val="000000"/>
              </a:solidFill>
            </a:endParaRPr>
          </a:p>
        </p:txBody>
      </p:sp>
      <p:sp>
        <p:nvSpPr>
          <p:cNvPr id="8" name="Footer Placeholder 2"/>
          <p:cNvSpPr txBox="1">
            <a:spLocks/>
          </p:cNvSpPr>
          <p:nvPr/>
        </p:nvSpPr>
        <p:spPr bwMode="auto">
          <a:xfrm>
            <a:off x="182880" y="6583680"/>
            <a:ext cx="4114800" cy="182880"/>
          </a:xfrm>
          <a:prstGeom prst="rect">
            <a:avLst/>
          </a:prstGeom>
          <a:noFill/>
          <a:ln>
            <a:miter lim="800000"/>
            <a:headEnd/>
            <a:tailEnd/>
          </a:ln>
        </p:spPr>
        <p:txBody>
          <a:bodyPr>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rgbClr val="000000"/>
                </a:solidFill>
              </a:rPr>
              <a:t>© 2017 Ann &amp; Robert H. Lurie Children’s Hospital of Chicago  All rights reserved.</a:t>
            </a:r>
          </a:p>
        </p:txBody>
      </p:sp>
    </p:spTree>
    <p:extLst>
      <p:ext uri="{BB962C8B-B14F-4D97-AF65-F5344CB8AC3E}">
        <p14:creationId xmlns:p14="http://schemas.microsoft.com/office/powerpoint/2010/main" val="21334236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071" y="212651"/>
            <a:ext cx="6286012" cy="679303"/>
          </a:xfrm>
        </p:spPr>
        <p:txBody>
          <a:bodyPr/>
          <a:lstStyle/>
          <a:p>
            <a:r>
              <a:rPr lang="en-US" dirty="0"/>
              <a:t/>
            </a:r>
            <a:br>
              <a:rPr lang="en-US" dirty="0"/>
            </a:br>
            <a:r>
              <a:rPr lang="en-US" b="1" dirty="0">
                <a:solidFill>
                  <a:srgbClr val="000090"/>
                </a:solidFill>
                <a:latin typeface="Calibri" panose="020F0502020204030204" pitchFamily="34" charset="0"/>
                <a:ea typeface="Tahoma" panose="020B0604030504040204" pitchFamily="34" charset="0"/>
                <a:cs typeface="Tahoma" panose="020B0604030504040204" pitchFamily="34" charset="0"/>
              </a:rPr>
              <a:t>Vetting and Resettlement</a:t>
            </a:r>
          </a:p>
        </p:txBody>
      </p:sp>
      <p:sp>
        <p:nvSpPr>
          <p:cNvPr id="3" name="Content Placeholder 2"/>
          <p:cNvSpPr>
            <a:spLocks noGrp="1"/>
          </p:cNvSpPr>
          <p:nvPr>
            <p:ph idx="1"/>
          </p:nvPr>
        </p:nvSpPr>
        <p:spPr>
          <a:xfrm>
            <a:off x="489098" y="1190621"/>
            <a:ext cx="8217908" cy="2469929"/>
          </a:xfrm>
        </p:spPr>
        <p:txBody>
          <a:bodyPr/>
          <a:lstStyle/>
          <a:p>
            <a:r>
              <a:rPr lang="en-US" sz="2800" dirty="0"/>
              <a:t>Resettlement is only available to 1% percent of refugees considered most vulnerable</a:t>
            </a:r>
          </a:p>
          <a:p>
            <a:pPr lvl="1"/>
            <a:r>
              <a:rPr lang="en-US" sz="2400" dirty="0"/>
              <a:t>Decision of where to resettle is made by U.N. High Commission for Refugees</a:t>
            </a:r>
          </a:p>
          <a:p>
            <a:r>
              <a:rPr lang="en-US" sz="2800" dirty="0"/>
              <a:t>Vetting takes 18-24 months</a:t>
            </a:r>
            <a:endParaRPr lang="en-US" dirty="0"/>
          </a:p>
          <a:p>
            <a:pPr lvl="2"/>
            <a:endParaRPr lang="en-US" dirty="0"/>
          </a:p>
          <a:p>
            <a:pPr lvl="2"/>
            <a:endParaRPr lang="en-US" dirty="0"/>
          </a:p>
          <a:p>
            <a:pPr lvl="2"/>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0A04C45C-EEE3-41C4-9EC5-D358FEAE28D9}" type="slidenum">
              <a:rPr lang="en-US" smtClean="0">
                <a:solidFill>
                  <a:prstClr val="white"/>
                </a:solidFill>
              </a:rPr>
              <a:pPr/>
              <a:t>31</a:t>
            </a:fld>
            <a:endParaRPr lang="en-US">
              <a:solidFill>
                <a:prstClr val="white"/>
              </a:solidFill>
            </a:endParaRPr>
          </a:p>
        </p:txBody>
      </p:sp>
      <p:pic>
        <p:nvPicPr>
          <p:cNvPr id="6" name="Picture 5"/>
          <p:cNvPicPr>
            <a:picLocks noChangeAspect="1"/>
          </p:cNvPicPr>
          <p:nvPr/>
        </p:nvPicPr>
        <p:blipFill>
          <a:blip r:embed="rId3"/>
          <a:stretch>
            <a:fillRect/>
          </a:stretch>
        </p:blipFill>
        <p:spPr>
          <a:xfrm>
            <a:off x="136236" y="3291361"/>
            <a:ext cx="8871529" cy="1240794"/>
          </a:xfrm>
          <a:prstGeom prst="rect">
            <a:avLst/>
          </a:prstGeom>
        </p:spPr>
      </p:pic>
      <p:sp>
        <p:nvSpPr>
          <p:cNvPr id="7" name="Line 3"/>
          <p:cNvSpPr>
            <a:spLocks noChangeShapeType="1"/>
          </p:cNvSpPr>
          <p:nvPr/>
        </p:nvSpPr>
        <p:spPr bwMode="auto">
          <a:xfrm>
            <a:off x="248806" y="1074420"/>
            <a:ext cx="8458200" cy="0"/>
          </a:xfrm>
          <a:prstGeom prst="line">
            <a:avLst/>
          </a:prstGeom>
          <a:noFill/>
          <a:ln w="19050">
            <a:solidFill>
              <a:schemeClr val="tx1"/>
            </a:solidFill>
            <a:round/>
            <a:headEnd type="none" w="sm" len="sm"/>
            <a:tailEnd type="none" w="sm" len="sm"/>
          </a:ln>
          <a:effectLst>
            <a:prstShdw prst="shdw17" dist="17961" dir="2700000">
              <a:schemeClr val="tx1">
                <a:gamma/>
                <a:shade val="60000"/>
                <a:invGamma/>
              </a:schemeClr>
            </a:prstShdw>
          </a:effectLst>
        </p:spPr>
        <p:txBody>
          <a:bodyPr/>
          <a:lstStyle/>
          <a:p>
            <a:pPr>
              <a:defRPr/>
            </a:pPr>
            <a:endParaRPr lang="en-US">
              <a:solidFill>
                <a:srgbClr val="000000"/>
              </a:solidFill>
            </a:endParaRPr>
          </a:p>
        </p:txBody>
      </p:sp>
      <p:sp>
        <p:nvSpPr>
          <p:cNvPr id="8" name="Rectangle: Rounded Corners 7"/>
          <p:cNvSpPr/>
          <p:nvPr/>
        </p:nvSpPr>
        <p:spPr>
          <a:xfrm>
            <a:off x="260135" y="4720857"/>
            <a:ext cx="8623731" cy="1418380"/>
          </a:xfrm>
          <a:prstGeom prst="roundRect">
            <a:avLst/>
          </a:prstGeom>
          <a:ln w="38100"/>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2800" b="1" dirty="0">
                <a:solidFill>
                  <a:prstClr val="white"/>
                </a:solidFill>
                <a:latin typeface="Calibri" panose="020F0502020204030204" pitchFamily="34" charset="0"/>
                <a:cs typeface="Calibri" panose="020F0502020204030204" pitchFamily="34" charset="0"/>
              </a:rPr>
              <a:t>None of the &gt;3 million refugees who have entered the US through the resettlement program has killed anyone in a terrorist attack on U.S. soil </a:t>
            </a:r>
            <a:r>
              <a:rPr lang="en-US" b="1" dirty="0">
                <a:solidFill>
                  <a:prstClr val="white"/>
                </a:solidFill>
                <a:latin typeface="Calibri" panose="020F0502020204030204" pitchFamily="34" charset="0"/>
                <a:cs typeface="Calibri" panose="020F0502020204030204" pitchFamily="34" charset="0"/>
              </a:rPr>
              <a:t>(Migration Policy Institute)</a:t>
            </a:r>
            <a:endParaRPr lang="en-US" sz="2400" b="1" dirty="0">
              <a:solidFill>
                <a:prstClr val="white"/>
              </a:solidFill>
              <a:latin typeface="Calibri" panose="020F0502020204030204" pitchFamily="34" charset="0"/>
              <a:cs typeface="Calibri" panose="020F0502020204030204" pitchFamily="34" charset="0"/>
            </a:endParaRPr>
          </a:p>
        </p:txBody>
      </p:sp>
      <p:sp>
        <p:nvSpPr>
          <p:cNvPr id="9" name="Footer Placeholder 2"/>
          <p:cNvSpPr txBox="1">
            <a:spLocks/>
          </p:cNvSpPr>
          <p:nvPr/>
        </p:nvSpPr>
        <p:spPr bwMode="auto">
          <a:xfrm>
            <a:off x="182880" y="6583680"/>
            <a:ext cx="4114800" cy="182880"/>
          </a:xfrm>
          <a:prstGeom prst="rect">
            <a:avLst/>
          </a:prstGeom>
          <a:noFill/>
          <a:ln>
            <a:miter lim="800000"/>
            <a:headEnd/>
            <a:tailEnd/>
          </a:ln>
        </p:spPr>
        <p:txBody>
          <a:bodyPr>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rgbClr val="000000"/>
                </a:solidFill>
              </a:rPr>
              <a:t>© 2017 Ann &amp; Robert H. Lurie Children’s Hospital of Chicago  All rights reserved.</a:t>
            </a:r>
          </a:p>
        </p:txBody>
      </p:sp>
    </p:spTree>
    <p:extLst>
      <p:ext uri="{BB962C8B-B14F-4D97-AF65-F5344CB8AC3E}">
        <p14:creationId xmlns:p14="http://schemas.microsoft.com/office/powerpoint/2010/main" val="241666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5988" y="405309"/>
            <a:ext cx="6286012" cy="678194"/>
          </a:xfrm>
        </p:spPr>
        <p:txBody>
          <a:bodyPr/>
          <a:lstStyle/>
          <a:p>
            <a:r>
              <a:rPr lang="en-US" b="1" dirty="0">
                <a:solidFill>
                  <a:srgbClr val="000090"/>
                </a:solidFill>
                <a:latin typeface="Calibri" panose="020F0502020204030204" pitchFamily="34" charset="0"/>
                <a:ea typeface="Tahoma" panose="020B0604030504040204" pitchFamily="34" charset="0"/>
                <a:cs typeface="Tahoma" panose="020B0604030504040204" pitchFamily="34" charset="0"/>
              </a:rPr>
              <a:t>U.S. Refugee Policy</a:t>
            </a:r>
          </a:p>
        </p:txBody>
      </p:sp>
      <p:sp>
        <p:nvSpPr>
          <p:cNvPr id="2" name="TextBox 1"/>
          <p:cNvSpPr txBox="1"/>
          <p:nvPr/>
        </p:nvSpPr>
        <p:spPr>
          <a:xfrm>
            <a:off x="405988" y="1524938"/>
            <a:ext cx="3990921" cy="2417683"/>
          </a:xfrm>
          <a:prstGeom prst="roundRect">
            <a:avLst/>
          </a:prstGeom>
          <a:noFill/>
          <a:ln w="57150">
            <a:solidFill>
              <a:srgbClr val="7030A0"/>
            </a:solidFill>
          </a:ln>
        </p:spPr>
        <p:txBody>
          <a:bodyPr wrap="square" rtlCol="0">
            <a:spAutoFit/>
          </a:bodyPr>
          <a:lstStyle/>
          <a:p>
            <a:pPr algn="ctr"/>
            <a:r>
              <a:rPr lang="en-US" sz="2400" dirty="0">
                <a:solidFill>
                  <a:srgbClr val="000000"/>
                </a:solidFill>
                <a:latin typeface="Calibri" panose="020F0502020204030204" pitchFamily="34" charset="0"/>
                <a:cs typeface="Calibri" panose="020F0502020204030204" pitchFamily="34" charset="0"/>
              </a:rPr>
              <a:t>Previous Administration’s Projected Cap on refugee admissions in FY17:  </a:t>
            </a:r>
            <a:endParaRPr lang="en-US" sz="2800" dirty="0">
              <a:solidFill>
                <a:srgbClr val="000000"/>
              </a:solidFill>
              <a:latin typeface="Calibri" panose="020F0502020204030204" pitchFamily="34" charset="0"/>
              <a:cs typeface="Calibri" panose="020F0502020204030204" pitchFamily="34" charset="0"/>
            </a:endParaRPr>
          </a:p>
          <a:p>
            <a:pPr algn="ctr"/>
            <a:endParaRPr lang="en-US" sz="2800" dirty="0">
              <a:solidFill>
                <a:srgbClr val="000000"/>
              </a:solidFill>
              <a:latin typeface="Calibri" panose="020F0502020204030204" pitchFamily="34" charset="0"/>
              <a:cs typeface="Calibri" panose="020F0502020204030204" pitchFamily="34" charset="0"/>
            </a:endParaRPr>
          </a:p>
          <a:p>
            <a:pPr algn="ctr"/>
            <a:r>
              <a:rPr lang="en-US" sz="3200" dirty="0">
                <a:solidFill>
                  <a:srgbClr val="000000"/>
                </a:solidFill>
                <a:latin typeface="Calibri" panose="020F0502020204030204" pitchFamily="34" charset="0"/>
                <a:cs typeface="Calibri" panose="020F0502020204030204" pitchFamily="34" charset="0"/>
              </a:rPr>
              <a:t>100,000</a:t>
            </a:r>
          </a:p>
        </p:txBody>
      </p:sp>
      <p:sp>
        <p:nvSpPr>
          <p:cNvPr id="5" name="TextBox 4"/>
          <p:cNvSpPr txBox="1"/>
          <p:nvPr/>
        </p:nvSpPr>
        <p:spPr>
          <a:xfrm>
            <a:off x="4721196" y="1569420"/>
            <a:ext cx="4142992" cy="2281476"/>
          </a:xfrm>
          <a:prstGeom prst="roundRect">
            <a:avLst/>
          </a:prstGeom>
          <a:noFill/>
          <a:ln w="57150">
            <a:solidFill>
              <a:srgbClr val="7030A0"/>
            </a:solidFill>
          </a:ln>
        </p:spPr>
        <p:txBody>
          <a:bodyPr wrap="square" rtlCol="0">
            <a:spAutoFit/>
          </a:bodyPr>
          <a:lstStyle/>
          <a:p>
            <a:pPr algn="ctr"/>
            <a:r>
              <a:rPr lang="en-US" sz="2400" dirty="0">
                <a:solidFill>
                  <a:srgbClr val="000000"/>
                </a:solidFill>
                <a:latin typeface="Calibri" panose="020F0502020204030204" pitchFamily="34" charset="0"/>
                <a:cs typeface="Calibri" panose="020F0502020204030204" pitchFamily="34" charset="0"/>
              </a:rPr>
              <a:t>Current Administration’s Proposed Cap on refugee admissions in FY17:  </a:t>
            </a:r>
          </a:p>
          <a:p>
            <a:pPr algn="ctr"/>
            <a:endParaRPr lang="en-US" sz="2400" dirty="0">
              <a:solidFill>
                <a:srgbClr val="000000"/>
              </a:solidFill>
              <a:latin typeface="Calibri" panose="020F0502020204030204" pitchFamily="34" charset="0"/>
              <a:cs typeface="Calibri" panose="020F0502020204030204" pitchFamily="34" charset="0"/>
            </a:endParaRPr>
          </a:p>
          <a:p>
            <a:pPr algn="ctr"/>
            <a:r>
              <a:rPr lang="en-US" sz="3200" dirty="0" smtClean="0">
                <a:solidFill>
                  <a:srgbClr val="000000"/>
                </a:solidFill>
                <a:latin typeface="Calibri" panose="020F0502020204030204" pitchFamily="34" charset="0"/>
                <a:cs typeface="Calibri" panose="020F0502020204030204" pitchFamily="34" charset="0"/>
              </a:rPr>
              <a:t>45,000</a:t>
            </a:r>
            <a:endParaRPr lang="en-US" sz="3200" dirty="0">
              <a:solidFill>
                <a:srgbClr val="000000"/>
              </a:solidFill>
              <a:latin typeface="Calibri" panose="020F0502020204030204" pitchFamily="34" charset="0"/>
              <a:cs typeface="Calibri" panose="020F0502020204030204" pitchFamily="34" charset="0"/>
            </a:endParaRPr>
          </a:p>
        </p:txBody>
      </p:sp>
      <p:sp>
        <p:nvSpPr>
          <p:cNvPr id="3" name="Multiply 2"/>
          <p:cNvSpPr/>
          <p:nvPr/>
        </p:nvSpPr>
        <p:spPr>
          <a:xfrm>
            <a:off x="1237114" y="2706461"/>
            <a:ext cx="2311880" cy="1608282"/>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p:cNvSpPr txBox="1"/>
          <p:nvPr/>
        </p:nvSpPr>
        <p:spPr>
          <a:xfrm>
            <a:off x="2469702" y="4223018"/>
            <a:ext cx="4502988" cy="2009061"/>
          </a:xfrm>
          <a:prstGeom prst="roundRect">
            <a:avLst/>
          </a:prstGeom>
          <a:ln w="57150">
            <a:solidFill>
              <a:schemeClr val="accent5"/>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2800" b="1" dirty="0">
                <a:solidFill>
                  <a:prstClr val="white"/>
                </a:solidFill>
                <a:latin typeface="Calibri" panose="020F0502020204030204" pitchFamily="34" charset="0"/>
                <a:cs typeface="Calibri" panose="020F0502020204030204" pitchFamily="34" charset="0"/>
              </a:rPr>
              <a:t>Top 3 host countries:</a:t>
            </a:r>
          </a:p>
          <a:p>
            <a:pPr marL="800100" lvl="1" indent="-342900">
              <a:buFontTx/>
              <a:buAutoNum type="arabicPeriod"/>
            </a:pPr>
            <a:r>
              <a:rPr lang="en-US" sz="2800" b="1" dirty="0">
                <a:solidFill>
                  <a:prstClr val="white"/>
                </a:solidFill>
                <a:latin typeface="Calibri" panose="020F0502020204030204" pitchFamily="34" charset="0"/>
                <a:cs typeface="Calibri" panose="020F0502020204030204" pitchFamily="34" charset="0"/>
              </a:rPr>
              <a:t>Turkey (2.8 million)</a:t>
            </a:r>
          </a:p>
          <a:p>
            <a:pPr marL="800100" lvl="1" indent="-342900">
              <a:buFontTx/>
              <a:buAutoNum type="arabicPeriod"/>
            </a:pPr>
            <a:r>
              <a:rPr lang="en-US" sz="2800" b="1" dirty="0">
                <a:solidFill>
                  <a:prstClr val="white"/>
                </a:solidFill>
                <a:latin typeface="Calibri" panose="020F0502020204030204" pitchFamily="34" charset="0"/>
                <a:cs typeface="Calibri" panose="020F0502020204030204" pitchFamily="34" charset="0"/>
              </a:rPr>
              <a:t>Pakistan (1.6 million)</a:t>
            </a:r>
          </a:p>
          <a:p>
            <a:pPr marL="800100" lvl="1" indent="-342900">
              <a:buFontTx/>
              <a:buAutoNum type="arabicPeriod"/>
            </a:pPr>
            <a:r>
              <a:rPr lang="en-US" sz="2800" b="1" dirty="0">
                <a:solidFill>
                  <a:prstClr val="white"/>
                </a:solidFill>
                <a:latin typeface="Calibri" panose="020F0502020204030204" pitchFamily="34" charset="0"/>
                <a:cs typeface="Calibri" panose="020F0502020204030204" pitchFamily="34" charset="0"/>
              </a:rPr>
              <a:t>Lebanon (1.1 million)</a:t>
            </a:r>
            <a:endParaRPr lang="en-US" sz="2400" b="1" dirty="0">
              <a:solidFill>
                <a:prstClr val="white"/>
              </a:solidFill>
              <a:latin typeface="Calibri" panose="020F0502020204030204" pitchFamily="34" charset="0"/>
              <a:cs typeface="Calibri" panose="020F0502020204030204" pitchFamily="34" charset="0"/>
            </a:endParaRPr>
          </a:p>
        </p:txBody>
      </p:sp>
      <p:sp>
        <p:nvSpPr>
          <p:cNvPr id="7" name="Line 3"/>
          <p:cNvSpPr>
            <a:spLocks noChangeShapeType="1"/>
          </p:cNvSpPr>
          <p:nvPr/>
        </p:nvSpPr>
        <p:spPr bwMode="auto">
          <a:xfrm>
            <a:off x="405988" y="1244540"/>
            <a:ext cx="8458200" cy="0"/>
          </a:xfrm>
          <a:prstGeom prst="line">
            <a:avLst/>
          </a:prstGeom>
          <a:noFill/>
          <a:ln w="19050">
            <a:solidFill>
              <a:schemeClr val="tx1"/>
            </a:solidFill>
            <a:round/>
            <a:headEnd type="none" w="sm" len="sm"/>
            <a:tailEnd type="none" w="sm" len="sm"/>
          </a:ln>
          <a:effectLst>
            <a:prstShdw prst="shdw17" dist="17961" dir="2700000">
              <a:schemeClr val="tx1">
                <a:gamma/>
                <a:shade val="60000"/>
                <a:invGamma/>
              </a:schemeClr>
            </a:prstShdw>
          </a:effectLst>
        </p:spPr>
        <p:txBody>
          <a:bodyPr/>
          <a:lstStyle/>
          <a:p>
            <a:pPr>
              <a:defRPr/>
            </a:pPr>
            <a:endParaRPr lang="en-US">
              <a:solidFill>
                <a:srgbClr val="000000"/>
              </a:solidFill>
            </a:endParaRPr>
          </a:p>
        </p:txBody>
      </p:sp>
      <p:sp>
        <p:nvSpPr>
          <p:cNvPr id="8" name="Footer Placeholder 2"/>
          <p:cNvSpPr txBox="1">
            <a:spLocks/>
          </p:cNvSpPr>
          <p:nvPr/>
        </p:nvSpPr>
        <p:spPr bwMode="auto">
          <a:xfrm>
            <a:off x="182880" y="6583680"/>
            <a:ext cx="4114800" cy="182880"/>
          </a:xfrm>
          <a:prstGeom prst="rect">
            <a:avLst/>
          </a:prstGeom>
          <a:noFill/>
          <a:ln>
            <a:miter lim="800000"/>
            <a:headEnd/>
            <a:tailEnd/>
          </a:ln>
        </p:spPr>
        <p:txBody>
          <a:bodyPr>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rgbClr val="000000"/>
                </a:solidFill>
              </a:rPr>
              <a:t>© 2017 Ann &amp; Robert H. Lurie Children’s Hospital of Chicago  All rights reserved.</a:t>
            </a:r>
          </a:p>
        </p:txBody>
      </p:sp>
    </p:spTree>
    <p:extLst>
      <p:ext uri="{BB962C8B-B14F-4D97-AF65-F5344CB8AC3E}">
        <p14:creationId xmlns:p14="http://schemas.microsoft.com/office/powerpoint/2010/main" val="386670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3"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161" y="480702"/>
            <a:ext cx="6286012" cy="550603"/>
          </a:xfrm>
        </p:spPr>
        <p:txBody>
          <a:bodyPr/>
          <a:lstStyle/>
          <a:p>
            <a:r>
              <a:rPr lang="en-US" b="1" dirty="0">
                <a:solidFill>
                  <a:srgbClr val="000090"/>
                </a:solidFill>
                <a:latin typeface="Calibri" panose="020F0502020204030204" pitchFamily="34" charset="0"/>
                <a:ea typeface="Tahoma" panose="020B0604030504040204" pitchFamily="34" charset="0"/>
                <a:cs typeface="Tahoma" panose="020B0604030504040204" pitchFamily="34" charset="0"/>
              </a:rPr>
              <a:t>Refugees Resettled in Illinois</a:t>
            </a:r>
          </a:p>
        </p:txBody>
      </p:sp>
      <p:sp>
        <p:nvSpPr>
          <p:cNvPr id="3" name="Content Placeholder 2"/>
          <p:cNvSpPr>
            <a:spLocks noGrp="1"/>
          </p:cNvSpPr>
          <p:nvPr>
            <p:ph idx="1"/>
          </p:nvPr>
        </p:nvSpPr>
        <p:spPr>
          <a:xfrm>
            <a:off x="462161" y="1502293"/>
            <a:ext cx="5878419" cy="4710601"/>
          </a:xfrm>
        </p:spPr>
        <p:txBody>
          <a:bodyPr>
            <a:normAutofit lnSpcReduction="10000"/>
          </a:bodyPr>
          <a:lstStyle/>
          <a:p>
            <a:r>
              <a:rPr lang="en-US" sz="2800" dirty="0">
                <a:latin typeface="Calibri" panose="020F0502020204030204" pitchFamily="34" charset="0"/>
                <a:ea typeface="Tahoma" panose="020B0604030504040204" pitchFamily="34" charset="0"/>
                <a:cs typeface="Calibri" panose="020F0502020204030204" pitchFamily="34" charset="0"/>
              </a:rPr>
              <a:t>Illinois one of the top 10 receiving states for refugees 2008-2013</a:t>
            </a:r>
          </a:p>
          <a:p>
            <a:pPr marL="137160" indent="0">
              <a:buNone/>
            </a:pPr>
            <a:endParaRPr lang="en-US" sz="2800" dirty="0">
              <a:latin typeface="Calibri" panose="020F0502020204030204" pitchFamily="34" charset="0"/>
              <a:ea typeface="Tahoma" panose="020B0604030504040204" pitchFamily="34" charset="0"/>
              <a:cs typeface="Calibri" panose="020F0502020204030204" pitchFamily="34" charset="0"/>
            </a:endParaRPr>
          </a:p>
          <a:p>
            <a:r>
              <a:rPr lang="en-US" sz="2800" dirty="0">
                <a:latin typeface="Calibri" panose="020F0502020204030204" pitchFamily="34" charset="0"/>
                <a:ea typeface="Tahoma" panose="020B0604030504040204" pitchFamily="34" charset="0"/>
                <a:cs typeface="Calibri" panose="020F0502020204030204" pitchFamily="34" charset="0"/>
              </a:rPr>
              <a:t>Top countries of origin of refugees arriving to Illinois Oct 2016-Jan 2017:</a:t>
            </a:r>
          </a:p>
          <a:p>
            <a:pPr lvl="1"/>
            <a:r>
              <a:rPr lang="en-US" sz="2800" dirty="0">
                <a:latin typeface="Calibri" panose="020F0502020204030204" pitchFamily="34" charset="0"/>
                <a:cs typeface="Calibri" panose="020F0502020204030204" pitchFamily="34" charset="0"/>
              </a:rPr>
              <a:t>Syria 23%</a:t>
            </a:r>
          </a:p>
          <a:p>
            <a:pPr marL="403308" lvl="1" indent="-174708"/>
            <a:r>
              <a:rPr lang="en-US" sz="2800" dirty="0">
                <a:latin typeface="Calibri" panose="020F0502020204030204" pitchFamily="34" charset="0"/>
                <a:cs typeface="Calibri" panose="020F0502020204030204" pitchFamily="34" charset="0"/>
              </a:rPr>
              <a:t> Iraq 18%</a:t>
            </a:r>
          </a:p>
          <a:p>
            <a:pPr marL="403308" lvl="1" indent="-174708"/>
            <a:r>
              <a:rPr lang="en-US" sz="2800" dirty="0">
                <a:latin typeface="Calibri" panose="020F0502020204030204" pitchFamily="34" charset="0"/>
                <a:cs typeface="Calibri" panose="020F0502020204030204" pitchFamily="34" charset="0"/>
              </a:rPr>
              <a:t> Congo 17%</a:t>
            </a:r>
          </a:p>
          <a:p>
            <a:pPr marL="403308" lvl="1" indent="-174708"/>
            <a:r>
              <a:rPr lang="en-US" sz="2800" dirty="0">
                <a:latin typeface="Calibri" panose="020F0502020204030204" pitchFamily="34" charset="0"/>
                <a:cs typeface="Calibri" panose="020F0502020204030204" pitchFamily="34" charset="0"/>
              </a:rPr>
              <a:t> Burma 10%</a:t>
            </a:r>
          </a:p>
          <a:p>
            <a:pPr marL="403308" lvl="1" indent="-174708"/>
            <a:r>
              <a:rPr lang="en-US" sz="2800" dirty="0">
                <a:latin typeface="Calibri" panose="020F0502020204030204" pitchFamily="34" charset="0"/>
                <a:cs typeface="Calibri" panose="020F0502020204030204" pitchFamily="34" charset="0"/>
              </a:rPr>
              <a:t> Afghanistan 6%</a:t>
            </a:r>
          </a:p>
          <a:p>
            <a:pPr marL="403308" lvl="1" indent="-174708"/>
            <a:r>
              <a:rPr lang="en-US" sz="2800" dirty="0">
                <a:latin typeface="Calibri" panose="020F0502020204030204" pitchFamily="34" charset="0"/>
                <a:cs typeface="Calibri" panose="020F0502020204030204" pitchFamily="34" charset="0"/>
              </a:rPr>
              <a:t> Other 26%</a:t>
            </a:r>
          </a:p>
          <a:p>
            <a:endParaRPr lang="en-US" dirty="0"/>
          </a:p>
        </p:txBody>
      </p:sp>
      <p:pic>
        <p:nvPicPr>
          <p:cNvPr id="4" name="Picture 2" descr="C:\Users\rfordpaz\AppData\Local\Microsoft\Windows\Temporary Internet Files\Content.IE5\B462Q3ML\illinois[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5012">
            <a:off x="3364483" y="3794191"/>
            <a:ext cx="955707" cy="15718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6192901" y="1116366"/>
            <a:ext cx="2580984" cy="5294813"/>
          </a:xfrm>
          <a:prstGeom prst="rect">
            <a:avLst/>
          </a:prstGeom>
        </p:spPr>
      </p:pic>
      <p:sp>
        <p:nvSpPr>
          <p:cNvPr id="7" name="Line 3"/>
          <p:cNvSpPr>
            <a:spLocks noChangeShapeType="1"/>
          </p:cNvSpPr>
          <p:nvPr/>
        </p:nvSpPr>
        <p:spPr bwMode="auto">
          <a:xfrm>
            <a:off x="315685" y="1073835"/>
            <a:ext cx="8458200" cy="0"/>
          </a:xfrm>
          <a:prstGeom prst="line">
            <a:avLst/>
          </a:prstGeom>
          <a:noFill/>
          <a:ln w="19050">
            <a:solidFill>
              <a:schemeClr val="tx1"/>
            </a:solidFill>
            <a:round/>
            <a:headEnd type="none" w="sm" len="sm"/>
            <a:tailEnd type="none" w="sm" len="sm"/>
          </a:ln>
          <a:effectLst>
            <a:prstShdw prst="shdw17" dist="17961" dir="2700000">
              <a:schemeClr val="tx1">
                <a:gamma/>
                <a:shade val="60000"/>
                <a:invGamma/>
              </a:schemeClr>
            </a:prstShdw>
          </a:effectLst>
        </p:spPr>
        <p:txBody>
          <a:bodyPr/>
          <a:lstStyle/>
          <a:p>
            <a:pPr>
              <a:defRPr/>
            </a:pPr>
            <a:endParaRPr lang="en-US">
              <a:solidFill>
                <a:srgbClr val="000000"/>
              </a:solidFill>
            </a:endParaRPr>
          </a:p>
        </p:txBody>
      </p:sp>
      <p:sp>
        <p:nvSpPr>
          <p:cNvPr id="5" name="Rectangle 4"/>
          <p:cNvSpPr/>
          <p:nvPr/>
        </p:nvSpPr>
        <p:spPr>
          <a:xfrm>
            <a:off x="6227175" y="4614530"/>
            <a:ext cx="2512435" cy="44918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ooter Placeholder 2"/>
          <p:cNvSpPr txBox="1">
            <a:spLocks/>
          </p:cNvSpPr>
          <p:nvPr/>
        </p:nvSpPr>
        <p:spPr bwMode="auto">
          <a:xfrm>
            <a:off x="182880" y="6583680"/>
            <a:ext cx="4114800" cy="182880"/>
          </a:xfrm>
          <a:prstGeom prst="rect">
            <a:avLst/>
          </a:prstGeom>
          <a:noFill/>
          <a:ln>
            <a:miter lim="800000"/>
            <a:headEnd/>
            <a:tailEnd/>
          </a:ln>
        </p:spPr>
        <p:txBody>
          <a:bodyPr>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rgbClr val="000000"/>
                </a:solidFill>
              </a:rPr>
              <a:t>© 2017 Ann &amp; Robert H. Lurie Children’s Hospital of Chicago  All rights reserved.</a:t>
            </a:r>
          </a:p>
        </p:txBody>
      </p:sp>
      <p:sp>
        <p:nvSpPr>
          <p:cNvPr id="9" name="Line 3">
            <a:extLst>
              <a:ext uri="{FF2B5EF4-FFF2-40B4-BE49-F238E27FC236}">
                <a16:creationId xmlns="" xmlns:a16="http://schemas.microsoft.com/office/drawing/2014/main" id="{CC4AC58C-ABAB-49AA-AFF8-E431DBEEA809}"/>
              </a:ext>
            </a:extLst>
          </p:cNvPr>
          <p:cNvSpPr>
            <a:spLocks noChangeShapeType="1"/>
          </p:cNvSpPr>
          <p:nvPr/>
        </p:nvSpPr>
        <p:spPr bwMode="auto">
          <a:xfrm>
            <a:off x="274320" y="1136457"/>
            <a:ext cx="8458200" cy="0"/>
          </a:xfrm>
          <a:prstGeom prst="line">
            <a:avLst/>
          </a:prstGeom>
          <a:noFill/>
          <a:ln w="19050">
            <a:solidFill>
              <a:schemeClr val="tx1"/>
            </a:solidFill>
            <a:round/>
            <a:headEnd type="none" w="sm" len="sm"/>
            <a:tailEnd type="none" w="sm" len="sm"/>
          </a:ln>
          <a:effectLst>
            <a:prstShdw prst="shdw17" dist="17961" dir="2700000">
              <a:schemeClr val="tx1">
                <a:gamma/>
                <a:shade val="60000"/>
                <a:invGamma/>
              </a:schemeClr>
            </a:prstShdw>
          </a:effectLst>
        </p:spPr>
        <p:txBody>
          <a:bodyPr/>
          <a:lstStyle/>
          <a:p>
            <a:pPr>
              <a:defRPr/>
            </a:pPr>
            <a:endParaRPr lang="en-US">
              <a:solidFill>
                <a:srgbClr val="000000"/>
              </a:solidFill>
            </a:endParaRPr>
          </a:p>
        </p:txBody>
      </p:sp>
    </p:spTree>
    <p:extLst>
      <p:ext uri="{BB962C8B-B14F-4D97-AF65-F5344CB8AC3E}">
        <p14:creationId xmlns:p14="http://schemas.microsoft.com/office/powerpoint/2010/main" val="6348719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rgbClr val="000090"/>
                </a:solidFill>
                <a:latin typeface="Calibri" panose="020F0502020204030204" pitchFamily="34" charset="0"/>
                <a:ea typeface="Tahoma" panose="020B0604030504040204" pitchFamily="34" charset="0"/>
                <a:cs typeface="Tahoma" panose="020B0604030504040204" pitchFamily="34" charset="0"/>
              </a:rPr>
              <a:t>Trauma Experience for Refugees &amp; Some Immigrants</a:t>
            </a:r>
          </a:p>
        </p:txBody>
      </p:sp>
      <p:sp>
        <p:nvSpPr>
          <p:cNvPr id="5" name="Content Placeholder 4"/>
          <p:cNvSpPr>
            <a:spLocks noGrp="1"/>
          </p:cNvSpPr>
          <p:nvPr>
            <p:ph idx="1"/>
          </p:nvPr>
        </p:nvSpPr>
        <p:spPr>
          <a:xfrm>
            <a:off x="414337" y="1569668"/>
            <a:ext cx="8410376" cy="4710601"/>
          </a:xfrm>
        </p:spPr>
        <p:txBody>
          <a:bodyPr/>
          <a:lstStyle/>
          <a:p>
            <a:r>
              <a:rPr lang="en-US" sz="3200" dirty="0"/>
              <a:t>Unique aspects of refugee/immigrant trauma</a:t>
            </a:r>
          </a:p>
          <a:p>
            <a:pPr lvl="1"/>
            <a:r>
              <a:rPr lang="en-US" sz="2800" dirty="0"/>
              <a:t>Multiple sources of trauma</a:t>
            </a:r>
          </a:p>
          <a:p>
            <a:pPr lvl="2"/>
            <a:r>
              <a:rPr lang="en-US" sz="2800" dirty="0"/>
              <a:t>Preflight</a:t>
            </a:r>
          </a:p>
          <a:p>
            <a:pPr lvl="2"/>
            <a:r>
              <a:rPr lang="en-US" sz="2800" dirty="0"/>
              <a:t>Flight</a:t>
            </a:r>
          </a:p>
          <a:p>
            <a:pPr lvl="2"/>
            <a:r>
              <a:rPr lang="en-US" sz="2800" dirty="0"/>
              <a:t>Resettlement</a:t>
            </a:r>
          </a:p>
          <a:p>
            <a:pPr lvl="1"/>
            <a:r>
              <a:rPr lang="en-US" sz="2800" dirty="0"/>
              <a:t>Loss of choice </a:t>
            </a:r>
            <a:r>
              <a:rPr lang="en-US" sz="2800"/>
              <a:t>and control </a:t>
            </a:r>
            <a:endParaRPr lang="en-US" sz="2800" dirty="0"/>
          </a:p>
          <a:p>
            <a:pPr lvl="1"/>
            <a:r>
              <a:rPr lang="en-US" sz="2800" dirty="0"/>
              <a:t>Chronic and cumulative stressors</a:t>
            </a:r>
          </a:p>
        </p:txBody>
      </p:sp>
      <p:sp>
        <p:nvSpPr>
          <p:cNvPr id="3" name="Slide Number Placeholder 2"/>
          <p:cNvSpPr>
            <a:spLocks noGrp="1"/>
          </p:cNvSpPr>
          <p:nvPr>
            <p:ph type="sldNum" sz="quarter" idx="12"/>
          </p:nvPr>
        </p:nvSpPr>
        <p:spPr/>
        <p:txBody>
          <a:bodyPr/>
          <a:lstStyle/>
          <a:p>
            <a:fld id="{0A04C45C-EEE3-41C4-9EC5-D358FEAE28D9}" type="slidenum">
              <a:rPr lang="en-US" smtClean="0">
                <a:solidFill>
                  <a:prstClr val="white"/>
                </a:solidFill>
              </a:rPr>
              <a:pPr/>
              <a:t>34</a:t>
            </a:fld>
            <a:endParaRPr lang="en-US" dirty="0">
              <a:solidFill>
                <a:prstClr val="white"/>
              </a:solidFill>
            </a:endParaRPr>
          </a:p>
        </p:txBody>
      </p:sp>
      <p:sp>
        <p:nvSpPr>
          <p:cNvPr id="6" name="Line 3"/>
          <p:cNvSpPr>
            <a:spLocks noChangeShapeType="1"/>
          </p:cNvSpPr>
          <p:nvPr/>
        </p:nvSpPr>
        <p:spPr bwMode="auto">
          <a:xfrm>
            <a:off x="414337" y="1262931"/>
            <a:ext cx="8458200" cy="0"/>
          </a:xfrm>
          <a:prstGeom prst="line">
            <a:avLst/>
          </a:prstGeom>
          <a:noFill/>
          <a:ln w="19050">
            <a:solidFill>
              <a:schemeClr val="tx1"/>
            </a:solidFill>
            <a:round/>
            <a:headEnd type="none" w="sm" len="sm"/>
            <a:tailEnd type="none" w="sm" len="sm"/>
          </a:ln>
          <a:effectLst>
            <a:prstShdw prst="shdw17" dist="17961" dir="2700000">
              <a:schemeClr val="tx1">
                <a:gamma/>
                <a:shade val="60000"/>
                <a:invGamma/>
              </a:schemeClr>
            </a:prstShdw>
          </a:effectLst>
        </p:spPr>
        <p:txBody>
          <a:bodyPr/>
          <a:lstStyle/>
          <a:p>
            <a:pPr>
              <a:defRPr/>
            </a:pPr>
            <a:endParaRPr lang="en-US">
              <a:solidFill>
                <a:srgbClr val="000000"/>
              </a:solidFill>
            </a:endParaRPr>
          </a:p>
        </p:txBody>
      </p:sp>
      <p:sp>
        <p:nvSpPr>
          <p:cNvPr id="7" name="Footer Placeholder 2"/>
          <p:cNvSpPr txBox="1">
            <a:spLocks/>
          </p:cNvSpPr>
          <p:nvPr/>
        </p:nvSpPr>
        <p:spPr bwMode="auto">
          <a:xfrm>
            <a:off x="182880" y="6583680"/>
            <a:ext cx="4114800" cy="182880"/>
          </a:xfrm>
          <a:prstGeom prst="rect">
            <a:avLst/>
          </a:prstGeom>
          <a:noFill/>
          <a:ln>
            <a:miter lim="800000"/>
            <a:headEnd/>
            <a:tailEnd/>
          </a:ln>
        </p:spPr>
        <p:txBody>
          <a:bodyPr>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rgbClr val="000000"/>
                </a:solidFill>
              </a:rPr>
              <a:t>© 2017 Ann &amp; Robert H. Lurie Children’s Hospital of Chicago  All rights reserved.</a:t>
            </a:r>
          </a:p>
        </p:txBody>
      </p:sp>
    </p:spTree>
    <p:extLst>
      <p:ext uri="{BB962C8B-B14F-4D97-AF65-F5344CB8AC3E}">
        <p14:creationId xmlns:p14="http://schemas.microsoft.com/office/powerpoint/2010/main" val="16643510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Experience for Refugees &amp; Some Immigrants</a:t>
            </a:r>
          </a:p>
        </p:txBody>
      </p:sp>
      <p:sp>
        <p:nvSpPr>
          <p:cNvPr id="4" name="Slide Number Placeholder 3"/>
          <p:cNvSpPr>
            <a:spLocks noGrp="1"/>
          </p:cNvSpPr>
          <p:nvPr>
            <p:ph type="sldNum" sz="quarter" idx="12"/>
          </p:nvPr>
        </p:nvSpPr>
        <p:spPr/>
        <p:txBody>
          <a:bodyPr/>
          <a:lstStyle/>
          <a:p>
            <a:fld id="{0A04C45C-EEE3-41C4-9EC5-D358FEAE28D9}" type="slidenum">
              <a:rPr lang="en-US" smtClean="0">
                <a:solidFill>
                  <a:prstClr val="white"/>
                </a:solidFill>
              </a:rPr>
              <a:pPr/>
              <a:t>35</a:t>
            </a:fld>
            <a:endParaRPr lang="en-US">
              <a:solidFill>
                <a:prstClr val="white"/>
              </a:solidFill>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539" y="1319607"/>
            <a:ext cx="8639175" cy="532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37670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04C45C-EEE3-41C4-9EC5-D358FEAE28D9}" type="slidenum">
              <a:rPr lang="en-US" smtClean="0">
                <a:solidFill>
                  <a:prstClr val="white"/>
                </a:solidFill>
              </a:rPr>
              <a:pPr/>
              <a:t>36</a:t>
            </a:fld>
            <a:endParaRPr lang="en-US">
              <a:solidFill>
                <a:prstClr val="white"/>
              </a:solidFill>
            </a:endParaRPr>
          </a:p>
        </p:txBody>
      </p:sp>
      <p:pic>
        <p:nvPicPr>
          <p:cNvPr id="3" name="Picture 2"/>
          <p:cNvPicPr>
            <a:picLocks noChangeAspect="1"/>
          </p:cNvPicPr>
          <p:nvPr/>
        </p:nvPicPr>
        <p:blipFill>
          <a:blip r:embed="rId3"/>
          <a:stretch>
            <a:fillRect/>
          </a:stretch>
        </p:blipFill>
        <p:spPr>
          <a:xfrm>
            <a:off x="484427" y="2374469"/>
            <a:ext cx="6092585" cy="1107140"/>
          </a:xfrm>
          <a:prstGeom prst="rect">
            <a:avLst/>
          </a:prstGeom>
        </p:spPr>
      </p:pic>
      <p:sp>
        <p:nvSpPr>
          <p:cNvPr id="8" name="Rectangle 7"/>
          <p:cNvSpPr/>
          <p:nvPr/>
        </p:nvSpPr>
        <p:spPr>
          <a:xfrm>
            <a:off x="271463" y="115921"/>
            <a:ext cx="6981392" cy="1038298"/>
          </a:xfrm>
          <a:prstGeom prst="rect">
            <a:avLst/>
          </a:prstGeom>
        </p:spPr>
        <p:txBody>
          <a:bodyPr wrap="square">
            <a:spAutoFit/>
          </a:bodyPr>
          <a:lstStyle/>
          <a:p>
            <a:pPr>
              <a:lnSpc>
                <a:spcPct val="85000"/>
              </a:lnSpc>
              <a:spcBef>
                <a:spcPct val="0"/>
              </a:spcBef>
            </a:pPr>
            <a:r>
              <a:rPr lang="en-US" sz="3600" b="1" dirty="0">
                <a:solidFill>
                  <a:srgbClr val="167FC0">
                    <a:lumMod val="75000"/>
                  </a:srgbClr>
                </a:solidFill>
                <a:latin typeface="Calibri"/>
                <a:cs typeface="Calibri"/>
              </a:rPr>
              <a:t>Current Sociopolitical Stressors </a:t>
            </a:r>
          </a:p>
          <a:p>
            <a:pPr>
              <a:lnSpc>
                <a:spcPct val="85000"/>
              </a:lnSpc>
              <a:spcBef>
                <a:spcPct val="0"/>
              </a:spcBef>
            </a:pPr>
            <a:r>
              <a:rPr lang="en-US" sz="3600" b="1" dirty="0">
                <a:solidFill>
                  <a:srgbClr val="167FC0">
                    <a:lumMod val="75000"/>
                  </a:srgbClr>
                </a:solidFill>
                <a:latin typeface="Calibri"/>
                <a:cs typeface="Calibri"/>
              </a:rPr>
              <a:t>for Marginalized Youth</a:t>
            </a:r>
          </a:p>
        </p:txBody>
      </p:sp>
      <p:sp>
        <p:nvSpPr>
          <p:cNvPr id="9" name="Line 3"/>
          <p:cNvSpPr>
            <a:spLocks noChangeShapeType="1"/>
          </p:cNvSpPr>
          <p:nvPr/>
        </p:nvSpPr>
        <p:spPr bwMode="auto">
          <a:xfrm>
            <a:off x="349771" y="1055134"/>
            <a:ext cx="8458200" cy="0"/>
          </a:xfrm>
          <a:prstGeom prst="line">
            <a:avLst/>
          </a:prstGeom>
          <a:noFill/>
          <a:ln w="19050">
            <a:solidFill>
              <a:schemeClr val="tx1"/>
            </a:solidFill>
            <a:round/>
            <a:headEnd type="none" w="sm" len="sm"/>
            <a:tailEnd type="none" w="sm" len="sm"/>
          </a:ln>
          <a:effectLst>
            <a:prstShdw prst="shdw17" dist="17961" dir="2700000">
              <a:schemeClr val="tx1">
                <a:gamma/>
                <a:shade val="60000"/>
                <a:invGamma/>
              </a:schemeClr>
            </a:prstShdw>
          </a:effectLst>
        </p:spPr>
        <p:txBody>
          <a:bodyPr/>
          <a:lstStyle/>
          <a:p>
            <a:pPr>
              <a:defRPr/>
            </a:pPr>
            <a:endParaRPr lang="en-US">
              <a:solidFill>
                <a:srgbClr val="000000"/>
              </a:solidFill>
            </a:endParaRPr>
          </a:p>
        </p:txBody>
      </p:sp>
      <p:sp>
        <p:nvSpPr>
          <p:cNvPr id="10" name="Footer Placeholder 2"/>
          <p:cNvSpPr txBox="1">
            <a:spLocks/>
          </p:cNvSpPr>
          <p:nvPr/>
        </p:nvSpPr>
        <p:spPr bwMode="auto">
          <a:xfrm>
            <a:off x="182880" y="6583680"/>
            <a:ext cx="4114800" cy="182880"/>
          </a:xfrm>
          <a:prstGeom prst="rect">
            <a:avLst/>
          </a:prstGeom>
          <a:noFill/>
          <a:ln>
            <a:miter lim="800000"/>
            <a:headEnd/>
            <a:tailEnd/>
          </a:ln>
        </p:spPr>
        <p:txBody>
          <a:bodyPr>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rgbClr val="000000"/>
                </a:solidFill>
              </a:rPr>
              <a:t>© 2017 Ann &amp; Robert H. Lurie Children’s Hospital of Chicago  All rights reserved.</a:t>
            </a:r>
          </a:p>
        </p:txBody>
      </p:sp>
      <p:pic>
        <p:nvPicPr>
          <p:cNvPr id="14" name="Picture 13"/>
          <p:cNvPicPr>
            <a:picLocks noChangeAspect="1"/>
          </p:cNvPicPr>
          <p:nvPr/>
        </p:nvPicPr>
        <p:blipFill>
          <a:blip r:embed="rId4"/>
          <a:stretch>
            <a:fillRect/>
          </a:stretch>
        </p:blipFill>
        <p:spPr>
          <a:xfrm>
            <a:off x="271463" y="1153610"/>
            <a:ext cx="5538605" cy="995591"/>
          </a:xfrm>
          <a:prstGeom prst="rect">
            <a:avLst/>
          </a:prstGeom>
        </p:spPr>
      </p:pic>
      <p:sp>
        <p:nvSpPr>
          <p:cNvPr id="6" name="Rectangle 5"/>
          <p:cNvSpPr/>
          <p:nvPr/>
        </p:nvSpPr>
        <p:spPr>
          <a:xfrm>
            <a:off x="271463" y="5286078"/>
            <a:ext cx="8872537" cy="984885"/>
          </a:xfrm>
          <a:prstGeom prst="rect">
            <a:avLst/>
          </a:prstGeom>
        </p:spPr>
        <p:txBody>
          <a:bodyPr wrap="square">
            <a:spAutoFit/>
          </a:bodyPr>
          <a:lstStyle/>
          <a:p>
            <a:r>
              <a:rPr lang="en-US" sz="2200" b="1" dirty="0">
                <a:solidFill>
                  <a:srgbClr val="000000"/>
                </a:solidFill>
                <a:latin typeface="Franklin Gothic Medium" panose="020B0603020102020204" pitchFamily="34" charset="0"/>
              </a:rPr>
              <a:t>Teenagers Report a Surge in Bullying During a Divisive Election Season</a:t>
            </a:r>
          </a:p>
          <a:p>
            <a:r>
              <a:rPr lang="en-US" i="1" dirty="0">
                <a:solidFill>
                  <a:srgbClr val="000000"/>
                </a:solidFill>
              </a:rPr>
              <a:t>In a survey of 50,000 teenagers, some 70 percent reported abusive behavior across months of a notably angry presidential campaign.</a:t>
            </a:r>
            <a:endParaRPr lang="en-US" dirty="0">
              <a:solidFill>
                <a:srgbClr val="000000"/>
              </a:solidFill>
            </a:endParaRPr>
          </a:p>
        </p:txBody>
      </p:sp>
      <p:pic>
        <p:nvPicPr>
          <p:cNvPr id="7" name="Picture 6"/>
          <p:cNvPicPr>
            <a:picLocks noChangeAspect="1"/>
          </p:cNvPicPr>
          <p:nvPr/>
        </p:nvPicPr>
        <p:blipFill>
          <a:blip r:embed="rId5"/>
          <a:stretch>
            <a:fillRect/>
          </a:stretch>
        </p:blipFill>
        <p:spPr>
          <a:xfrm>
            <a:off x="6577012" y="5925222"/>
            <a:ext cx="2295525" cy="419100"/>
          </a:xfrm>
          <a:prstGeom prst="rect">
            <a:avLst/>
          </a:prstGeom>
        </p:spPr>
      </p:pic>
      <p:pic>
        <p:nvPicPr>
          <p:cNvPr id="5" name="Content Placeholder 4"/>
          <p:cNvPicPr>
            <a:picLocks noGrp="1" noChangeAspect="1"/>
          </p:cNvPicPr>
          <p:nvPr>
            <p:ph idx="1"/>
          </p:nvPr>
        </p:nvPicPr>
        <p:blipFill>
          <a:blip r:embed="rId6"/>
          <a:stretch>
            <a:fillRect/>
          </a:stretch>
        </p:blipFill>
        <p:spPr>
          <a:xfrm>
            <a:off x="3309692" y="1818682"/>
            <a:ext cx="5733549" cy="761555"/>
          </a:xfrm>
          <a:prstGeom prst="rect">
            <a:avLst/>
          </a:prstGeom>
        </p:spPr>
      </p:pic>
      <p:pic>
        <p:nvPicPr>
          <p:cNvPr id="15" name="Picture 14"/>
          <p:cNvPicPr>
            <a:picLocks noChangeAspect="1"/>
          </p:cNvPicPr>
          <p:nvPr/>
        </p:nvPicPr>
        <p:blipFill>
          <a:blip r:embed="rId7"/>
          <a:stretch>
            <a:fillRect/>
          </a:stretch>
        </p:blipFill>
        <p:spPr>
          <a:xfrm>
            <a:off x="463248" y="4565019"/>
            <a:ext cx="6362700" cy="647700"/>
          </a:xfrm>
          <a:prstGeom prst="rect">
            <a:avLst/>
          </a:prstGeom>
        </p:spPr>
      </p:pic>
      <p:pic>
        <p:nvPicPr>
          <p:cNvPr id="16" name="Picture 15"/>
          <p:cNvPicPr>
            <a:picLocks noChangeAspect="1"/>
          </p:cNvPicPr>
          <p:nvPr/>
        </p:nvPicPr>
        <p:blipFill>
          <a:blip r:embed="rId8"/>
          <a:stretch>
            <a:fillRect/>
          </a:stretch>
        </p:blipFill>
        <p:spPr>
          <a:xfrm>
            <a:off x="2326907" y="4998231"/>
            <a:ext cx="1427715" cy="241614"/>
          </a:xfrm>
          <a:prstGeom prst="rect">
            <a:avLst/>
          </a:prstGeom>
        </p:spPr>
      </p:pic>
      <p:pic>
        <p:nvPicPr>
          <p:cNvPr id="12" name="Picture 11"/>
          <p:cNvPicPr>
            <a:picLocks noChangeAspect="1"/>
          </p:cNvPicPr>
          <p:nvPr/>
        </p:nvPicPr>
        <p:blipFill>
          <a:blip r:embed="rId9"/>
          <a:stretch>
            <a:fillRect/>
          </a:stretch>
        </p:blipFill>
        <p:spPr>
          <a:xfrm>
            <a:off x="2433305" y="3363578"/>
            <a:ext cx="6439232" cy="1001316"/>
          </a:xfrm>
          <a:prstGeom prst="rect">
            <a:avLst/>
          </a:prstGeom>
        </p:spPr>
      </p:pic>
    </p:spTree>
    <p:extLst>
      <p:ext uri="{BB962C8B-B14F-4D97-AF65-F5344CB8AC3E}">
        <p14:creationId xmlns:p14="http://schemas.microsoft.com/office/powerpoint/2010/main" val="33027989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879" y="399569"/>
            <a:ext cx="6499309" cy="925068"/>
          </a:xfrm>
        </p:spPr>
        <p:txBody>
          <a:bodyPr/>
          <a:lstStyle/>
          <a:p>
            <a:r>
              <a:rPr lang="en-US" b="1" dirty="0">
                <a:solidFill>
                  <a:schemeClr val="tx2">
                    <a:lumMod val="75000"/>
                  </a:schemeClr>
                </a:solidFill>
              </a:rPr>
              <a:t>Risk for Emotional Distress for Immigrant Children</a:t>
            </a:r>
          </a:p>
        </p:txBody>
      </p:sp>
      <p:sp>
        <p:nvSpPr>
          <p:cNvPr id="3" name="Content Placeholder 2"/>
          <p:cNvSpPr>
            <a:spLocks noGrp="1"/>
          </p:cNvSpPr>
          <p:nvPr>
            <p:ph idx="1"/>
          </p:nvPr>
        </p:nvSpPr>
        <p:spPr>
          <a:xfrm>
            <a:off x="519108" y="1556199"/>
            <a:ext cx="8412336" cy="3804757"/>
          </a:xfrm>
        </p:spPr>
        <p:txBody>
          <a:bodyPr>
            <a:normAutofit/>
          </a:bodyPr>
          <a:lstStyle/>
          <a:p>
            <a:r>
              <a:rPr lang="en-US" dirty="0"/>
              <a:t>Threat of deportation</a:t>
            </a:r>
          </a:p>
          <a:p>
            <a:pPr lvl="1"/>
            <a:r>
              <a:rPr lang="en-US" dirty="0"/>
              <a:t>Centrality of family</a:t>
            </a:r>
          </a:p>
          <a:p>
            <a:pPr lvl="1"/>
            <a:r>
              <a:rPr lang="en-US" dirty="0"/>
              <a:t>Fleeing dangerous circumstances in their countries of origin</a:t>
            </a:r>
          </a:p>
          <a:p>
            <a:r>
              <a:rPr lang="en-US" dirty="0"/>
              <a:t>Panic, hopelessness, and helplessness arises from:</a:t>
            </a:r>
          </a:p>
          <a:p>
            <a:pPr lvl="1"/>
            <a:r>
              <a:rPr lang="en-US" dirty="0"/>
              <a:t>Threat of separation from family and return to life-threatening environment creates</a:t>
            </a:r>
          </a:p>
          <a:p>
            <a:pPr lvl="1"/>
            <a:r>
              <a:rPr lang="en-US" dirty="0"/>
              <a:t>Threat of being removed from the only country they have ever known and returned to a country where they may not know speak the language or know anyone </a:t>
            </a:r>
          </a:p>
          <a:p>
            <a:pPr lvl="1"/>
            <a:r>
              <a:rPr lang="en-US" dirty="0"/>
              <a:t>Educational/employment disruption </a:t>
            </a:r>
          </a:p>
          <a:p>
            <a:endParaRPr lang="en-US" sz="2100" dirty="0"/>
          </a:p>
          <a:p>
            <a:endParaRPr lang="en-US" sz="1500" dirty="0"/>
          </a:p>
          <a:p>
            <a:endParaRPr lang="en-US" dirty="0"/>
          </a:p>
        </p:txBody>
      </p:sp>
      <p:pic>
        <p:nvPicPr>
          <p:cNvPr id="4" name="Picture 3"/>
          <p:cNvPicPr>
            <a:picLocks noChangeAspect="1"/>
          </p:cNvPicPr>
          <p:nvPr/>
        </p:nvPicPr>
        <p:blipFill>
          <a:blip r:embed="rId3"/>
          <a:stretch>
            <a:fillRect/>
          </a:stretch>
        </p:blipFill>
        <p:spPr>
          <a:xfrm>
            <a:off x="5856849" y="4267820"/>
            <a:ext cx="2341490" cy="2077880"/>
          </a:xfrm>
          <a:prstGeom prst="rect">
            <a:avLst/>
          </a:prstGeom>
        </p:spPr>
      </p:pic>
      <p:sp>
        <p:nvSpPr>
          <p:cNvPr id="5" name="Line 3"/>
          <p:cNvSpPr>
            <a:spLocks noChangeShapeType="1"/>
          </p:cNvSpPr>
          <p:nvPr/>
        </p:nvSpPr>
        <p:spPr bwMode="auto">
          <a:xfrm>
            <a:off x="264695" y="1345327"/>
            <a:ext cx="8458200" cy="0"/>
          </a:xfrm>
          <a:prstGeom prst="line">
            <a:avLst/>
          </a:prstGeom>
          <a:noFill/>
          <a:ln w="19050">
            <a:solidFill>
              <a:schemeClr val="tx1"/>
            </a:solidFill>
            <a:round/>
            <a:headEnd type="none" w="sm" len="sm"/>
            <a:tailEnd type="none" w="sm" len="sm"/>
          </a:ln>
          <a:effectLst>
            <a:prstShdw prst="shdw17" dist="17961" dir="2700000">
              <a:schemeClr val="tx1">
                <a:gamma/>
                <a:shade val="60000"/>
                <a:invGamma/>
              </a:schemeClr>
            </a:prstShdw>
          </a:effectLst>
        </p:spPr>
        <p:txBody>
          <a:bodyPr/>
          <a:lstStyle/>
          <a:p>
            <a:pPr>
              <a:defRPr/>
            </a:pPr>
            <a:endParaRPr lang="en-US" dirty="0">
              <a:solidFill>
                <a:srgbClr val="000000"/>
              </a:solidFill>
            </a:endParaRPr>
          </a:p>
        </p:txBody>
      </p:sp>
      <p:sp>
        <p:nvSpPr>
          <p:cNvPr id="6" name="Footer Placeholder 2"/>
          <p:cNvSpPr txBox="1">
            <a:spLocks/>
          </p:cNvSpPr>
          <p:nvPr/>
        </p:nvSpPr>
        <p:spPr bwMode="auto">
          <a:xfrm>
            <a:off x="182880" y="6583680"/>
            <a:ext cx="4114800" cy="182880"/>
          </a:xfrm>
          <a:prstGeom prst="rect">
            <a:avLst/>
          </a:prstGeom>
          <a:noFill/>
          <a:ln>
            <a:miter lim="800000"/>
            <a:headEnd/>
            <a:tailEnd/>
          </a:ln>
        </p:spPr>
        <p:txBody>
          <a:bodyPr>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rgbClr val="000000"/>
                </a:solidFill>
              </a:rPr>
              <a:t>© 2017 Ann &amp; Robert H. Lurie Children’s Hospital of Chicago  All rights reserved.</a:t>
            </a:r>
          </a:p>
        </p:txBody>
      </p:sp>
    </p:spTree>
    <p:extLst>
      <p:ext uri="{BB962C8B-B14F-4D97-AF65-F5344CB8AC3E}">
        <p14:creationId xmlns:p14="http://schemas.microsoft.com/office/powerpoint/2010/main" val="1976926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161" y="203785"/>
            <a:ext cx="7143408" cy="1073586"/>
          </a:xfrm>
        </p:spPr>
        <p:txBody>
          <a:bodyPr/>
          <a:lstStyle/>
          <a:p>
            <a:r>
              <a:rPr lang="en-US" b="1" dirty="0">
                <a:solidFill>
                  <a:schemeClr val="tx2">
                    <a:lumMod val="75000"/>
                  </a:schemeClr>
                </a:solidFill>
                <a:latin typeface="Calibri" panose="020F0502020204030204" pitchFamily="34" charset="0"/>
                <a:ea typeface="Tahoma" panose="020B0604030504040204" pitchFamily="34" charset="0"/>
                <a:cs typeface="Tahoma" panose="020B0604030504040204" pitchFamily="34" charset="0"/>
              </a:rPr>
              <a:t>Mental Health Repercussions for Minority/Marginalized </a:t>
            </a:r>
            <a:r>
              <a:rPr lang="en-US" b="1" dirty="0" smtClean="0">
                <a:solidFill>
                  <a:schemeClr val="tx2">
                    <a:lumMod val="75000"/>
                  </a:schemeClr>
                </a:solidFill>
                <a:latin typeface="Calibri" panose="020F0502020204030204" pitchFamily="34" charset="0"/>
                <a:ea typeface="Tahoma" panose="020B0604030504040204" pitchFamily="34" charset="0"/>
                <a:cs typeface="Tahoma" panose="020B0604030504040204" pitchFamily="34" charset="0"/>
              </a:rPr>
              <a:t>Individuals</a:t>
            </a:r>
            <a:endParaRPr lang="en-US" b="1" dirty="0">
              <a:solidFill>
                <a:schemeClr val="tx2">
                  <a:lumMod val="75000"/>
                </a:schemeClr>
              </a:solidFill>
              <a:latin typeface="Calibri" panose="020F050202020403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0A04C45C-EEE3-41C4-9EC5-D358FEAE28D9}" type="slidenum">
              <a:rPr lang="en-US" smtClean="0">
                <a:solidFill>
                  <a:prstClr val="white"/>
                </a:solidFill>
              </a:rPr>
              <a:pPr/>
              <a:t>38</a:t>
            </a:fld>
            <a:endParaRPr lang="en-US">
              <a:solidFill>
                <a:prstClr val="white"/>
              </a:solidFill>
            </a:endParaRPr>
          </a:p>
        </p:txBody>
      </p:sp>
      <p:sp>
        <p:nvSpPr>
          <p:cNvPr id="5" name="Line 3"/>
          <p:cNvSpPr>
            <a:spLocks noChangeShapeType="1"/>
          </p:cNvSpPr>
          <p:nvPr/>
        </p:nvSpPr>
        <p:spPr bwMode="auto">
          <a:xfrm>
            <a:off x="462161" y="1358275"/>
            <a:ext cx="8458200" cy="0"/>
          </a:xfrm>
          <a:prstGeom prst="line">
            <a:avLst/>
          </a:prstGeom>
          <a:noFill/>
          <a:ln w="19050">
            <a:solidFill>
              <a:schemeClr val="tx1"/>
            </a:solidFill>
            <a:round/>
            <a:headEnd type="none" w="sm" len="sm"/>
            <a:tailEnd type="none" w="sm" len="sm"/>
          </a:ln>
          <a:effectLst>
            <a:prstShdw prst="shdw17" dist="17961" dir="2700000">
              <a:schemeClr val="tx1">
                <a:gamma/>
                <a:shade val="60000"/>
                <a:invGamma/>
              </a:schemeClr>
            </a:prstShdw>
          </a:effectLst>
        </p:spPr>
        <p:txBody>
          <a:bodyPr/>
          <a:lstStyle/>
          <a:p>
            <a:pPr>
              <a:defRPr/>
            </a:pPr>
            <a:endParaRPr lang="en-US">
              <a:solidFill>
                <a:srgbClr val="000000"/>
              </a:solidFill>
            </a:endParaRPr>
          </a:p>
        </p:txBody>
      </p:sp>
      <p:sp>
        <p:nvSpPr>
          <p:cNvPr id="6" name="Footer Placeholder 2"/>
          <p:cNvSpPr txBox="1">
            <a:spLocks/>
          </p:cNvSpPr>
          <p:nvPr/>
        </p:nvSpPr>
        <p:spPr bwMode="auto">
          <a:xfrm>
            <a:off x="182880" y="6583680"/>
            <a:ext cx="4114800" cy="182880"/>
          </a:xfrm>
          <a:prstGeom prst="rect">
            <a:avLst/>
          </a:prstGeom>
          <a:noFill/>
          <a:ln>
            <a:miter lim="800000"/>
            <a:headEnd/>
            <a:tailEnd/>
          </a:ln>
        </p:spPr>
        <p:txBody>
          <a:bodyPr>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rgbClr val="000000"/>
                </a:solidFill>
              </a:rPr>
              <a:t>© 2017 Ann &amp; Robert H. Lurie Children’s Hospital of Chicago  All rights reserved.</a:t>
            </a:r>
          </a:p>
        </p:txBody>
      </p:sp>
      <p:sp>
        <p:nvSpPr>
          <p:cNvPr id="7" name="TextBox 6"/>
          <p:cNvSpPr txBox="1"/>
          <p:nvPr/>
        </p:nvSpPr>
        <p:spPr>
          <a:xfrm>
            <a:off x="5834730" y="1574066"/>
            <a:ext cx="3309270" cy="707886"/>
          </a:xfrm>
          <a:prstGeom prst="rect">
            <a:avLst/>
          </a:prstGeom>
          <a:noFill/>
        </p:spPr>
        <p:txBody>
          <a:bodyPr wrap="square" rtlCol="0">
            <a:spAutoFit/>
          </a:bodyPr>
          <a:lstStyle/>
          <a:p>
            <a:r>
              <a:rPr lang="en-US" sz="4000" dirty="0">
                <a:solidFill>
                  <a:srgbClr val="00B050"/>
                </a:solidFill>
                <a:latin typeface="Aharoni" panose="02010803020104030203" pitchFamily="2" charset="-79"/>
                <a:cs typeface="Aharoni" panose="02010803020104030203" pitchFamily="2" charset="-79"/>
              </a:rPr>
              <a:t>Self-Esteem</a:t>
            </a:r>
          </a:p>
        </p:txBody>
      </p:sp>
      <p:sp>
        <p:nvSpPr>
          <p:cNvPr id="8" name="TextBox 7"/>
          <p:cNvSpPr txBox="1"/>
          <p:nvPr/>
        </p:nvSpPr>
        <p:spPr>
          <a:xfrm>
            <a:off x="3641598" y="2793633"/>
            <a:ext cx="4386263" cy="707886"/>
          </a:xfrm>
          <a:prstGeom prst="rect">
            <a:avLst/>
          </a:prstGeom>
          <a:noFill/>
        </p:spPr>
        <p:txBody>
          <a:bodyPr wrap="square" rtlCol="0">
            <a:spAutoFit/>
          </a:bodyPr>
          <a:lstStyle/>
          <a:p>
            <a:pPr algn="ctr"/>
            <a:r>
              <a:rPr lang="en-US" sz="4000" dirty="0">
                <a:solidFill>
                  <a:srgbClr val="167FC0">
                    <a:lumMod val="50000"/>
                  </a:srgbClr>
                </a:solidFill>
                <a:latin typeface="Cooper Black" panose="0208090404030B020404" pitchFamily="18" charset="0"/>
              </a:rPr>
              <a:t>DEPRESSION</a:t>
            </a:r>
          </a:p>
        </p:txBody>
      </p:sp>
      <p:sp>
        <p:nvSpPr>
          <p:cNvPr id="9" name="TextBox 8"/>
          <p:cNvSpPr txBox="1"/>
          <p:nvPr/>
        </p:nvSpPr>
        <p:spPr>
          <a:xfrm>
            <a:off x="1435488" y="4369096"/>
            <a:ext cx="4883077" cy="584775"/>
          </a:xfrm>
          <a:prstGeom prst="rect">
            <a:avLst/>
          </a:prstGeom>
          <a:noFill/>
        </p:spPr>
        <p:txBody>
          <a:bodyPr wrap="square" rtlCol="0">
            <a:spAutoFit/>
          </a:bodyPr>
          <a:lstStyle/>
          <a:p>
            <a:r>
              <a:rPr lang="en-US" sz="3200" dirty="0">
                <a:solidFill>
                  <a:srgbClr val="7030A0"/>
                </a:solidFill>
                <a:latin typeface="Forte" panose="03060902040502070203" pitchFamily="66" charset="0"/>
              </a:rPr>
              <a:t>Problem behaviors</a:t>
            </a:r>
          </a:p>
        </p:txBody>
      </p:sp>
      <p:sp>
        <p:nvSpPr>
          <p:cNvPr id="10" name="TextBox 9"/>
          <p:cNvSpPr txBox="1"/>
          <p:nvPr/>
        </p:nvSpPr>
        <p:spPr>
          <a:xfrm>
            <a:off x="347957" y="1626024"/>
            <a:ext cx="3216221" cy="769441"/>
          </a:xfrm>
          <a:prstGeom prst="rect">
            <a:avLst/>
          </a:prstGeom>
          <a:noFill/>
        </p:spPr>
        <p:txBody>
          <a:bodyPr wrap="square" rtlCol="0">
            <a:spAutoFit/>
          </a:bodyPr>
          <a:lstStyle/>
          <a:p>
            <a:r>
              <a:rPr lang="en-US" sz="4400" b="1" dirty="0">
                <a:solidFill>
                  <a:srgbClr val="FF0000"/>
                </a:solidFill>
                <a:latin typeface="MV Boli" panose="02000500030200090000" pitchFamily="2" charset="0"/>
                <a:cs typeface="MV Boli" panose="02000500030200090000" pitchFamily="2" charset="0"/>
              </a:rPr>
              <a:t>Anxiety</a:t>
            </a:r>
          </a:p>
        </p:txBody>
      </p:sp>
      <p:sp>
        <p:nvSpPr>
          <p:cNvPr id="11" name="TextBox 10"/>
          <p:cNvSpPr txBox="1"/>
          <p:nvPr/>
        </p:nvSpPr>
        <p:spPr>
          <a:xfrm>
            <a:off x="1435488" y="5566620"/>
            <a:ext cx="5196754" cy="584775"/>
          </a:xfrm>
          <a:prstGeom prst="rect">
            <a:avLst/>
          </a:prstGeom>
          <a:noFill/>
        </p:spPr>
        <p:txBody>
          <a:bodyPr wrap="square" rtlCol="0">
            <a:spAutoFit/>
          </a:bodyPr>
          <a:lstStyle/>
          <a:p>
            <a:r>
              <a:rPr lang="en-US" sz="3200" dirty="0">
                <a:solidFill>
                  <a:srgbClr val="DD5500">
                    <a:lumMod val="75000"/>
                  </a:srgbClr>
                </a:solidFill>
                <a:latin typeface="Showcard Gothic" panose="04020904020102020604" pitchFamily="82" charset="0"/>
              </a:rPr>
              <a:t>Accumulating trauma</a:t>
            </a:r>
          </a:p>
        </p:txBody>
      </p:sp>
      <p:sp>
        <p:nvSpPr>
          <p:cNvPr id="12" name="TextBox 11"/>
          <p:cNvSpPr txBox="1"/>
          <p:nvPr/>
        </p:nvSpPr>
        <p:spPr>
          <a:xfrm>
            <a:off x="1065457" y="2412251"/>
            <a:ext cx="3724102" cy="523220"/>
          </a:xfrm>
          <a:prstGeom prst="rect">
            <a:avLst/>
          </a:prstGeom>
          <a:noFill/>
        </p:spPr>
        <p:txBody>
          <a:bodyPr wrap="square" rtlCol="0">
            <a:spAutoFit/>
          </a:bodyPr>
          <a:lstStyle/>
          <a:p>
            <a:r>
              <a:rPr lang="en-US" sz="2800" dirty="0">
                <a:solidFill>
                  <a:srgbClr val="167FC0">
                    <a:lumMod val="60000"/>
                    <a:lumOff val="40000"/>
                  </a:srgbClr>
                </a:solidFill>
                <a:latin typeface="Rockwell Extra Bold" panose="02060903040505020403" pitchFamily="18" charset="0"/>
              </a:rPr>
              <a:t>Absenteeism</a:t>
            </a:r>
          </a:p>
        </p:txBody>
      </p:sp>
      <p:sp>
        <p:nvSpPr>
          <p:cNvPr id="13" name="TextBox 12"/>
          <p:cNvSpPr txBox="1"/>
          <p:nvPr/>
        </p:nvSpPr>
        <p:spPr>
          <a:xfrm>
            <a:off x="3732817" y="4877626"/>
            <a:ext cx="6180111" cy="584775"/>
          </a:xfrm>
          <a:prstGeom prst="rect">
            <a:avLst/>
          </a:prstGeom>
          <a:noFill/>
        </p:spPr>
        <p:txBody>
          <a:bodyPr wrap="square" rtlCol="0">
            <a:spAutoFit/>
          </a:bodyPr>
          <a:lstStyle/>
          <a:p>
            <a:r>
              <a:rPr lang="en-US" sz="3200" i="1" dirty="0">
                <a:solidFill>
                  <a:srgbClr val="167FC0">
                    <a:lumMod val="75000"/>
                  </a:srgbClr>
                </a:solidFill>
                <a:latin typeface="Franklin Gothic Demi" panose="020B0703020102020204" pitchFamily="34" charset="0"/>
              </a:rPr>
              <a:t>Lowered school achievement</a:t>
            </a:r>
          </a:p>
        </p:txBody>
      </p:sp>
      <p:sp>
        <p:nvSpPr>
          <p:cNvPr id="14" name="TextBox 13"/>
          <p:cNvSpPr txBox="1"/>
          <p:nvPr/>
        </p:nvSpPr>
        <p:spPr>
          <a:xfrm>
            <a:off x="347957" y="3442944"/>
            <a:ext cx="7600041" cy="646331"/>
          </a:xfrm>
          <a:prstGeom prst="rect">
            <a:avLst/>
          </a:prstGeom>
          <a:noFill/>
        </p:spPr>
        <p:txBody>
          <a:bodyPr wrap="square" rtlCol="0">
            <a:spAutoFit/>
          </a:bodyPr>
          <a:lstStyle/>
          <a:p>
            <a:r>
              <a:rPr lang="en-US" sz="3600" dirty="0">
                <a:solidFill>
                  <a:srgbClr val="FF9900"/>
                </a:solidFill>
                <a:latin typeface="Elephant" panose="02020904090505020303" pitchFamily="18" charset="0"/>
              </a:rPr>
              <a:t>Suicidal thoughts/behaviors</a:t>
            </a:r>
          </a:p>
        </p:txBody>
      </p:sp>
      <p:sp>
        <p:nvSpPr>
          <p:cNvPr id="15" name="TextBox 14"/>
          <p:cNvSpPr txBox="1"/>
          <p:nvPr/>
        </p:nvSpPr>
        <p:spPr>
          <a:xfrm>
            <a:off x="3732817" y="2018084"/>
            <a:ext cx="3780992" cy="646331"/>
          </a:xfrm>
          <a:prstGeom prst="rect">
            <a:avLst/>
          </a:prstGeom>
          <a:noFill/>
        </p:spPr>
        <p:txBody>
          <a:bodyPr wrap="square" rtlCol="0">
            <a:spAutoFit/>
          </a:bodyPr>
          <a:lstStyle/>
          <a:p>
            <a:r>
              <a:rPr lang="en-US" sz="3600" dirty="0">
                <a:solidFill>
                  <a:srgbClr val="522476">
                    <a:lumMod val="75000"/>
                  </a:srgbClr>
                </a:solidFill>
                <a:latin typeface="Narkisim" panose="020E0502050101010101" pitchFamily="34" charset="-79"/>
                <a:cs typeface="Narkisim" panose="020E0502050101010101" pitchFamily="34" charset="-79"/>
              </a:rPr>
              <a:t>Physical illness</a:t>
            </a:r>
          </a:p>
        </p:txBody>
      </p:sp>
    </p:spTree>
    <p:extLst>
      <p:ext uri="{BB962C8B-B14F-4D97-AF65-F5344CB8AC3E}">
        <p14:creationId xmlns:p14="http://schemas.microsoft.com/office/powerpoint/2010/main" val="338584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64695" y="758385"/>
            <a:ext cx="7596739" cy="446491"/>
          </a:xfrm>
        </p:spPr>
        <p:txBody>
          <a:bodyPr/>
          <a:lstStyle/>
          <a:p>
            <a:r>
              <a:rPr lang="en-US" b="1" dirty="0">
                <a:solidFill>
                  <a:schemeClr val="tx2">
                    <a:lumMod val="75000"/>
                  </a:schemeClr>
                </a:solidFill>
              </a:rPr>
              <a:t>Public Health Implications of the Current Sociopolitical Climate</a:t>
            </a:r>
          </a:p>
        </p:txBody>
      </p:sp>
      <p:sp>
        <p:nvSpPr>
          <p:cNvPr id="14" name="Content Placeholder 13"/>
          <p:cNvSpPr>
            <a:spLocks noGrp="1"/>
          </p:cNvSpPr>
          <p:nvPr>
            <p:ph idx="1"/>
          </p:nvPr>
        </p:nvSpPr>
        <p:spPr>
          <a:xfrm>
            <a:off x="403058" y="1499793"/>
            <a:ext cx="8181473" cy="3796713"/>
          </a:xfrm>
        </p:spPr>
        <p:txBody>
          <a:bodyPr>
            <a:normAutofit/>
          </a:bodyPr>
          <a:lstStyle/>
          <a:p>
            <a:r>
              <a:rPr lang="en-US" dirty="0"/>
              <a:t>Marginalized individuals are experiencing significant distress</a:t>
            </a:r>
          </a:p>
          <a:p>
            <a:pPr lvl="1"/>
            <a:r>
              <a:rPr lang="en-US" dirty="0"/>
              <a:t>Dramatic increase in the number of hotline calls</a:t>
            </a:r>
          </a:p>
          <a:p>
            <a:pPr lvl="1"/>
            <a:r>
              <a:rPr lang="en-US" dirty="0"/>
              <a:t>College and community counseling centers are being flooded with calls for support</a:t>
            </a:r>
          </a:p>
          <a:p>
            <a:pPr lvl="1"/>
            <a:r>
              <a:rPr lang="en-US" dirty="0"/>
              <a:t>Schools reporting instances of:</a:t>
            </a:r>
          </a:p>
          <a:p>
            <a:pPr lvl="2"/>
            <a:r>
              <a:rPr lang="en-US" dirty="0"/>
              <a:t>Hate speech</a:t>
            </a:r>
          </a:p>
          <a:p>
            <a:pPr lvl="2"/>
            <a:r>
              <a:rPr lang="en-US" dirty="0"/>
              <a:t>Racist vandalism</a:t>
            </a:r>
          </a:p>
          <a:p>
            <a:pPr lvl="2"/>
            <a:r>
              <a:rPr lang="en-US" dirty="0"/>
              <a:t>Students fearful to attend school</a:t>
            </a:r>
          </a:p>
          <a:p>
            <a:pPr lvl="2"/>
            <a:r>
              <a:rPr lang="en-US" dirty="0"/>
              <a:t>Having to cancel classes due to safety concerns. </a:t>
            </a:r>
          </a:p>
          <a:p>
            <a:pPr lvl="1"/>
            <a:r>
              <a:rPr lang="en-US" dirty="0"/>
              <a:t>Decline in compliance with medical appointments and application for public benefits</a:t>
            </a:r>
          </a:p>
          <a:p>
            <a:pPr lvl="1"/>
            <a:r>
              <a:rPr lang="en-US" dirty="0"/>
              <a:t>Reduced crime reporting of domestic and sexual violence</a:t>
            </a:r>
          </a:p>
          <a:p>
            <a:pPr lvl="1"/>
            <a:endParaRPr lang="en-US" sz="1500" dirty="0"/>
          </a:p>
          <a:p>
            <a:pPr lvl="1"/>
            <a:endParaRPr lang="en-US" dirty="0"/>
          </a:p>
          <a:p>
            <a:pPr lvl="1"/>
            <a:endParaRPr lang="en-US" dirty="0"/>
          </a:p>
        </p:txBody>
      </p:sp>
      <p:sp>
        <p:nvSpPr>
          <p:cNvPr id="4" name="Double Wave 3"/>
          <p:cNvSpPr/>
          <p:nvPr/>
        </p:nvSpPr>
        <p:spPr>
          <a:xfrm>
            <a:off x="759531" y="5296506"/>
            <a:ext cx="7468525" cy="973793"/>
          </a:xfrm>
          <a:prstGeom prst="doubleWave">
            <a:avLst>
              <a:gd name="adj1" fmla="val 3875"/>
              <a:gd name="adj2" fmla="val 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latin typeface="Calibri" panose="020F0502020204030204" pitchFamily="34" charset="0"/>
              </a:rPr>
              <a:t>“Disrespect invites disrespect. Violence incites violence. </a:t>
            </a:r>
          </a:p>
          <a:p>
            <a:pPr algn="ctr"/>
            <a:r>
              <a:rPr lang="en-US" sz="2000" dirty="0">
                <a:solidFill>
                  <a:prstClr val="white"/>
                </a:solidFill>
                <a:latin typeface="Calibri" panose="020F0502020204030204" pitchFamily="34" charset="0"/>
              </a:rPr>
              <a:t>When the powerful use their position to bully others, we all lose.”-</a:t>
            </a:r>
          </a:p>
          <a:p>
            <a:pPr lvl="1" algn="ctr"/>
            <a:r>
              <a:rPr lang="en-US" sz="2000" i="1" dirty="0">
                <a:solidFill>
                  <a:prstClr val="white"/>
                </a:solidFill>
                <a:latin typeface="Calibri" panose="020F0502020204030204" pitchFamily="34" charset="0"/>
              </a:rPr>
              <a:t>Meryl Streep, 2017 Golden Globes</a:t>
            </a:r>
          </a:p>
        </p:txBody>
      </p:sp>
      <p:sp>
        <p:nvSpPr>
          <p:cNvPr id="5" name="Line 3"/>
          <p:cNvSpPr>
            <a:spLocks noChangeShapeType="1"/>
          </p:cNvSpPr>
          <p:nvPr/>
        </p:nvSpPr>
        <p:spPr bwMode="auto">
          <a:xfrm>
            <a:off x="264695" y="1345327"/>
            <a:ext cx="8458200" cy="0"/>
          </a:xfrm>
          <a:prstGeom prst="line">
            <a:avLst/>
          </a:prstGeom>
          <a:noFill/>
          <a:ln w="19050">
            <a:solidFill>
              <a:schemeClr val="tx1"/>
            </a:solidFill>
            <a:round/>
            <a:headEnd type="none" w="sm" len="sm"/>
            <a:tailEnd type="none" w="sm" len="sm"/>
          </a:ln>
          <a:effectLst>
            <a:prstShdw prst="shdw17" dist="17961" dir="2700000">
              <a:schemeClr val="tx1">
                <a:gamma/>
                <a:shade val="60000"/>
                <a:invGamma/>
              </a:schemeClr>
            </a:prstShdw>
          </a:effectLst>
        </p:spPr>
        <p:txBody>
          <a:bodyPr/>
          <a:lstStyle/>
          <a:p>
            <a:pPr>
              <a:defRPr/>
            </a:pPr>
            <a:endParaRPr lang="en-US" dirty="0">
              <a:solidFill>
                <a:srgbClr val="000000"/>
              </a:solidFill>
            </a:endParaRPr>
          </a:p>
        </p:txBody>
      </p:sp>
      <p:sp>
        <p:nvSpPr>
          <p:cNvPr id="6" name="Footer Placeholder 2"/>
          <p:cNvSpPr txBox="1">
            <a:spLocks/>
          </p:cNvSpPr>
          <p:nvPr/>
        </p:nvSpPr>
        <p:spPr bwMode="auto">
          <a:xfrm>
            <a:off x="182880" y="6583680"/>
            <a:ext cx="4114800" cy="182880"/>
          </a:xfrm>
          <a:prstGeom prst="rect">
            <a:avLst/>
          </a:prstGeom>
          <a:noFill/>
          <a:ln>
            <a:miter lim="800000"/>
            <a:headEnd/>
            <a:tailEnd/>
          </a:ln>
        </p:spPr>
        <p:txBody>
          <a:bodyPr>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rgbClr val="000000"/>
                </a:solidFill>
              </a:rPr>
              <a:t>© 2017 Ann &amp; Robert H. Lurie Children’s Hospital of Chicago  All rights reserved.</a:t>
            </a:r>
          </a:p>
        </p:txBody>
      </p:sp>
    </p:spTree>
    <p:extLst>
      <p:ext uri="{BB962C8B-B14F-4D97-AF65-F5344CB8AC3E}">
        <p14:creationId xmlns:p14="http://schemas.microsoft.com/office/powerpoint/2010/main" val="2406258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ln>
            <a:noFill/>
          </a:ln>
        </p:spPr>
        <p:txBody>
          <a:bodyPr/>
          <a:lstStyle/>
          <a:p>
            <a:r>
              <a:rPr lang="en-US" dirty="0" smtClean="0"/>
              <a:t>DHHS through ICE takes custody of children as they cross the border or when discovered in the United States.</a:t>
            </a:r>
          </a:p>
          <a:p>
            <a:r>
              <a:rPr lang="en-US" dirty="0" smtClean="0"/>
              <a:t>Within 72 hours (could be longer) children are transferred to the custody to DHHS.</a:t>
            </a:r>
          </a:p>
          <a:p>
            <a:r>
              <a:rPr lang="en-US" dirty="0" smtClean="0"/>
              <a:t>DHHS through ORR provides immediate shelter (often on military bases) and basic services including education.     </a:t>
            </a:r>
            <a:endParaRPr lang="en-US" dirty="0"/>
          </a:p>
        </p:txBody>
      </p:sp>
      <p:sp>
        <p:nvSpPr>
          <p:cNvPr id="2" name="Title 1"/>
          <p:cNvSpPr>
            <a:spLocks noGrp="1"/>
          </p:cNvSpPr>
          <p:nvPr>
            <p:ph type="title"/>
          </p:nvPr>
        </p:nvSpPr>
        <p:spPr/>
        <p:txBody>
          <a:bodyPr>
            <a:normAutofit fontScale="90000"/>
          </a:bodyPr>
          <a:lstStyle/>
          <a:p>
            <a:pPr algn="ctr"/>
            <a:r>
              <a:rPr lang="en-US" dirty="0" smtClean="0">
                <a:solidFill>
                  <a:srgbClr val="0070C0"/>
                </a:solidFill>
              </a:rPr>
              <a:t>Unaccompanied Immigrant Youth Process</a:t>
            </a:r>
            <a:endParaRPr lang="en-US" dirty="0">
              <a:solidFill>
                <a:srgbClr val="0070C0"/>
              </a:solidFill>
            </a:endParaRPr>
          </a:p>
        </p:txBody>
      </p:sp>
      <p:pic>
        <p:nvPicPr>
          <p:cNvPr id="16386" name="Picture 2" descr="C:\Users\Dave Schrandt\AppData\Local\Microsoft\Windows\Temporary Internet Files\Content.IE5\QTVNOJNA\Wikidata-shelter.svg[1].png"/>
          <p:cNvPicPr>
            <a:picLocks noChangeAspect="1" noChangeArrowheads="1"/>
          </p:cNvPicPr>
          <p:nvPr/>
        </p:nvPicPr>
        <p:blipFill>
          <a:blip r:embed="rId3" cstate="print"/>
          <a:srcRect/>
          <a:stretch>
            <a:fillRect/>
          </a:stretch>
        </p:blipFill>
        <p:spPr bwMode="auto">
          <a:xfrm>
            <a:off x="5715000" y="4495800"/>
            <a:ext cx="2865313" cy="236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024" y="150936"/>
            <a:ext cx="6286012" cy="809296"/>
          </a:xfrm>
        </p:spPr>
        <p:txBody>
          <a:bodyPr/>
          <a:lstStyle/>
          <a:p>
            <a:r>
              <a:rPr lang="en-US" b="1" dirty="0">
                <a:solidFill>
                  <a:schemeClr val="tx2">
                    <a:lumMod val="75000"/>
                  </a:schemeClr>
                </a:solidFill>
                <a:latin typeface="Calibri" panose="020F0502020204030204" pitchFamily="34" charset="0"/>
                <a:ea typeface="Tahoma" panose="020B0604030504040204" pitchFamily="34" charset="0"/>
                <a:cs typeface="Tahoma" panose="020B0604030504040204" pitchFamily="34" charset="0"/>
              </a:rPr>
              <a:t>Most Vulnerable Individuals </a:t>
            </a:r>
          </a:p>
        </p:txBody>
      </p:sp>
      <p:sp>
        <p:nvSpPr>
          <p:cNvPr id="3" name="Content Placeholder 2"/>
          <p:cNvSpPr>
            <a:spLocks noGrp="1"/>
          </p:cNvSpPr>
          <p:nvPr>
            <p:ph sz="half" idx="1"/>
          </p:nvPr>
        </p:nvSpPr>
        <p:spPr>
          <a:xfrm>
            <a:off x="479023" y="1348507"/>
            <a:ext cx="3760453" cy="4600187"/>
          </a:xfrm>
        </p:spPr>
        <p:txBody>
          <a:bodyPr>
            <a:noAutofit/>
          </a:bodyPr>
          <a:lstStyle/>
          <a:p>
            <a:pPr>
              <a:spcBef>
                <a:spcPts val="0"/>
              </a:spcBef>
            </a:pPr>
            <a:r>
              <a:rPr lang="en-US" dirty="0"/>
              <a:t>Visible minorities </a:t>
            </a:r>
          </a:p>
          <a:p>
            <a:pPr>
              <a:spcBef>
                <a:spcPts val="0"/>
              </a:spcBef>
            </a:pPr>
            <a:r>
              <a:rPr lang="en-US" dirty="0"/>
              <a:t>Gender non-conforming individuals </a:t>
            </a:r>
          </a:p>
          <a:p>
            <a:pPr>
              <a:spcBef>
                <a:spcPts val="0"/>
              </a:spcBef>
            </a:pPr>
            <a:r>
              <a:rPr lang="en-US" dirty="0"/>
              <a:t>Refugee/immigrant children and adolescents </a:t>
            </a:r>
          </a:p>
          <a:p>
            <a:pPr>
              <a:spcBef>
                <a:spcPts val="0"/>
              </a:spcBef>
            </a:pPr>
            <a:r>
              <a:rPr lang="en-US" dirty="0"/>
              <a:t>Recipients of DACA (Deferred Action for Childhood Arrivals) or “dreamers” </a:t>
            </a:r>
          </a:p>
          <a:p>
            <a:pPr>
              <a:spcBef>
                <a:spcPts val="0"/>
              </a:spcBef>
            </a:pPr>
            <a:r>
              <a:rPr lang="en-US" dirty="0"/>
              <a:t>Those whose family members also may be undocumented &amp; experiencing the same distress </a:t>
            </a:r>
          </a:p>
          <a:p>
            <a:pPr>
              <a:spcBef>
                <a:spcPts val="0"/>
              </a:spcBef>
            </a:pPr>
            <a:r>
              <a:rPr lang="en-US" dirty="0"/>
              <a:t>Those with limited English proficiency</a:t>
            </a:r>
          </a:p>
          <a:p>
            <a:pPr marL="274320" lvl="1" indent="0">
              <a:buNone/>
            </a:pPr>
            <a:endParaRPr lang="en-US" sz="2000" dirty="0"/>
          </a:p>
          <a:p>
            <a:endParaRPr lang="en-US" dirty="0"/>
          </a:p>
        </p:txBody>
      </p:sp>
      <p:sp>
        <p:nvSpPr>
          <p:cNvPr id="4" name="Content Placeholder 3"/>
          <p:cNvSpPr>
            <a:spLocks noGrp="1"/>
          </p:cNvSpPr>
          <p:nvPr>
            <p:ph sz="half" idx="2"/>
          </p:nvPr>
        </p:nvSpPr>
        <p:spPr>
          <a:xfrm>
            <a:off x="4648200" y="3833685"/>
            <a:ext cx="4341601" cy="2723209"/>
          </a:xfrm>
        </p:spPr>
        <p:txBody>
          <a:bodyPr>
            <a:normAutofit fontScale="62500" lnSpcReduction="20000"/>
          </a:bodyPr>
          <a:lstStyle/>
          <a:p>
            <a:pPr>
              <a:lnSpc>
                <a:spcPct val="120000"/>
              </a:lnSpc>
            </a:pPr>
            <a:r>
              <a:rPr lang="en-US" sz="3100" dirty="0"/>
              <a:t>Those exposed to others’ suicidal behavior or with pre-existing risk factors for suicidal behavior: </a:t>
            </a:r>
          </a:p>
          <a:p>
            <a:pPr lvl="1">
              <a:lnSpc>
                <a:spcPct val="120000"/>
              </a:lnSpc>
            </a:pPr>
            <a:r>
              <a:rPr lang="en-US" sz="3100" dirty="0"/>
              <a:t>Depression &amp; anxiety disorders </a:t>
            </a:r>
          </a:p>
          <a:p>
            <a:pPr lvl="1">
              <a:lnSpc>
                <a:spcPct val="120000"/>
              </a:lnSpc>
            </a:pPr>
            <a:r>
              <a:rPr lang="en-US" sz="3100" dirty="0"/>
              <a:t>Prior suicide attempts or non-suicidal self-injurious behaviors </a:t>
            </a:r>
          </a:p>
          <a:p>
            <a:pPr lvl="1">
              <a:lnSpc>
                <a:spcPct val="120000"/>
              </a:lnSpc>
            </a:pPr>
            <a:r>
              <a:rPr lang="en-US" sz="3100" dirty="0"/>
              <a:t>Substance use </a:t>
            </a:r>
          </a:p>
          <a:p>
            <a:pPr lvl="1">
              <a:lnSpc>
                <a:spcPct val="120000"/>
              </a:lnSpc>
            </a:pPr>
            <a:r>
              <a:rPr lang="en-US" sz="3100" dirty="0"/>
              <a:t>Impulsive aggressive behavior </a:t>
            </a:r>
          </a:p>
          <a:p>
            <a:pPr lvl="1">
              <a:lnSpc>
                <a:spcPct val="120000"/>
              </a:lnSpc>
            </a:pPr>
            <a:r>
              <a:rPr lang="en-US" sz="3100" dirty="0"/>
              <a:t>Socially withdrawn/isolated </a:t>
            </a:r>
          </a:p>
          <a:p>
            <a:endParaRPr lang="en-US" dirty="0"/>
          </a:p>
        </p:txBody>
      </p:sp>
      <p:sp>
        <p:nvSpPr>
          <p:cNvPr id="7" name="Footer Placeholder 2"/>
          <p:cNvSpPr txBox="1">
            <a:spLocks/>
          </p:cNvSpPr>
          <p:nvPr/>
        </p:nvSpPr>
        <p:spPr bwMode="auto">
          <a:xfrm>
            <a:off x="182880" y="6583680"/>
            <a:ext cx="4114800" cy="182880"/>
          </a:xfrm>
          <a:prstGeom prst="rect">
            <a:avLst/>
          </a:prstGeom>
          <a:noFill/>
          <a:ln>
            <a:miter lim="800000"/>
            <a:headEnd/>
            <a:tailEnd/>
          </a:ln>
        </p:spPr>
        <p:txBody>
          <a:bodyPr>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rgbClr val="000000"/>
                </a:solidFill>
              </a:rPr>
              <a:t>© 2017 Ann &amp; Robert H. Lurie Children’s Hospital of Chicago  All rights reserved.</a:t>
            </a:r>
          </a:p>
        </p:txBody>
      </p:sp>
      <p:pic>
        <p:nvPicPr>
          <p:cNvPr id="8" name="Picture 7">
            <a:extLst>
              <a:ext uri="{FF2B5EF4-FFF2-40B4-BE49-F238E27FC236}">
                <a16:creationId xmlns:a16="http://schemas.microsoft.com/office/drawing/2014/main" xmlns="" id="{1213BB08-0004-440A-A0C9-8F8DCD5F0578}"/>
              </a:ext>
            </a:extLst>
          </p:cNvPr>
          <p:cNvPicPr>
            <a:picLocks noChangeAspect="1"/>
          </p:cNvPicPr>
          <p:nvPr/>
        </p:nvPicPr>
        <p:blipFill>
          <a:blip r:embed="rId3"/>
          <a:stretch>
            <a:fillRect/>
          </a:stretch>
        </p:blipFill>
        <p:spPr>
          <a:xfrm>
            <a:off x="4591050" y="981130"/>
            <a:ext cx="4286250" cy="2790825"/>
          </a:xfrm>
          <a:prstGeom prst="rect">
            <a:avLst/>
          </a:prstGeom>
        </p:spPr>
      </p:pic>
      <p:sp>
        <p:nvSpPr>
          <p:cNvPr id="5" name="Line 3"/>
          <p:cNvSpPr>
            <a:spLocks noChangeShapeType="1"/>
          </p:cNvSpPr>
          <p:nvPr/>
        </p:nvSpPr>
        <p:spPr bwMode="auto">
          <a:xfrm>
            <a:off x="419100" y="962181"/>
            <a:ext cx="8458200" cy="0"/>
          </a:xfrm>
          <a:prstGeom prst="line">
            <a:avLst/>
          </a:prstGeom>
          <a:noFill/>
          <a:ln w="19050">
            <a:solidFill>
              <a:schemeClr val="tx1"/>
            </a:solidFill>
            <a:round/>
            <a:headEnd type="none" w="sm" len="sm"/>
            <a:tailEnd type="none" w="sm" len="sm"/>
          </a:ln>
          <a:effectLst>
            <a:prstShdw prst="shdw17" dist="17961" dir="2700000">
              <a:schemeClr val="tx1">
                <a:gamma/>
                <a:shade val="60000"/>
                <a:invGamma/>
              </a:schemeClr>
            </a:prstShdw>
          </a:effectLst>
        </p:spPr>
        <p:txBody>
          <a:bodyPr/>
          <a:lstStyle/>
          <a:p>
            <a:pPr>
              <a:defRPr/>
            </a:pPr>
            <a:endParaRPr lang="en-US">
              <a:solidFill>
                <a:srgbClr val="000000"/>
              </a:solidFill>
            </a:endParaRPr>
          </a:p>
        </p:txBody>
      </p:sp>
    </p:spTree>
    <p:extLst>
      <p:ext uri="{BB962C8B-B14F-4D97-AF65-F5344CB8AC3E}">
        <p14:creationId xmlns:p14="http://schemas.microsoft.com/office/powerpoint/2010/main" val="20700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chemeClr val="tx2">
                    <a:lumMod val="75000"/>
                  </a:schemeClr>
                </a:solidFill>
              </a:rPr>
              <a:t>Responding to Distress</a:t>
            </a:r>
          </a:p>
        </p:txBody>
      </p:sp>
      <p:sp>
        <p:nvSpPr>
          <p:cNvPr id="5" name="Slide Number Placeholder 4"/>
          <p:cNvSpPr>
            <a:spLocks noGrp="1"/>
          </p:cNvSpPr>
          <p:nvPr>
            <p:ph type="sldNum" sz="quarter" idx="12"/>
          </p:nvPr>
        </p:nvSpPr>
        <p:spPr/>
        <p:txBody>
          <a:bodyPr/>
          <a:lstStyle/>
          <a:p>
            <a:fld id="{0A04C45C-EEE3-41C4-9EC5-D358FEAE28D9}" type="slidenum">
              <a:rPr lang="en-US" smtClean="0">
                <a:solidFill>
                  <a:prstClr val="white"/>
                </a:solidFill>
              </a:rPr>
              <a:pPr/>
              <a:t>41</a:t>
            </a:fld>
            <a:endParaRPr lang="en-US">
              <a:solidFill>
                <a:prstClr val="white"/>
              </a:solidFill>
            </a:endParaRPr>
          </a:p>
        </p:txBody>
      </p:sp>
    </p:spTree>
    <p:extLst>
      <p:ext uri="{BB962C8B-B14F-4D97-AF65-F5344CB8AC3E}">
        <p14:creationId xmlns:p14="http://schemas.microsoft.com/office/powerpoint/2010/main" val="17354699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327" y="172720"/>
            <a:ext cx="6286012" cy="714817"/>
          </a:xfrm>
        </p:spPr>
        <p:txBody>
          <a:bodyPr>
            <a:noAutofit/>
          </a:bodyPr>
          <a:lstStyle/>
          <a:p>
            <a:pPr marL="54864" eaLnBrk="1" fontAlgn="auto" hangingPunct="1">
              <a:spcAft>
                <a:spcPts val="0"/>
              </a:spcAft>
              <a:defRPr/>
            </a:pPr>
            <a:r>
              <a:rPr lang="en-US" b="1" dirty="0">
                <a:solidFill>
                  <a:srgbClr val="000090"/>
                </a:solidFill>
                <a:latin typeface="Calibri" panose="020F0502020204030204" pitchFamily="34" charset="0"/>
                <a:cs typeface="Calibri" panose="020F0502020204030204" pitchFamily="34" charset="0"/>
              </a:rPr>
              <a:t/>
            </a:r>
            <a:br>
              <a:rPr lang="en-US" b="1" dirty="0">
                <a:solidFill>
                  <a:srgbClr val="000090"/>
                </a:solidFill>
                <a:latin typeface="Calibri" panose="020F0502020204030204" pitchFamily="34" charset="0"/>
                <a:cs typeface="Calibri" panose="020F0502020204030204" pitchFamily="34" charset="0"/>
              </a:rPr>
            </a:br>
            <a:r>
              <a:rPr lang="en-US" b="1" dirty="0">
                <a:solidFill>
                  <a:srgbClr val="000090"/>
                </a:solidFill>
                <a:latin typeface="Calibri" panose="020F0502020204030204" pitchFamily="34" charset="0"/>
                <a:cs typeface="Calibri" panose="020F0502020204030204" pitchFamily="34" charset="0"/>
              </a:rPr>
              <a:t>Resilience &amp; Strength</a:t>
            </a:r>
            <a:endParaRPr lang="en-US" dirty="0">
              <a:solidFill>
                <a:schemeClr val="tx2">
                  <a:tint val="100000"/>
                  <a:shade val="90000"/>
                  <a:satMod val="250000"/>
                  <a:alpha val="100000"/>
                </a:schemeClr>
              </a:solidFill>
              <a:latin typeface="Calibri" panose="020F0502020204030204" pitchFamily="34" charset="0"/>
              <a:ea typeface="ＭＳ Ｐゴシック" charset="0"/>
              <a:cs typeface="Calibri" panose="020F0502020204030204" pitchFamily="34" charset="0"/>
            </a:endParaRPr>
          </a:p>
        </p:txBody>
      </p:sp>
      <p:sp>
        <p:nvSpPr>
          <p:cNvPr id="26627" name="Content Placeholder 2"/>
          <p:cNvSpPr>
            <a:spLocks noGrp="1"/>
          </p:cNvSpPr>
          <p:nvPr>
            <p:ph sz="half" idx="1"/>
          </p:nvPr>
        </p:nvSpPr>
        <p:spPr>
          <a:xfrm>
            <a:off x="374719" y="1010920"/>
            <a:ext cx="4229100" cy="5156200"/>
          </a:xfrm>
        </p:spPr>
        <p:txBody>
          <a:bodyPr>
            <a:normAutofit fontScale="92500" lnSpcReduction="10000"/>
          </a:bodyPr>
          <a:lstStyle/>
          <a:p>
            <a:pPr marL="0" indent="0" eaLnBrk="1" hangingPunct="1">
              <a:buFont typeface="Arial" pitchFamily="-110" charset="0"/>
              <a:buNone/>
            </a:pPr>
            <a:endParaRPr lang="en-US" sz="1000" dirty="0">
              <a:latin typeface="Calibri" panose="020F0502020204030204" pitchFamily="34" charset="0"/>
              <a:cs typeface="Calibri" panose="020F0502020204030204" pitchFamily="34" charset="0"/>
            </a:endParaRPr>
          </a:p>
          <a:p>
            <a:pPr eaLnBrk="1" hangingPunct="1"/>
            <a:r>
              <a:rPr lang="en-US" b="1" dirty="0">
                <a:latin typeface="Calibri" panose="020F0502020204030204" pitchFamily="34" charset="0"/>
                <a:cs typeface="Calibri" panose="020F0502020204030204" pitchFamily="34" charset="0"/>
              </a:rPr>
              <a:t>Resilience</a:t>
            </a:r>
            <a:r>
              <a:rPr lang="en-US" b="1" dirty="0">
                <a:solidFill>
                  <a:schemeClr val="accent2"/>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 Positive capacity of people to cope with stress and life problems.</a:t>
            </a:r>
          </a:p>
          <a:p>
            <a:pPr marL="0" indent="0" eaLnBrk="1" hangingPunct="1">
              <a:buNone/>
            </a:pPr>
            <a:endParaRPr lang="en-US" dirty="0">
              <a:latin typeface="Calibri" panose="020F0502020204030204" pitchFamily="34" charset="0"/>
              <a:cs typeface="Calibri" panose="020F0502020204030204" pitchFamily="34" charset="0"/>
            </a:endParaRPr>
          </a:p>
          <a:p>
            <a:pPr eaLnBrk="1" hangingPunct="1"/>
            <a:r>
              <a:rPr lang="en-US" b="1" dirty="0">
                <a:latin typeface="Calibri" panose="020F0502020204030204" pitchFamily="34" charset="0"/>
                <a:cs typeface="Calibri" panose="020F0502020204030204" pitchFamily="34" charset="0"/>
              </a:rPr>
              <a:t>Assets and resources to promote resilience:</a:t>
            </a:r>
          </a:p>
          <a:p>
            <a:pPr lvl="1">
              <a:spcBef>
                <a:spcPts val="700"/>
              </a:spcBef>
              <a:buClr>
                <a:schemeClr val="accent2"/>
              </a:buClr>
              <a:buSzPct val="60000"/>
              <a:buFont typeface="Wingdings" panose="05000000000000000000" pitchFamily="2" charset="2"/>
              <a:buChar char="v"/>
            </a:pPr>
            <a:r>
              <a:rPr lang="en-US" sz="2200" dirty="0">
                <a:latin typeface="Calibri" panose="020F0502020204030204" pitchFamily="34" charset="0"/>
                <a:cs typeface="Calibri" panose="020F0502020204030204" pitchFamily="34" charset="0"/>
              </a:rPr>
              <a:t>Strong bonds and connectedness with parents and caring adults</a:t>
            </a:r>
          </a:p>
          <a:p>
            <a:pPr lvl="1">
              <a:spcBef>
                <a:spcPts val="700"/>
              </a:spcBef>
              <a:buClr>
                <a:schemeClr val="accent2"/>
              </a:buClr>
              <a:buSzPct val="60000"/>
              <a:buFont typeface="Wingdings" panose="05000000000000000000" pitchFamily="2" charset="2"/>
              <a:buChar char="v"/>
            </a:pPr>
            <a:r>
              <a:rPr lang="en-US" sz="2200" dirty="0">
                <a:latin typeface="Calibri" panose="020F0502020204030204" pitchFamily="34" charset="0"/>
                <a:cs typeface="Calibri" panose="020F0502020204030204" pitchFamily="34" charset="0"/>
              </a:rPr>
              <a:t>Positive experiences in the community (school, church, neighborhood)</a:t>
            </a:r>
          </a:p>
          <a:p>
            <a:pPr lvl="1">
              <a:spcBef>
                <a:spcPts val="700"/>
              </a:spcBef>
              <a:buClr>
                <a:schemeClr val="accent2"/>
              </a:buClr>
              <a:buSzPct val="60000"/>
              <a:buFont typeface="Wingdings" panose="05000000000000000000" pitchFamily="2" charset="2"/>
              <a:buChar char="v"/>
            </a:pPr>
            <a:r>
              <a:rPr lang="en-US" sz="2200" dirty="0">
                <a:latin typeface="Calibri" panose="020F0502020204030204" pitchFamily="34" charset="0"/>
                <a:cs typeface="Calibri" panose="020F0502020204030204" pitchFamily="34" charset="0"/>
              </a:rPr>
              <a:t>Positive cultural identity</a:t>
            </a:r>
          </a:p>
          <a:p>
            <a:pPr lvl="1">
              <a:spcBef>
                <a:spcPts val="700"/>
              </a:spcBef>
              <a:buClr>
                <a:schemeClr val="accent2"/>
              </a:buClr>
              <a:buSzPct val="60000"/>
              <a:buFont typeface="Wingdings" panose="05000000000000000000" pitchFamily="2" charset="2"/>
              <a:buChar char="v"/>
            </a:pPr>
            <a:r>
              <a:rPr lang="en-US" sz="2200" dirty="0">
                <a:latin typeface="Calibri" panose="020F0502020204030204" pitchFamily="34" charset="0"/>
                <a:cs typeface="Calibri" panose="020F0502020204030204" pitchFamily="34" charset="0"/>
              </a:rPr>
              <a:t>Personal qualities, coping resources, courage, leadership</a:t>
            </a:r>
          </a:p>
          <a:p>
            <a:pPr lvl="1">
              <a:spcBef>
                <a:spcPts val="700"/>
              </a:spcBef>
              <a:buClr>
                <a:schemeClr val="accent2"/>
              </a:buClr>
              <a:buSzPct val="60000"/>
              <a:buFont typeface="Wingdings" panose="05000000000000000000" pitchFamily="2" charset="2"/>
              <a:buChar char="v"/>
            </a:pPr>
            <a:r>
              <a:rPr lang="en-US" dirty="0">
                <a:latin typeface="Calibri" panose="020F0502020204030204" pitchFamily="34" charset="0"/>
                <a:cs typeface="Calibri" panose="020F0502020204030204" pitchFamily="34" charset="0"/>
              </a:rPr>
              <a:t>?</a:t>
            </a:r>
          </a:p>
          <a:p>
            <a:pPr>
              <a:spcBef>
                <a:spcPts val="700"/>
              </a:spcBef>
              <a:buClr>
                <a:schemeClr val="accent2"/>
              </a:buClr>
              <a:buSzPct val="60000"/>
              <a:buFont typeface="Wingdings" panose="05000000000000000000" pitchFamily="2" charset="2"/>
              <a:buChar char="v"/>
            </a:pPr>
            <a:endParaRPr lang="en-US" dirty="0">
              <a:latin typeface="Calibri" panose="020F0502020204030204" pitchFamily="34" charset="0"/>
              <a:cs typeface="Calibri" panose="020F0502020204030204" pitchFamily="34" charset="0"/>
            </a:endParaRPr>
          </a:p>
          <a:p>
            <a:pPr marL="0" indent="0" eaLnBrk="1" hangingPunct="1"/>
            <a:endParaRPr lang="en-US" dirty="0">
              <a:latin typeface="Calibri" panose="020F0502020204030204" pitchFamily="34" charset="0"/>
              <a:cs typeface="Calibri" panose="020F0502020204030204" pitchFamily="34" charset="0"/>
            </a:endParaRPr>
          </a:p>
          <a:p>
            <a:pPr marL="0" indent="0" eaLnBrk="1" hangingPunct="1"/>
            <a:endParaRPr lang="en-US" dirty="0">
              <a:latin typeface="Calibri" panose="020F0502020204030204" pitchFamily="34" charset="0"/>
              <a:cs typeface="Calibri" panose="020F0502020204030204" pitchFamily="34" charset="0"/>
            </a:endParaRPr>
          </a:p>
        </p:txBody>
      </p:sp>
      <p:sp>
        <p:nvSpPr>
          <p:cNvPr id="7" name="Footer Placeholder 2"/>
          <p:cNvSpPr txBox="1">
            <a:spLocks/>
          </p:cNvSpPr>
          <p:nvPr/>
        </p:nvSpPr>
        <p:spPr bwMode="auto">
          <a:xfrm>
            <a:off x="182880" y="6583680"/>
            <a:ext cx="4114800" cy="182880"/>
          </a:xfrm>
          <a:prstGeom prst="rect">
            <a:avLst/>
          </a:prstGeom>
          <a:noFill/>
          <a:ln>
            <a:miter lim="800000"/>
            <a:headEnd/>
            <a:tailEnd/>
          </a:ln>
        </p:spPr>
        <p:txBody>
          <a:bodyPr>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rgbClr val="000000"/>
                </a:solidFill>
                <a:latin typeface="Calibri" panose="020F0502020204030204" pitchFamily="34" charset="0"/>
                <a:cs typeface="Calibri" panose="020F0502020204030204" pitchFamily="34" charset="0"/>
              </a:rPr>
              <a:t>© 2016 Ann &amp; Robert H. Lurie Children’s Hospital of Chicago  All rights reserved.</a:t>
            </a:r>
          </a:p>
        </p:txBody>
      </p:sp>
      <p:cxnSp>
        <p:nvCxnSpPr>
          <p:cNvPr id="8" name="Straight Connector 7"/>
          <p:cNvCxnSpPr/>
          <p:nvPr/>
        </p:nvCxnSpPr>
        <p:spPr>
          <a:xfrm>
            <a:off x="374718" y="1053123"/>
            <a:ext cx="8458200" cy="0"/>
          </a:xfrm>
          <a:prstGeom prst="line">
            <a:avLst/>
          </a:prstGeom>
        </p:spPr>
        <p:style>
          <a:lnRef idx="2">
            <a:schemeClr val="dk1"/>
          </a:lnRef>
          <a:fillRef idx="0">
            <a:schemeClr val="dk1"/>
          </a:fillRef>
          <a:effectRef idx="1">
            <a:schemeClr val="dk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0062" y="2385143"/>
            <a:ext cx="3548118" cy="2413243"/>
          </a:xfrm>
          <a:prstGeom prst="rect">
            <a:avLst/>
          </a:prstGeom>
        </p:spPr>
      </p:pic>
      <p:sp>
        <p:nvSpPr>
          <p:cNvPr id="5" name="Oval Callout 4"/>
          <p:cNvSpPr/>
          <p:nvPr/>
        </p:nvSpPr>
        <p:spPr>
          <a:xfrm>
            <a:off x="4860764" y="1172816"/>
            <a:ext cx="3715209" cy="1212327"/>
          </a:xfrm>
          <a:prstGeom prst="wedgeEllipseCallout">
            <a:avLst>
              <a:gd name="adj1" fmla="val 40719"/>
              <a:gd name="adj2" fmla="val 62654"/>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latin typeface="Calibri" panose="020F0502020204030204" pitchFamily="34" charset="0"/>
                <a:cs typeface="Calibri" panose="020F0502020204030204" pitchFamily="34" charset="0"/>
              </a:rPr>
              <a:t>I don’t speak English, but I speak 6 other languages</a:t>
            </a:r>
            <a:r>
              <a:rPr lang="en-US" dirty="0">
                <a:solidFill>
                  <a:prstClr val="white"/>
                </a:solidFill>
                <a:latin typeface="Calibri" panose="020F0502020204030204" pitchFamily="34" charset="0"/>
                <a:cs typeface="Calibri" panose="020F0502020204030204" pitchFamily="34" charset="0"/>
              </a:rPr>
              <a:t>.</a:t>
            </a:r>
          </a:p>
        </p:txBody>
      </p:sp>
      <p:sp>
        <p:nvSpPr>
          <p:cNvPr id="6" name="Rounded Rectangular Callout 5"/>
          <p:cNvSpPr/>
          <p:nvPr/>
        </p:nvSpPr>
        <p:spPr>
          <a:xfrm>
            <a:off x="5336499" y="4991382"/>
            <a:ext cx="3687580" cy="1019331"/>
          </a:xfrm>
          <a:prstGeom prst="wedgeRoundRectCallout">
            <a:avLst>
              <a:gd name="adj1" fmla="val -38720"/>
              <a:gd name="adj2" fmla="val 8308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We make contributions to this country!</a:t>
            </a:r>
          </a:p>
        </p:txBody>
      </p:sp>
    </p:spTree>
    <p:extLst>
      <p:ext uri="{BB962C8B-B14F-4D97-AF65-F5344CB8AC3E}">
        <p14:creationId xmlns:p14="http://schemas.microsoft.com/office/powerpoint/2010/main" val="920168568"/>
      </p:ext>
    </p:extLst>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343" y="1584171"/>
            <a:ext cx="8072846" cy="427768"/>
          </a:xfrm>
        </p:spPr>
        <p:txBody>
          <a:bodyPr>
            <a:normAutofit fontScale="90000"/>
          </a:bodyPr>
          <a:lstStyle/>
          <a:p>
            <a:r>
              <a:rPr lang="en-US" b="1" dirty="0">
                <a:solidFill>
                  <a:schemeClr val="tx2">
                    <a:lumMod val="75000"/>
                  </a:schemeClr>
                </a:solidFill>
                <a:latin typeface="Calibri" panose="020F0502020204030204" pitchFamily="34" charset="0"/>
                <a:ea typeface="Tahoma" panose="020B0604030504040204" pitchFamily="34" charset="0"/>
                <a:cs typeface="Tahoma" panose="020B0604030504040204" pitchFamily="34" charset="0"/>
              </a:rPr>
              <a:t>Building Resilience for </a:t>
            </a:r>
            <a:br>
              <a:rPr lang="en-US" b="1" dirty="0">
                <a:solidFill>
                  <a:schemeClr val="tx2">
                    <a:lumMod val="75000"/>
                  </a:schemeClr>
                </a:solidFill>
                <a:latin typeface="Calibri" panose="020F0502020204030204" pitchFamily="34" charset="0"/>
                <a:ea typeface="Tahoma" panose="020B0604030504040204" pitchFamily="34" charset="0"/>
                <a:cs typeface="Tahoma" panose="020B0604030504040204" pitchFamily="34" charset="0"/>
              </a:rPr>
            </a:br>
            <a:r>
              <a:rPr lang="en-US" b="1" dirty="0">
                <a:solidFill>
                  <a:schemeClr val="tx2">
                    <a:lumMod val="75000"/>
                  </a:schemeClr>
                </a:solidFill>
                <a:latin typeface="Calibri" panose="020F0502020204030204" pitchFamily="34" charset="0"/>
                <a:ea typeface="Tahoma" panose="020B0604030504040204" pitchFamily="34" charset="0"/>
                <a:cs typeface="Tahoma" panose="020B0604030504040204" pitchFamily="34" charset="0"/>
              </a:rPr>
              <a:t>Refugee/Immigrant Children and Families</a:t>
            </a:r>
            <a:br>
              <a:rPr lang="en-US" b="1" dirty="0">
                <a:solidFill>
                  <a:schemeClr val="tx2">
                    <a:lumMod val="75000"/>
                  </a:schemeClr>
                </a:solidFill>
                <a:latin typeface="Calibri" panose="020F0502020204030204" pitchFamily="34" charset="0"/>
                <a:ea typeface="Tahoma" panose="020B0604030504040204" pitchFamily="34" charset="0"/>
                <a:cs typeface="Tahoma" panose="020B0604030504040204" pitchFamily="34" charset="0"/>
              </a:rPr>
            </a:br>
            <a:r>
              <a:rPr lang="en-US" b="1" dirty="0">
                <a:solidFill>
                  <a:schemeClr val="tx2">
                    <a:lumMod val="75000"/>
                  </a:schemeClr>
                </a:solidFill>
                <a:latin typeface="Calibri" panose="020F0502020204030204" pitchFamily="34" charset="0"/>
                <a:ea typeface="Tahoma" panose="020B0604030504040204" pitchFamily="34" charset="0"/>
                <a:cs typeface="Tahoma" panose="020B0604030504040204" pitchFamily="34" charset="0"/>
              </a:rPr>
              <a:t/>
            </a:r>
            <a:br>
              <a:rPr lang="en-US" b="1" dirty="0">
                <a:solidFill>
                  <a:schemeClr val="tx2">
                    <a:lumMod val="75000"/>
                  </a:schemeClr>
                </a:solidFill>
                <a:latin typeface="Calibri" panose="020F0502020204030204" pitchFamily="34" charset="0"/>
                <a:ea typeface="Tahoma" panose="020B0604030504040204" pitchFamily="34" charset="0"/>
                <a:cs typeface="Tahoma" panose="020B0604030504040204" pitchFamily="34" charset="0"/>
              </a:rPr>
            </a:br>
            <a:r>
              <a:rPr lang="en-US" b="1" dirty="0">
                <a:latin typeface="Calibri" panose="020F0502020204030204" pitchFamily="34" charset="0"/>
                <a:cs typeface="Calibri" panose="020F0502020204030204" pitchFamily="34" charset="0"/>
              </a:rPr>
              <a:t>Key points to remember:</a:t>
            </a:r>
          </a:p>
        </p:txBody>
      </p:sp>
      <p:sp>
        <p:nvSpPr>
          <p:cNvPr id="3" name="Content Placeholder 2"/>
          <p:cNvSpPr>
            <a:spLocks noGrp="1"/>
          </p:cNvSpPr>
          <p:nvPr>
            <p:ph sz="half" idx="1"/>
          </p:nvPr>
        </p:nvSpPr>
        <p:spPr>
          <a:xfrm>
            <a:off x="860216" y="2436674"/>
            <a:ext cx="3429000" cy="3092958"/>
          </a:xfrm>
        </p:spPr>
        <p:txBody>
          <a:bodyPr/>
          <a:lstStyle/>
          <a:p>
            <a:r>
              <a:rPr lang="en-US" sz="2800" dirty="0">
                <a:latin typeface="Calibri" panose="020F0502020204030204" pitchFamily="34" charset="0"/>
                <a:cs typeface="Calibri" panose="020F0502020204030204" pitchFamily="34" charset="0"/>
              </a:rPr>
              <a:t>Uncertainty makes us all anxious!</a:t>
            </a:r>
          </a:p>
          <a:p>
            <a:endParaRPr lang="en-US" dirty="0">
              <a:latin typeface="Calibri" panose="020F0502020204030204" pitchFamily="34" charset="0"/>
              <a:cs typeface="Calibri" panose="020F0502020204030204" pitchFamily="34" charset="0"/>
            </a:endParaRPr>
          </a:p>
        </p:txBody>
      </p:sp>
      <p:sp>
        <p:nvSpPr>
          <p:cNvPr id="6" name="Content Placeholder 5"/>
          <p:cNvSpPr>
            <a:spLocks noGrp="1"/>
          </p:cNvSpPr>
          <p:nvPr>
            <p:ph sz="half" idx="2"/>
          </p:nvPr>
        </p:nvSpPr>
        <p:spPr>
          <a:xfrm>
            <a:off x="4802531" y="2436674"/>
            <a:ext cx="3429000" cy="3092958"/>
          </a:xfrm>
        </p:spPr>
        <p:txBody>
          <a:bodyPr>
            <a:normAutofit/>
          </a:bodyPr>
          <a:lstStyle/>
          <a:p>
            <a:r>
              <a:rPr lang="en-US" sz="2800" dirty="0">
                <a:latin typeface="Calibri" panose="020F0502020204030204" pitchFamily="34" charset="0"/>
                <a:cs typeface="Calibri" panose="020F0502020204030204" pitchFamily="34" charset="0"/>
              </a:rPr>
              <a:t>Their concerns are real.</a:t>
            </a:r>
          </a:p>
        </p:txBody>
      </p:sp>
      <p:sp>
        <p:nvSpPr>
          <p:cNvPr id="4" name="TextBox 3"/>
          <p:cNvSpPr txBox="1"/>
          <p:nvPr/>
        </p:nvSpPr>
        <p:spPr>
          <a:xfrm>
            <a:off x="4545874" y="3505336"/>
            <a:ext cx="3942315" cy="2145268"/>
          </a:xfrm>
          <a:prstGeom prst="roundRect">
            <a:avLst/>
          </a:prstGeom>
          <a:noFill/>
          <a:ln w="57150">
            <a:solidFill>
              <a:srgbClr val="8C0E62"/>
            </a:solidFill>
          </a:ln>
        </p:spPr>
        <p:txBody>
          <a:bodyPr wrap="square" rtlCol="0">
            <a:spAutoFit/>
          </a:bodyPr>
          <a:lstStyle/>
          <a:p>
            <a:pPr algn="ctr"/>
            <a:r>
              <a:rPr lang="en-US" sz="4000" b="1" dirty="0">
                <a:solidFill>
                  <a:srgbClr val="8C0E62"/>
                </a:solidFill>
                <a:latin typeface="Calibri" panose="020F0502020204030204" pitchFamily="34" charset="0"/>
                <a:cs typeface="Calibri" panose="020F0502020204030204" pitchFamily="34" charset="0"/>
              </a:rPr>
              <a:t>Don’t make promises you can’t keep</a:t>
            </a:r>
          </a:p>
        </p:txBody>
      </p:sp>
      <p:sp>
        <p:nvSpPr>
          <p:cNvPr id="5" name="TextBox 4"/>
          <p:cNvSpPr txBox="1"/>
          <p:nvPr/>
        </p:nvSpPr>
        <p:spPr>
          <a:xfrm>
            <a:off x="1226283" y="3983153"/>
            <a:ext cx="2321726" cy="1107996"/>
          </a:xfrm>
          <a:prstGeom prst="rect">
            <a:avLst/>
          </a:prstGeom>
          <a:noFill/>
        </p:spPr>
        <p:txBody>
          <a:bodyPr wrap="none" rtlCol="0">
            <a:spAutoFit/>
          </a:bodyPr>
          <a:lstStyle/>
          <a:p>
            <a:r>
              <a:rPr lang="en-US" sz="6600" b="1" dirty="0">
                <a:solidFill>
                  <a:srgbClr val="000000"/>
                </a:solidFill>
                <a:latin typeface="Calibri" panose="020F0502020204030204" pitchFamily="34" charset="0"/>
                <a:cs typeface="Calibri" panose="020F0502020204030204" pitchFamily="34" charset="0"/>
              </a:rPr>
              <a:t>PANIC</a:t>
            </a:r>
          </a:p>
        </p:txBody>
      </p:sp>
      <p:sp>
        <p:nvSpPr>
          <p:cNvPr id="8" name="&quot;Not Allowed&quot; Symbol 7"/>
          <p:cNvSpPr/>
          <p:nvPr/>
        </p:nvSpPr>
        <p:spPr>
          <a:xfrm>
            <a:off x="1638361" y="3850182"/>
            <a:ext cx="1478738" cy="1455576"/>
          </a:xfrm>
          <a:prstGeom prst="noSmoking">
            <a:avLst>
              <a:gd name="adj" fmla="val 457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9" name="Line 3"/>
          <p:cNvSpPr>
            <a:spLocks noChangeShapeType="1"/>
          </p:cNvSpPr>
          <p:nvPr/>
        </p:nvSpPr>
        <p:spPr bwMode="auto">
          <a:xfrm>
            <a:off x="415343" y="1323911"/>
            <a:ext cx="8458200" cy="0"/>
          </a:xfrm>
          <a:prstGeom prst="line">
            <a:avLst/>
          </a:prstGeom>
          <a:noFill/>
          <a:ln w="19050">
            <a:solidFill>
              <a:schemeClr val="tx1"/>
            </a:solidFill>
            <a:round/>
            <a:headEnd type="none" w="sm" len="sm"/>
            <a:tailEnd type="none" w="sm" len="sm"/>
          </a:ln>
          <a:effectLst>
            <a:prstShdw prst="shdw17" dist="17961" dir="2700000">
              <a:schemeClr val="tx1">
                <a:gamma/>
                <a:shade val="60000"/>
                <a:invGamma/>
              </a:schemeClr>
            </a:prstShdw>
          </a:effectLst>
        </p:spPr>
        <p:txBody>
          <a:bodyPr/>
          <a:lstStyle/>
          <a:p>
            <a:pPr>
              <a:defRPr/>
            </a:pPr>
            <a:endParaRPr lang="en-US">
              <a:solidFill>
                <a:srgbClr val="000000"/>
              </a:solidFill>
            </a:endParaRPr>
          </a:p>
        </p:txBody>
      </p:sp>
      <p:sp>
        <p:nvSpPr>
          <p:cNvPr id="10" name="Footer Placeholder 2"/>
          <p:cNvSpPr txBox="1">
            <a:spLocks/>
          </p:cNvSpPr>
          <p:nvPr/>
        </p:nvSpPr>
        <p:spPr bwMode="auto">
          <a:xfrm>
            <a:off x="182880" y="6583680"/>
            <a:ext cx="4114800" cy="182880"/>
          </a:xfrm>
          <a:prstGeom prst="rect">
            <a:avLst/>
          </a:prstGeom>
          <a:noFill/>
          <a:ln>
            <a:miter lim="800000"/>
            <a:headEnd/>
            <a:tailEnd/>
          </a:ln>
        </p:spPr>
        <p:txBody>
          <a:bodyPr>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rgbClr val="000000"/>
                </a:solidFill>
              </a:rPr>
              <a:t>© 2017 Ann &amp; Robert H. Lurie Children’s Hospital of Chicago  All rights reserved.</a:t>
            </a:r>
          </a:p>
        </p:txBody>
      </p:sp>
    </p:spTree>
    <p:extLst>
      <p:ext uri="{BB962C8B-B14F-4D97-AF65-F5344CB8AC3E}">
        <p14:creationId xmlns:p14="http://schemas.microsoft.com/office/powerpoint/2010/main" val="4043092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ounded Rectangle 45"/>
          <p:cNvSpPr/>
          <p:nvPr/>
        </p:nvSpPr>
        <p:spPr>
          <a:xfrm>
            <a:off x="5236327" y="1599014"/>
            <a:ext cx="3439061" cy="640080"/>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b="1" dirty="0">
                <a:solidFill>
                  <a:srgbClr val="000000"/>
                </a:solidFill>
              </a:rPr>
              <a:t>Helpful Supports &amp; Responses</a:t>
            </a:r>
          </a:p>
        </p:txBody>
      </p:sp>
      <p:sp>
        <p:nvSpPr>
          <p:cNvPr id="45" name="Rounded Rectangle 44"/>
          <p:cNvSpPr/>
          <p:nvPr/>
        </p:nvSpPr>
        <p:spPr>
          <a:xfrm>
            <a:off x="419100" y="1545366"/>
            <a:ext cx="3413864" cy="640080"/>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b="1" dirty="0">
                <a:solidFill>
                  <a:srgbClr val="000000"/>
                </a:solidFill>
              </a:rPr>
              <a:t>Common Responses in Crisis Situations</a:t>
            </a:r>
          </a:p>
        </p:txBody>
      </p:sp>
      <p:sp>
        <p:nvSpPr>
          <p:cNvPr id="51204" name="Title 1"/>
          <p:cNvSpPr>
            <a:spLocks noGrp="1"/>
          </p:cNvSpPr>
          <p:nvPr>
            <p:ph type="title"/>
          </p:nvPr>
        </p:nvSpPr>
        <p:spPr>
          <a:xfrm>
            <a:off x="345220" y="60149"/>
            <a:ext cx="6286500" cy="947738"/>
          </a:xfrm>
        </p:spPr>
        <p:txBody>
          <a:bodyPr/>
          <a:lstStyle/>
          <a:p>
            <a:pPr eaLnBrk="1" hangingPunct="1"/>
            <a:r>
              <a:rPr lang="en-US" altLang="en-US" b="1" dirty="0">
                <a:solidFill>
                  <a:schemeClr val="tx2">
                    <a:lumMod val="75000"/>
                  </a:schemeClr>
                </a:solidFill>
                <a:ea typeface="MS PGothic" panose="020B0600070205080204" pitchFamily="34" charset="-128"/>
              </a:rPr>
              <a:t>Psychological First Aid Approach</a:t>
            </a:r>
          </a:p>
        </p:txBody>
      </p:sp>
      <p:sp>
        <p:nvSpPr>
          <p:cNvPr id="15" name="Slide Number Placeholder 5"/>
          <p:cNvSpPr>
            <a:spLocks noGrp="1"/>
          </p:cNvSpPr>
          <p:nvPr>
            <p:ph type="sldNum" sz="quarter" idx="4294967295"/>
          </p:nvPr>
        </p:nvSpPr>
        <p:spPr>
          <a:xfrm>
            <a:off x="8458200" y="6430963"/>
            <a:ext cx="414338" cy="153987"/>
          </a:xfrm>
          <a:prstGeom prst="rect">
            <a:avLst/>
          </a:prstGeom>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9pPr>
          </a:lstStyle>
          <a:p>
            <a:pPr eaLnBrk="1" hangingPunct="1">
              <a:buFont typeface="Wingdings" panose="05000000000000000000" pitchFamily="2" charset="2"/>
              <a:buNone/>
            </a:pPr>
            <a:fld id="{0CAC73C8-8C9F-4617-9361-ACBD7A156CA5}" type="slidenum">
              <a:rPr lang="en-US" altLang="en-US" sz="1000">
                <a:solidFill>
                  <a:srgbClr val="522476"/>
                </a:solidFill>
              </a:rPr>
              <a:pPr eaLnBrk="1" hangingPunct="1">
                <a:buFont typeface="Wingdings" panose="05000000000000000000" pitchFamily="2" charset="2"/>
                <a:buNone/>
              </a:pPr>
              <a:t>44</a:t>
            </a:fld>
            <a:endParaRPr lang="en-US" altLang="en-US" sz="1000">
              <a:solidFill>
                <a:srgbClr val="522476"/>
              </a:solidFill>
            </a:endParaRPr>
          </a:p>
        </p:txBody>
      </p:sp>
      <p:graphicFrame>
        <p:nvGraphicFramePr>
          <p:cNvPr id="4" name="Diagram 3"/>
          <p:cNvGraphicFramePr/>
          <p:nvPr>
            <p:extLst/>
          </p:nvPr>
        </p:nvGraphicFramePr>
        <p:xfrm>
          <a:off x="419101" y="2354444"/>
          <a:ext cx="8179246" cy="636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7" name="Diagram 16"/>
          <p:cNvGraphicFramePr/>
          <p:nvPr>
            <p:extLst/>
          </p:nvPr>
        </p:nvGraphicFramePr>
        <p:xfrm>
          <a:off x="419101" y="3066070"/>
          <a:ext cx="8179246" cy="63610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31" name="Diagram 30"/>
          <p:cNvGraphicFramePr/>
          <p:nvPr>
            <p:extLst/>
          </p:nvPr>
        </p:nvGraphicFramePr>
        <p:xfrm>
          <a:off x="429121" y="4545592"/>
          <a:ext cx="8236248" cy="63610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nvGrpSpPr>
          <p:cNvPr id="52" name="Group 51"/>
          <p:cNvGrpSpPr/>
          <p:nvPr/>
        </p:nvGrpSpPr>
        <p:grpSpPr>
          <a:xfrm>
            <a:off x="426277" y="3773842"/>
            <a:ext cx="3406687" cy="636104"/>
            <a:chOff x="3" y="0"/>
            <a:chExt cx="3434602" cy="636104"/>
          </a:xfrm>
        </p:grpSpPr>
        <p:sp>
          <p:nvSpPr>
            <p:cNvPr id="59" name="Rectangle: Rounded Corners 58"/>
            <p:cNvSpPr/>
            <p:nvPr/>
          </p:nvSpPr>
          <p:spPr>
            <a:xfrm>
              <a:off x="3" y="0"/>
              <a:ext cx="3434602" cy="636104"/>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60" name="Rectangle: Rounded Corners 4"/>
            <p:cNvSpPr txBox="1"/>
            <p:nvPr/>
          </p:nvSpPr>
          <p:spPr>
            <a:xfrm>
              <a:off x="18634" y="18631"/>
              <a:ext cx="3397340" cy="5988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algn="ctr" defTabSz="1200150">
                <a:lnSpc>
                  <a:spcPct val="90000"/>
                </a:lnSpc>
                <a:spcBef>
                  <a:spcPct val="0"/>
                </a:spcBef>
                <a:spcAft>
                  <a:spcPct val="35000"/>
                </a:spcAft>
              </a:pPr>
              <a:r>
                <a:rPr lang="en-US" sz="2400" dirty="0">
                  <a:solidFill>
                    <a:prstClr val="white"/>
                  </a:solidFill>
                </a:rPr>
                <a:t>Need to feel connected </a:t>
              </a:r>
            </a:p>
          </p:txBody>
        </p:sp>
      </p:grpSp>
      <p:grpSp>
        <p:nvGrpSpPr>
          <p:cNvPr id="53" name="Group 52"/>
          <p:cNvGrpSpPr/>
          <p:nvPr/>
        </p:nvGrpSpPr>
        <p:grpSpPr>
          <a:xfrm>
            <a:off x="4204742" y="3773842"/>
            <a:ext cx="728987" cy="636104"/>
            <a:chOff x="3778468" y="0"/>
            <a:chExt cx="728987" cy="636104"/>
          </a:xfrm>
        </p:grpSpPr>
        <p:sp>
          <p:nvSpPr>
            <p:cNvPr id="57" name="Arrow: Right 56"/>
            <p:cNvSpPr/>
            <p:nvPr/>
          </p:nvSpPr>
          <p:spPr>
            <a:xfrm>
              <a:off x="3778468" y="0"/>
              <a:ext cx="728987" cy="636104"/>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58" name="Arrow: Right 6"/>
            <p:cNvSpPr txBox="1"/>
            <p:nvPr/>
          </p:nvSpPr>
          <p:spPr>
            <a:xfrm>
              <a:off x="3778468" y="127221"/>
              <a:ext cx="538156" cy="3816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933450">
                <a:lnSpc>
                  <a:spcPct val="90000"/>
                </a:lnSpc>
                <a:spcBef>
                  <a:spcPct val="0"/>
                </a:spcBef>
                <a:spcAft>
                  <a:spcPct val="35000"/>
                </a:spcAft>
              </a:pPr>
              <a:endParaRPr lang="en-US" sz="2100">
                <a:solidFill>
                  <a:prstClr val="white"/>
                </a:solidFill>
              </a:endParaRPr>
            </a:p>
          </p:txBody>
        </p:sp>
      </p:grpSp>
      <p:grpSp>
        <p:nvGrpSpPr>
          <p:cNvPr id="54" name="Group 53"/>
          <p:cNvGrpSpPr/>
          <p:nvPr/>
        </p:nvGrpSpPr>
        <p:grpSpPr>
          <a:xfrm>
            <a:off x="5199066" y="3792473"/>
            <a:ext cx="3434602" cy="636104"/>
            <a:chOff x="4810054" y="0"/>
            <a:chExt cx="3434602" cy="636104"/>
          </a:xfrm>
        </p:grpSpPr>
        <p:sp>
          <p:nvSpPr>
            <p:cNvPr id="55" name="Rectangle: Rounded Corners 54"/>
            <p:cNvSpPr/>
            <p:nvPr/>
          </p:nvSpPr>
          <p:spPr>
            <a:xfrm>
              <a:off x="4810054" y="0"/>
              <a:ext cx="3434602" cy="636104"/>
            </a:xfrm>
            <a:prstGeom prst="roundRect">
              <a:avLst>
                <a:gd name="adj" fmla="val 10000"/>
              </a:avLst>
            </a:prstGeom>
          </p:spPr>
          <p:style>
            <a:lnRef idx="2">
              <a:schemeClr val="lt1">
                <a:hueOff val="0"/>
                <a:satOff val="0"/>
                <a:lumOff val="0"/>
                <a:alphaOff val="0"/>
              </a:schemeClr>
            </a:lnRef>
            <a:fillRef idx="1">
              <a:schemeClr val="accent4">
                <a:hueOff val="-2435379"/>
                <a:satOff val="0"/>
                <a:lumOff val="8039"/>
                <a:alphaOff val="0"/>
              </a:schemeClr>
            </a:fillRef>
            <a:effectRef idx="0">
              <a:schemeClr val="accent4">
                <a:hueOff val="-2435379"/>
                <a:satOff val="0"/>
                <a:lumOff val="8039"/>
                <a:alphaOff val="0"/>
              </a:schemeClr>
            </a:effectRef>
            <a:fontRef idx="minor">
              <a:schemeClr val="lt1"/>
            </a:fontRef>
          </p:style>
        </p:sp>
        <p:sp>
          <p:nvSpPr>
            <p:cNvPr id="56" name="Rectangle: Rounded Corners 8"/>
            <p:cNvSpPr txBox="1"/>
            <p:nvPr/>
          </p:nvSpPr>
          <p:spPr>
            <a:xfrm>
              <a:off x="4828685" y="18631"/>
              <a:ext cx="3397340" cy="5988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algn="ctr" defTabSz="1200150">
                <a:lnSpc>
                  <a:spcPct val="90000"/>
                </a:lnSpc>
                <a:spcBef>
                  <a:spcPct val="0"/>
                </a:spcBef>
                <a:spcAft>
                  <a:spcPct val="35000"/>
                </a:spcAft>
              </a:pPr>
              <a:r>
                <a:rPr lang="en-US" sz="2400" dirty="0">
                  <a:solidFill>
                    <a:prstClr val="white"/>
                  </a:solidFill>
                </a:rPr>
                <a:t>Connectedness</a:t>
              </a:r>
              <a:endParaRPr lang="en-US" sz="2700" dirty="0">
                <a:solidFill>
                  <a:prstClr val="white"/>
                </a:solidFill>
              </a:endParaRPr>
            </a:p>
          </p:txBody>
        </p:sp>
      </p:grpSp>
      <p:grpSp>
        <p:nvGrpSpPr>
          <p:cNvPr id="61" name="Group 60"/>
          <p:cNvGrpSpPr/>
          <p:nvPr/>
        </p:nvGrpSpPr>
        <p:grpSpPr>
          <a:xfrm>
            <a:off x="426277" y="5310254"/>
            <a:ext cx="3406687" cy="636104"/>
            <a:chOff x="3" y="0"/>
            <a:chExt cx="3434602" cy="636104"/>
          </a:xfrm>
        </p:grpSpPr>
        <p:sp>
          <p:nvSpPr>
            <p:cNvPr id="68" name="Rectangle: Rounded Corners 67"/>
            <p:cNvSpPr/>
            <p:nvPr/>
          </p:nvSpPr>
          <p:spPr>
            <a:xfrm>
              <a:off x="3" y="0"/>
              <a:ext cx="3434602" cy="636104"/>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69" name="Rectangle: Rounded Corners 4"/>
            <p:cNvSpPr txBox="1"/>
            <p:nvPr/>
          </p:nvSpPr>
          <p:spPr>
            <a:xfrm>
              <a:off x="18634" y="18631"/>
              <a:ext cx="3397340" cy="5988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r>
                <a:rPr lang="en-US" sz="2400" dirty="0">
                  <a:solidFill>
                    <a:prstClr val="white"/>
                  </a:solidFill>
                </a:rPr>
                <a:t>Hopelessness</a:t>
              </a:r>
            </a:p>
          </p:txBody>
        </p:sp>
      </p:grpSp>
      <p:grpSp>
        <p:nvGrpSpPr>
          <p:cNvPr id="62" name="Group 61"/>
          <p:cNvGrpSpPr/>
          <p:nvPr/>
        </p:nvGrpSpPr>
        <p:grpSpPr>
          <a:xfrm>
            <a:off x="4204742" y="5310254"/>
            <a:ext cx="728987" cy="636104"/>
            <a:chOff x="3778468" y="0"/>
            <a:chExt cx="728987" cy="636104"/>
          </a:xfrm>
        </p:grpSpPr>
        <p:sp>
          <p:nvSpPr>
            <p:cNvPr id="66" name="Arrow: Right 65"/>
            <p:cNvSpPr/>
            <p:nvPr/>
          </p:nvSpPr>
          <p:spPr>
            <a:xfrm>
              <a:off x="3778468" y="0"/>
              <a:ext cx="728987" cy="636104"/>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67" name="Arrow: Right 6"/>
            <p:cNvSpPr txBox="1"/>
            <p:nvPr/>
          </p:nvSpPr>
          <p:spPr>
            <a:xfrm>
              <a:off x="3778468" y="127221"/>
              <a:ext cx="538156" cy="3816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711200">
                <a:lnSpc>
                  <a:spcPct val="90000"/>
                </a:lnSpc>
                <a:spcBef>
                  <a:spcPct val="0"/>
                </a:spcBef>
                <a:spcAft>
                  <a:spcPct val="35000"/>
                </a:spcAft>
              </a:pPr>
              <a:endParaRPr lang="en-US" sz="1600">
                <a:solidFill>
                  <a:prstClr val="white"/>
                </a:solidFill>
              </a:endParaRPr>
            </a:p>
          </p:txBody>
        </p:sp>
      </p:grpSp>
      <p:grpSp>
        <p:nvGrpSpPr>
          <p:cNvPr id="63" name="Group 62"/>
          <p:cNvGrpSpPr/>
          <p:nvPr/>
        </p:nvGrpSpPr>
        <p:grpSpPr>
          <a:xfrm>
            <a:off x="5217697" y="5310254"/>
            <a:ext cx="3434602" cy="636104"/>
            <a:chOff x="4810054" y="0"/>
            <a:chExt cx="3434602" cy="636104"/>
          </a:xfrm>
        </p:grpSpPr>
        <p:sp>
          <p:nvSpPr>
            <p:cNvPr id="64" name="Rectangle: Rounded Corners 63"/>
            <p:cNvSpPr/>
            <p:nvPr/>
          </p:nvSpPr>
          <p:spPr>
            <a:xfrm>
              <a:off x="4810054" y="0"/>
              <a:ext cx="3434602" cy="636104"/>
            </a:xfrm>
            <a:prstGeom prst="roundRect">
              <a:avLst>
                <a:gd name="adj" fmla="val 10000"/>
              </a:avLst>
            </a:prstGeom>
          </p:spPr>
          <p:style>
            <a:lnRef idx="2">
              <a:schemeClr val="lt1">
                <a:hueOff val="0"/>
                <a:satOff val="0"/>
                <a:lumOff val="0"/>
                <a:alphaOff val="0"/>
              </a:schemeClr>
            </a:lnRef>
            <a:fillRef idx="1">
              <a:schemeClr val="accent4">
                <a:hueOff val="-2435379"/>
                <a:satOff val="0"/>
                <a:lumOff val="8039"/>
                <a:alphaOff val="0"/>
              </a:schemeClr>
            </a:fillRef>
            <a:effectRef idx="0">
              <a:schemeClr val="accent4">
                <a:hueOff val="-2435379"/>
                <a:satOff val="0"/>
                <a:lumOff val="8039"/>
                <a:alphaOff val="0"/>
              </a:schemeClr>
            </a:effectRef>
            <a:fontRef idx="minor">
              <a:schemeClr val="lt1"/>
            </a:fontRef>
          </p:style>
        </p:sp>
        <p:sp>
          <p:nvSpPr>
            <p:cNvPr id="65" name="Rectangle: Rounded Corners 8"/>
            <p:cNvSpPr txBox="1"/>
            <p:nvPr/>
          </p:nvSpPr>
          <p:spPr>
            <a:xfrm>
              <a:off x="4828685" y="18631"/>
              <a:ext cx="3397340" cy="5988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r>
                <a:rPr lang="en-US" sz="2400" dirty="0">
                  <a:solidFill>
                    <a:prstClr val="white"/>
                  </a:solidFill>
                </a:rPr>
                <a:t>Hope</a:t>
              </a:r>
              <a:endParaRPr lang="en-US" sz="2000" dirty="0">
                <a:solidFill>
                  <a:prstClr val="white"/>
                </a:solidFill>
              </a:endParaRPr>
            </a:p>
          </p:txBody>
        </p:sp>
      </p:grpSp>
      <p:sp>
        <p:nvSpPr>
          <p:cNvPr id="2" name="TextBox 1"/>
          <p:cNvSpPr txBox="1"/>
          <p:nvPr/>
        </p:nvSpPr>
        <p:spPr>
          <a:xfrm>
            <a:off x="4508724" y="6458783"/>
            <a:ext cx="6280896" cy="307777"/>
          </a:xfrm>
          <a:prstGeom prst="rect">
            <a:avLst/>
          </a:prstGeom>
          <a:noFill/>
        </p:spPr>
        <p:txBody>
          <a:bodyPr wrap="square" rtlCol="0">
            <a:spAutoFit/>
          </a:bodyPr>
          <a:lstStyle/>
          <a:p>
            <a:r>
              <a:rPr lang="en-US" sz="1400" dirty="0">
                <a:solidFill>
                  <a:srgbClr val="000000"/>
                </a:solidFill>
              </a:rPr>
              <a:t>http://www.nctsn.org/content/psychological-first-aid</a:t>
            </a:r>
          </a:p>
        </p:txBody>
      </p:sp>
      <p:sp>
        <p:nvSpPr>
          <p:cNvPr id="28" name="Line 3"/>
          <p:cNvSpPr>
            <a:spLocks noChangeShapeType="1"/>
          </p:cNvSpPr>
          <p:nvPr/>
        </p:nvSpPr>
        <p:spPr bwMode="auto">
          <a:xfrm>
            <a:off x="217188" y="1120711"/>
            <a:ext cx="8458200" cy="0"/>
          </a:xfrm>
          <a:prstGeom prst="line">
            <a:avLst/>
          </a:prstGeom>
          <a:noFill/>
          <a:ln w="19050">
            <a:solidFill>
              <a:schemeClr val="tx1"/>
            </a:solidFill>
            <a:round/>
            <a:headEnd type="none" w="sm" len="sm"/>
            <a:tailEnd type="none" w="sm" len="sm"/>
          </a:ln>
          <a:effectLst>
            <a:prstShdw prst="shdw17" dist="17961" dir="2700000">
              <a:schemeClr val="tx1">
                <a:gamma/>
                <a:shade val="60000"/>
                <a:invGamma/>
              </a:schemeClr>
            </a:prstShdw>
          </a:effectLst>
        </p:spPr>
        <p:txBody>
          <a:bodyPr/>
          <a:lstStyle/>
          <a:p>
            <a:pPr>
              <a:defRPr/>
            </a:pPr>
            <a:endParaRPr lang="en-US">
              <a:solidFill>
                <a:srgbClr val="000000"/>
              </a:solidFill>
            </a:endParaRPr>
          </a:p>
        </p:txBody>
      </p:sp>
      <p:sp>
        <p:nvSpPr>
          <p:cNvPr id="29" name="Footer Placeholder 2"/>
          <p:cNvSpPr txBox="1">
            <a:spLocks/>
          </p:cNvSpPr>
          <p:nvPr/>
        </p:nvSpPr>
        <p:spPr bwMode="auto">
          <a:xfrm>
            <a:off x="182880" y="6583680"/>
            <a:ext cx="4114800" cy="182880"/>
          </a:xfrm>
          <a:prstGeom prst="rect">
            <a:avLst/>
          </a:prstGeom>
          <a:noFill/>
          <a:ln>
            <a:miter lim="800000"/>
            <a:headEnd/>
            <a:tailEnd/>
          </a:ln>
        </p:spPr>
        <p:txBody>
          <a:bodyPr>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rgbClr val="000000"/>
                </a:solidFill>
              </a:rPr>
              <a:t>© 2017 Ann &amp; Robert H. Lurie Children’s Hospital of Chicago  All rights reserved.</a:t>
            </a:r>
          </a:p>
        </p:txBody>
      </p:sp>
    </p:spTree>
    <p:extLst>
      <p:ext uri="{BB962C8B-B14F-4D97-AF65-F5344CB8AC3E}">
        <p14:creationId xmlns:p14="http://schemas.microsoft.com/office/powerpoint/2010/main" val="19719854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556" y="1484227"/>
            <a:ext cx="4996386" cy="4710601"/>
          </a:xfrm>
        </p:spPr>
        <p:txBody>
          <a:bodyPr/>
          <a:lstStyle/>
          <a:p>
            <a:pPr marL="0" indent="0">
              <a:buNone/>
            </a:pPr>
            <a:r>
              <a:rPr lang="en-US" sz="2800" b="1" dirty="0"/>
              <a:t>Listen</a:t>
            </a:r>
          </a:p>
          <a:p>
            <a:r>
              <a:rPr lang="en-US" sz="2000" dirty="0"/>
              <a:t>Follow their lead</a:t>
            </a:r>
          </a:p>
          <a:p>
            <a:r>
              <a:rPr lang="en-US" sz="2000" dirty="0"/>
              <a:t>Stay calm even when they aren’t</a:t>
            </a:r>
          </a:p>
          <a:p>
            <a:r>
              <a:rPr lang="en-US" sz="2000" dirty="0"/>
              <a:t>Use body language that conveys interest and </a:t>
            </a:r>
            <a:r>
              <a:rPr lang="en-US" sz="2000" dirty="0" smtClean="0"/>
              <a:t>caring</a:t>
            </a:r>
            <a:endParaRPr lang="en-US" sz="2000" dirty="0"/>
          </a:p>
          <a:p>
            <a:r>
              <a:rPr lang="en-US" sz="2000" dirty="0"/>
              <a:t>Pick a safe place and time to have a discussion</a:t>
            </a:r>
          </a:p>
          <a:p>
            <a:r>
              <a:rPr lang="en-US" sz="2000" dirty="0"/>
              <a:t>Let them share without interruptions before offering advice or assistance</a:t>
            </a:r>
          </a:p>
          <a:p>
            <a:r>
              <a:rPr lang="en-US" sz="2000" dirty="0"/>
              <a:t>Reflect back what you heard</a:t>
            </a:r>
          </a:p>
          <a:p>
            <a:pPr lvl="1"/>
            <a:r>
              <a:rPr lang="en-US" sz="1800" dirty="0"/>
              <a:t>“What I heard you say was…”</a:t>
            </a:r>
          </a:p>
          <a:p>
            <a:pPr lvl="1"/>
            <a:r>
              <a:rPr lang="en-US" sz="1800" dirty="0"/>
              <a:t>“It sounds like…do I have that right?”</a:t>
            </a:r>
          </a:p>
          <a:p>
            <a:endParaRPr lang="en-US" sz="2000" dirty="0"/>
          </a:p>
        </p:txBody>
      </p:sp>
      <p:sp>
        <p:nvSpPr>
          <p:cNvPr id="4" name="Slide Number Placeholder 3"/>
          <p:cNvSpPr>
            <a:spLocks noGrp="1"/>
          </p:cNvSpPr>
          <p:nvPr>
            <p:ph type="sldNum" sz="quarter" idx="12"/>
          </p:nvPr>
        </p:nvSpPr>
        <p:spPr/>
        <p:txBody>
          <a:bodyPr/>
          <a:lstStyle/>
          <a:p>
            <a:fld id="{0A04C45C-EEE3-41C4-9EC5-D358FEAE28D9}" type="slidenum">
              <a:rPr lang="en-US" smtClean="0">
                <a:solidFill>
                  <a:prstClr val="white"/>
                </a:solidFill>
              </a:rPr>
              <a:pPr/>
              <a:t>45</a:t>
            </a:fld>
            <a:endParaRPr lang="en-US">
              <a:solidFill>
                <a:prstClr val="white"/>
              </a:solidFill>
            </a:endParaRPr>
          </a:p>
        </p:txBody>
      </p:sp>
      <p:sp>
        <p:nvSpPr>
          <p:cNvPr id="5" name="Title 1"/>
          <p:cNvSpPr txBox="1">
            <a:spLocks/>
          </p:cNvSpPr>
          <p:nvPr/>
        </p:nvSpPr>
        <p:spPr>
          <a:xfrm>
            <a:off x="533556" y="127200"/>
            <a:ext cx="7227013" cy="1021399"/>
          </a:xfrm>
          <a:prstGeom prst="rect">
            <a:avLst/>
          </a:prstGeom>
        </p:spPr>
        <p:txBody>
          <a:bodyPr vert="horz" lIns="0" tIns="0" rIns="0" bIns="0" rtlCol="0" anchor="b">
            <a:noAutofit/>
          </a:bodyPr>
          <a:lstStyle>
            <a:lvl1pPr algn="l" defTabSz="914400" rtl="0" eaLnBrk="1" latinLnBrk="0" hangingPunct="1">
              <a:lnSpc>
                <a:spcPct val="85000"/>
              </a:lnSpc>
              <a:spcBef>
                <a:spcPct val="0"/>
              </a:spcBef>
              <a:buNone/>
              <a:defRPr sz="3600" kern="1200" baseline="0">
                <a:solidFill>
                  <a:schemeClr val="tx1"/>
                </a:solidFill>
                <a:latin typeface="Calibri"/>
                <a:ea typeface="+mj-ea"/>
                <a:cs typeface="Calibri"/>
              </a:defRPr>
            </a:lvl1pPr>
          </a:lstStyle>
          <a:p>
            <a:r>
              <a:rPr lang="en-US" sz="3200" b="1" dirty="0">
                <a:solidFill>
                  <a:srgbClr val="167FC0">
                    <a:lumMod val="75000"/>
                  </a:srgbClr>
                </a:solidFill>
                <a:latin typeface="Calibri" panose="020F0502020204030204" pitchFamily="34" charset="0"/>
                <a:ea typeface="Tahoma" panose="020B0604030504040204" pitchFamily="34" charset="0"/>
                <a:cs typeface="Calibri" panose="020F0502020204030204" pitchFamily="34" charset="0"/>
              </a:rPr>
              <a:t>Tips for Supporting Distressed Children: Listen</a:t>
            </a: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2" y="1219200"/>
            <a:ext cx="8543925" cy="12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9942" y="2897854"/>
            <a:ext cx="3218713" cy="1883346"/>
          </a:xfrm>
          <a:prstGeom prst="rect">
            <a:avLst/>
          </a:prstGeom>
          <a:ln>
            <a:solidFill>
              <a:schemeClr val="tx1"/>
            </a:solidFill>
          </a:ln>
        </p:spPr>
      </p:pic>
      <p:sp>
        <p:nvSpPr>
          <p:cNvPr id="8" name="Footer Placeholder 2"/>
          <p:cNvSpPr txBox="1">
            <a:spLocks/>
          </p:cNvSpPr>
          <p:nvPr/>
        </p:nvSpPr>
        <p:spPr bwMode="auto">
          <a:xfrm>
            <a:off x="182880" y="6583680"/>
            <a:ext cx="4114800" cy="182880"/>
          </a:xfrm>
          <a:prstGeom prst="rect">
            <a:avLst/>
          </a:prstGeom>
          <a:noFill/>
          <a:ln>
            <a:miter lim="800000"/>
            <a:headEnd/>
            <a:tailEnd/>
          </a:ln>
        </p:spPr>
        <p:txBody>
          <a:bodyPr>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rgbClr val="000000"/>
                </a:solidFill>
              </a:rPr>
              <a:t>© 2017 Ann &amp; Robert H. Lurie Children’s Hospital of Chicago  All rights reserved.</a:t>
            </a:r>
          </a:p>
        </p:txBody>
      </p:sp>
    </p:spTree>
    <p:extLst>
      <p:ext uri="{BB962C8B-B14F-4D97-AF65-F5344CB8AC3E}">
        <p14:creationId xmlns:p14="http://schemas.microsoft.com/office/powerpoint/2010/main" val="77175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681" y="1621784"/>
            <a:ext cx="8249786" cy="4710600"/>
          </a:xfrm>
        </p:spPr>
        <p:txBody>
          <a:bodyPr/>
          <a:lstStyle/>
          <a:p>
            <a:r>
              <a:rPr lang="en-US" sz="2000" b="1" dirty="0"/>
              <a:t>Help manage &amp; label their emotions by connecting words to feelings:</a:t>
            </a:r>
          </a:p>
          <a:p>
            <a:pPr lvl="1"/>
            <a:r>
              <a:rPr lang="en-US" dirty="0"/>
              <a:t>“It sounds like you might be sad? Am I right?”</a:t>
            </a:r>
          </a:p>
          <a:p>
            <a:pPr lvl="1"/>
            <a:r>
              <a:rPr lang="en-US" dirty="0"/>
              <a:t>“It looks like your muscles are really tight. Are you getting angry right now?”</a:t>
            </a:r>
          </a:p>
          <a:p>
            <a:r>
              <a:rPr lang="en-US" sz="2000" b="1" dirty="0" err="1"/>
              <a:t>Resassure</a:t>
            </a:r>
            <a:r>
              <a:rPr lang="en-US" sz="2000" b="1" dirty="0"/>
              <a:t>, validate their feelings, offer praise, and let them know you are here to help</a:t>
            </a:r>
          </a:p>
          <a:p>
            <a:pPr lvl="1"/>
            <a:r>
              <a:rPr lang="en-US" dirty="0"/>
              <a:t>“It sounds like this is difficult and I am here to help you…”</a:t>
            </a:r>
          </a:p>
          <a:p>
            <a:pPr lvl="1"/>
            <a:r>
              <a:rPr lang="en-US" dirty="0"/>
              <a:t>“I know this is hard and I will do my best to help…”</a:t>
            </a:r>
          </a:p>
          <a:p>
            <a:pPr lvl="1"/>
            <a:r>
              <a:rPr lang="en-US" dirty="0"/>
              <a:t>“Thank you for sharing this with me, that was very brave.”</a:t>
            </a:r>
          </a:p>
          <a:p>
            <a:r>
              <a:rPr lang="en-US" sz="2200" b="1" dirty="0"/>
              <a:t>Watch your boundaries!</a:t>
            </a:r>
          </a:p>
          <a:p>
            <a:pPr lvl="1"/>
            <a:r>
              <a:rPr lang="en-US" dirty="0"/>
              <a:t>Avoid giving false promises</a:t>
            </a:r>
          </a:p>
          <a:p>
            <a:pPr lvl="2"/>
            <a:r>
              <a:rPr lang="en-US" dirty="0"/>
              <a:t>“If you need me, you can call me day or night…”</a:t>
            </a:r>
          </a:p>
          <a:p>
            <a:pPr lvl="2"/>
            <a:r>
              <a:rPr lang="en-US" dirty="0"/>
              <a:t>“Don’t worry, everything is going to be alright.”</a:t>
            </a:r>
          </a:p>
          <a:p>
            <a:pPr marL="457200" lvl="2" indent="0">
              <a:buNone/>
            </a:pPr>
            <a:endParaRPr lang="en-US" sz="1800" dirty="0"/>
          </a:p>
        </p:txBody>
      </p:sp>
      <p:sp>
        <p:nvSpPr>
          <p:cNvPr id="4" name="Slide Number Placeholder 3"/>
          <p:cNvSpPr>
            <a:spLocks noGrp="1"/>
          </p:cNvSpPr>
          <p:nvPr>
            <p:ph type="sldNum" sz="quarter" idx="12"/>
          </p:nvPr>
        </p:nvSpPr>
        <p:spPr/>
        <p:txBody>
          <a:bodyPr/>
          <a:lstStyle/>
          <a:p>
            <a:fld id="{0A04C45C-EEE3-41C4-9EC5-D358FEAE28D9}" type="slidenum">
              <a:rPr lang="en-US" smtClean="0">
                <a:solidFill>
                  <a:prstClr val="white"/>
                </a:solidFill>
              </a:rPr>
              <a:pPr/>
              <a:t>46</a:t>
            </a:fld>
            <a:endParaRPr lang="en-US">
              <a:solidFill>
                <a:prstClr val="white"/>
              </a:solidFill>
            </a:endParaRPr>
          </a:p>
        </p:txBody>
      </p:sp>
      <p:sp>
        <p:nvSpPr>
          <p:cNvPr id="5" name="Title 1"/>
          <p:cNvSpPr txBox="1">
            <a:spLocks/>
          </p:cNvSpPr>
          <p:nvPr/>
        </p:nvSpPr>
        <p:spPr>
          <a:xfrm>
            <a:off x="575119" y="94079"/>
            <a:ext cx="7227013" cy="1273617"/>
          </a:xfrm>
          <a:prstGeom prst="rect">
            <a:avLst/>
          </a:prstGeom>
        </p:spPr>
        <p:txBody>
          <a:bodyPr vert="horz" lIns="0" tIns="0" rIns="0" bIns="0" rtlCol="0" anchor="b">
            <a:noAutofit/>
          </a:bodyPr>
          <a:lstStyle>
            <a:lvl1pPr algn="l" defTabSz="914400" rtl="0" eaLnBrk="1" latinLnBrk="0" hangingPunct="1">
              <a:lnSpc>
                <a:spcPct val="85000"/>
              </a:lnSpc>
              <a:spcBef>
                <a:spcPct val="0"/>
              </a:spcBef>
              <a:buNone/>
              <a:defRPr sz="3600" kern="1200" baseline="0">
                <a:solidFill>
                  <a:schemeClr val="tx1"/>
                </a:solidFill>
                <a:latin typeface="Calibri"/>
                <a:ea typeface="+mj-ea"/>
                <a:cs typeface="Calibri"/>
              </a:defRPr>
            </a:lvl1pPr>
          </a:lstStyle>
          <a:p>
            <a:r>
              <a:rPr lang="en-US" sz="3200" b="1" dirty="0">
                <a:solidFill>
                  <a:srgbClr val="167FC0">
                    <a:lumMod val="75000"/>
                  </a:srgbClr>
                </a:solidFill>
                <a:latin typeface="Calibri" panose="020F0502020204030204" pitchFamily="34" charset="0"/>
                <a:ea typeface="Tahoma" panose="020B0604030504040204" pitchFamily="34" charset="0"/>
                <a:cs typeface="Calibri" panose="020F0502020204030204" pitchFamily="34" charset="0"/>
              </a:rPr>
              <a:t>Tips for Supporting Distressed Children: Comfort</a:t>
            </a: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2" y="1375548"/>
            <a:ext cx="8543925" cy="12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3727" y="4554070"/>
            <a:ext cx="2128809" cy="1642779"/>
          </a:xfrm>
          <a:prstGeom prst="rect">
            <a:avLst/>
          </a:prstGeom>
        </p:spPr>
      </p:pic>
      <p:sp>
        <p:nvSpPr>
          <p:cNvPr id="8" name="Footer Placeholder 2"/>
          <p:cNvSpPr txBox="1">
            <a:spLocks/>
          </p:cNvSpPr>
          <p:nvPr/>
        </p:nvSpPr>
        <p:spPr bwMode="auto">
          <a:xfrm>
            <a:off x="182880" y="6583680"/>
            <a:ext cx="4114800" cy="182880"/>
          </a:xfrm>
          <a:prstGeom prst="rect">
            <a:avLst/>
          </a:prstGeom>
          <a:noFill/>
          <a:ln>
            <a:miter lim="800000"/>
            <a:headEnd/>
            <a:tailEnd/>
          </a:ln>
        </p:spPr>
        <p:txBody>
          <a:bodyPr>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rgbClr val="000000"/>
                </a:solidFill>
              </a:rPr>
              <a:t>© 2017 Ann &amp; Robert H. Lurie Children’s Hospital of Chicago  All rights reserved.</a:t>
            </a:r>
          </a:p>
        </p:txBody>
      </p:sp>
    </p:spTree>
    <p:extLst>
      <p:ext uri="{BB962C8B-B14F-4D97-AF65-F5344CB8AC3E}">
        <p14:creationId xmlns:p14="http://schemas.microsoft.com/office/powerpoint/2010/main" val="42697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336" y="296876"/>
            <a:ext cx="7043641" cy="1273617"/>
          </a:xfrm>
        </p:spPr>
        <p:txBody>
          <a:bodyPr/>
          <a:lstStyle/>
          <a:p>
            <a:r>
              <a:rPr lang="en-US" b="1" dirty="0">
                <a:solidFill>
                  <a:schemeClr val="tx2">
                    <a:lumMod val="75000"/>
                  </a:schemeClr>
                </a:solidFill>
              </a:rPr>
              <a:t>Steps To Support Refugee/Immigrant Children &amp; Families</a:t>
            </a:r>
            <a:endParaRPr lang="en-US" dirty="0">
              <a:solidFill>
                <a:schemeClr val="tx2">
                  <a:lumMod val="75000"/>
                </a:schemeClr>
              </a:solidFill>
            </a:endParaRPr>
          </a:p>
        </p:txBody>
      </p:sp>
      <p:sp>
        <p:nvSpPr>
          <p:cNvPr id="3" name="Content Placeholder 2"/>
          <p:cNvSpPr>
            <a:spLocks noGrp="1"/>
          </p:cNvSpPr>
          <p:nvPr>
            <p:ph idx="1"/>
          </p:nvPr>
        </p:nvSpPr>
        <p:spPr>
          <a:xfrm>
            <a:off x="547437" y="1827853"/>
            <a:ext cx="8264054" cy="3941987"/>
          </a:xfrm>
        </p:spPr>
        <p:txBody>
          <a:bodyPr>
            <a:normAutofit lnSpcReduction="10000"/>
          </a:bodyPr>
          <a:lstStyle/>
          <a:p>
            <a:pPr marL="377190" indent="-342900">
              <a:buAutoNum type="arabicPeriod"/>
            </a:pPr>
            <a:r>
              <a:rPr lang="en-US" dirty="0"/>
              <a:t>Model positive coping and stay calm.</a:t>
            </a:r>
          </a:p>
          <a:p>
            <a:pPr marL="377190" indent="-342900">
              <a:buFont typeface="Arial" pitchFamily="34" charset="0"/>
              <a:buAutoNum type="arabicPeriod"/>
            </a:pPr>
            <a:r>
              <a:rPr lang="en-US" dirty="0"/>
              <a:t>Promote healthy coping</a:t>
            </a:r>
          </a:p>
          <a:p>
            <a:pPr marL="377190" indent="-342900">
              <a:buFont typeface="Arial" pitchFamily="34" charset="0"/>
              <a:buAutoNum type="arabicPeriod"/>
            </a:pPr>
            <a:r>
              <a:rPr lang="en-US" dirty="0"/>
              <a:t>Connect with social support and decrease a sense of isolation</a:t>
            </a:r>
          </a:p>
          <a:p>
            <a:pPr marL="377190" indent="-342900">
              <a:buAutoNum type="arabicPeriod"/>
            </a:pPr>
            <a:r>
              <a:rPr lang="en-US" dirty="0"/>
              <a:t>Ensure and promote safety.</a:t>
            </a:r>
          </a:p>
          <a:p>
            <a:pPr marL="377190" indent="-342900">
              <a:buFont typeface="Arial" pitchFamily="34" charset="0"/>
              <a:buAutoNum type="arabicPeriod"/>
            </a:pPr>
            <a:r>
              <a:rPr lang="en-US" dirty="0" smtClean="0"/>
              <a:t>Remind about our government’s </a:t>
            </a:r>
            <a:r>
              <a:rPr lang="en-US" dirty="0"/>
              <a:t>system of checks and balances </a:t>
            </a:r>
          </a:p>
          <a:p>
            <a:pPr marL="377190" indent="-342900">
              <a:buFont typeface="Arial" pitchFamily="34" charset="0"/>
              <a:buAutoNum type="arabicPeriod"/>
            </a:pPr>
            <a:r>
              <a:rPr lang="en-US" dirty="0"/>
              <a:t>Raise awareness of organized support for refugee/immigrant rights.</a:t>
            </a:r>
          </a:p>
          <a:p>
            <a:pPr marL="377190" indent="-342900">
              <a:buFont typeface="Arial" pitchFamily="34" charset="0"/>
              <a:buAutoNum type="arabicPeriod"/>
            </a:pPr>
            <a:r>
              <a:rPr lang="en-US" dirty="0"/>
              <a:t>Link with available services</a:t>
            </a:r>
          </a:p>
          <a:p>
            <a:pPr marL="377190" indent="-342900">
              <a:buAutoNum type="arabicPeriod"/>
            </a:pPr>
            <a:r>
              <a:rPr lang="en-US" dirty="0"/>
              <a:t>Familiarize yourself with signs of distress and potential signs of suicidality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6589" y="1343914"/>
            <a:ext cx="1689330" cy="1266998"/>
          </a:xfrm>
          <a:prstGeom prst="rect">
            <a:avLst/>
          </a:prstGeom>
        </p:spPr>
      </p:pic>
      <p:sp>
        <p:nvSpPr>
          <p:cNvPr id="5" name="Footer Placeholder 2"/>
          <p:cNvSpPr txBox="1">
            <a:spLocks/>
          </p:cNvSpPr>
          <p:nvPr/>
        </p:nvSpPr>
        <p:spPr bwMode="auto">
          <a:xfrm>
            <a:off x="182880" y="6583680"/>
            <a:ext cx="4114800" cy="182880"/>
          </a:xfrm>
          <a:prstGeom prst="rect">
            <a:avLst/>
          </a:prstGeom>
          <a:noFill/>
          <a:ln>
            <a:miter lim="800000"/>
            <a:headEnd/>
            <a:tailEnd/>
          </a:ln>
        </p:spPr>
        <p:txBody>
          <a:bodyPr>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rgbClr val="000000"/>
                </a:solidFill>
              </a:rPr>
              <a:t>© 2017 Ann &amp; Robert H. Lurie Children’s Hospital of Chicago  All rights reserved.</a:t>
            </a:r>
          </a:p>
        </p:txBody>
      </p:sp>
      <p:pic>
        <p:nvPicPr>
          <p:cNvPr id="6" name="Picture 5">
            <a:extLst>
              <a:ext uri="{FF2B5EF4-FFF2-40B4-BE49-F238E27FC236}">
                <a16:creationId xmlns:a16="http://schemas.microsoft.com/office/drawing/2014/main" xmlns="" id="{FF23C845-2CD0-4976-B85A-87CA62CBC1E8}"/>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336" y="1570493"/>
            <a:ext cx="5486400" cy="16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291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343" y="379340"/>
            <a:ext cx="7620173" cy="725714"/>
          </a:xfrm>
        </p:spPr>
        <p:txBody>
          <a:bodyPr/>
          <a:lstStyle/>
          <a:p>
            <a:r>
              <a:rPr lang="en-US" sz="3200" b="1" dirty="0"/>
              <a:t>1. Model positive coping &amp; stay calm</a:t>
            </a:r>
            <a:r>
              <a:rPr lang="en-US" dirty="0"/>
              <a:t>	</a:t>
            </a:r>
          </a:p>
        </p:txBody>
      </p:sp>
      <p:sp>
        <p:nvSpPr>
          <p:cNvPr id="3" name="Content Placeholder 2"/>
          <p:cNvSpPr>
            <a:spLocks noGrp="1"/>
          </p:cNvSpPr>
          <p:nvPr>
            <p:ph idx="1"/>
          </p:nvPr>
        </p:nvSpPr>
        <p:spPr>
          <a:xfrm>
            <a:off x="415342" y="1262743"/>
            <a:ext cx="7620173" cy="5109482"/>
          </a:xfrm>
        </p:spPr>
        <p:txBody>
          <a:bodyPr>
            <a:noAutofit/>
          </a:bodyPr>
          <a:lstStyle/>
          <a:p>
            <a:pPr marL="0" indent="0">
              <a:buNone/>
            </a:pPr>
            <a:r>
              <a:rPr lang="en-US" dirty="0">
                <a:latin typeface="Calibri" panose="020F0502020204030204" pitchFamily="34" charset="0"/>
                <a:cs typeface="Calibri" panose="020F0502020204030204" pitchFamily="34" charset="0"/>
              </a:rPr>
              <a:t>Communicate with your words &amp; your behavior that you will keep them safe. </a:t>
            </a:r>
          </a:p>
          <a:p>
            <a:endParaRPr lang="en-US" sz="1050"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Model positive coping: A-B-Cs of Self-Care</a:t>
            </a:r>
          </a:p>
          <a:p>
            <a:pPr marL="152400" indent="0">
              <a:buNone/>
            </a:pPr>
            <a:r>
              <a:rPr lang="en-US" altLang="en-US" sz="3500" b="1" dirty="0">
                <a:solidFill>
                  <a:srgbClr val="000090"/>
                </a:solidFill>
                <a:latin typeface="Calibri" panose="020F0502020204030204" pitchFamily="34" charset="0"/>
                <a:ea typeface="Tahoma" panose="020B0604030504040204" pitchFamily="34" charset="0"/>
                <a:cs typeface="Calibri" panose="020F0502020204030204" pitchFamily="34" charset="0"/>
              </a:rPr>
              <a:t>A</a:t>
            </a:r>
            <a:r>
              <a:rPr lang="en-US" altLang="en-US" sz="3500" dirty="0">
                <a:solidFill>
                  <a:srgbClr val="000090"/>
                </a:solidFill>
                <a:latin typeface="Calibri" panose="020F0502020204030204" pitchFamily="34" charset="0"/>
                <a:ea typeface="Tahoma" panose="020B0604030504040204" pitchFamily="34" charset="0"/>
                <a:cs typeface="Calibri" panose="020F0502020204030204" pitchFamily="34" charset="0"/>
              </a:rPr>
              <a:t>wareness</a:t>
            </a:r>
          </a:p>
          <a:p>
            <a:pPr marL="723900" lvl="1" indent="-342900"/>
            <a:r>
              <a:rPr lang="en-US" altLang="en-US" dirty="0">
                <a:latin typeface="Calibri" panose="020F0502020204030204" pitchFamily="34" charset="0"/>
                <a:ea typeface="Tahoma" panose="020B0604030504040204" pitchFamily="34" charset="0"/>
                <a:cs typeface="Calibri" panose="020F0502020204030204" pitchFamily="34" charset="0"/>
              </a:rPr>
              <a:t>Determine how you are feeling, what your stress level is and whether your behaviors are consistent with who you want to be</a:t>
            </a:r>
          </a:p>
          <a:p>
            <a:pPr marL="152400" indent="0">
              <a:buNone/>
            </a:pPr>
            <a:r>
              <a:rPr lang="en-US" altLang="en-US" sz="3500" b="1" dirty="0">
                <a:solidFill>
                  <a:srgbClr val="000090"/>
                </a:solidFill>
                <a:latin typeface="Calibri" panose="020F0502020204030204" pitchFamily="34" charset="0"/>
                <a:ea typeface="Tahoma" panose="020B0604030504040204" pitchFamily="34" charset="0"/>
                <a:cs typeface="Calibri" panose="020F0502020204030204" pitchFamily="34" charset="0"/>
              </a:rPr>
              <a:t>B</a:t>
            </a:r>
            <a:r>
              <a:rPr lang="en-US" altLang="en-US" sz="3500" dirty="0">
                <a:solidFill>
                  <a:srgbClr val="000090"/>
                </a:solidFill>
                <a:latin typeface="Calibri" panose="020F0502020204030204" pitchFamily="34" charset="0"/>
                <a:ea typeface="Tahoma" panose="020B0604030504040204" pitchFamily="34" charset="0"/>
                <a:cs typeface="Calibri" panose="020F0502020204030204" pitchFamily="34" charset="0"/>
              </a:rPr>
              <a:t>alance</a:t>
            </a:r>
          </a:p>
          <a:p>
            <a:pPr marL="723900" lvl="1" indent="-342900"/>
            <a:r>
              <a:rPr lang="en-US" altLang="en-US" dirty="0">
                <a:latin typeface="Calibri" panose="020F0502020204030204" pitchFamily="34" charset="0"/>
                <a:ea typeface="Tahoma" panose="020B0604030504040204" pitchFamily="34" charset="0"/>
                <a:cs typeface="Calibri" panose="020F0502020204030204" pitchFamily="34" charset="0"/>
              </a:rPr>
              <a:t>Balance among different types of activities including work, personal, family life, rest and leisure </a:t>
            </a:r>
          </a:p>
          <a:p>
            <a:pPr marL="152400" indent="0">
              <a:buNone/>
            </a:pPr>
            <a:r>
              <a:rPr lang="en-US" altLang="en-US" sz="3500" b="1" dirty="0">
                <a:solidFill>
                  <a:srgbClr val="000090"/>
                </a:solidFill>
                <a:latin typeface="Calibri" panose="020F0502020204030204" pitchFamily="34" charset="0"/>
                <a:ea typeface="Tahoma" panose="020B0604030504040204" pitchFamily="34" charset="0"/>
                <a:cs typeface="Calibri" panose="020F0502020204030204" pitchFamily="34" charset="0"/>
              </a:rPr>
              <a:t>C</a:t>
            </a:r>
            <a:r>
              <a:rPr lang="en-US" altLang="en-US" sz="3500" dirty="0">
                <a:solidFill>
                  <a:srgbClr val="000090"/>
                </a:solidFill>
                <a:latin typeface="Calibri" panose="020F0502020204030204" pitchFamily="34" charset="0"/>
                <a:ea typeface="Tahoma" panose="020B0604030504040204" pitchFamily="34" charset="0"/>
                <a:cs typeface="Calibri" panose="020F0502020204030204" pitchFamily="34" charset="0"/>
              </a:rPr>
              <a:t>onnections</a:t>
            </a:r>
          </a:p>
          <a:p>
            <a:pPr marL="723900" lvl="1" indent="-342900"/>
            <a:r>
              <a:rPr lang="en-US" altLang="en-US" dirty="0">
                <a:latin typeface="Calibri" panose="020F0502020204030204" pitchFamily="34" charset="0"/>
                <a:ea typeface="Tahoma" panose="020B0604030504040204" pitchFamily="34" charset="0"/>
                <a:cs typeface="Calibri" panose="020F0502020204030204" pitchFamily="34" charset="0"/>
              </a:rPr>
              <a:t>Building social connections and supportive relationships with co-workers, friends, family and community</a:t>
            </a:r>
          </a:p>
          <a:p>
            <a:pPr lvl="1"/>
            <a:endParaRPr lang="en-US" sz="1800" dirty="0"/>
          </a:p>
          <a:p>
            <a:pPr lvl="1"/>
            <a:endParaRPr lang="en-US" sz="1800" dirty="0"/>
          </a:p>
          <a:p>
            <a:pPr lvl="1"/>
            <a:endParaRPr lang="en-US" sz="1800" dirty="0"/>
          </a:p>
          <a:p>
            <a:pPr lvl="1"/>
            <a:endParaRPr lang="en-US" sz="1800" dirty="0"/>
          </a:p>
        </p:txBody>
      </p:sp>
      <p:sp>
        <p:nvSpPr>
          <p:cNvPr id="4" name="Oval Callout 3"/>
          <p:cNvSpPr/>
          <p:nvPr/>
        </p:nvSpPr>
        <p:spPr>
          <a:xfrm>
            <a:off x="6117771" y="1928811"/>
            <a:ext cx="2755772" cy="1300163"/>
          </a:xfrm>
          <a:prstGeom prst="wedgeEllipseCallout">
            <a:avLst>
              <a:gd name="adj1" fmla="val -73477"/>
              <a:gd name="adj2" fmla="val -518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000" dirty="0">
                <a:solidFill>
                  <a:prstClr val="white"/>
                </a:solidFill>
                <a:latin typeface="Calibri" panose="020F0502020204030204" pitchFamily="34" charset="0"/>
                <a:cs typeface="Calibri" panose="020F0502020204030204" pitchFamily="34" charset="0"/>
              </a:rPr>
              <a:t>Adults around you will protect you. </a:t>
            </a:r>
          </a:p>
        </p:txBody>
      </p:sp>
      <p:sp>
        <p:nvSpPr>
          <p:cNvPr id="5" name="Line 3"/>
          <p:cNvSpPr>
            <a:spLocks noChangeShapeType="1"/>
          </p:cNvSpPr>
          <p:nvPr/>
        </p:nvSpPr>
        <p:spPr bwMode="auto">
          <a:xfrm>
            <a:off x="415343" y="1105054"/>
            <a:ext cx="8458200" cy="0"/>
          </a:xfrm>
          <a:prstGeom prst="line">
            <a:avLst/>
          </a:prstGeom>
          <a:noFill/>
          <a:ln w="19050">
            <a:solidFill>
              <a:schemeClr val="tx1"/>
            </a:solidFill>
            <a:round/>
            <a:headEnd type="none" w="sm" len="sm"/>
            <a:tailEnd type="none" w="sm" len="sm"/>
          </a:ln>
          <a:effectLst>
            <a:prstShdw prst="shdw17" dist="17961" dir="2700000">
              <a:schemeClr val="tx1">
                <a:gamma/>
                <a:shade val="60000"/>
                <a:invGamma/>
              </a:schemeClr>
            </a:prstShdw>
          </a:effectLst>
        </p:spPr>
        <p:txBody>
          <a:bodyPr/>
          <a:lstStyle/>
          <a:p>
            <a:pPr>
              <a:defRPr/>
            </a:pPr>
            <a:endParaRPr lang="en-US">
              <a:solidFill>
                <a:srgbClr val="000000"/>
              </a:solidFill>
            </a:endParaRPr>
          </a:p>
        </p:txBody>
      </p:sp>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6957657" y="4311828"/>
            <a:ext cx="1915886" cy="1444083"/>
          </a:xfrm>
          <a:prstGeom prst="rect">
            <a:avLst/>
          </a:prstGeom>
        </p:spPr>
      </p:pic>
      <p:sp>
        <p:nvSpPr>
          <p:cNvPr id="7" name="Footer Placeholder 2"/>
          <p:cNvSpPr txBox="1">
            <a:spLocks/>
          </p:cNvSpPr>
          <p:nvPr/>
        </p:nvSpPr>
        <p:spPr bwMode="auto">
          <a:xfrm>
            <a:off x="182880" y="6583680"/>
            <a:ext cx="4114800" cy="182880"/>
          </a:xfrm>
          <a:prstGeom prst="rect">
            <a:avLst/>
          </a:prstGeom>
          <a:noFill/>
          <a:ln>
            <a:miter lim="800000"/>
            <a:headEnd/>
            <a:tailEnd/>
          </a:ln>
        </p:spPr>
        <p:txBody>
          <a:bodyPr>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rgbClr val="000000"/>
                </a:solidFill>
              </a:rPr>
              <a:t>© 2017 Ann &amp; Robert H. Lurie Children’s Hospital of Chicago  All rights reserved.</a:t>
            </a:r>
          </a:p>
        </p:txBody>
      </p:sp>
    </p:spTree>
    <p:extLst>
      <p:ext uri="{BB962C8B-B14F-4D97-AF65-F5344CB8AC3E}">
        <p14:creationId xmlns:p14="http://schemas.microsoft.com/office/powerpoint/2010/main" val="641874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295275" y="280761"/>
            <a:ext cx="6471920" cy="947738"/>
          </a:xfrm>
        </p:spPr>
        <p:txBody>
          <a:bodyPr>
            <a:noAutofit/>
          </a:bodyPr>
          <a:lstStyle/>
          <a:p>
            <a:pPr algn="ctr" eaLnBrk="1" hangingPunct="1"/>
            <a:r>
              <a:rPr lang="en-US" altLang="en-US" sz="4000" b="1" dirty="0">
                <a:solidFill>
                  <a:srgbClr val="000090"/>
                </a:solidFill>
                <a:latin typeface="Calibri" panose="020F0502020204030204" pitchFamily="34" charset="0"/>
                <a:ea typeface="Tahoma" panose="020B0604030504040204" pitchFamily="34" charset="0"/>
                <a:cs typeface="Tahoma" panose="020B0604030504040204" pitchFamily="34" charset="0"/>
              </a:rPr>
              <a:t>A</a:t>
            </a:r>
            <a:r>
              <a:rPr lang="en-US" altLang="en-US" sz="4000" dirty="0">
                <a:solidFill>
                  <a:srgbClr val="000090"/>
                </a:solidFill>
                <a:latin typeface="Calibri" panose="020F0502020204030204" pitchFamily="34" charset="0"/>
                <a:ea typeface="Tahoma" panose="020B0604030504040204" pitchFamily="34" charset="0"/>
                <a:cs typeface="Tahoma" panose="020B0604030504040204" pitchFamily="34" charset="0"/>
              </a:rPr>
              <a:t>wareness: Indicators of Stress</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 y="1166586"/>
            <a:ext cx="8543925" cy="12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stretch>
            <a:fillRect/>
          </a:stretch>
        </p:blipFill>
        <p:spPr>
          <a:xfrm rot="201116">
            <a:off x="-127931" y="1905000"/>
            <a:ext cx="4324482" cy="3570031"/>
          </a:xfrm>
          <a:prstGeom prst="rect">
            <a:avLst/>
          </a:prstGeom>
        </p:spPr>
      </p:pic>
      <p:sp>
        <p:nvSpPr>
          <p:cNvPr id="77827" name="Rectangle 3"/>
          <p:cNvSpPr>
            <a:spLocks noGrp="1" noChangeArrowheads="1"/>
          </p:cNvSpPr>
          <p:nvPr>
            <p:ph idx="1"/>
          </p:nvPr>
        </p:nvSpPr>
        <p:spPr bwMode="auto">
          <a:xfrm>
            <a:off x="3942079" y="1290411"/>
            <a:ext cx="4984627" cy="4744629"/>
          </a:xfrm>
        </p:spPr>
        <p:txBody>
          <a:bodyPr wrap="square" numCol="1" anchor="t" anchorCtr="0" compatLnSpc="1">
            <a:prstTxWarp prst="textNoShape">
              <a:avLst/>
            </a:prstTxWarp>
            <a:noAutofit/>
          </a:bodyPr>
          <a:lstStyle/>
          <a:p>
            <a:pPr marL="152400" indent="0" eaLnBrk="1" hangingPunct="1">
              <a:buNone/>
            </a:pPr>
            <a:r>
              <a:rPr lang="en-US" altLang="en-US" sz="2000" b="1" dirty="0">
                <a:latin typeface="Calibri" panose="020F0502020204030204" pitchFamily="34" charset="0"/>
                <a:ea typeface="Tahoma" panose="020B0604030504040204" pitchFamily="34" charset="0"/>
                <a:cs typeface="Tahoma" panose="020B0604030504040204" pitchFamily="34" charset="0"/>
              </a:rPr>
              <a:t>Physical</a:t>
            </a:r>
          </a:p>
          <a:p>
            <a:pPr lvl="1" eaLnBrk="1" hangingPunct="1"/>
            <a:r>
              <a:rPr lang="en-US" altLang="en-US" sz="1800" dirty="0">
                <a:latin typeface="Calibri" panose="020F0502020204030204" pitchFamily="34" charset="0"/>
                <a:ea typeface="Tahoma" panose="020B0604030504040204" pitchFamily="34" charset="0"/>
                <a:cs typeface="Tahoma" panose="020B0604030504040204" pitchFamily="34" charset="0"/>
              </a:rPr>
              <a:t>headaches, stomachaches, lethargy, sleep disturbance</a:t>
            </a:r>
          </a:p>
          <a:p>
            <a:pPr marL="152400" indent="0" eaLnBrk="1" hangingPunct="1">
              <a:buNone/>
            </a:pPr>
            <a:r>
              <a:rPr lang="en-US" altLang="en-US" sz="2000" b="1" dirty="0">
                <a:latin typeface="Calibri" panose="020F0502020204030204" pitchFamily="34" charset="0"/>
                <a:ea typeface="Tahoma" panose="020B0604030504040204" pitchFamily="34" charset="0"/>
                <a:cs typeface="Tahoma" panose="020B0604030504040204" pitchFamily="34" charset="0"/>
              </a:rPr>
              <a:t>Cognitive</a:t>
            </a:r>
          </a:p>
          <a:p>
            <a:pPr lvl="1" eaLnBrk="1" hangingPunct="1"/>
            <a:r>
              <a:rPr lang="en-US" altLang="en-US" sz="1800" dirty="0">
                <a:latin typeface="Calibri" panose="020F0502020204030204" pitchFamily="34" charset="0"/>
                <a:ea typeface="Tahoma" panose="020B0604030504040204" pitchFamily="34" charset="0"/>
                <a:cs typeface="Tahoma" panose="020B0604030504040204" pitchFamily="34" charset="0"/>
              </a:rPr>
              <a:t>trouble concentrating, preoccupied by someone else’s trauma</a:t>
            </a:r>
          </a:p>
          <a:p>
            <a:pPr marL="152400" indent="0" eaLnBrk="1" hangingPunct="1">
              <a:buNone/>
            </a:pPr>
            <a:r>
              <a:rPr lang="en-US" altLang="en-US" sz="2000" b="1" dirty="0">
                <a:latin typeface="Calibri" panose="020F0502020204030204" pitchFamily="34" charset="0"/>
                <a:ea typeface="Tahoma" panose="020B0604030504040204" pitchFamily="34" charset="0"/>
                <a:cs typeface="Tahoma" panose="020B0604030504040204" pitchFamily="34" charset="0"/>
              </a:rPr>
              <a:t>Emotional</a:t>
            </a:r>
          </a:p>
          <a:p>
            <a:pPr lvl="1" eaLnBrk="1" hangingPunct="1"/>
            <a:r>
              <a:rPr lang="en-US" altLang="en-US" sz="1800" dirty="0">
                <a:latin typeface="Calibri" panose="020F0502020204030204" pitchFamily="34" charset="0"/>
                <a:ea typeface="Tahoma" panose="020B0604030504040204" pitchFamily="34" charset="0"/>
                <a:cs typeface="Tahoma" panose="020B0604030504040204" pitchFamily="34" charset="0"/>
              </a:rPr>
              <a:t>feeling numb or detached, increase in anger, sadness, prolonged grief, anxiety, depression</a:t>
            </a:r>
          </a:p>
          <a:p>
            <a:pPr marL="152400" indent="0" eaLnBrk="1" hangingPunct="1">
              <a:buNone/>
            </a:pPr>
            <a:r>
              <a:rPr lang="en-US" altLang="en-US" sz="2000" b="1" dirty="0">
                <a:latin typeface="Calibri" panose="020F0502020204030204" pitchFamily="34" charset="0"/>
                <a:ea typeface="Tahoma" panose="020B0604030504040204" pitchFamily="34" charset="0"/>
                <a:cs typeface="Tahoma" panose="020B0604030504040204" pitchFamily="34" charset="0"/>
              </a:rPr>
              <a:t>Personal</a:t>
            </a:r>
          </a:p>
          <a:p>
            <a:pPr lvl="1" eaLnBrk="1" hangingPunct="1"/>
            <a:r>
              <a:rPr lang="en-US" altLang="en-US" sz="1800" dirty="0">
                <a:latin typeface="Calibri" panose="020F0502020204030204" pitchFamily="34" charset="0"/>
                <a:ea typeface="Tahoma" panose="020B0604030504040204" pitchFamily="34" charset="0"/>
                <a:cs typeface="Tahoma" panose="020B0604030504040204" pitchFamily="34" charset="0"/>
              </a:rPr>
              <a:t>isolation, cynicism, mood swings, irritability with spouse and family</a:t>
            </a:r>
          </a:p>
          <a:p>
            <a:pPr marL="152400" indent="0" eaLnBrk="1" hangingPunct="1">
              <a:buNone/>
            </a:pPr>
            <a:r>
              <a:rPr lang="en-US" altLang="en-US" sz="2000" b="1" dirty="0">
                <a:latin typeface="Calibri" panose="020F0502020204030204" pitchFamily="34" charset="0"/>
                <a:ea typeface="Tahoma" panose="020B0604030504040204" pitchFamily="34" charset="0"/>
                <a:cs typeface="Tahoma" panose="020B0604030504040204" pitchFamily="34" charset="0"/>
              </a:rPr>
              <a:t>Workplace</a:t>
            </a:r>
          </a:p>
          <a:p>
            <a:pPr lvl="1" eaLnBrk="1" hangingPunct="1"/>
            <a:r>
              <a:rPr lang="en-US" altLang="en-US" sz="1800" dirty="0">
                <a:latin typeface="Calibri" panose="020F0502020204030204" pitchFamily="34" charset="0"/>
                <a:ea typeface="Tahoma" panose="020B0604030504040204" pitchFamily="34" charset="0"/>
                <a:cs typeface="Tahoma" panose="020B0604030504040204" pitchFamily="34" charset="0"/>
              </a:rPr>
              <a:t>avoidance of certain people, tardiness, missed appointments, lack of motivation</a:t>
            </a:r>
            <a:endParaRPr lang="en-US" altLang="en-US" sz="1800" dirty="0">
              <a:latin typeface="Calibri" panose="020F0502020204030204" pitchFamily="34" charset="0"/>
            </a:endParaRPr>
          </a:p>
        </p:txBody>
      </p:sp>
      <p:sp>
        <p:nvSpPr>
          <p:cNvPr id="6" name="Footer Placeholder 2"/>
          <p:cNvSpPr txBox="1">
            <a:spLocks/>
          </p:cNvSpPr>
          <p:nvPr/>
        </p:nvSpPr>
        <p:spPr bwMode="auto">
          <a:xfrm>
            <a:off x="182880" y="6583680"/>
            <a:ext cx="4114800" cy="182880"/>
          </a:xfrm>
          <a:prstGeom prst="rect">
            <a:avLst/>
          </a:prstGeom>
          <a:noFill/>
          <a:ln>
            <a:miter lim="800000"/>
            <a:headEnd/>
            <a:tailEnd/>
          </a:ln>
        </p:spPr>
        <p:txBody>
          <a:bodyPr>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rgbClr val="000000"/>
                </a:solidFill>
              </a:rPr>
              <a:t>© 2017 Ann &amp; Robert H. Lurie Children’s Hospital of Chicago  All rights reserved.</a:t>
            </a:r>
          </a:p>
        </p:txBody>
      </p:sp>
    </p:spTree>
    <p:extLst>
      <p:ext uri="{BB962C8B-B14F-4D97-AF65-F5344CB8AC3E}">
        <p14:creationId xmlns:p14="http://schemas.microsoft.com/office/powerpoint/2010/main" val="2110498115"/>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ORR seeks appropriate longer-term placements including:</a:t>
            </a:r>
          </a:p>
          <a:p>
            <a:pPr>
              <a:buNone/>
            </a:pPr>
            <a:endParaRPr lang="en-US" dirty="0" smtClean="0"/>
          </a:p>
          <a:p>
            <a:pPr>
              <a:buFont typeface="Wingdings" pitchFamily="2" charset="2"/>
              <a:buChar char="q"/>
            </a:pPr>
            <a:r>
              <a:rPr lang="en-US" dirty="0" smtClean="0"/>
              <a:t>Other Sponsor</a:t>
            </a:r>
          </a:p>
          <a:p>
            <a:pPr>
              <a:buFont typeface="Wingdings" pitchFamily="2" charset="2"/>
              <a:buChar char="q"/>
            </a:pPr>
            <a:r>
              <a:rPr lang="en-US" dirty="0" smtClean="0"/>
              <a:t>Group Home or Shelter   </a:t>
            </a:r>
          </a:p>
          <a:p>
            <a:pPr>
              <a:buFont typeface="Wingdings" pitchFamily="2" charset="2"/>
              <a:buChar char="q"/>
            </a:pPr>
            <a:r>
              <a:rPr lang="en-US" dirty="0" smtClean="0"/>
              <a:t>Foster Family</a:t>
            </a:r>
          </a:p>
          <a:p>
            <a:pPr>
              <a:buFont typeface="Wingdings" pitchFamily="2" charset="2"/>
              <a:buChar char="q"/>
            </a:pPr>
            <a:r>
              <a:rPr lang="en-US" dirty="0" smtClean="0"/>
              <a:t>Detention</a:t>
            </a:r>
          </a:p>
          <a:p>
            <a:pPr>
              <a:buFont typeface="Wingdings" pitchFamily="2" charset="2"/>
              <a:buChar char="q"/>
            </a:pPr>
            <a:endParaRPr lang="en-US" dirty="0" smtClean="0"/>
          </a:p>
          <a:p>
            <a:pPr>
              <a:buFont typeface="Wingdings" pitchFamily="2" charset="2"/>
              <a:buChar char="q"/>
            </a:pPr>
            <a:endParaRPr lang="en-US" dirty="0"/>
          </a:p>
        </p:txBody>
      </p:sp>
      <p:sp>
        <p:nvSpPr>
          <p:cNvPr id="2" name="Title 1"/>
          <p:cNvSpPr>
            <a:spLocks noGrp="1"/>
          </p:cNvSpPr>
          <p:nvPr>
            <p:ph type="title"/>
          </p:nvPr>
        </p:nvSpPr>
        <p:spPr>
          <a:xfrm>
            <a:off x="685800" y="381000"/>
            <a:ext cx="8229600" cy="1143000"/>
          </a:xfrm>
        </p:spPr>
        <p:txBody>
          <a:bodyPr/>
          <a:lstStyle/>
          <a:p>
            <a:pPr algn="ctr"/>
            <a:r>
              <a:rPr lang="en-US" dirty="0" smtClean="0">
                <a:solidFill>
                  <a:srgbClr val="0070C0"/>
                </a:solidFill>
              </a:rPr>
              <a:t>Process Continued…</a:t>
            </a:r>
            <a:endParaRPr lang="en-US" dirty="0">
              <a:solidFill>
                <a:srgbClr val="0070C0"/>
              </a:solidFill>
            </a:endParaRPr>
          </a:p>
        </p:txBody>
      </p:sp>
      <p:pic>
        <p:nvPicPr>
          <p:cNvPr id="17410" name="Picture 2" descr="C:\Users\Dave Schrandt\AppData\Local\Microsoft\Windows\Temporary Internet Files\Content.IE5\B7DP1UX6\diverse_group_of_kids[1].jpg"/>
          <p:cNvPicPr>
            <a:picLocks noChangeAspect="1" noChangeArrowheads="1"/>
          </p:cNvPicPr>
          <p:nvPr/>
        </p:nvPicPr>
        <p:blipFill>
          <a:blip r:embed="rId2" cstate="print"/>
          <a:srcRect/>
          <a:stretch>
            <a:fillRect/>
          </a:stretch>
        </p:blipFill>
        <p:spPr bwMode="auto">
          <a:xfrm>
            <a:off x="5029200" y="2362200"/>
            <a:ext cx="3429000" cy="3352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heckerboard(across)">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rot="152667">
            <a:off x="5067356" y="2236434"/>
            <a:ext cx="4138954" cy="3155441"/>
          </a:xfrm>
          <a:prstGeom prst="rect">
            <a:avLst/>
          </a:prstGeom>
        </p:spPr>
      </p:pic>
      <p:sp>
        <p:nvSpPr>
          <p:cNvPr id="79874" name="Rectangle 2"/>
          <p:cNvSpPr>
            <a:spLocks noGrp="1" noChangeArrowheads="1"/>
          </p:cNvSpPr>
          <p:nvPr>
            <p:ph type="title"/>
          </p:nvPr>
        </p:nvSpPr>
        <p:spPr>
          <a:xfrm>
            <a:off x="290194" y="214662"/>
            <a:ext cx="8543925" cy="947738"/>
          </a:xfrm>
        </p:spPr>
        <p:txBody>
          <a:bodyPr>
            <a:noAutofit/>
          </a:bodyPr>
          <a:lstStyle/>
          <a:p>
            <a:pPr algn="ctr" eaLnBrk="1" hangingPunct="1"/>
            <a:r>
              <a:rPr lang="en-US" altLang="en-US" sz="4000" b="1" dirty="0">
                <a:solidFill>
                  <a:srgbClr val="000090"/>
                </a:solidFill>
                <a:latin typeface="Calibri" panose="020F0502020204030204" pitchFamily="34" charset="0"/>
                <a:ea typeface="Tahoma" panose="020B0604030504040204" pitchFamily="34" charset="0"/>
                <a:cs typeface="Tahoma" panose="020B0604030504040204" pitchFamily="34" charset="0"/>
              </a:rPr>
              <a:t>B</a:t>
            </a:r>
            <a:r>
              <a:rPr lang="en-US" altLang="en-US" sz="4000" dirty="0">
                <a:solidFill>
                  <a:srgbClr val="000090"/>
                </a:solidFill>
                <a:latin typeface="Calibri" panose="020F0502020204030204" pitchFamily="34" charset="0"/>
                <a:ea typeface="Tahoma" panose="020B0604030504040204" pitchFamily="34" charset="0"/>
                <a:cs typeface="Tahoma" panose="020B0604030504040204" pitchFamily="34" charset="0"/>
              </a:rPr>
              <a:t>alance &amp;</a:t>
            </a:r>
            <a:r>
              <a:rPr lang="en-US" altLang="en-US" sz="4000" b="1" dirty="0">
                <a:solidFill>
                  <a:srgbClr val="000090"/>
                </a:solidFill>
                <a:latin typeface="Calibri" panose="020F0502020204030204" pitchFamily="34" charset="0"/>
                <a:ea typeface="Tahoma" panose="020B0604030504040204" pitchFamily="34" charset="0"/>
                <a:cs typeface="Tahoma" panose="020B0604030504040204" pitchFamily="34" charset="0"/>
              </a:rPr>
              <a:t> C</a:t>
            </a:r>
            <a:r>
              <a:rPr lang="en-US" altLang="en-US" sz="4000" dirty="0">
                <a:solidFill>
                  <a:srgbClr val="000090"/>
                </a:solidFill>
                <a:latin typeface="Calibri" panose="020F0502020204030204" pitchFamily="34" charset="0"/>
                <a:ea typeface="Tahoma" panose="020B0604030504040204" pitchFamily="34" charset="0"/>
                <a:cs typeface="Tahoma" panose="020B0604030504040204" pitchFamily="34" charset="0"/>
              </a:rPr>
              <a:t>onnection:</a:t>
            </a:r>
            <a:r>
              <a:rPr lang="en-US" altLang="en-US" sz="4000" b="1" dirty="0">
                <a:solidFill>
                  <a:srgbClr val="000090"/>
                </a:solidFill>
                <a:latin typeface="Calibri" panose="020F0502020204030204" pitchFamily="34" charset="0"/>
                <a:ea typeface="Tahoma" panose="020B0604030504040204" pitchFamily="34" charset="0"/>
                <a:cs typeface="Tahoma" panose="020B0604030504040204" pitchFamily="34" charset="0"/>
              </a:rPr>
              <a:t> </a:t>
            </a:r>
            <a:br>
              <a:rPr lang="en-US" altLang="en-US" sz="4000" b="1" dirty="0">
                <a:solidFill>
                  <a:srgbClr val="000090"/>
                </a:solidFill>
                <a:latin typeface="Calibri" panose="020F0502020204030204" pitchFamily="34" charset="0"/>
                <a:ea typeface="Tahoma" panose="020B0604030504040204" pitchFamily="34" charset="0"/>
                <a:cs typeface="Tahoma" panose="020B0604030504040204" pitchFamily="34" charset="0"/>
              </a:rPr>
            </a:br>
            <a:r>
              <a:rPr lang="en-US" altLang="en-US" sz="4000" dirty="0">
                <a:solidFill>
                  <a:srgbClr val="000090"/>
                </a:solidFill>
                <a:latin typeface="Calibri" panose="020F0502020204030204" pitchFamily="34" charset="0"/>
                <a:ea typeface="Tahoma" panose="020B0604030504040204" pitchFamily="34" charset="0"/>
                <a:cs typeface="Tahoma" panose="020B0604030504040204" pitchFamily="34" charset="0"/>
              </a:rPr>
              <a:t>Self-Care Strategies</a:t>
            </a:r>
          </a:p>
        </p:txBody>
      </p:sp>
      <p:sp>
        <p:nvSpPr>
          <p:cNvPr id="79875" name="Rectangle 3"/>
          <p:cNvSpPr>
            <a:spLocks noGrp="1" noChangeArrowheads="1"/>
          </p:cNvSpPr>
          <p:nvPr>
            <p:ph idx="1"/>
          </p:nvPr>
        </p:nvSpPr>
        <p:spPr bwMode="auto">
          <a:xfrm>
            <a:off x="290194" y="1463591"/>
            <a:ext cx="4800600" cy="5224462"/>
          </a:xfrm>
        </p:spPr>
        <p:txBody>
          <a:bodyPr wrap="square" numCol="1" anchor="t" anchorCtr="0" compatLnSpc="1">
            <a:prstTxWarp prst="textNoShape">
              <a:avLst/>
            </a:prstTxWarp>
            <a:noAutofit/>
          </a:bodyPr>
          <a:lstStyle/>
          <a:p>
            <a:pPr marL="152400" indent="0" eaLnBrk="1" hangingPunct="1">
              <a:buNone/>
            </a:pPr>
            <a:r>
              <a:rPr lang="en-US" altLang="en-US" b="1" dirty="0">
                <a:latin typeface="Calibri" panose="020F0502020204030204" pitchFamily="34" charset="0"/>
                <a:ea typeface="Tahoma" panose="020B0604030504040204" pitchFamily="34" charset="0"/>
                <a:cs typeface="Tahoma" panose="020B0604030504040204" pitchFamily="34" charset="0"/>
              </a:rPr>
              <a:t>Physical</a:t>
            </a:r>
          </a:p>
          <a:p>
            <a:pPr>
              <a:buFont typeface="Wingdings" panose="05000000000000000000" pitchFamily="2" charset="2"/>
              <a:buChar char="§"/>
            </a:pPr>
            <a:r>
              <a:rPr lang="en-US" altLang="en-US" sz="2000" dirty="0">
                <a:latin typeface="Calibri" panose="020F0502020204030204" pitchFamily="34" charset="0"/>
                <a:ea typeface="Tahoma" panose="020B0604030504040204" pitchFamily="34" charset="0"/>
                <a:cs typeface="Tahoma" panose="020B0604030504040204" pitchFamily="34" charset="0"/>
              </a:rPr>
              <a:t>Sleep Well, Eat Well, Dancing, Exercise, Yoga</a:t>
            </a:r>
          </a:p>
          <a:p>
            <a:pPr marL="152400" indent="0" eaLnBrk="1" hangingPunct="1">
              <a:buNone/>
            </a:pPr>
            <a:endParaRPr lang="en-US" altLang="en-US" sz="1200" b="1" dirty="0">
              <a:latin typeface="Calibri" panose="020F0502020204030204" pitchFamily="34" charset="0"/>
              <a:ea typeface="Tahoma" panose="020B0604030504040204" pitchFamily="34" charset="0"/>
              <a:cs typeface="Tahoma" panose="020B0604030504040204" pitchFamily="34" charset="0"/>
            </a:endParaRPr>
          </a:p>
          <a:p>
            <a:pPr marL="152400" indent="0" eaLnBrk="1" hangingPunct="1">
              <a:buNone/>
            </a:pPr>
            <a:r>
              <a:rPr lang="en-US" altLang="en-US" b="1" dirty="0">
                <a:latin typeface="Calibri" panose="020F0502020204030204" pitchFamily="34" charset="0"/>
                <a:ea typeface="Tahoma" panose="020B0604030504040204" pitchFamily="34" charset="0"/>
                <a:cs typeface="Tahoma" panose="020B0604030504040204" pitchFamily="34" charset="0"/>
              </a:rPr>
              <a:t>Emotional</a:t>
            </a:r>
          </a:p>
          <a:p>
            <a:pPr eaLnBrk="1" hangingPunct="1">
              <a:buFont typeface="Wingdings" panose="05000000000000000000" pitchFamily="2" charset="2"/>
              <a:buChar char="§"/>
            </a:pPr>
            <a:r>
              <a:rPr lang="en-US" altLang="en-US" sz="2000" dirty="0">
                <a:latin typeface="Calibri" panose="020F0502020204030204" pitchFamily="34" charset="0"/>
                <a:ea typeface="Tahoma" panose="020B0604030504040204" pitchFamily="34" charset="0"/>
                <a:cs typeface="Tahoma" panose="020B0604030504040204" pitchFamily="34" charset="0"/>
              </a:rPr>
              <a:t>See Friends, Cry, Laugh, Praise Yourself, Humor</a:t>
            </a:r>
          </a:p>
          <a:p>
            <a:pPr marL="152400" indent="0" eaLnBrk="1" hangingPunct="1">
              <a:buNone/>
            </a:pPr>
            <a:endParaRPr lang="en-US" altLang="en-US" sz="1200" dirty="0">
              <a:latin typeface="Calibri" panose="020F0502020204030204" pitchFamily="34" charset="0"/>
              <a:ea typeface="Tahoma" panose="020B0604030504040204" pitchFamily="34" charset="0"/>
              <a:cs typeface="Tahoma" panose="020B0604030504040204" pitchFamily="34" charset="0"/>
            </a:endParaRPr>
          </a:p>
          <a:p>
            <a:pPr marL="152400" indent="0" eaLnBrk="1" hangingPunct="1">
              <a:buNone/>
            </a:pPr>
            <a:r>
              <a:rPr lang="en-US" altLang="en-US" b="1" dirty="0">
                <a:latin typeface="Calibri" panose="020F0502020204030204" pitchFamily="34" charset="0"/>
                <a:ea typeface="Tahoma" panose="020B0604030504040204" pitchFamily="34" charset="0"/>
                <a:cs typeface="Tahoma" panose="020B0604030504040204" pitchFamily="34" charset="0"/>
              </a:rPr>
              <a:t>Personal/Spiritual</a:t>
            </a:r>
          </a:p>
          <a:p>
            <a:pPr>
              <a:buFont typeface="Wingdings" panose="05000000000000000000" pitchFamily="2" charset="2"/>
              <a:buChar char="§"/>
            </a:pPr>
            <a:r>
              <a:rPr lang="en-US" altLang="en-US" sz="2000" dirty="0">
                <a:latin typeface="Calibri" panose="020F0502020204030204" pitchFamily="34" charset="0"/>
                <a:ea typeface="Tahoma" panose="020B0604030504040204" pitchFamily="34" charset="0"/>
                <a:cs typeface="Tahoma" panose="020B0604030504040204" pitchFamily="34" charset="0"/>
              </a:rPr>
              <a:t>Self-Respect, Pleasure Reading, Say ‘No’, Smile, Solitude, Prayer, Meditation</a:t>
            </a:r>
          </a:p>
          <a:p>
            <a:pPr marL="152400" indent="0" eaLnBrk="1" hangingPunct="1">
              <a:buNone/>
            </a:pPr>
            <a:endParaRPr lang="en-US" altLang="en-US" sz="1200" dirty="0">
              <a:latin typeface="Calibri" panose="020F0502020204030204" pitchFamily="34" charset="0"/>
              <a:ea typeface="Tahoma" panose="020B0604030504040204" pitchFamily="34" charset="0"/>
              <a:cs typeface="Tahoma" panose="020B0604030504040204" pitchFamily="34" charset="0"/>
            </a:endParaRPr>
          </a:p>
          <a:p>
            <a:pPr marL="152400" indent="0" eaLnBrk="1" hangingPunct="1">
              <a:buNone/>
            </a:pPr>
            <a:r>
              <a:rPr lang="en-US" altLang="en-US" b="1" dirty="0">
                <a:latin typeface="Calibri" panose="020F0502020204030204" pitchFamily="34" charset="0"/>
                <a:ea typeface="Tahoma" panose="020B0604030504040204" pitchFamily="34" charset="0"/>
                <a:cs typeface="Tahoma" panose="020B0604030504040204" pitchFamily="34" charset="0"/>
              </a:rPr>
              <a:t>Workplace</a:t>
            </a:r>
          </a:p>
          <a:p>
            <a:pPr eaLnBrk="1" hangingPunct="1">
              <a:buFont typeface="Wingdings" panose="05000000000000000000" pitchFamily="2" charset="2"/>
              <a:buChar char="§"/>
            </a:pPr>
            <a:r>
              <a:rPr lang="en-US" altLang="en-US" sz="2000" dirty="0">
                <a:latin typeface="Calibri" panose="020F0502020204030204" pitchFamily="34" charset="0"/>
                <a:ea typeface="Tahoma" panose="020B0604030504040204" pitchFamily="34" charset="0"/>
                <a:cs typeface="Tahoma" panose="020B0604030504040204" pitchFamily="34" charset="0"/>
              </a:rPr>
              <a:t>Take Breaks, Set Limits, Peer Support, Get Supervision, Use Vacations</a:t>
            </a:r>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5" y="1251083"/>
            <a:ext cx="8543925" cy="12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2"/>
          <p:cNvSpPr txBox="1">
            <a:spLocks/>
          </p:cNvSpPr>
          <p:nvPr/>
        </p:nvSpPr>
        <p:spPr bwMode="auto">
          <a:xfrm>
            <a:off x="182880" y="6583680"/>
            <a:ext cx="4114800" cy="182880"/>
          </a:xfrm>
          <a:prstGeom prst="rect">
            <a:avLst/>
          </a:prstGeom>
          <a:noFill/>
          <a:ln>
            <a:miter lim="800000"/>
            <a:headEnd/>
            <a:tailEnd/>
          </a:ln>
        </p:spPr>
        <p:txBody>
          <a:bodyPr>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rgbClr val="000000"/>
                </a:solidFill>
              </a:rPr>
              <a:t>© 2017 Ann &amp; Robert H. Lurie Children’s Hospital of Chicago  All rights reserved.</a:t>
            </a:r>
          </a:p>
        </p:txBody>
      </p:sp>
    </p:spTree>
    <p:extLst>
      <p:ext uri="{BB962C8B-B14F-4D97-AF65-F5344CB8AC3E}">
        <p14:creationId xmlns:p14="http://schemas.microsoft.com/office/powerpoint/2010/main" val="971136263"/>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4340" y="98049"/>
            <a:ext cx="7132320" cy="925068"/>
          </a:xfrm>
        </p:spPr>
        <p:txBody>
          <a:bodyPr>
            <a:normAutofit fontScale="90000"/>
          </a:bodyPr>
          <a:lstStyle/>
          <a:p>
            <a:r>
              <a:rPr lang="en-US" dirty="0"/>
              <a:t/>
            </a:r>
            <a:br>
              <a:rPr lang="en-US" dirty="0"/>
            </a:br>
            <a:r>
              <a:rPr lang="en-US" b="1" dirty="0"/>
              <a:t>2. Promote Healthy Coping </a:t>
            </a:r>
            <a:endParaRPr lang="en-US" dirty="0"/>
          </a:p>
        </p:txBody>
      </p:sp>
      <p:sp>
        <p:nvSpPr>
          <p:cNvPr id="5" name="Content Placeholder 4"/>
          <p:cNvSpPr>
            <a:spLocks noGrp="1"/>
          </p:cNvSpPr>
          <p:nvPr>
            <p:ph sz="half" idx="1"/>
          </p:nvPr>
        </p:nvSpPr>
        <p:spPr>
          <a:xfrm>
            <a:off x="434340" y="1300248"/>
            <a:ext cx="3429000" cy="3350073"/>
          </a:xfrm>
        </p:spPr>
        <p:txBody>
          <a:bodyPr/>
          <a:lstStyle/>
          <a:p>
            <a:r>
              <a:rPr lang="en-US" dirty="0">
                <a:solidFill>
                  <a:schemeClr val="tx1"/>
                </a:solidFill>
              </a:rPr>
              <a:t>Keeping family </a:t>
            </a:r>
            <a:r>
              <a:rPr lang="en-US" dirty="0"/>
              <a:t>&amp; </a:t>
            </a:r>
            <a:r>
              <a:rPr lang="en-US" dirty="0">
                <a:solidFill>
                  <a:schemeClr val="tx1"/>
                </a:solidFill>
              </a:rPr>
              <a:t>school routines </a:t>
            </a:r>
          </a:p>
          <a:p>
            <a:r>
              <a:rPr lang="en-US" dirty="0">
                <a:solidFill>
                  <a:schemeClr val="tx1"/>
                </a:solidFill>
              </a:rPr>
              <a:t>Limiting media use to avoid repetitive images &amp; messages that remind them of traumatic events. </a:t>
            </a:r>
          </a:p>
          <a:p>
            <a:r>
              <a:rPr lang="en-US" dirty="0">
                <a:solidFill>
                  <a:schemeClr val="tx1"/>
                </a:solidFill>
              </a:rPr>
              <a:t>Make time to talk about it</a:t>
            </a:r>
          </a:p>
          <a:p>
            <a:r>
              <a:rPr lang="en-US" dirty="0">
                <a:solidFill>
                  <a:schemeClr val="tx1"/>
                </a:solidFill>
              </a:rPr>
              <a:t>Relaxation practice </a:t>
            </a:r>
          </a:p>
          <a:p>
            <a:r>
              <a:rPr lang="en-US" dirty="0">
                <a:solidFill>
                  <a:schemeClr val="tx1"/>
                </a:solidFill>
              </a:rPr>
              <a:t>Talking and spending time with family, friends, or faith communities </a:t>
            </a:r>
          </a:p>
          <a:p>
            <a:r>
              <a:rPr lang="en-US" dirty="0">
                <a:solidFill>
                  <a:schemeClr val="tx1"/>
                </a:solidFill>
              </a:rPr>
              <a:t>Distraction </a:t>
            </a:r>
          </a:p>
          <a:p>
            <a:r>
              <a:rPr lang="en-US" dirty="0">
                <a:solidFill>
                  <a:schemeClr val="tx1"/>
                </a:solidFill>
              </a:rPr>
              <a:t>Using /consuming humor </a:t>
            </a:r>
          </a:p>
          <a:p>
            <a:endParaRPr lang="en-US" dirty="0"/>
          </a:p>
        </p:txBody>
      </p:sp>
      <p:sp>
        <p:nvSpPr>
          <p:cNvPr id="6" name="Content Placeholder 5"/>
          <p:cNvSpPr>
            <a:spLocks noGrp="1"/>
          </p:cNvSpPr>
          <p:nvPr>
            <p:ph sz="half" idx="2"/>
          </p:nvPr>
        </p:nvSpPr>
        <p:spPr>
          <a:xfrm>
            <a:off x="4297680" y="1300248"/>
            <a:ext cx="4224528" cy="4661599"/>
          </a:xfrm>
        </p:spPr>
        <p:txBody>
          <a:bodyPr/>
          <a:lstStyle/>
          <a:p>
            <a:r>
              <a:rPr lang="en-US" dirty="0">
                <a:solidFill>
                  <a:schemeClr val="tx1"/>
                </a:solidFill>
              </a:rPr>
              <a:t>Scheduling pleasant activities </a:t>
            </a:r>
          </a:p>
          <a:p>
            <a:r>
              <a:rPr lang="en-US" dirty="0">
                <a:solidFill>
                  <a:schemeClr val="tx1"/>
                </a:solidFill>
              </a:rPr>
              <a:t>Exercising </a:t>
            </a:r>
          </a:p>
          <a:p>
            <a:r>
              <a:rPr lang="en-US" dirty="0">
                <a:solidFill>
                  <a:schemeClr val="tx1"/>
                </a:solidFill>
              </a:rPr>
              <a:t>Writing in a journal </a:t>
            </a:r>
          </a:p>
          <a:p>
            <a:r>
              <a:rPr lang="en-US" dirty="0">
                <a:solidFill>
                  <a:schemeClr val="tx1"/>
                </a:solidFill>
              </a:rPr>
              <a:t>Being creative or artistic </a:t>
            </a:r>
          </a:p>
          <a:p>
            <a:r>
              <a:rPr lang="en-US" dirty="0">
                <a:solidFill>
                  <a:schemeClr val="tx1"/>
                </a:solidFill>
              </a:rPr>
              <a:t>Avoiding substance use </a:t>
            </a:r>
            <a:r>
              <a:rPr lang="en-US" dirty="0"/>
              <a:t>&amp;</a:t>
            </a:r>
            <a:r>
              <a:rPr lang="en-US" dirty="0">
                <a:solidFill>
                  <a:schemeClr val="tx1"/>
                </a:solidFill>
              </a:rPr>
              <a:t> isolation </a:t>
            </a:r>
          </a:p>
          <a:p>
            <a:pPr marL="34290" indent="0">
              <a:buNone/>
            </a:pPr>
            <a:endParaRPr lang="en-US" dirty="0"/>
          </a:p>
        </p:txBody>
      </p:sp>
      <p:pic>
        <p:nvPicPr>
          <p:cNvPr id="2" name="Picture 1"/>
          <p:cNvPicPr>
            <a:picLocks noChangeAspect="1"/>
          </p:cNvPicPr>
          <p:nvPr/>
        </p:nvPicPr>
        <p:blipFill>
          <a:blip r:embed="rId3"/>
          <a:stretch>
            <a:fillRect/>
          </a:stretch>
        </p:blipFill>
        <p:spPr>
          <a:xfrm>
            <a:off x="6726825" y="3423229"/>
            <a:ext cx="2092563" cy="1503167"/>
          </a:xfrm>
          <a:prstGeom prst="rect">
            <a:avLst/>
          </a:prstGeom>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12" y="1099770"/>
            <a:ext cx="8543925" cy="12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ooter Placeholder 2"/>
          <p:cNvSpPr txBox="1">
            <a:spLocks/>
          </p:cNvSpPr>
          <p:nvPr/>
        </p:nvSpPr>
        <p:spPr bwMode="auto">
          <a:xfrm>
            <a:off x="182880" y="6583680"/>
            <a:ext cx="4114800" cy="182880"/>
          </a:xfrm>
          <a:prstGeom prst="rect">
            <a:avLst/>
          </a:prstGeom>
          <a:noFill/>
          <a:ln>
            <a:miter lim="800000"/>
            <a:headEnd/>
            <a:tailEnd/>
          </a:ln>
        </p:spPr>
        <p:txBody>
          <a:bodyPr>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rgbClr val="000000"/>
                </a:solidFill>
              </a:rPr>
              <a:t>© 2017 Ann &amp; Robert H. Lurie Children’s Hospital of Chicago  All rights reserved.</a:t>
            </a:r>
          </a:p>
        </p:txBody>
      </p:sp>
      <p:pic>
        <p:nvPicPr>
          <p:cNvPr id="10" name="Picture 9">
            <a:extLst>
              <a:ext uri="{FF2B5EF4-FFF2-40B4-BE49-F238E27FC236}">
                <a16:creationId xmlns:a16="http://schemas.microsoft.com/office/drawing/2014/main" xmlns="" id="{BA6AA394-C934-482C-996A-B08DEEF72F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8742" y="3423229"/>
            <a:ext cx="2180903" cy="1451292"/>
          </a:xfrm>
          <a:prstGeom prst="rect">
            <a:avLst/>
          </a:prstGeom>
        </p:spPr>
      </p:pic>
      <p:pic>
        <p:nvPicPr>
          <p:cNvPr id="1028" name="Picture 4" descr="Image result for laughing">
            <a:extLst>
              <a:ext uri="{FF2B5EF4-FFF2-40B4-BE49-F238E27FC236}">
                <a16:creationId xmlns:a16="http://schemas.microsoft.com/office/drawing/2014/main" xmlns="" id="{6D46257E-59EA-45D0-BA61-252BE31214E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595" y="5036242"/>
            <a:ext cx="2084793" cy="13857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xmlns="" id="{1877DF65-10D6-43F0-8D78-7D6CFCD6B6B6}"/>
              </a:ext>
            </a:extLst>
          </p:cNvPr>
          <p:cNvPicPr>
            <a:picLocks noChangeAspect="1"/>
          </p:cNvPicPr>
          <p:nvPr/>
        </p:nvPicPr>
        <p:blipFill>
          <a:blip r:embed="rId7"/>
          <a:stretch>
            <a:fillRect/>
          </a:stretch>
        </p:blipFill>
        <p:spPr>
          <a:xfrm>
            <a:off x="4248742" y="4997515"/>
            <a:ext cx="2203362" cy="1463170"/>
          </a:xfrm>
          <a:prstGeom prst="rect">
            <a:avLst/>
          </a:prstGeom>
        </p:spPr>
      </p:pic>
    </p:spTree>
    <p:extLst>
      <p:ext uri="{BB962C8B-B14F-4D97-AF65-F5344CB8AC3E}">
        <p14:creationId xmlns:p14="http://schemas.microsoft.com/office/powerpoint/2010/main" val="46347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533" y="382134"/>
            <a:ext cx="7419096" cy="925068"/>
          </a:xfrm>
        </p:spPr>
        <p:txBody>
          <a:bodyPr>
            <a:normAutofit fontScale="90000"/>
          </a:bodyPr>
          <a:lstStyle/>
          <a:p>
            <a:r>
              <a:rPr lang="en-US" b="1" dirty="0"/>
              <a:t>3. Connect with social support and decrease a sense of isolation</a:t>
            </a:r>
          </a:p>
        </p:txBody>
      </p:sp>
      <p:sp>
        <p:nvSpPr>
          <p:cNvPr id="3" name="Content Placeholder 2"/>
          <p:cNvSpPr>
            <a:spLocks noGrp="1"/>
          </p:cNvSpPr>
          <p:nvPr>
            <p:ph idx="1"/>
          </p:nvPr>
        </p:nvSpPr>
        <p:spPr/>
        <p:txBody>
          <a:bodyPr>
            <a:normAutofit/>
          </a:bodyPr>
          <a:lstStyle/>
          <a:p>
            <a:r>
              <a:rPr lang="en-US" dirty="0"/>
              <a:t>Circles of Support and other safe spaces</a:t>
            </a:r>
          </a:p>
          <a:p>
            <a:r>
              <a:rPr lang="en-US" dirty="0"/>
              <a:t>Connect with faith communities</a:t>
            </a:r>
          </a:p>
        </p:txBody>
      </p:sp>
      <p:pic>
        <p:nvPicPr>
          <p:cNvPr id="4" name="Picture 3"/>
          <p:cNvPicPr>
            <a:picLocks noChangeAspect="1"/>
          </p:cNvPicPr>
          <p:nvPr/>
        </p:nvPicPr>
        <p:blipFill>
          <a:blip r:embed="rId3"/>
          <a:stretch>
            <a:fillRect/>
          </a:stretch>
        </p:blipFill>
        <p:spPr>
          <a:xfrm>
            <a:off x="1456206" y="2693747"/>
            <a:ext cx="5474557" cy="2498285"/>
          </a:xfrm>
          <a:prstGeom prst="rect">
            <a:avLst/>
          </a:prstGeom>
        </p:spPr>
      </p:pic>
      <p:sp>
        <p:nvSpPr>
          <p:cNvPr id="5" name="Footer Placeholder 2"/>
          <p:cNvSpPr txBox="1">
            <a:spLocks/>
          </p:cNvSpPr>
          <p:nvPr/>
        </p:nvSpPr>
        <p:spPr bwMode="auto">
          <a:xfrm>
            <a:off x="182880" y="6583680"/>
            <a:ext cx="4114800" cy="182880"/>
          </a:xfrm>
          <a:prstGeom prst="rect">
            <a:avLst/>
          </a:prstGeom>
          <a:noFill/>
          <a:ln>
            <a:miter lim="800000"/>
            <a:headEnd/>
            <a:tailEnd/>
          </a:ln>
        </p:spPr>
        <p:txBody>
          <a:bodyPr>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rgbClr val="000000"/>
                </a:solidFill>
              </a:rPr>
              <a:t>© 2017 Ann &amp; Robert H. Lurie Children’s Hospital of Chicago  All rights reserved.</a:t>
            </a:r>
          </a:p>
        </p:txBody>
      </p:sp>
    </p:spTree>
    <p:extLst>
      <p:ext uri="{BB962C8B-B14F-4D97-AF65-F5344CB8AC3E}">
        <p14:creationId xmlns:p14="http://schemas.microsoft.com/office/powerpoint/2010/main" val="171382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423860" y="230662"/>
            <a:ext cx="6484940" cy="947737"/>
          </a:xfrm>
        </p:spPr>
        <p:txBody>
          <a:bodyPr/>
          <a:lstStyle/>
          <a:p>
            <a:r>
              <a:rPr lang="en-US" altLang="en-US" sz="3200" b="1" dirty="0">
                <a:solidFill>
                  <a:schemeClr val="tx2">
                    <a:lumMod val="75000"/>
                  </a:schemeClr>
                </a:solidFill>
                <a:latin typeface="Calibri" panose="020F0502020204030204" pitchFamily="34" charset="0"/>
                <a:ea typeface="Tahoma" panose="020B0604030504040204" pitchFamily="34" charset="0"/>
                <a:cs typeface="Calibri" panose="020F0502020204030204" pitchFamily="34" charset="0"/>
              </a:rPr>
              <a:t>Create Welcoming &amp; Safe Spaces</a:t>
            </a:r>
          </a:p>
        </p:txBody>
      </p:sp>
      <p:sp>
        <p:nvSpPr>
          <p:cNvPr id="3" name="Content Placeholder 2"/>
          <p:cNvSpPr>
            <a:spLocks noGrp="1"/>
          </p:cNvSpPr>
          <p:nvPr>
            <p:ph idx="1"/>
          </p:nvPr>
        </p:nvSpPr>
        <p:spPr>
          <a:xfrm>
            <a:off x="304798" y="1349669"/>
            <a:ext cx="8543925" cy="5003005"/>
          </a:xfrm>
        </p:spPr>
        <p:txBody>
          <a:bodyPr/>
          <a:lstStyle/>
          <a:p>
            <a:pPr marL="0" indent="0">
              <a:buNone/>
              <a:defRPr/>
            </a:pPr>
            <a:r>
              <a:rPr lang="en-US" b="1" dirty="0">
                <a:ea typeface="Tahoma" panose="020B0604030504040204" pitchFamily="34" charset="0"/>
                <a:cs typeface="Tahoma" panose="020B0604030504040204" pitchFamily="34" charset="0"/>
              </a:rPr>
              <a:t>Support staff  by offering consultation &amp; on-going professional development opportunities</a:t>
            </a:r>
            <a:endParaRPr lang="en-US" sz="2000" b="1" dirty="0">
              <a:ea typeface="Tahoma" panose="020B0604030504040204" pitchFamily="34" charset="0"/>
              <a:cs typeface="Tahoma" panose="020B0604030504040204" pitchFamily="34" charset="0"/>
            </a:endParaRPr>
          </a:p>
          <a:p>
            <a:pPr>
              <a:defRPr/>
            </a:pPr>
            <a:r>
              <a:rPr lang="en-US" dirty="0">
                <a:ea typeface="Tahoma" panose="020B0604030504040204" pitchFamily="34" charset="0"/>
                <a:cs typeface="Tahoma" panose="020B0604030504040204" pitchFamily="34" charset="0"/>
              </a:rPr>
              <a:t>Train staff on trauma exposure for refugee/immigrants</a:t>
            </a:r>
          </a:p>
          <a:p>
            <a:pPr>
              <a:defRPr/>
            </a:pPr>
            <a:r>
              <a:rPr lang="en-US" dirty="0" smtClean="0">
                <a:ea typeface="Tahoma" panose="020B0604030504040204" pitchFamily="34" charset="0"/>
                <a:cs typeface="Tahoma" panose="020B0604030504040204" pitchFamily="34" charset="0"/>
              </a:rPr>
              <a:t>Cultural </a:t>
            </a:r>
            <a:r>
              <a:rPr lang="en-US" dirty="0">
                <a:ea typeface="Tahoma" panose="020B0604030504040204" pitchFamily="34" charset="0"/>
                <a:cs typeface="Tahoma" panose="020B0604030504040204" pitchFamily="34" charset="0"/>
              </a:rPr>
              <a:t>humility</a:t>
            </a:r>
          </a:p>
          <a:p>
            <a:pPr lvl="1">
              <a:buFont typeface="Arial" panose="020B0604020202020204" pitchFamily="34" charset="0"/>
              <a:buChar char="•"/>
              <a:defRPr/>
            </a:pPr>
            <a:r>
              <a:rPr lang="en-US" dirty="0">
                <a:ea typeface="Tahoma" panose="020B0604030504040204" pitchFamily="34" charset="0"/>
                <a:cs typeface="Tahoma" panose="020B0604030504040204" pitchFamily="34" charset="0"/>
              </a:rPr>
              <a:t>Inform staff and provide education about countries of origin for refugee/immigrant youth/families being served by your agency</a:t>
            </a:r>
          </a:p>
          <a:p>
            <a:pPr lvl="2">
              <a:defRPr/>
            </a:pPr>
            <a:r>
              <a:rPr lang="en-US" dirty="0"/>
              <a:t>BRYCS: </a:t>
            </a:r>
            <a:r>
              <a:rPr lang="en-US" u="sng" dirty="0"/>
              <a:t>http://www.brycs.org/aboutRefugees</a:t>
            </a:r>
          </a:p>
          <a:p>
            <a:pPr lvl="2">
              <a:defRPr/>
            </a:pPr>
            <a:r>
              <a:rPr lang="en-US" dirty="0">
                <a:ea typeface="Tahoma" panose="020B0604030504040204" pitchFamily="34" charset="0"/>
                <a:cs typeface="Tahoma" panose="020B0604030504040204" pitchFamily="34" charset="0"/>
              </a:rPr>
              <a:t>Cultural Orientation: </a:t>
            </a:r>
            <a:r>
              <a:rPr lang="en-US" dirty="0" smtClean="0">
                <a:ea typeface="Tahoma" panose="020B0604030504040204" pitchFamily="34" charset="0"/>
                <a:cs typeface="Tahoma" panose="020B0604030504040204" pitchFamily="34" charset="0"/>
                <a:hlinkClick r:id="rId3"/>
              </a:rPr>
              <a:t>www.culturalorientation.net</a:t>
            </a:r>
            <a:endParaRPr lang="en-US" dirty="0" smtClean="0">
              <a:ea typeface="Tahoma" panose="020B0604030504040204" pitchFamily="34" charset="0"/>
              <a:cs typeface="Tahoma" panose="020B0604030504040204" pitchFamily="34" charset="0"/>
            </a:endParaRPr>
          </a:p>
          <a:p>
            <a:r>
              <a:rPr lang="en-US" dirty="0" smtClean="0"/>
              <a:t>Strengths-based approaches</a:t>
            </a:r>
          </a:p>
          <a:p>
            <a:r>
              <a:rPr lang="en-US" dirty="0" smtClean="0"/>
              <a:t>Using </a:t>
            </a:r>
            <a:r>
              <a:rPr lang="en-US" dirty="0"/>
              <a:t>teaching tools for staff and students to develop a  </a:t>
            </a:r>
            <a:r>
              <a:rPr lang="en-US" dirty="0" smtClean="0"/>
              <a:t>          school </a:t>
            </a:r>
            <a:r>
              <a:rPr lang="en-US" dirty="0"/>
              <a:t>climate that fosters inclusion and promotes </a:t>
            </a:r>
            <a:r>
              <a:rPr lang="en-US" dirty="0" smtClean="0"/>
              <a:t>             tolerance</a:t>
            </a:r>
            <a:endParaRPr lang="en-US" dirty="0"/>
          </a:p>
          <a:p>
            <a:pPr lvl="3"/>
            <a:r>
              <a:rPr lang="en-US" dirty="0" smtClean="0"/>
              <a:t>Strengths-based approaches</a:t>
            </a:r>
          </a:p>
          <a:p>
            <a:pPr lvl="3"/>
            <a:r>
              <a:rPr lang="en-US" dirty="0" smtClean="0"/>
              <a:t>Teaching </a:t>
            </a:r>
            <a:r>
              <a:rPr lang="en-US" dirty="0"/>
              <a:t>Tolerance  (</a:t>
            </a:r>
            <a:r>
              <a:rPr lang="en-US" dirty="0">
                <a:hlinkClick r:id="rId4"/>
              </a:rPr>
              <a:t>www.teachingtolerance.org</a:t>
            </a:r>
            <a:r>
              <a:rPr lang="en-US" dirty="0"/>
              <a:t>)</a:t>
            </a:r>
          </a:p>
          <a:p>
            <a:pPr lvl="1">
              <a:defRPr/>
            </a:pPr>
            <a:endParaRPr lang="en-US" dirty="0">
              <a:ea typeface="Tahoma" panose="020B0604030504040204" pitchFamily="34" charset="0"/>
              <a:cs typeface="Tahoma" panose="020B0604030504040204" pitchFamily="34" charset="0"/>
            </a:endParaRPr>
          </a:p>
          <a:p>
            <a:pPr marL="685800" lvl="3" indent="0">
              <a:buNone/>
              <a:defRPr/>
            </a:pPr>
            <a:endParaRPr lang="en-US" sz="2400" dirty="0">
              <a:ea typeface="Tahoma" panose="020B0604030504040204" pitchFamily="34" charset="0"/>
              <a:cs typeface="Tahoma" panose="020B0604030504040204" pitchFamily="34" charset="0"/>
            </a:endParaRPr>
          </a:p>
          <a:p>
            <a:pPr marL="457200" indent="-457200">
              <a:buFont typeface="+mj-lt"/>
              <a:buAutoNum type="arabicPeriod"/>
              <a:defRPr/>
            </a:pPr>
            <a:endParaRPr lang="en-US" sz="2400" b="1" dirty="0">
              <a:ea typeface="Tahoma" panose="020B0604030504040204" pitchFamily="34" charset="0"/>
              <a:cs typeface="Tahoma" panose="020B0604030504040204" pitchFamily="34" charset="0"/>
            </a:endParaRPr>
          </a:p>
          <a:p>
            <a:pPr marL="400050" lvl="1" indent="0">
              <a:buFont typeface="Arial" pitchFamily="34" charset="0"/>
              <a:buNone/>
              <a:defRPr/>
            </a:pPr>
            <a:endParaRPr lang="en-US" sz="1400" dirty="0">
              <a:ea typeface="Tahoma" panose="020B0604030504040204" pitchFamily="34" charset="0"/>
              <a:cs typeface="Tahoma" panose="020B0604030504040204" pitchFamily="34" charset="0"/>
            </a:endParaRPr>
          </a:p>
        </p:txBody>
      </p:sp>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798" y="1225844"/>
            <a:ext cx="8543925" cy="12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2"/>
          <p:cNvSpPr txBox="1">
            <a:spLocks/>
          </p:cNvSpPr>
          <p:nvPr/>
        </p:nvSpPr>
        <p:spPr bwMode="auto">
          <a:xfrm>
            <a:off x="182880" y="6583680"/>
            <a:ext cx="4114800" cy="182880"/>
          </a:xfrm>
          <a:prstGeom prst="rect">
            <a:avLst/>
          </a:prstGeom>
          <a:noFill/>
          <a:ln>
            <a:miter lim="800000"/>
            <a:headEnd/>
            <a:tailEnd/>
          </a:ln>
        </p:spPr>
        <p:txBody>
          <a:bodyPr>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rgbClr val="000000"/>
                </a:solidFill>
              </a:rPr>
              <a:t>© 2017 Ann &amp; Robert H. Lurie Children’s Hospital of Chicago  All rights reserved.</a:t>
            </a:r>
          </a:p>
        </p:txBody>
      </p:sp>
      <p:pic>
        <p:nvPicPr>
          <p:cNvPr id="7" name="Picture 6"/>
          <p:cNvPicPr>
            <a:picLocks noChangeAspect="1"/>
          </p:cNvPicPr>
          <p:nvPr/>
        </p:nvPicPr>
        <p:blipFill>
          <a:blip r:embed="rId6"/>
          <a:stretch>
            <a:fillRect/>
          </a:stretch>
        </p:blipFill>
        <p:spPr>
          <a:xfrm>
            <a:off x="7395113" y="4754880"/>
            <a:ext cx="1656885" cy="2011680"/>
          </a:xfrm>
          <a:prstGeom prst="rect">
            <a:avLst/>
          </a:prstGeom>
        </p:spPr>
      </p:pic>
    </p:spTree>
    <p:extLst>
      <p:ext uri="{BB962C8B-B14F-4D97-AF65-F5344CB8AC3E}">
        <p14:creationId xmlns:p14="http://schemas.microsoft.com/office/powerpoint/2010/main" val="32560008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0" y="1"/>
            <a:ext cx="7427742" cy="904104"/>
          </a:xfrm>
        </p:spPr>
        <p:txBody>
          <a:bodyPr/>
          <a:lstStyle/>
          <a:p>
            <a:pPr algn="ctr"/>
            <a:r>
              <a:rPr lang="en-US" altLang="en-US" sz="2800" b="1" dirty="0">
                <a:solidFill>
                  <a:schemeClr val="tx2">
                    <a:lumMod val="75000"/>
                  </a:schemeClr>
                </a:solidFill>
                <a:latin typeface="+mj-lt"/>
              </a:rPr>
              <a:t>     </a:t>
            </a:r>
            <a:r>
              <a:rPr lang="en-US" altLang="en-US" sz="2800" b="1" dirty="0">
                <a:solidFill>
                  <a:schemeClr val="tx2">
                    <a:lumMod val="75000"/>
                  </a:schemeClr>
                </a:solidFill>
                <a:latin typeface="Calibri" panose="020F0502020204030204" pitchFamily="34" charset="0"/>
                <a:cs typeface="Calibri" panose="020F0502020204030204" pitchFamily="34" charset="0"/>
              </a:rPr>
              <a:t>   </a:t>
            </a:r>
            <a:r>
              <a:rPr lang="en-US" altLang="en-US" sz="3200" b="1" dirty="0">
                <a:solidFill>
                  <a:schemeClr val="tx2">
                    <a:lumMod val="75000"/>
                  </a:schemeClr>
                </a:solidFill>
                <a:latin typeface="Calibri" panose="020F0502020204030204" pitchFamily="34" charset="0"/>
                <a:ea typeface="Tahoma" panose="020B0604030504040204" pitchFamily="34" charset="0"/>
                <a:cs typeface="Calibri" panose="020F0502020204030204" pitchFamily="34" charset="0"/>
              </a:rPr>
              <a:t>Create Welcoming &amp; Safe Spaces</a:t>
            </a:r>
            <a:endParaRPr lang="en-US" altLang="en-US" b="1" dirty="0">
              <a:solidFill>
                <a:schemeClr val="tx2">
                  <a:lumMod val="75000"/>
                </a:schemeClr>
              </a:solidFill>
              <a:latin typeface="Calibri" panose="020F0502020204030204" pitchFamily="34" charset="0"/>
              <a:ea typeface="Tahoma" panose="020B0604030504040204" pitchFamily="34" charset="0"/>
              <a:cs typeface="Calibri" panose="020F0502020204030204" pitchFamily="34" charset="0"/>
            </a:endParaRPr>
          </a:p>
        </p:txBody>
      </p:sp>
      <p:sp>
        <p:nvSpPr>
          <p:cNvPr id="3" name="Content Placeholder 2"/>
          <p:cNvSpPr>
            <a:spLocks noGrp="1"/>
          </p:cNvSpPr>
          <p:nvPr>
            <p:ph sz="half" idx="1"/>
          </p:nvPr>
        </p:nvSpPr>
        <p:spPr>
          <a:xfrm>
            <a:off x="433999" y="1218469"/>
            <a:ext cx="5710991" cy="5051103"/>
          </a:xfrm>
          <a:noFill/>
        </p:spPr>
        <p:txBody>
          <a:bodyPr/>
          <a:lstStyle/>
          <a:p>
            <a:pPr marL="0" indent="0">
              <a:buNone/>
              <a:defRPr/>
            </a:pPr>
            <a:r>
              <a:rPr lang="en-US" sz="2400" b="1" dirty="0">
                <a:latin typeface="Calibri" panose="020F0502020204030204" pitchFamily="34" charset="0"/>
                <a:ea typeface="Tahoma" panose="020B0604030504040204" pitchFamily="34" charset="0"/>
                <a:cs typeface="Calibri" panose="020F0502020204030204" pitchFamily="34" charset="0"/>
              </a:rPr>
              <a:t>Create predictable &amp; safe environments in all areas of the agency</a:t>
            </a:r>
          </a:p>
          <a:p>
            <a:pPr>
              <a:defRPr/>
            </a:pPr>
            <a:r>
              <a:rPr lang="en-US" sz="2400" dirty="0">
                <a:latin typeface="Calibri" panose="020F0502020204030204" pitchFamily="34" charset="0"/>
                <a:ea typeface="Tahoma" panose="020B0604030504040204" pitchFamily="34" charset="0"/>
                <a:cs typeface="Calibri" panose="020F0502020204030204" pitchFamily="34" charset="0"/>
              </a:rPr>
              <a:t>Verbal and visual communication that the agency is a safe &amp; welcoming environment </a:t>
            </a:r>
          </a:p>
          <a:p>
            <a:pPr>
              <a:defRPr/>
            </a:pPr>
            <a:r>
              <a:rPr lang="en-US" sz="2400" dirty="0">
                <a:ea typeface="Tahoma" panose="020B0604030504040204" pitchFamily="34" charset="0"/>
                <a:cs typeface="Tahoma" panose="020B0604030504040204" pitchFamily="34" charset="0"/>
              </a:rPr>
              <a:t>Routines &amp; structure help youth know what to expect </a:t>
            </a:r>
          </a:p>
          <a:p>
            <a:pPr lvl="2">
              <a:defRPr/>
            </a:pPr>
            <a:r>
              <a:rPr lang="en-US" sz="2000" dirty="0">
                <a:ea typeface="Tahoma" panose="020B0604030504040204" pitchFamily="34" charset="0"/>
                <a:cs typeface="Tahoma" panose="020B0604030504040204" pitchFamily="34" charset="0"/>
              </a:rPr>
              <a:t>Visual calendars or schedules, consistent routines </a:t>
            </a:r>
          </a:p>
          <a:p>
            <a:pPr>
              <a:spcBef>
                <a:spcPts val="0"/>
              </a:spcBef>
            </a:pPr>
            <a:r>
              <a:rPr lang="en-US" dirty="0"/>
              <a:t>Create opportunities for choice (e.g., where to sit)</a:t>
            </a:r>
          </a:p>
          <a:p>
            <a:pPr>
              <a:spcBef>
                <a:spcPts val="0"/>
              </a:spcBef>
            </a:pPr>
            <a:r>
              <a:rPr lang="en-US" dirty="0" smtClean="0"/>
              <a:t>Use </a:t>
            </a:r>
            <a:r>
              <a:rPr lang="en-US" dirty="0"/>
              <a:t>professional interpreters</a:t>
            </a:r>
          </a:p>
          <a:p>
            <a:pPr lvl="1"/>
            <a:r>
              <a:rPr lang="en-US" dirty="0"/>
              <a:t>Discuss confidentiality </a:t>
            </a:r>
          </a:p>
          <a:p>
            <a:pPr lvl="1"/>
            <a:r>
              <a:rPr lang="en-US" dirty="0"/>
              <a:t>Focus on client to build rapport</a:t>
            </a:r>
          </a:p>
          <a:p>
            <a:pPr>
              <a:defRPr/>
            </a:pPr>
            <a:endParaRPr lang="en-US" sz="2800" dirty="0">
              <a:ea typeface="Tahoma" panose="020B0604030504040204" pitchFamily="34" charset="0"/>
              <a:cs typeface="Tahoma" panose="020B0604030504040204" pitchFamily="34" charset="0"/>
            </a:endParaRPr>
          </a:p>
          <a:p>
            <a:pPr marL="0" indent="0">
              <a:spcBef>
                <a:spcPts val="0"/>
              </a:spcBef>
              <a:buNone/>
              <a:defRPr/>
            </a:pPr>
            <a:r>
              <a:rPr lang="en-US" sz="2600" dirty="0">
                <a:latin typeface="Tahoma" panose="020B0604030504040204" pitchFamily="34" charset="0"/>
                <a:ea typeface="Tahoma" panose="020B0604030504040204" pitchFamily="34" charset="0"/>
                <a:cs typeface="Tahoma" panose="020B0604030504040204" pitchFamily="34" charset="0"/>
              </a:rPr>
              <a:t/>
            </a:r>
            <a:br>
              <a:rPr lang="en-US" sz="2600" dirty="0">
                <a:latin typeface="Tahoma" panose="020B0604030504040204" pitchFamily="34" charset="0"/>
                <a:ea typeface="Tahoma" panose="020B0604030504040204" pitchFamily="34" charset="0"/>
                <a:cs typeface="Tahoma" panose="020B0604030504040204" pitchFamily="34" charset="0"/>
              </a:rPr>
            </a:br>
            <a:endParaRPr lang="en-US" sz="2600" dirty="0">
              <a:latin typeface="Tahoma" panose="020B0604030504040204" pitchFamily="34" charset="0"/>
              <a:ea typeface="Tahoma" panose="020B0604030504040204" pitchFamily="34" charset="0"/>
              <a:cs typeface="Tahoma" panose="020B0604030504040204" pitchFamily="34" charset="0"/>
            </a:endParaRPr>
          </a:p>
          <a:p>
            <a:pPr>
              <a:defRPr/>
            </a:pPr>
            <a:endParaRPr lang="en-US"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803" y="999375"/>
            <a:ext cx="8543925" cy="12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stretch>
            <a:fillRect/>
          </a:stretch>
        </p:blipFill>
        <p:spPr>
          <a:xfrm>
            <a:off x="6333959" y="2092910"/>
            <a:ext cx="2565503" cy="3302219"/>
          </a:xfrm>
          <a:prstGeom prst="rect">
            <a:avLst/>
          </a:prstGeom>
        </p:spPr>
      </p:pic>
      <p:sp>
        <p:nvSpPr>
          <p:cNvPr id="6" name="TextBox 5"/>
          <p:cNvSpPr txBox="1"/>
          <p:nvPr/>
        </p:nvSpPr>
        <p:spPr>
          <a:xfrm>
            <a:off x="3659239" y="6429791"/>
            <a:ext cx="7914941" cy="307777"/>
          </a:xfrm>
          <a:prstGeom prst="rect">
            <a:avLst/>
          </a:prstGeom>
          <a:noFill/>
        </p:spPr>
        <p:txBody>
          <a:bodyPr wrap="square" rtlCol="0">
            <a:spAutoFit/>
          </a:bodyPr>
          <a:lstStyle/>
          <a:p>
            <a:r>
              <a:rPr lang="en-US" sz="1400" dirty="0">
                <a:solidFill>
                  <a:srgbClr val="000000"/>
                </a:solidFill>
              </a:rPr>
              <a:t>Sign created by </a:t>
            </a:r>
            <a:r>
              <a:rPr lang="en-US" sz="1400" dirty="0" err="1">
                <a:solidFill>
                  <a:srgbClr val="000000"/>
                </a:solidFill>
              </a:rPr>
              <a:t>Favianna</a:t>
            </a:r>
            <a:r>
              <a:rPr lang="en-US" sz="1400" dirty="0">
                <a:solidFill>
                  <a:srgbClr val="000000"/>
                </a:solidFill>
              </a:rPr>
              <a:t> Rodriguez: http://educationvotes.nea.org</a:t>
            </a:r>
          </a:p>
        </p:txBody>
      </p:sp>
      <p:sp>
        <p:nvSpPr>
          <p:cNvPr id="7" name="Footer Placeholder 2"/>
          <p:cNvSpPr txBox="1">
            <a:spLocks/>
          </p:cNvSpPr>
          <p:nvPr/>
        </p:nvSpPr>
        <p:spPr bwMode="auto">
          <a:xfrm>
            <a:off x="182880" y="6583680"/>
            <a:ext cx="4114800" cy="182880"/>
          </a:xfrm>
          <a:prstGeom prst="rect">
            <a:avLst/>
          </a:prstGeom>
          <a:noFill/>
          <a:ln>
            <a:miter lim="800000"/>
            <a:headEnd/>
            <a:tailEnd/>
          </a:ln>
        </p:spPr>
        <p:txBody>
          <a:bodyPr>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rgbClr val="000000"/>
                </a:solidFill>
              </a:rPr>
              <a:t>© 2017 Ann &amp; Robert H. Lurie Children’s Hospital of Chicago  All rights reserved.</a:t>
            </a:r>
          </a:p>
        </p:txBody>
      </p:sp>
    </p:spTree>
    <p:extLst>
      <p:ext uri="{BB962C8B-B14F-4D97-AF65-F5344CB8AC3E}">
        <p14:creationId xmlns:p14="http://schemas.microsoft.com/office/powerpoint/2010/main" val="34449641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441503" y="166926"/>
            <a:ext cx="7699193" cy="738961"/>
          </a:xfrm>
        </p:spPr>
        <p:txBody>
          <a:bodyPr/>
          <a:lstStyle/>
          <a:p>
            <a:pPr algn="ctr"/>
            <a:r>
              <a:rPr lang="en-US" altLang="en-US" sz="3200" b="1" dirty="0">
                <a:solidFill>
                  <a:schemeClr val="tx2">
                    <a:lumMod val="75000"/>
                  </a:schemeClr>
                </a:solidFill>
                <a:latin typeface="Calibri" panose="020F0502020204030204" pitchFamily="34" charset="0"/>
                <a:ea typeface="Tahoma" panose="020B0604030504040204" pitchFamily="34" charset="0"/>
                <a:cs typeface="Calibri" panose="020F0502020204030204" pitchFamily="34" charset="0"/>
              </a:rPr>
              <a:t>Connectedness &amp; Social Support</a:t>
            </a:r>
          </a:p>
        </p:txBody>
      </p:sp>
      <p:sp>
        <p:nvSpPr>
          <p:cNvPr id="3" name="Content Placeholder 2"/>
          <p:cNvSpPr>
            <a:spLocks noGrp="1"/>
          </p:cNvSpPr>
          <p:nvPr>
            <p:ph idx="1"/>
          </p:nvPr>
        </p:nvSpPr>
        <p:spPr>
          <a:xfrm>
            <a:off x="318776" y="1234106"/>
            <a:ext cx="7960785" cy="4273853"/>
          </a:xfrm>
        </p:spPr>
        <p:txBody>
          <a:bodyPr/>
          <a:lstStyle/>
          <a:p>
            <a:pPr lvl="3">
              <a:defRPr/>
            </a:pPr>
            <a:endParaRPr lang="en-US" dirty="0">
              <a:ea typeface="Tahoma" panose="020B0604030504040204" pitchFamily="34" charset="0"/>
              <a:cs typeface="Tahoma" panose="020B0604030504040204" pitchFamily="34" charset="0"/>
            </a:endParaRPr>
          </a:p>
          <a:p>
            <a:pPr>
              <a:defRPr/>
            </a:pPr>
            <a:endParaRPr lang="en-US"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776" y="1058596"/>
            <a:ext cx="8543925" cy="12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11083" y="1285161"/>
            <a:ext cx="8381373" cy="5570756"/>
          </a:xfrm>
          <a:prstGeom prst="rect">
            <a:avLst/>
          </a:prstGeom>
        </p:spPr>
        <p:txBody>
          <a:bodyPr wrap="square">
            <a:spAutoFit/>
          </a:bodyPr>
          <a:lstStyle/>
          <a:p>
            <a:pPr marL="57150">
              <a:defRPr/>
            </a:pPr>
            <a:r>
              <a:rPr lang="en-US" sz="2400" b="1" dirty="0">
                <a:solidFill>
                  <a:srgbClr val="000000"/>
                </a:solidFill>
                <a:latin typeface="Calibri" panose="020F0502020204030204" pitchFamily="34" charset="0"/>
                <a:ea typeface="Tahoma" panose="020B0604030504040204" pitchFamily="34" charset="0"/>
                <a:cs typeface="Calibri" panose="020F0502020204030204" pitchFamily="34" charset="0"/>
              </a:rPr>
              <a:t>Develop caring, supportive relationships for all young people</a:t>
            </a:r>
          </a:p>
          <a:p>
            <a:pPr marL="342900" indent="-342900">
              <a:buFont typeface="Arial" panose="020B0604020202020204" pitchFamily="34" charset="0"/>
              <a:buChar char="•"/>
              <a:defRPr/>
            </a:pPr>
            <a:r>
              <a:rPr lang="en-US" sz="2400" dirty="0">
                <a:solidFill>
                  <a:srgbClr val="000000"/>
                </a:solidFill>
                <a:latin typeface="Calibri" panose="020F0502020204030204" pitchFamily="34" charset="0"/>
                <a:ea typeface="Tahoma" panose="020B0604030504040204" pitchFamily="34" charset="0"/>
                <a:cs typeface="Calibri" panose="020F0502020204030204" pitchFamily="34" charset="0"/>
              </a:rPr>
              <a:t>Make children/families feel welcome</a:t>
            </a:r>
          </a:p>
          <a:p>
            <a:pPr marL="800100" lvl="1" indent="-342900">
              <a:buFont typeface="Arial" panose="020B0604020202020204" pitchFamily="34" charset="0"/>
              <a:buChar char="•"/>
              <a:defRPr/>
            </a:pPr>
            <a:r>
              <a:rPr lang="en-US" sz="2000" dirty="0">
                <a:solidFill>
                  <a:srgbClr val="000000"/>
                </a:solidFill>
                <a:latin typeface="Calibri" panose="020F0502020204030204" pitchFamily="34" charset="0"/>
                <a:ea typeface="Tahoma" panose="020B0604030504040204" pitchFamily="34" charset="0"/>
                <a:cs typeface="Calibri" panose="020F0502020204030204" pitchFamily="34" charset="0"/>
              </a:rPr>
              <a:t>Learn to pronounce names correctly</a:t>
            </a:r>
          </a:p>
          <a:p>
            <a:pPr marL="800100" lvl="1" indent="-342900">
              <a:buFont typeface="Arial" panose="020B0604020202020204" pitchFamily="34" charset="0"/>
              <a:buChar char="•"/>
              <a:defRPr/>
            </a:pPr>
            <a:r>
              <a:rPr lang="en-US" sz="2000" dirty="0">
                <a:solidFill>
                  <a:srgbClr val="000000"/>
                </a:solidFill>
                <a:latin typeface="Calibri" panose="020F0502020204030204" pitchFamily="34" charset="0"/>
                <a:ea typeface="Tahoma" panose="020B0604030504040204" pitchFamily="34" charset="0"/>
                <a:cs typeface="Calibri" panose="020F0502020204030204" pitchFamily="34" charset="0"/>
              </a:rPr>
              <a:t>Learn how to greet them in their native language</a:t>
            </a:r>
          </a:p>
          <a:p>
            <a:pPr marL="800100" lvl="1" indent="-342900">
              <a:buFont typeface="Arial" panose="020B0604020202020204" pitchFamily="34" charset="0"/>
              <a:buChar char="•"/>
              <a:defRPr/>
            </a:pPr>
            <a:r>
              <a:rPr lang="en-US" sz="2000" dirty="0">
                <a:solidFill>
                  <a:srgbClr val="000000"/>
                </a:solidFill>
                <a:latin typeface="Calibri" panose="020F0502020204030204" pitchFamily="34" charset="0"/>
              </a:rPr>
              <a:t>Speak and behave in ways that affirm the person’s culture, gender, customs, and religion</a:t>
            </a:r>
          </a:p>
          <a:p>
            <a:pPr marL="800100" lvl="1" indent="-342900">
              <a:buFont typeface="Arial" panose="020B0604020202020204" pitchFamily="34" charset="0"/>
              <a:buChar char="•"/>
              <a:defRPr/>
            </a:pPr>
            <a:r>
              <a:rPr lang="en-US" sz="2000" dirty="0">
                <a:solidFill>
                  <a:srgbClr val="000000"/>
                </a:solidFill>
                <a:latin typeface="Calibri" panose="020F0502020204030204" pitchFamily="34" charset="0"/>
                <a:ea typeface="Tahoma" panose="020B0604030504040204" pitchFamily="34" charset="0"/>
                <a:cs typeface="Calibri" panose="020F0502020204030204" pitchFamily="34" charset="0"/>
              </a:rPr>
              <a:t>Orient them to agency space and norms</a:t>
            </a:r>
          </a:p>
          <a:p>
            <a:pPr marL="800100" lvl="1" indent="-342900">
              <a:buFont typeface="Arial" panose="020B0604020202020204" pitchFamily="34" charset="0"/>
              <a:buChar char="•"/>
              <a:defRPr/>
            </a:pPr>
            <a:endParaRPr lang="en-US" sz="2000" dirty="0">
              <a:solidFill>
                <a:srgbClr val="000000"/>
              </a:solidFill>
              <a:latin typeface="Calibri" panose="020F0502020204030204" pitchFamily="34" charset="0"/>
              <a:ea typeface="Tahoma" panose="020B0604030504040204" pitchFamily="34" charset="0"/>
              <a:cs typeface="Calibri" panose="020F0502020204030204" pitchFamily="34" charset="0"/>
            </a:endParaRPr>
          </a:p>
          <a:p>
            <a:pPr marL="342900" indent="-342900">
              <a:buFont typeface="Arial" panose="020B0604020202020204" pitchFamily="34" charset="0"/>
              <a:buChar char="•"/>
              <a:defRPr/>
            </a:pPr>
            <a:r>
              <a:rPr lang="en-US" sz="2400" dirty="0">
                <a:solidFill>
                  <a:srgbClr val="000000"/>
                </a:solidFill>
                <a:latin typeface="Calibri" panose="020F0502020204030204" pitchFamily="34" charset="0"/>
                <a:ea typeface="Tahoma" panose="020B0604030504040204" pitchFamily="34" charset="0"/>
                <a:cs typeface="Calibri" panose="020F0502020204030204" pitchFamily="34" charset="0"/>
              </a:rPr>
              <a:t>Help build a strong network of support </a:t>
            </a:r>
          </a:p>
          <a:p>
            <a:pPr marL="800100" lvl="1" indent="-342900">
              <a:buFont typeface="Arial" panose="020B0604020202020204" pitchFamily="34" charset="0"/>
              <a:buChar char="•"/>
              <a:defRPr/>
            </a:pPr>
            <a:r>
              <a:rPr lang="en-US" sz="2000" dirty="0" smtClean="0">
                <a:solidFill>
                  <a:srgbClr val="000000"/>
                </a:solidFill>
                <a:latin typeface="Calibri" panose="020F0502020204030204" pitchFamily="34" charset="0"/>
                <a:ea typeface="Tahoma" panose="020B0604030504040204" pitchFamily="34" charset="0"/>
                <a:cs typeface="Calibri" panose="020F0502020204030204" pitchFamily="34" charset="0"/>
              </a:rPr>
              <a:t>Link with other students who speak their language</a:t>
            </a:r>
          </a:p>
          <a:p>
            <a:pPr marL="800100" lvl="1" indent="-342900">
              <a:buFont typeface="Arial" panose="020B0604020202020204" pitchFamily="34" charset="0"/>
              <a:buChar char="•"/>
              <a:defRPr/>
            </a:pPr>
            <a:r>
              <a:rPr lang="en-US" sz="2000" dirty="0" smtClean="0">
                <a:solidFill>
                  <a:srgbClr val="000000"/>
                </a:solidFill>
                <a:latin typeface="Calibri" panose="020F0502020204030204" pitchFamily="34" charset="0"/>
                <a:ea typeface="Tahoma" panose="020B0604030504040204" pitchFamily="34" charset="0"/>
                <a:cs typeface="Calibri" panose="020F0502020204030204" pitchFamily="34" charset="0"/>
              </a:rPr>
              <a:t>Link </a:t>
            </a:r>
            <a:r>
              <a:rPr lang="en-US" sz="2000" dirty="0">
                <a:solidFill>
                  <a:srgbClr val="000000"/>
                </a:solidFill>
                <a:latin typeface="Calibri" panose="020F0502020204030204" pitchFamily="34" charset="0"/>
                <a:ea typeface="Tahoma" panose="020B0604030504040204" pitchFamily="34" charset="0"/>
                <a:cs typeface="Calibri" panose="020F0502020204030204" pitchFamily="34" charset="0"/>
              </a:rPr>
              <a:t>with mentoring / acculturation support groups</a:t>
            </a:r>
          </a:p>
          <a:p>
            <a:pPr marL="800100" lvl="1" indent="-342900">
              <a:buFont typeface="Arial" panose="020B0604020202020204" pitchFamily="34" charset="0"/>
              <a:buChar char="•"/>
              <a:defRPr/>
            </a:pPr>
            <a:r>
              <a:rPr lang="en-US" sz="2000" dirty="0">
                <a:solidFill>
                  <a:srgbClr val="000000"/>
                </a:solidFill>
                <a:latin typeface="Calibri" panose="020F0502020204030204" pitchFamily="34" charset="0"/>
                <a:ea typeface="Tahoma" panose="020B0604030504040204" pitchFamily="34" charset="0"/>
                <a:cs typeface="Tahoma" panose="020B0604030504040204" pitchFamily="34" charset="0"/>
              </a:rPr>
              <a:t>Connect youth to sports, art, music, drama, community organization, clubs, etc. to develop students’ sense of competency and self-efficacy</a:t>
            </a:r>
          </a:p>
          <a:p>
            <a:pPr marL="800100" lvl="1" indent="-342900">
              <a:buFont typeface="Arial" panose="020B0604020202020204" pitchFamily="34" charset="0"/>
              <a:buChar char="•"/>
              <a:defRPr/>
            </a:pPr>
            <a:r>
              <a:rPr lang="en-US" sz="2000" dirty="0">
                <a:solidFill>
                  <a:srgbClr val="000000"/>
                </a:solidFill>
                <a:latin typeface="Calibri" panose="020F0502020204030204" pitchFamily="34" charset="0"/>
              </a:rPr>
              <a:t>Link to cultural groups &amp; organizations that can help support the youth’s cultural/gender identity (e.g., ICIRR)</a:t>
            </a:r>
          </a:p>
          <a:p>
            <a:pPr marL="800100" lvl="1" indent="-342900">
              <a:buFont typeface="Arial" panose="020B0604020202020204" pitchFamily="34" charset="0"/>
              <a:buChar char="•"/>
              <a:defRPr/>
            </a:pPr>
            <a:endParaRPr lang="en-US" sz="2000" dirty="0">
              <a:solidFill>
                <a:srgbClr val="000000"/>
              </a:solidFill>
              <a:latin typeface="Calibri" panose="020F0502020204030204" pitchFamily="34" charset="0"/>
              <a:ea typeface="Tahoma" panose="020B0604030504040204" pitchFamily="34" charset="0"/>
              <a:cs typeface="Calibri" panose="020F0502020204030204" pitchFamily="34" charset="0"/>
            </a:endParaRPr>
          </a:p>
          <a:p>
            <a:pPr>
              <a:defRPr/>
            </a:pPr>
            <a:endParaRPr lang="en-US" altLang="en-US" sz="2400" dirty="0">
              <a:solidFill>
                <a:srgbClr val="000000"/>
              </a:solidFill>
              <a:latin typeface="Calibri" panose="020F0502020204030204" pitchFamily="34" charset="0"/>
              <a:cs typeface="Calibri" panose="020F0502020204030204" pitchFamily="34" charset="0"/>
            </a:endParaRPr>
          </a:p>
        </p:txBody>
      </p:sp>
      <p:sp>
        <p:nvSpPr>
          <p:cNvPr id="9" name="Footer Placeholder 2"/>
          <p:cNvSpPr txBox="1">
            <a:spLocks/>
          </p:cNvSpPr>
          <p:nvPr/>
        </p:nvSpPr>
        <p:spPr bwMode="auto">
          <a:xfrm>
            <a:off x="182880" y="6583680"/>
            <a:ext cx="4114800" cy="182880"/>
          </a:xfrm>
          <a:prstGeom prst="rect">
            <a:avLst/>
          </a:prstGeom>
          <a:noFill/>
          <a:ln>
            <a:miter lim="800000"/>
            <a:headEnd/>
            <a:tailEnd/>
          </a:ln>
        </p:spPr>
        <p:txBody>
          <a:bodyPr>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rgbClr val="000000"/>
                </a:solidFill>
              </a:rPr>
              <a:t>© 2017 Ann &amp; Robert H. Lurie Children’s Hospital of Chicago  All rights reserved.</a:t>
            </a:r>
          </a:p>
        </p:txBody>
      </p:sp>
    </p:spTree>
    <p:extLst>
      <p:ext uri="{BB962C8B-B14F-4D97-AF65-F5344CB8AC3E}">
        <p14:creationId xmlns:p14="http://schemas.microsoft.com/office/powerpoint/2010/main" val="26865865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108" y="395970"/>
            <a:ext cx="7577051" cy="744354"/>
          </a:xfrm>
        </p:spPr>
        <p:txBody>
          <a:bodyPr/>
          <a:lstStyle/>
          <a:p>
            <a:r>
              <a:rPr lang="en-US" b="1" dirty="0"/>
              <a:t>4. Ensure and promote safety</a:t>
            </a:r>
          </a:p>
        </p:txBody>
      </p:sp>
      <p:sp>
        <p:nvSpPr>
          <p:cNvPr id="3" name="Content Placeholder 2"/>
          <p:cNvSpPr>
            <a:spLocks noGrp="1"/>
          </p:cNvSpPr>
          <p:nvPr>
            <p:ph idx="1"/>
          </p:nvPr>
        </p:nvSpPr>
        <p:spPr>
          <a:xfrm>
            <a:off x="459507" y="1450667"/>
            <a:ext cx="7577051" cy="3472259"/>
          </a:xfrm>
        </p:spPr>
        <p:txBody>
          <a:bodyPr>
            <a:noAutofit/>
          </a:bodyPr>
          <a:lstStyle/>
          <a:p>
            <a:r>
              <a:rPr lang="en-US" sz="2800" dirty="0"/>
              <a:t>Reach out to authorities and leaders who can help hold individuals accountable for promoting hatred</a:t>
            </a:r>
          </a:p>
          <a:p>
            <a:pPr lvl="1"/>
            <a:r>
              <a:rPr lang="en-US" sz="2400" dirty="0"/>
              <a:t>Calling 911</a:t>
            </a:r>
          </a:p>
          <a:p>
            <a:pPr lvl="1"/>
            <a:r>
              <a:rPr lang="en-US" sz="2400" dirty="0"/>
              <a:t>Alternatives to calling 911</a:t>
            </a:r>
          </a:p>
          <a:p>
            <a:pPr lvl="2"/>
            <a:r>
              <a:rPr lang="en-US" sz="1800" dirty="0"/>
              <a:t>Southern Poverty Law Center</a:t>
            </a:r>
          </a:p>
          <a:p>
            <a:pPr lvl="2"/>
            <a:r>
              <a:rPr lang="en-US" sz="1800" dirty="0"/>
              <a:t>Alderman</a:t>
            </a:r>
          </a:p>
          <a:p>
            <a:pPr lvl="2"/>
            <a:r>
              <a:rPr lang="en-US" sz="1800" dirty="0"/>
              <a:t>Clergy person</a:t>
            </a:r>
          </a:p>
          <a:p>
            <a:pPr lvl="2"/>
            <a:r>
              <a:rPr lang="en-US" sz="1800" dirty="0"/>
              <a:t>Refugee/immigrant serving agency: ICIRR, Alivio Medical </a:t>
            </a:r>
          </a:p>
          <a:p>
            <a:pPr marL="514350" lvl="2" indent="0">
              <a:buNone/>
            </a:pPr>
            <a:r>
              <a:rPr lang="en-US" sz="1800" dirty="0"/>
              <a:t>    Center, </a:t>
            </a:r>
            <a:r>
              <a:rPr lang="en-US" sz="1800" dirty="0" err="1"/>
              <a:t>Progreso</a:t>
            </a:r>
            <a:r>
              <a:rPr lang="en-US" sz="1800" dirty="0"/>
              <a:t> Latino, Enlace, TRP, Centro Romero</a:t>
            </a:r>
          </a:p>
          <a:p>
            <a:pPr marL="514350" lvl="2" indent="0">
              <a:buNone/>
            </a:pPr>
            <a:endParaRPr lang="en-US" sz="1800" dirty="0"/>
          </a:p>
          <a:p>
            <a:pPr marL="342900" indent="-285750"/>
            <a:r>
              <a:rPr lang="en-US" sz="2200" dirty="0"/>
              <a:t>Know your rights</a:t>
            </a:r>
          </a:p>
          <a:p>
            <a:pPr marL="342900" indent="-285750"/>
            <a:r>
              <a:rPr lang="en-US" sz="2200" dirty="0"/>
              <a:t>Create a Family Preparedness Plan</a:t>
            </a:r>
          </a:p>
        </p:txBody>
      </p:sp>
      <p:pic>
        <p:nvPicPr>
          <p:cNvPr id="7" name="Picture 6"/>
          <p:cNvPicPr>
            <a:picLocks noChangeAspect="1"/>
          </p:cNvPicPr>
          <p:nvPr/>
        </p:nvPicPr>
        <p:blipFill>
          <a:blip r:embed="rId3"/>
          <a:stretch>
            <a:fillRect/>
          </a:stretch>
        </p:blipFill>
        <p:spPr>
          <a:xfrm>
            <a:off x="6640795" y="3980329"/>
            <a:ext cx="2416912" cy="2367725"/>
          </a:xfrm>
          <a:prstGeom prst="rect">
            <a:avLst/>
          </a:prstGeom>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12" y="1233583"/>
            <a:ext cx="8543925" cy="12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2"/>
          <p:cNvSpPr txBox="1">
            <a:spLocks/>
          </p:cNvSpPr>
          <p:nvPr/>
        </p:nvSpPr>
        <p:spPr bwMode="auto">
          <a:xfrm>
            <a:off x="182880" y="6583680"/>
            <a:ext cx="4114800" cy="182880"/>
          </a:xfrm>
          <a:prstGeom prst="rect">
            <a:avLst/>
          </a:prstGeom>
          <a:noFill/>
          <a:ln>
            <a:miter lim="800000"/>
            <a:headEnd/>
            <a:tailEnd/>
          </a:ln>
        </p:spPr>
        <p:txBody>
          <a:bodyPr>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rgbClr val="000000"/>
                </a:solidFill>
              </a:rPr>
              <a:t>© 2017 Ann &amp; Robert H. Lurie Children’s Hospital of Chicago  All rights reserved.</a:t>
            </a:r>
          </a:p>
        </p:txBody>
      </p:sp>
    </p:spTree>
    <p:extLst>
      <p:ext uri="{BB962C8B-B14F-4D97-AF65-F5344CB8AC3E}">
        <p14:creationId xmlns:p14="http://schemas.microsoft.com/office/powerpoint/2010/main" val="313214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417" y="229762"/>
            <a:ext cx="7132320" cy="925068"/>
          </a:xfrm>
        </p:spPr>
        <p:txBody>
          <a:bodyPr/>
          <a:lstStyle/>
          <a:p>
            <a:pPr marL="34290"/>
            <a:r>
              <a:rPr lang="en-US" sz="3200" b="1" dirty="0"/>
              <a:t>5</a:t>
            </a:r>
            <a:r>
              <a:rPr lang="en-US" sz="3200" b="1" dirty="0" smtClean="0"/>
              <a:t>. </a:t>
            </a:r>
            <a:r>
              <a:rPr lang="en-US" sz="3200" b="1" dirty="0"/>
              <a:t>Remind about Checks and Balances</a:t>
            </a:r>
            <a:endParaRPr lang="en-US" sz="3200" dirty="0"/>
          </a:p>
        </p:txBody>
      </p:sp>
      <p:sp>
        <p:nvSpPr>
          <p:cNvPr id="3" name="Content Placeholder 2"/>
          <p:cNvSpPr>
            <a:spLocks noGrp="1"/>
          </p:cNvSpPr>
          <p:nvPr>
            <p:ph idx="1"/>
          </p:nvPr>
        </p:nvSpPr>
        <p:spPr>
          <a:xfrm>
            <a:off x="398417" y="1451175"/>
            <a:ext cx="8165012" cy="3583795"/>
          </a:xfrm>
        </p:spPr>
        <p:txBody>
          <a:bodyPr>
            <a:normAutofit/>
          </a:bodyPr>
          <a:lstStyle/>
          <a:p>
            <a:pPr>
              <a:spcBef>
                <a:spcPts val="0"/>
              </a:spcBef>
              <a:spcAft>
                <a:spcPts val="900"/>
              </a:spcAft>
            </a:pPr>
            <a:r>
              <a:rPr lang="en-US" dirty="0"/>
              <a:t>There are democratic processes in local, state, and federal governments. </a:t>
            </a:r>
          </a:p>
          <a:p>
            <a:pPr>
              <a:spcBef>
                <a:spcPts val="0"/>
              </a:spcBef>
              <a:spcAft>
                <a:spcPts val="900"/>
              </a:spcAft>
            </a:pPr>
            <a:r>
              <a:rPr lang="en-US" dirty="0"/>
              <a:t>Lawmakers can use democratic processes to prevent individuals from making decisions alone. </a:t>
            </a:r>
          </a:p>
          <a:p>
            <a:pPr>
              <a:spcBef>
                <a:spcPts val="0"/>
              </a:spcBef>
            </a:pPr>
            <a:r>
              <a:rPr lang="en-US" dirty="0"/>
              <a:t>Repealing an executive order is different than enforcement</a:t>
            </a:r>
          </a:p>
          <a:p>
            <a:endParaRPr lang="en-US"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417" y="1183033"/>
            <a:ext cx="8543925" cy="12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4398" y="4015795"/>
            <a:ext cx="5353050" cy="2038350"/>
          </a:xfrm>
          <a:prstGeom prst="rect">
            <a:avLst/>
          </a:prstGeom>
        </p:spPr>
      </p:pic>
      <p:sp>
        <p:nvSpPr>
          <p:cNvPr id="7" name="Footer Placeholder 2"/>
          <p:cNvSpPr txBox="1">
            <a:spLocks/>
          </p:cNvSpPr>
          <p:nvPr/>
        </p:nvSpPr>
        <p:spPr bwMode="auto">
          <a:xfrm>
            <a:off x="182880" y="6583680"/>
            <a:ext cx="4114800" cy="182880"/>
          </a:xfrm>
          <a:prstGeom prst="rect">
            <a:avLst/>
          </a:prstGeom>
          <a:noFill/>
          <a:ln>
            <a:miter lim="800000"/>
            <a:headEnd/>
            <a:tailEnd/>
          </a:ln>
        </p:spPr>
        <p:txBody>
          <a:bodyPr>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rgbClr val="000000"/>
                </a:solidFill>
              </a:rPr>
              <a:t>© 2017 Ann &amp; Robert H. Lurie Children’s Hospital of Chicago  All rights reserved.</a:t>
            </a:r>
          </a:p>
        </p:txBody>
      </p:sp>
    </p:spTree>
    <p:extLst>
      <p:ext uri="{BB962C8B-B14F-4D97-AF65-F5344CB8AC3E}">
        <p14:creationId xmlns:p14="http://schemas.microsoft.com/office/powerpoint/2010/main" val="108980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752" y="496570"/>
            <a:ext cx="7416266" cy="925068"/>
          </a:xfrm>
        </p:spPr>
        <p:txBody>
          <a:bodyPr/>
          <a:lstStyle/>
          <a:p>
            <a:r>
              <a:rPr lang="en-US" sz="3200" b="1" dirty="0"/>
              <a:t>6</a:t>
            </a:r>
            <a:r>
              <a:rPr lang="en-US" sz="3200" b="1" dirty="0" smtClean="0"/>
              <a:t>. </a:t>
            </a:r>
            <a:r>
              <a:rPr lang="en-US" sz="3200" b="1" dirty="0"/>
              <a:t>Raise awareness of organized </a:t>
            </a:r>
            <a:br>
              <a:rPr lang="en-US" sz="3200" b="1" dirty="0"/>
            </a:br>
            <a:r>
              <a:rPr lang="en-US" sz="3200" b="1" dirty="0"/>
              <a:t>support for immigrant rights</a:t>
            </a:r>
          </a:p>
        </p:txBody>
      </p:sp>
      <p:sp>
        <p:nvSpPr>
          <p:cNvPr id="3" name="Content Placeholder 2"/>
          <p:cNvSpPr>
            <a:spLocks noGrp="1"/>
          </p:cNvSpPr>
          <p:nvPr>
            <p:ph idx="1"/>
          </p:nvPr>
        </p:nvSpPr>
        <p:spPr>
          <a:xfrm>
            <a:off x="576751" y="1656334"/>
            <a:ext cx="8303305" cy="4555779"/>
          </a:xfrm>
        </p:spPr>
        <p:txBody>
          <a:bodyPr>
            <a:normAutofit/>
          </a:bodyPr>
          <a:lstStyle/>
          <a:p>
            <a:r>
              <a:rPr lang="en-US" dirty="0"/>
              <a:t>T</a:t>
            </a:r>
            <a:r>
              <a:rPr lang="en-US" dirty="0" smtClean="0"/>
              <a:t>here </a:t>
            </a:r>
            <a:r>
              <a:rPr lang="en-US" dirty="0"/>
              <a:t>are organizations who will safeguard their rights.</a:t>
            </a:r>
          </a:p>
          <a:p>
            <a:pPr lvl="1"/>
            <a:r>
              <a:rPr lang="en-US" sz="2100" dirty="0"/>
              <a:t>Increasing their sense of control and influence over their environment and their future promotes hope. </a:t>
            </a:r>
          </a:p>
          <a:p>
            <a:pPr lvl="2"/>
            <a:r>
              <a:rPr lang="en-US" sz="1800" dirty="0"/>
              <a:t>Donate</a:t>
            </a:r>
          </a:p>
          <a:p>
            <a:pPr lvl="2"/>
            <a:r>
              <a:rPr lang="en-US" sz="1800" dirty="0"/>
              <a:t>Volunteer</a:t>
            </a:r>
          </a:p>
          <a:p>
            <a:pPr lvl="2"/>
            <a:r>
              <a:rPr lang="en-US" sz="1800" dirty="0"/>
              <a:t>Get involved!</a:t>
            </a:r>
          </a:p>
          <a:p>
            <a:pPr>
              <a:spcBef>
                <a:spcPts val="0"/>
              </a:spcBef>
            </a:pPr>
            <a:r>
              <a:rPr lang="en-US" sz="2100" dirty="0"/>
              <a:t>Help youth connect with groups that are </a:t>
            </a:r>
          </a:p>
          <a:p>
            <a:pPr marL="34290" indent="0">
              <a:spcBef>
                <a:spcPts val="0"/>
              </a:spcBef>
              <a:buNone/>
            </a:pPr>
            <a:r>
              <a:rPr lang="en-US" sz="2100" dirty="0"/>
              <a:t>   supportive of their identity</a:t>
            </a:r>
          </a:p>
          <a:p>
            <a:endParaRPr lang="en-US" dirty="0"/>
          </a:p>
        </p:txBody>
      </p:sp>
      <p:pic>
        <p:nvPicPr>
          <p:cNvPr id="4" name="Picture 3"/>
          <p:cNvPicPr>
            <a:picLocks noChangeAspect="1"/>
          </p:cNvPicPr>
          <p:nvPr/>
        </p:nvPicPr>
        <p:blipFill>
          <a:blip r:embed="rId3"/>
          <a:stretch>
            <a:fillRect/>
          </a:stretch>
        </p:blipFill>
        <p:spPr>
          <a:xfrm>
            <a:off x="5354649" y="3439886"/>
            <a:ext cx="3525407" cy="2641600"/>
          </a:xfrm>
          <a:prstGeom prst="rect">
            <a:avLst/>
          </a:prstGeom>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132" y="1423976"/>
            <a:ext cx="8543925" cy="12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2"/>
          <p:cNvSpPr txBox="1">
            <a:spLocks/>
          </p:cNvSpPr>
          <p:nvPr/>
        </p:nvSpPr>
        <p:spPr bwMode="auto">
          <a:xfrm>
            <a:off x="182880" y="6583680"/>
            <a:ext cx="4114800" cy="182880"/>
          </a:xfrm>
          <a:prstGeom prst="rect">
            <a:avLst/>
          </a:prstGeom>
          <a:noFill/>
          <a:ln>
            <a:miter lim="800000"/>
            <a:headEnd/>
            <a:tailEnd/>
          </a:ln>
        </p:spPr>
        <p:txBody>
          <a:bodyPr>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rgbClr val="000000"/>
                </a:solidFill>
              </a:rPr>
              <a:t>© 2017 Ann &amp; Robert H. Lurie Children’s Hospital of Chicago  All rights reserved.</a:t>
            </a:r>
          </a:p>
        </p:txBody>
      </p:sp>
    </p:spTree>
    <p:extLst>
      <p:ext uri="{BB962C8B-B14F-4D97-AF65-F5344CB8AC3E}">
        <p14:creationId xmlns:p14="http://schemas.microsoft.com/office/powerpoint/2010/main" val="361267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330" y="54950"/>
            <a:ext cx="6286012" cy="881731"/>
          </a:xfrm>
        </p:spPr>
        <p:txBody>
          <a:bodyPr/>
          <a:lstStyle/>
          <a:p>
            <a:r>
              <a:rPr lang="en-US" b="1" dirty="0">
                <a:solidFill>
                  <a:srgbClr val="000090"/>
                </a:solidFill>
                <a:latin typeface="Calibri" panose="020F0502020204030204" pitchFamily="34" charset="0"/>
                <a:ea typeface="Tahoma" panose="020B0604030504040204" pitchFamily="34" charset="0"/>
                <a:cs typeface="Calibri" panose="020F0502020204030204" pitchFamily="34" charset="0"/>
              </a:rPr>
              <a:t>Local Activism</a:t>
            </a:r>
          </a:p>
        </p:txBody>
      </p:sp>
      <p:sp>
        <p:nvSpPr>
          <p:cNvPr id="4" name="Slide Number Placeholder 3"/>
          <p:cNvSpPr>
            <a:spLocks noGrp="1"/>
          </p:cNvSpPr>
          <p:nvPr>
            <p:ph type="sldNum" sz="quarter" idx="12"/>
          </p:nvPr>
        </p:nvSpPr>
        <p:spPr/>
        <p:txBody>
          <a:bodyPr/>
          <a:lstStyle/>
          <a:p>
            <a:fld id="{0A04C45C-EEE3-41C4-9EC5-D358FEAE28D9}" type="slidenum">
              <a:rPr lang="en-US" smtClean="0">
                <a:solidFill>
                  <a:prstClr val="white"/>
                </a:solidFill>
              </a:rPr>
              <a:pPr/>
              <a:t>59</a:t>
            </a:fld>
            <a:endParaRPr lang="en-US">
              <a:solidFill>
                <a:prstClr val="white"/>
              </a:solidFill>
            </a:endParaRPr>
          </a:p>
        </p:txBody>
      </p:sp>
      <p:pic>
        <p:nvPicPr>
          <p:cNvPr id="5" name="Picture 4"/>
          <p:cNvPicPr>
            <a:picLocks noChangeAspect="1"/>
          </p:cNvPicPr>
          <p:nvPr/>
        </p:nvPicPr>
        <p:blipFill>
          <a:blip r:embed="rId3"/>
          <a:stretch>
            <a:fillRect/>
          </a:stretch>
        </p:blipFill>
        <p:spPr>
          <a:xfrm>
            <a:off x="4498642" y="1325163"/>
            <a:ext cx="4373895" cy="4867481"/>
          </a:xfrm>
          <a:prstGeom prst="rect">
            <a:avLst/>
          </a:prstGeom>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13" y="1008015"/>
            <a:ext cx="8543925" cy="12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2"/>
          <p:cNvSpPr txBox="1">
            <a:spLocks/>
          </p:cNvSpPr>
          <p:nvPr/>
        </p:nvSpPr>
        <p:spPr bwMode="auto">
          <a:xfrm>
            <a:off x="182880" y="6583680"/>
            <a:ext cx="4114800" cy="182880"/>
          </a:xfrm>
          <a:prstGeom prst="rect">
            <a:avLst/>
          </a:prstGeom>
          <a:noFill/>
          <a:ln>
            <a:miter lim="800000"/>
            <a:headEnd/>
            <a:tailEnd/>
          </a:ln>
        </p:spPr>
        <p:txBody>
          <a:bodyPr>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rgbClr val="000000"/>
                </a:solidFill>
              </a:rPr>
              <a:t>© 2017 Ann &amp; Robert H. Lurie Children’s Hospital of Chicago  All rights reserved.</a:t>
            </a:r>
          </a:p>
        </p:txBody>
      </p:sp>
      <p:pic>
        <p:nvPicPr>
          <p:cNvPr id="9" name="Picture 8"/>
          <p:cNvPicPr>
            <a:picLocks noChangeAspect="1"/>
          </p:cNvPicPr>
          <p:nvPr/>
        </p:nvPicPr>
        <p:blipFill>
          <a:blip r:embed="rId5"/>
          <a:stretch>
            <a:fillRect/>
          </a:stretch>
        </p:blipFill>
        <p:spPr>
          <a:xfrm>
            <a:off x="366711" y="4263082"/>
            <a:ext cx="3930969" cy="2013846"/>
          </a:xfrm>
          <a:prstGeom prst="rect">
            <a:avLst/>
          </a:prstGeom>
        </p:spPr>
      </p:pic>
      <p:pic>
        <p:nvPicPr>
          <p:cNvPr id="3" name="Picture 2">
            <a:extLst>
              <a:ext uri="{FF2B5EF4-FFF2-40B4-BE49-F238E27FC236}">
                <a16:creationId xmlns:a16="http://schemas.microsoft.com/office/drawing/2014/main" xmlns="" id="{0D45ADAE-3A10-4D2E-AD5E-29FC7C8BEF76}"/>
              </a:ext>
            </a:extLst>
          </p:cNvPr>
          <p:cNvPicPr>
            <a:picLocks noChangeAspect="1"/>
          </p:cNvPicPr>
          <p:nvPr/>
        </p:nvPicPr>
        <p:blipFill>
          <a:blip r:embed="rId6"/>
          <a:stretch>
            <a:fillRect/>
          </a:stretch>
        </p:blipFill>
        <p:spPr>
          <a:xfrm>
            <a:off x="328613" y="1325163"/>
            <a:ext cx="3874892" cy="2631168"/>
          </a:xfrm>
          <a:prstGeom prst="rect">
            <a:avLst/>
          </a:prstGeom>
        </p:spPr>
      </p:pic>
    </p:spTree>
    <p:extLst>
      <p:ext uri="{BB962C8B-B14F-4D97-AF65-F5344CB8AC3E}">
        <p14:creationId xmlns:p14="http://schemas.microsoft.com/office/powerpoint/2010/main" val="26607737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Deficits in previous education from large gaps in schooling or from never having been in school</a:t>
            </a:r>
          </a:p>
          <a:p>
            <a:r>
              <a:rPr lang="en-US" dirty="0" smtClean="0"/>
              <a:t>Post-Traumatic Stress Disorder, anxiety, grief, and other emotional issues</a:t>
            </a:r>
          </a:p>
          <a:p>
            <a:r>
              <a:rPr lang="en-US" dirty="0" smtClean="0"/>
              <a:t>Perceived lack of academic support from parents</a:t>
            </a:r>
          </a:p>
          <a:p>
            <a:r>
              <a:rPr lang="en-US" dirty="0" smtClean="0"/>
              <a:t>Language barriers        </a:t>
            </a:r>
          </a:p>
          <a:p>
            <a:endParaRPr lang="en-US" dirty="0"/>
          </a:p>
        </p:txBody>
      </p:sp>
      <p:sp>
        <p:nvSpPr>
          <p:cNvPr id="2" name="Title 1"/>
          <p:cNvSpPr>
            <a:spLocks noGrp="1"/>
          </p:cNvSpPr>
          <p:nvPr>
            <p:ph type="title"/>
          </p:nvPr>
        </p:nvSpPr>
        <p:spPr>
          <a:xfrm>
            <a:off x="457200" y="304800"/>
            <a:ext cx="8229600" cy="1143000"/>
          </a:xfrm>
        </p:spPr>
        <p:txBody>
          <a:bodyPr>
            <a:normAutofit fontScale="90000"/>
          </a:bodyPr>
          <a:lstStyle/>
          <a:p>
            <a:pPr algn="ctr"/>
            <a:r>
              <a:rPr lang="en-US" dirty="0" smtClean="0">
                <a:solidFill>
                  <a:srgbClr val="0070C0"/>
                </a:solidFill>
              </a:rPr>
              <a:t>Immigrant Students’ Educational Barrier to Success</a:t>
            </a:r>
            <a:endParaRPr lang="en-US" dirty="0">
              <a:solidFill>
                <a:srgbClr val="0070C0"/>
              </a:solidFill>
            </a:endParaRPr>
          </a:p>
        </p:txBody>
      </p:sp>
      <p:pic>
        <p:nvPicPr>
          <p:cNvPr id="6146" name="Picture 2" descr="C:\Users\Dave Schrandt\AppData\Local\Microsoft\Windows\Temporary Internet Files\Content.IE5\ZL48A8MQ\care-43938_960_720[1].png"/>
          <p:cNvPicPr>
            <a:picLocks noChangeAspect="1" noChangeArrowheads="1"/>
          </p:cNvPicPr>
          <p:nvPr/>
        </p:nvPicPr>
        <p:blipFill>
          <a:blip r:embed="rId2" cstate="print"/>
          <a:srcRect/>
          <a:stretch>
            <a:fillRect/>
          </a:stretch>
        </p:blipFill>
        <p:spPr bwMode="auto">
          <a:xfrm>
            <a:off x="1066800" y="5105400"/>
            <a:ext cx="7086600" cy="160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161" y="247496"/>
            <a:ext cx="7132320" cy="925068"/>
          </a:xfrm>
        </p:spPr>
        <p:txBody>
          <a:bodyPr>
            <a:normAutofit fontScale="90000"/>
          </a:bodyPr>
          <a:lstStyle/>
          <a:p>
            <a:r>
              <a:rPr lang="en-US" dirty="0"/>
              <a:t/>
            </a:r>
            <a:br>
              <a:rPr lang="en-US" dirty="0"/>
            </a:br>
            <a:r>
              <a:rPr lang="en-US" b="1" dirty="0"/>
              <a:t>7. Link with available non-crisis services </a:t>
            </a:r>
            <a:endParaRPr lang="en-US" dirty="0"/>
          </a:p>
        </p:txBody>
      </p:sp>
      <p:sp>
        <p:nvSpPr>
          <p:cNvPr id="3" name="Content Placeholder 2"/>
          <p:cNvSpPr>
            <a:spLocks noGrp="1"/>
          </p:cNvSpPr>
          <p:nvPr>
            <p:ph idx="1"/>
          </p:nvPr>
        </p:nvSpPr>
        <p:spPr>
          <a:xfrm>
            <a:off x="285535" y="1378089"/>
            <a:ext cx="8774526" cy="4951274"/>
          </a:xfrm>
        </p:spPr>
        <p:txBody>
          <a:bodyPr>
            <a:normAutofit fontScale="92500"/>
          </a:bodyPr>
          <a:lstStyle/>
          <a:p>
            <a:r>
              <a:rPr lang="en-US" sz="2800" b="1" dirty="0">
                <a:latin typeface="Calibri" panose="020F0502020204030204" pitchFamily="34" charset="0"/>
                <a:cs typeface="Calibri" panose="020F0502020204030204" pitchFamily="34" charset="0"/>
              </a:rPr>
              <a:t>Mental Health Providers across Illinois</a:t>
            </a:r>
            <a:r>
              <a:rPr lang="en-US" sz="2800" dirty="0">
                <a:latin typeface="Calibri" panose="020F0502020204030204" pitchFamily="34" charset="0"/>
                <a:cs typeface="Calibri" panose="020F0502020204030204" pitchFamily="34" charset="0"/>
              </a:rPr>
              <a:t> (search by </a:t>
            </a:r>
            <a:r>
              <a:rPr lang="en-US" sz="2800" dirty="0" err="1">
                <a:latin typeface="Calibri" panose="020F0502020204030204" pitchFamily="34" charset="0"/>
                <a:cs typeface="Calibri" panose="020F0502020204030204" pitchFamily="34" charset="0"/>
              </a:rPr>
              <a:t>zipcode</a:t>
            </a:r>
            <a:r>
              <a:rPr lang="en-US" sz="2800" dirty="0">
                <a:latin typeface="Calibri" panose="020F0502020204030204" pitchFamily="34" charset="0"/>
                <a:cs typeface="Calibri" panose="020F0502020204030204" pitchFamily="34" charset="0"/>
              </a:rPr>
              <a:t>)</a:t>
            </a:r>
          </a:p>
          <a:p>
            <a:pPr marL="0" indent="0">
              <a:buNone/>
            </a:pPr>
            <a:endParaRPr lang="en-US" sz="900" dirty="0">
              <a:latin typeface="Calibri" panose="020F0502020204030204" pitchFamily="34" charset="0"/>
              <a:cs typeface="Calibri" panose="020F0502020204030204" pitchFamily="34" charset="0"/>
            </a:endParaRPr>
          </a:p>
          <a:p>
            <a:pPr lvl="1"/>
            <a:r>
              <a:rPr lang="en-US" sz="2600" b="1" dirty="0">
                <a:latin typeface="Calibri" panose="020F0502020204030204" pitchFamily="34" charset="0"/>
                <a:cs typeface="Calibri" panose="020F0502020204030204" pitchFamily="34" charset="0"/>
              </a:rPr>
              <a:t>SAMHSA Behavioral Health Treatment Services Locator</a:t>
            </a:r>
          </a:p>
          <a:p>
            <a:pPr lvl="2"/>
            <a:r>
              <a:rPr lang="en-US" sz="2200" dirty="0"/>
              <a:t>1-800-662-HELP (4357)</a:t>
            </a:r>
            <a:br>
              <a:rPr lang="en-US" sz="2200" dirty="0"/>
            </a:br>
            <a:r>
              <a:rPr lang="en-US" sz="2200" dirty="0"/>
              <a:t>1-800-487-4889 (TDD)</a:t>
            </a:r>
            <a:endParaRPr lang="en-US" sz="2200" dirty="0">
              <a:latin typeface="Calibri" panose="020F0502020204030204" pitchFamily="34" charset="0"/>
              <a:cs typeface="Calibri" panose="020F0502020204030204" pitchFamily="34" charset="0"/>
            </a:endParaRPr>
          </a:p>
          <a:p>
            <a:pPr lvl="2"/>
            <a:r>
              <a:rPr lang="en-US" sz="2200" dirty="0">
                <a:latin typeface="Calibri" panose="020F0502020204030204" pitchFamily="34" charset="0"/>
                <a:cs typeface="Calibri" panose="020F0502020204030204" pitchFamily="34" charset="0"/>
              </a:rPr>
              <a:t>Search by zip code: </a:t>
            </a:r>
            <a:r>
              <a:rPr lang="en-US" sz="2200" dirty="0">
                <a:latin typeface="Calibri" panose="020F0502020204030204" pitchFamily="34" charset="0"/>
                <a:cs typeface="Calibri" panose="020F0502020204030204" pitchFamily="34" charset="0"/>
                <a:hlinkClick r:id="rId3"/>
              </a:rPr>
              <a:t>https://www.findtreatment.samhsa.gov/</a:t>
            </a:r>
            <a:endParaRPr lang="en-US" sz="2200" dirty="0">
              <a:latin typeface="Calibri" panose="020F0502020204030204" pitchFamily="34" charset="0"/>
              <a:cs typeface="Calibri" panose="020F0502020204030204" pitchFamily="34" charset="0"/>
            </a:endParaRPr>
          </a:p>
          <a:p>
            <a:pPr marL="457200" lvl="2" indent="0">
              <a:buNone/>
            </a:pPr>
            <a:endParaRPr lang="en-US" sz="2400" dirty="0">
              <a:latin typeface="Calibri" panose="020F0502020204030204" pitchFamily="34" charset="0"/>
              <a:cs typeface="Calibri" panose="020F0502020204030204" pitchFamily="34" charset="0"/>
            </a:endParaRPr>
          </a:p>
          <a:p>
            <a:pPr lvl="1"/>
            <a:r>
              <a:rPr lang="en-US" sz="2600" b="1" dirty="0">
                <a:latin typeface="Calibri" panose="020F0502020204030204" pitchFamily="34" charset="0"/>
                <a:cs typeface="Calibri" panose="020F0502020204030204" pitchFamily="34" charset="0"/>
              </a:rPr>
              <a:t>IL Department of Human Services</a:t>
            </a:r>
          </a:p>
          <a:p>
            <a:pPr lvl="2"/>
            <a:r>
              <a:rPr lang="en-US" sz="2200" dirty="0"/>
              <a:t>DHS Customer Help Line (800) 843-6154 (English and Spanish)</a:t>
            </a:r>
            <a:endParaRPr lang="en-US" sz="2200" dirty="0">
              <a:latin typeface="Calibri" panose="020F0502020204030204" pitchFamily="34" charset="0"/>
              <a:cs typeface="Calibri" panose="020F0502020204030204" pitchFamily="34" charset="0"/>
            </a:endParaRPr>
          </a:p>
          <a:p>
            <a:pPr lvl="2"/>
            <a:r>
              <a:rPr lang="en-US" sz="2200" dirty="0">
                <a:latin typeface="Calibri" panose="020F0502020204030204" pitchFamily="34" charset="0"/>
                <a:cs typeface="Calibri" panose="020F0502020204030204" pitchFamily="34" charset="0"/>
                <a:hlinkClick r:id="rId4"/>
              </a:rPr>
              <a:t>http://www.dhs.state.il.us/page.aspx?module=12&amp;officetype=&amp;county</a:t>
            </a:r>
            <a:r>
              <a:rPr lang="en-US" sz="2200" dirty="0">
                <a:latin typeface="Calibri" panose="020F0502020204030204" pitchFamily="34" charset="0"/>
                <a:cs typeface="Calibri" panose="020F0502020204030204" pitchFamily="34" charset="0"/>
              </a:rPr>
              <a:t>=</a:t>
            </a:r>
          </a:p>
          <a:p>
            <a:pPr marL="457200" lvl="2" indent="0">
              <a:buNone/>
            </a:pPr>
            <a:endParaRPr lang="en-US" sz="2600" dirty="0">
              <a:latin typeface="Calibri" panose="020F0502020204030204" pitchFamily="34" charset="0"/>
              <a:cs typeface="Calibri" panose="020F0502020204030204" pitchFamily="34" charset="0"/>
            </a:endParaRPr>
          </a:p>
          <a:p>
            <a:pPr lvl="1"/>
            <a:r>
              <a:rPr lang="en-US" sz="2600" b="1" dirty="0">
                <a:latin typeface="Calibri" panose="020F0502020204030204" pitchFamily="34" charset="0"/>
                <a:cs typeface="Calibri" panose="020F0502020204030204" pitchFamily="34" charset="0"/>
              </a:rPr>
              <a:t>National Association of Mental Illness</a:t>
            </a:r>
          </a:p>
          <a:p>
            <a:pPr lvl="2"/>
            <a:r>
              <a:rPr lang="en-US" sz="2200" dirty="0">
                <a:hlinkClick r:id="rId5"/>
              </a:rPr>
              <a:t>1-800-950-NAMI</a:t>
            </a:r>
            <a:r>
              <a:rPr lang="en-US" sz="2200" dirty="0"/>
              <a:t> (M-F, 10AM - 6PM ET)</a:t>
            </a:r>
          </a:p>
          <a:p>
            <a:pPr lvl="2"/>
            <a:r>
              <a:rPr lang="en-US" sz="2200" dirty="0">
                <a:hlinkClick r:id="rId6"/>
              </a:rPr>
              <a:t>info@nami.org</a:t>
            </a:r>
            <a:r>
              <a:rPr lang="en-US" sz="2200" dirty="0"/>
              <a:t> </a:t>
            </a:r>
          </a:p>
          <a:p>
            <a:pPr lvl="2"/>
            <a:r>
              <a:rPr lang="en-US" sz="2200" dirty="0"/>
              <a:t>Text "NAMI" to 741741 </a:t>
            </a:r>
          </a:p>
          <a:p>
            <a:endParaRPr lang="en-US" sz="2900" dirty="0"/>
          </a:p>
          <a:p>
            <a:pPr lvl="1"/>
            <a:endParaRPr lang="en-US" dirty="0"/>
          </a:p>
          <a:p>
            <a:pPr lvl="1"/>
            <a:endParaRPr lang="en-US" dirty="0"/>
          </a:p>
          <a:p>
            <a:pPr marL="34290" indent="0">
              <a:buNone/>
            </a:pPr>
            <a:endParaRPr lang="en-US" dirty="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98359" y="4848907"/>
            <a:ext cx="1973939" cy="1480455"/>
          </a:xfrm>
          <a:prstGeom prst="rect">
            <a:avLst/>
          </a:prstGeom>
        </p:spPr>
      </p:pic>
      <p:pic>
        <p:nvPicPr>
          <p:cNvPr id="5"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535" y="1172564"/>
            <a:ext cx="8543925" cy="12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2"/>
          <p:cNvSpPr txBox="1">
            <a:spLocks/>
          </p:cNvSpPr>
          <p:nvPr/>
        </p:nvSpPr>
        <p:spPr bwMode="auto">
          <a:xfrm>
            <a:off x="182880" y="6583680"/>
            <a:ext cx="4114800" cy="182880"/>
          </a:xfrm>
          <a:prstGeom prst="rect">
            <a:avLst/>
          </a:prstGeom>
          <a:noFill/>
          <a:ln>
            <a:miter lim="800000"/>
            <a:headEnd/>
            <a:tailEnd/>
          </a:ln>
        </p:spPr>
        <p:txBody>
          <a:bodyPr>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rgbClr val="000000"/>
                </a:solidFill>
              </a:rPr>
              <a:t>© 2017 Ann &amp; Robert H. Lurie Children’s Hospital of Chicago  All rights reserved.</a:t>
            </a:r>
          </a:p>
        </p:txBody>
      </p:sp>
    </p:spTree>
    <p:extLst>
      <p:ext uri="{BB962C8B-B14F-4D97-AF65-F5344CB8AC3E}">
        <p14:creationId xmlns:p14="http://schemas.microsoft.com/office/powerpoint/2010/main" val="49543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535" y="0"/>
            <a:ext cx="6767686" cy="1068843"/>
          </a:xfrm>
        </p:spPr>
        <p:txBody>
          <a:bodyPr/>
          <a:lstStyle/>
          <a:p>
            <a:r>
              <a:rPr lang="en-US" sz="3200" b="1" dirty="0"/>
              <a:t>7. Link with available non-crisis services</a:t>
            </a:r>
            <a:endParaRPr lang="en-US" sz="3200" dirty="0"/>
          </a:p>
        </p:txBody>
      </p:sp>
      <p:sp>
        <p:nvSpPr>
          <p:cNvPr id="3" name="Content Placeholder 2"/>
          <p:cNvSpPr>
            <a:spLocks noGrp="1"/>
          </p:cNvSpPr>
          <p:nvPr>
            <p:ph idx="1"/>
          </p:nvPr>
        </p:nvSpPr>
        <p:spPr>
          <a:xfrm>
            <a:off x="285536" y="1400110"/>
            <a:ext cx="5249200" cy="4710601"/>
          </a:xfrm>
        </p:spPr>
        <p:txBody>
          <a:bodyPr/>
          <a:lstStyle/>
          <a:p>
            <a:pPr marL="228600" lvl="1" indent="0">
              <a:buNone/>
            </a:pPr>
            <a:endParaRPr lang="en-US" b="1" dirty="0"/>
          </a:p>
          <a:p>
            <a:r>
              <a:rPr lang="en-US" b="1" dirty="0"/>
              <a:t>School-based trauma interventions</a:t>
            </a:r>
          </a:p>
          <a:p>
            <a:pPr lvl="1"/>
            <a:r>
              <a:rPr lang="en-US" dirty="0"/>
              <a:t>Cognitive Behavioral Intervention for Trauma in Schools (CBITS, grades 3-12)</a:t>
            </a:r>
          </a:p>
          <a:p>
            <a:pPr lvl="1"/>
            <a:r>
              <a:rPr lang="en-US" dirty="0"/>
              <a:t>Structured Psychotherapy for Adolescents Responding to Chronic Stress (SPARCS, ages 12-19)</a:t>
            </a:r>
          </a:p>
          <a:p>
            <a:pPr lvl="1"/>
            <a:r>
              <a:rPr lang="en-US" dirty="0"/>
              <a:t>Bounce Back (grades K-5)</a:t>
            </a:r>
          </a:p>
          <a:p>
            <a:endParaRPr lang="en-US" dirty="0"/>
          </a:p>
        </p:txBody>
      </p:sp>
      <p:sp>
        <p:nvSpPr>
          <p:cNvPr id="4" name="Slide Number Placeholder 3"/>
          <p:cNvSpPr>
            <a:spLocks noGrp="1"/>
          </p:cNvSpPr>
          <p:nvPr>
            <p:ph type="sldNum" sz="quarter" idx="12"/>
          </p:nvPr>
        </p:nvSpPr>
        <p:spPr/>
        <p:txBody>
          <a:bodyPr/>
          <a:lstStyle/>
          <a:p>
            <a:fld id="{0A04C45C-EEE3-41C4-9EC5-D358FEAE28D9}" type="slidenum">
              <a:rPr lang="en-US" smtClean="0">
                <a:solidFill>
                  <a:prstClr val="white"/>
                </a:solidFill>
              </a:rPr>
              <a:pPr/>
              <a:t>61</a:t>
            </a:fld>
            <a:endParaRPr lang="en-US">
              <a:solidFill>
                <a:prstClr val="white"/>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35" y="1172564"/>
            <a:ext cx="8543925" cy="12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Manual 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7497" y="3383701"/>
            <a:ext cx="2316027" cy="295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8963" y="3482458"/>
            <a:ext cx="2274765" cy="2758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200323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 y="435756"/>
            <a:ext cx="7132320" cy="925068"/>
          </a:xfrm>
        </p:spPr>
        <p:txBody>
          <a:bodyPr>
            <a:normAutofit fontScale="90000"/>
          </a:bodyPr>
          <a:lstStyle/>
          <a:p>
            <a:r>
              <a:rPr lang="en-US" b="1" dirty="0"/>
              <a:t>8. Familiarize yourself with signs of distress and signs of potential suicidality </a:t>
            </a:r>
            <a:endParaRPr lang="en-US" dirty="0"/>
          </a:p>
        </p:txBody>
      </p:sp>
      <p:sp>
        <p:nvSpPr>
          <p:cNvPr id="5" name="Content Placeholder 4"/>
          <p:cNvSpPr>
            <a:spLocks noGrp="1"/>
          </p:cNvSpPr>
          <p:nvPr>
            <p:ph idx="1"/>
          </p:nvPr>
        </p:nvSpPr>
        <p:spPr>
          <a:xfrm>
            <a:off x="434340" y="1795349"/>
            <a:ext cx="8037856" cy="4157582"/>
          </a:xfrm>
        </p:spPr>
        <p:txBody>
          <a:bodyPr>
            <a:normAutofit/>
          </a:bodyPr>
          <a:lstStyle/>
          <a:p>
            <a:r>
              <a:rPr lang="en-US" sz="2800" dirty="0"/>
              <a:t>Withdrawing from family and friends </a:t>
            </a:r>
          </a:p>
          <a:p>
            <a:r>
              <a:rPr lang="en-US" sz="2800" dirty="0"/>
              <a:t>Dramatic mood change </a:t>
            </a:r>
          </a:p>
          <a:p>
            <a:r>
              <a:rPr lang="en-US" sz="2800" dirty="0"/>
              <a:t>Threatening to kill him/herself </a:t>
            </a:r>
          </a:p>
          <a:p>
            <a:r>
              <a:rPr lang="en-US" sz="2800" dirty="0"/>
              <a:t>Talking, thinking, or writing about death or suicide </a:t>
            </a:r>
          </a:p>
          <a:p>
            <a:r>
              <a:rPr lang="en-US" sz="2800" dirty="0"/>
              <a:t>Feeling hopeless or helpless </a:t>
            </a:r>
          </a:p>
          <a:p>
            <a:r>
              <a:rPr lang="en-US" sz="2800" dirty="0"/>
              <a:t>Unusually reckless behaviors </a:t>
            </a:r>
          </a:p>
          <a:p>
            <a:r>
              <a:rPr lang="en-US" sz="2800" dirty="0"/>
              <a:t>Giving away prized possessions </a:t>
            </a:r>
          </a:p>
          <a:p>
            <a:pPr marL="34290" indent="0">
              <a:buNone/>
            </a:pPr>
            <a:endParaRPr lang="en-US" dirty="0"/>
          </a:p>
        </p:txBody>
      </p:sp>
      <p:pic>
        <p:nvPicPr>
          <p:cNvPr id="3" name="Picture 2"/>
          <p:cNvPicPr>
            <a:picLocks noChangeAspect="1"/>
          </p:cNvPicPr>
          <p:nvPr/>
        </p:nvPicPr>
        <p:blipFill>
          <a:blip r:embed="rId3"/>
          <a:stretch>
            <a:fillRect/>
          </a:stretch>
        </p:blipFill>
        <p:spPr>
          <a:xfrm>
            <a:off x="6116895" y="3736116"/>
            <a:ext cx="2355301" cy="2355301"/>
          </a:xfrm>
          <a:prstGeom prst="rect">
            <a:avLst/>
          </a:prstGeom>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907" y="1360824"/>
            <a:ext cx="8543925" cy="12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2"/>
          <p:cNvSpPr txBox="1">
            <a:spLocks/>
          </p:cNvSpPr>
          <p:nvPr/>
        </p:nvSpPr>
        <p:spPr bwMode="auto">
          <a:xfrm>
            <a:off x="182880" y="6583680"/>
            <a:ext cx="4114800" cy="182880"/>
          </a:xfrm>
          <a:prstGeom prst="rect">
            <a:avLst/>
          </a:prstGeom>
          <a:noFill/>
          <a:ln>
            <a:miter lim="800000"/>
            <a:headEnd/>
            <a:tailEnd/>
          </a:ln>
        </p:spPr>
        <p:txBody>
          <a:bodyPr>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rgbClr val="000000"/>
                </a:solidFill>
              </a:rPr>
              <a:t>© 2017 Ann &amp; Robert H. Lurie Children’s Hospital of Chicago  All rights reserved.</a:t>
            </a:r>
          </a:p>
        </p:txBody>
      </p:sp>
    </p:spTree>
    <p:extLst>
      <p:ext uri="{BB962C8B-B14F-4D97-AF65-F5344CB8AC3E}">
        <p14:creationId xmlns:p14="http://schemas.microsoft.com/office/powerpoint/2010/main" val="60013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927" y="223934"/>
            <a:ext cx="6286012" cy="788425"/>
          </a:xfrm>
        </p:spPr>
        <p:txBody>
          <a:bodyPr/>
          <a:lstStyle/>
          <a:p>
            <a:r>
              <a:rPr lang="en-US" b="1" dirty="0">
                <a:solidFill>
                  <a:schemeClr val="tx2">
                    <a:lumMod val="75000"/>
                  </a:schemeClr>
                </a:solidFill>
                <a:latin typeface="Calibri" panose="020F0502020204030204" pitchFamily="34" charset="0"/>
                <a:ea typeface="Tahoma" panose="020B0604030504040204" pitchFamily="34" charset="0"/>
                <a:cs typeface="Calibri" panose="020F0502020204030204" pitchFamily="34" charset="0"/>
              </a:rPr>
              <a:t>Crisis Resources</a:t>
            </a:r>
          </a:p>
        </p:txBody>
      </p:sp>
      <p:sp>
        <p:nvSpPr>
          <p:cNvPr id="3" name="Content Placeholder 2"/>
          <p:cNvSpPr>
            <a:spLocks noGrp="1"/>
          </p:cNvSpPr>
          <p:nvPr>
            <p:ph idx="1"/>
          </p:nvPr>
        </p:nvSpPr>
        <p:spPr>
          <a:xfrm>
            <a:off x="418927" y="1198606"/>
            <a:ext cx="8597900" cy="5281707"/>
          </a:xfrm>
        </p:spPr>
        <p:txBody>
          <a:bodyPr>
            <a:noAutofit/>
          </a:bodyPr>
          <a:lstStyle/>
          <a:p>
            <a:pPr marL="0" indent="0">
              <a:buNone/>
            </a:pPr>
            <a:r>
              <a:rPr lang="en-US" sz="2000" dirty="0">
                <a:effectLst>
                  <a:glow rad="127000">
                    <a:schemeClr val="accent4">
                      <a:lumMod val="40000"/>
                      <a:lumOff val="60000"/>
                    </a:schemeClr>
                  </a:glow>
                </a:effectLst>
              </a:rPr>
              <a:t>FOR ADULTS: </a:t>
            </a:r>
            <a:endParaRPr lang="en-US" sz="2000" dirty="0"/>
          </a:p>
          <a:p>
            <a:pPr lvl="1"/>
            <a:r>
              <a:rPr lang="en-US" b="1" dirty="0"/>
              <a:t>Call 911 or go the emergency room</a:t>
            </a:r>
          </a:p>
          <a:p>
            <a:pPr lvl="1"/>
            <a:r>
              <a:rPr lang="en-US" b="1" dirty="0"/>
              <a:t>Contact Crisis/Emergency Mental Health Partners</a:t>
            </a:r>
            <a:r>
              <a:rPr lang="en-US" dirty="0"/>
              <a:t> (listed by city in IL)</a:t>
            </a:r>
            <a:endParaRPr lang="en-US" b="1" dirty="0"/>
          </a:p>
          <a:p>
            <a:pPr marL="457200" lvl="2" indent="0">
              <a:buNone/>
            </a:pPr>
            <a:r>
              <a:rPr lang="en-US" dirty="0">
                <a:latin typeface="Calibri" panose="020F0502020204030204" pitchFamily="34" charset="0"/>
                <a:cs typeface="Calibri" panose="020F0502020204030204" pitchFamily="34" charset="0"/>
                <a:hlinkClick r:id="rId3"/>
              </a:rPr>
              <a:t>http://www.dhs.state.il.us/page.aspx?item=30893</a:t>
            </a:r>
            <a:endParaRPr lang="en-US" dirty="0"/>
          </a:p>
          <a:p>
            <a:pPr marL="0" indent="0">
              <a:buNone/>
            </a:pPr>
            <a:r>
              <a:rPr lang="en-US" sz="2000" dirty="0">
                <a:effectLst>
                  <a:glow rad="127000">
                    <a:schemeClr val="accent4">
                      <a:lumMod val="40000"/>
                      <a:lumOff val="60000"/>
                    </a:schemeClr>
                  </a:glow>
                </a:effectLst>
                <a:latin typeface="Calibri" panose="020F0502020204030204" pitchFamily="34" charset="0"/>
                <a:cs typeface="Calibri" panose="020F0502020204030204" pitchFamily="34" charset="0"/>
              </a:rPr>
              <a:t>FOR CHILDREN/ADOLESCENTS:</a:t>
            </a:r>
          </a:p>
          <a:p>
            <a:pPr lvl="1"/>
            <a:r>
              <a:rPr lang="en-US" b="1" dirty="0"/>
              <a:t>Call 911 or go the emergency room</a:t>
            </a:r>
          </a:p>
          <a:p>
            <a:pPr lvl="1"/>
            <a:r>
              <a:rPr lang="en-US" b="1" dirty="0">
                <a:latin typeface="Calibri" panose="020F0502020204030204" pitchFamily="34" charset="0"/>
                <a:cs typeface="Calibri" panose="020F0502020204030204" pitchFamily="34" charset="0"/>
              </a:rPr>
              <a:t>Call CARES Crisis Line, SASS Services </a:t>
            </a:r>
            <a:r>
              <a:rPr lang="en-US" sz="1800" dirty="0">
                <a:latin typeface="Calibri" panose="020F0502020204030204" pitchFamily="34" charset="0"/>
                <a:cs typeface="Calibri" panose="020F0502020204030204" pitchFamily="34" charset="0"/>
              </a:rPr>
              <a:t>(Illinois crisis mental health services program for children &amp; adolescents)</a:t>
            </a:r>
            <a:endParaRPr lang="en-US" dirty="0">
              <a:latin typeface="Calibri" panose="020F0502020204030204" pitchFamily="34" charset="0"/>
              <a:cs typeface="Calibri" panose="020F0502020204030204" pitchFamily="34" charset="0"/>
            </a:endParaRPr>
          </a:p>
          <a:p>
            <a:pPr lvl="2"/>
            <a:r>
              <a:rPr lang="en-US" dirty="0">
                <a:latin typeface="Calibri" panose="020F0502020204030204" pitchFamily="34" charset="0"/>
                <a:cs typeface="Calibri" panose="020F0502020204030204" pitchFamily="34" charset="0"/>
              </a:rPr>
              <a:t>1-800-345-9049 (voice) </a:t>
            </a:r>
          </a:p>
          <a:p>
            <a:pPr lvl="2"/>
            <a:r>
              <a:rPr lang="en-US" dirty="0">
                <a:latin typeface="Calibri" panose="020F0502020204030204" pitchFamily="34" charset="0"/>
                <a:cs typeface="Calibri" panose="020F0502020204030204" pitchFamily="34" charset="0"/>
              </a:rPr>
              <a:t>773-523-4504 (TTY)</a:t>
            </a:r>
            <a:endParaRPr lang="en-US" dirty="0">
              <a:cs typeface="Calibri" panose="020F0502020204030204" pitchFamily="34" charset="0"/>
            </a:endParaRPr>
          </a:p>
          <a:p>
            <a:pPr marL="0" indent="0">
              <a:buNone/>
            </a:pPr>
            <a:r>
              <a:rPr lang="en-US" sz="2000" b="1" dirty="0"/>
              <a:t>When calling 911 in Chicago, request Crisis Intervention Trained (CIT) officer</a:t>
            </a:r>
          </a:p>
          <a:p>
            <a:r>
              <a:rPr lang="en-US" sz="2000" b="1" dirty="0"/>
              <a:t>Crisis Text Line</a:t>
            </a:r>
          </a:p>
          <a:p>
            <a:pPr lvl="1"/>
            <a:r>
              <a:rPr lang="en-US" dirty="0"/>
              <a:t>Text HOME to 741741 </a:t>
            </a:r>
          </a:p>
          <a:p>
            <a:pPr lvl="1"/>
            <a:r>
              <a:rPr lang="en-US" dirty="0"/>
              <a:t>http://www.crisistextline.org </a:t>
            </a:r>
          </a:p>
          <a:p>
            <a:r>
              <a:rPr lang="en-US" altLang="en-US" sz="2000" b="1" dirty="0">
                <a:latin typeface="Calibri" panose="020F0502020204030204" pitchFamily="34" charset="0"/>
                <a:cs typeface="Calibri" panose="020F0502020204030204" pitchFamily="34" charset="0"/>
              </a:rPr>
              <a:t>National Suicide Prevention Lifeline</a:t>
            </a:r>
          </a:p>
          <a:p>
            <a:pPr lvl="1"/>
            <a:r>
              <a:rPr lang="en-US" altLang="en-US" dirty="0">
                <a:latin typeface="Calibri" panose="020F0502020204030204" pitchFamily="34" charset="0"/>
                <a:cs typeface="Calibri" panose="020F0502020204030204" pitchFamily="34" charset="0"/>
              </a:rPr>
              <a:t>1-800-273-TALK (8255)</a:t>
            </a:r>
          </a:p>
        </p:txBody>
      </p:sp>
      <p:pic>
        <p:nvPicPr>
          <p:cNvPr id="5" name="Picture 4"/>
          <p:cNvPicPr>
            <a:picLocks noChangeAspect="1"/>
          </p:cNvPicPr>
          <p:nvPr/>
        </p:nvPicPr>
        <p:blipFill>
          <a:blip r:embed="rId4"/>
          <a:stretch>
            <a:fillRect/>
          </a:stretch>
        </p:blipFill>
        <p:spPr>
          <a:xfrm rot="20715348">
            <a:off x="5278343" y="5164274"/>
            <a:ext cx="2004378" cy="831644"/>
          </a:xfrm>
          <a:prstGeom prst="rect">
            <a:avLst/>
          </a:prstGeom>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87" y="1043570"/>
            <a:ext cx="8543925" cy="12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402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latin typeface="Cooper Black" panose="0208090404030B020404" pitchFamily="18" charset="0"/>
              </a:rPr>
              <a:t>HOPE AND ACTION</a:t>
            </a:r>
          </a:p>
        </p:txBody>
      </p:sp>
      <p:sp>
        <p:nvSpPr>
          <p:cNvPr id="3" name="Content Placeholder 2"/>
          <p:cNvSpPr>
            <a:spLocks noGrp="1"/>
          </p:cNvSpPr>
          <p:nvPr>
            <p:ph idx="1"/>
          </p:nvPr>
        </p:nvSpPr>
        <p:spPr>
          <a:xfrm>
            <a:off x="576814" y="1585483"/>
            <a:ext cx="7132320" cy="2706084"/>
          </a:xfrm>
        </p:spPr>
        <p:txBody>
          <a:bodyPr>
            <a:normAutofit/>
          </a:bodyPr>
          <a:lstStyle/>
          <a:p>
            <a:r>
              <a:rPr lang="en-US" sz="2700" dirty="0"/>
              <a:t>You are not alone!</a:t>
            </a:r>
          </a:p>
          <a:p>
            <a:r>
              <a:rPr lang="en-US" sz="2700" dirty="0"/>
              <a:t>You are part of what makes this country great!</a:t>
            </a:r>
          </a:p>
          <a:p>
            <a:r>
              <a:rPr lang="en-US" sz="2700" dirty="0"/>
              <a:t>The fight is not over!  </a:t>
            </a:r>
            <a:r>
              <a:rPr lang="en-US" sz="2700" i="1" dirty="0"/>
              <a:t>¡La </a:t>
            </a:r>
            <a:r>
              <a:rPr lang="en-US" sz="2700" i="1" dirty="0" err="1"/>
              <a:t>lucha</a:t>
            </a:r>
            <a:r>
              <a:rPr lang="en-US" sz="2700" i="1" dirty="0"/>
              <a:t> </a:t>
            </a:r>
            <a:r>
              <a:rPr lang="en-US" sz="2700" i="1" dirty="0" err="1"/>
              <a:t>sigue</a:t>
            </a:r>
            <a:r>
              <a:rPr lang="en-US" sz="2700" i="1" dirty="0"/>
              <a:t>!</a:t>
            </a:r>
            <a:endParaRPr lang="en-US" sz="2700" dirty="0"/>
          </a:p>
          <a:p>
            <a:r>
              <a:rPr lang="en-US" sz="2700" dirty="0"/>
              <a:t>There is still hope!</a:t>
            </a:r>
          </a:p>
          <a:p>
            <a:r>
              <a:rPr lang="en-US" sz="2700" dirty="0"/>
              <a:t>There are ways for you to get involved!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6256" y="5121964"/>
            <a:ext cx="1589087" cy="127127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3431" y="4291567"/>
            <a:ext cx="1359086" cy="120156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9519" y="4541560"/>
            <a:ext cx="2679229" cy="1787103"/>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3717" y="4494365"/>
            <a:ext cx="2415538" cy="1811653"/>
          </a:xfrm>
          <a:prstGeom prst="rect">
            <a:avLst/>
          </a:prstGeom>
        </p:spPr>
      </p:pic>
      <p:sp>
        <p:nvSpPr>
          <p:cNvPr id="10" name="Footer Placeholder 2"/>
          <p:cNvSpPr txBox="1">
            <a:spLocks/>
          </p:cNvSpPr>
          <p:nvPr/>
        </p:nvSpPr>
        <p:spPr bwMode="auto">
          <a:xfrm>
            <a:off x="182880" y="6583680"/>
            <a:ext cx="4114800" cy="182880"/>
          </a:xfrm>
          <a:prstGeom prst="rect">
            <a:avLst/>
          </a:prstGeom>
          <a:noFill/>
          <a:ln>
            <a:miter lim="800000"/>
            <a:headEnd/>
            <a:tailEnd/>
          </a:ln>
        </p:spPr>
        <p:txBody>
          <a:bodyPr>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rgbClr val="000000"/>
                </a:solidFill>
              </a:rPr>
              <a:t>© 2017 Ann &amp; Robert H. Lurie Children’s Hospital of Chicago  All rights reserved.</a:t>
            </a:r>
          </a:p>
        </p:txBody>
      </p:sp>
    </p:spTree>
    <p:extLst>
      <p:ext uri="{BB962C8B-B14F-4D97-AF65-F5344CB8AC3E}">
        <p14:creationId xmlns:p14="http://schemas.microsoft.com/office/powerpoint/2010/main" val="1861182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75000"/>
                  </a:schemeClr>
                </a:solidFill>
                <a:latin typeface="Calibri" panose="020F0502020204030204" pitchFamily="34" charset="0"/>
                <a:ea typeface="Tahoma" panose="020B0604030504040204" pitchFamily="34" charset="0"/>
                <a:cs typeface="Calibri" panose="020F0502020204030204" pitchFamily="34" charset="0"/>
              </a:rPr>
              <a:t>GROUP </a:t>
            </a:r>
            <a:r>
              <a:rPr lang="en-US" b="1" dirty="0">
                <a:solidFill>
                  <a:schemeClr val="tx2">
                    <a:lumMod val="75000"/>
                  </a:schemeClr>
                </a:solidFill>
                <a:latin typeface="Calibri" panose="020F0502020204030204" pitchFamily="34" charset="0"/>
                <a:ea typeface="Tahoma" panose="020B0604030504040204" pitchFamily="34" charset="0"/>
                <a:cs typeface="Calibri" panose="020F0502020204030204" pitchFamily="34" charset="0"/>
              </a:rPr>
              <a:t>DISCUSSION</a:t>
            </a:r>
          </a:p>
        </p:txBody>
      </p:sp>
      <p:sp>
        <p:nvSpPr>
          <p:cNvPr id="3" name="Content Placeholder 2"/>
          <p:cNvSpPr>
            <a:spLocks noGrp="1"/>
          </p:cNvSpPr>
          <p:nvPr>
            <p:ph idx="1"/>
          </p:nvPr>
        </p:nvSpPr>
        <p:spPr/>
        <p:txBody>
          <a:bodyPr/>
          <a:lstStyle/>
          <a:p>
            <a:pPr marL="0" indent="0">
              <a:buNone/>
            </a:pPr>
            <a:r>
              <a:rPr lang="en-US" sz="2800" dirty="0"/>
              <a:t>How would you create a </a:t>
            </a:r>
            <a:r>
              <a:rPr lang="en-US" sz="2800" dirty="0" smtClean="0"/>
              <a:t>safe and welcoming environment, </a:t>
            </a:r>
            <a:r>
              <a:rPr lang="en-US" sz="2800" dirty="0"/>
              <a:t>build </a:t>
            </a:r>
            <a:r>
              <a:rPr lang="en-US" sz="2800" dirty="0" smtClean="0"/>
              <a:t>support/connectedness, and instill hope </a:t>
            </a:r>
            <a:r>
              <a:rPr lang="en-US" sz="2800" dirty="0"/>
              <a:t>in your </a:t>
            </a:r>
            <a:r>
              <a:rPr lang="en-US" sz="2800" dirty="0" smtClean="0"/>
              <a:t>setting for refugee/immigrant youth?</a:t>
            </a:r>
            <a:endParaRPr lang="en-US" sz="2800" dirty="0"/>
          </a:p>
        </p:txBody>
      </p:sp>
      <p:sp>
        <p:nvSpPr>
          <p:cNvPr id="4" name="Slide Number Placeholder 3"/>
          <p:cNvSpPr>
            <a:spLocks noGrp="1"/>
          </p:cNvSpPr>
          <p:nvPr>
            <p:ph type="sldNum" sz="quarter" idx="12"/>
          </p:nvPr>
        </p:nvSpPr>
        <p:spPr/>
        <p:txBody>
          <a:bodyPr/>
          <a:lstStyle/>
          <a:p>
            <a:fld id="{0A04C45C-EEE3-41C4-9EC5-D358FEAE28D9}" type="slidenum">
              <a:rPr lang="en-US" smtClean="0">
                <a:solidFill>
                  <a:prstClr val="white"/>
                </a:solidFill>
              </a:rPr>
              <a:pPr/>
              <a:t>65</a:t>
            </a:fld>
            <a:endParaRPr lang="en-US">
              <a:solidFill>
                <a:prstClr val="white"/>
              </a:solidFill>
            </a:endParaRPr>
          </a:p>
        </p:txBody>
      </p:sp>
      <p:pic>
        <p:nvPicPr>
          <p:cNvPr id="5" name="Picture 4"/>
          <p:cNvPicPr>
            <a:picLocks noChangeAspect="1"/>
          </p:cNvPicPr>
          <p:nvPr/>
        </p:nvPicPr>
        <p:blipFill>
          <a:blip r:embed="rId3"/>
          <a:stretch>
            <a:fillRect/>
          </a:stretch>
        </p:blipFill>
        <p:spPr>
          <a:xfrm>
            <a:off x="954033" y="3435683"/>
            <a:ext cx="3466147" cy="2373995"/>
          </a:xfrm>
          <a:prstGeom prst="rect">
            <a:avLst/>
          </a:prstGeom>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12" y="1253513"/>
            <a:ext cx="8543925" cy="12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2"/>
          <p:cNvSpPr txBox="1">
            <a:spLocks/>
          </p:cNvSpPr>
          <p:nvPr/>
        </p:nvSpPr>
        <p:spPr bwMode="auto">
          <a:xfrm>
            <a:off x="182880" y="6583680"/>
            <a:ext cx="4114800" cy="182880"/>
          </a:xfrm>
          <a:prstGeom prst="rect">
            <a:avLst/>
          </a:prstGeom>
          <a:noFill/>
          <a:ln>
            <a:miter lim="800000"/>
            <a:headEnd/>
            <a:tailEnd/>
          </a:ln>
        </p:spPr>
        <p:txBody>
          <a:bodyPr>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rgbClr val="000000"/>
                </a:solidFill>
              </a:rPr>
              <a:t>© 2017 Ann &amp; Robert H. Lurie Children’s Hospital of Chicago  All rights reserved.</a:t>
            </a:r>
          </a:p>
        </p:txBody>
      </p:sp>
    </p:spTree>
    <p:extLst>
      <p:ext uri="{BB962C8B-B14F-4D97-AF65-F5344CB8AC3E}">
        <p14:creationId xmlns:p14="http://schemas.microsoft.com/office/powerpoint/2010/main" val="280816503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3050" y="731520"/>
            <a:ext cx="8229600" cy="548640"/>
          </a:xfrm>
        </p:spPr>
        <p:txBody>
          <a:bodyPr/>
          <a:lstStyle/>
          <a:p>
            <a:r>
              <a:rPr lang="en-US" b="1" dirty="0">
                <a:solidFill>
                  <a:schemeClr val="accent1">
                    <a:lumMod val="75000"/>
                  </a:schemeClr>
                </a:solidFill>
              </a:rPr>
              <a:t>Center for Childhood Resilience</a:t>
            </a:r>
          </a:p>
        </p:txBody>
      </p:sp>
      <p:pic>
        <p:nvPicPr>
          <p:cNvPr id="7" name="Picture 2" descr="https://pbs.twimg.com/profile_images/2596266133/hytzdrylqoo63zbc3ll3_400x400.jpeg">
            <a:hlinkClick r:id="rId3"/>
          </p:cNvPr>
          <p:cNvPicPr>
            <a:picLocks noChangeAspect="1" noChangeArrowheads="1"/>
          </p:cNvPicPr>
          <p:nvPr/>
        </p:nvPicPr>
        <p:blipFill>
          <a:blip r:embed="rId4">
            <a:clrChange>
              <a:clrFrom>
                <a:srgbClr val="FDFDFD"/>
              </a:clrFrom>
              <a:clrTo>
                <a:srgbClr val="FDFDFD">
                  <a:alpha val="0"/>
                </a:srgbClr>
              </a:clrTo>
            </a:clrChange>
            <a:extLst>
              <a:ext uri="{28A0092B-C50C-407E-A947-70E740481C1C}">
                <a14:useLocalDpi xmlns:a14="http://schemas.microsoft.com/office/drawing/2010/main" val="0"/>
              </a:ext>
            </a:extLst>
          </a:blip>
          <a:srcRect r="15771" b="12399"/>
          <a:stretch>
            <a:fillRect/>
          </a:stretch>
        </p:blipFill>
        <p:spPr bwMode="auto">
          <a:xfrm>
            <a:off x="5554029" y="2659420"/>
            <a:ext cx="3589971"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hape 936"/>
          <p:cNvSpPr txBox="1">
            <a:spLocks/>
          </p:cNvSpPr>
          <p:nvPr/>
        </p:nvSpPr>
        <p:spPr>
          <a:xfrm>
            <a:off x="290285" y="1553028"/>
            <a:ext cx="7315200" cy="4649731"/>
          </a:xfrm>
          <a:prstGeom prst="rect">
            <a:avLst/>
          </a:prstGeom>
        </p:spPr>
        <p:txBody>
          <a:bodyPr vert="horz" lIns="0" tIns="0" rIns="0" bIns="0" rtlCol="0">
            <a:noAutofit/>
          </a:bodyPr>
          <a:lstStyle>
            <a:lvl1pPr marL="228600" indent="-228600" algn="l" defTabSz="914400" rtl="0" eaLnBrk="1" latinLnBrk="0" hangingPunct="1">
              <a:lnSpc>
                <a:spcPct val="90000"/>
              </a:lnSpc>
              <a:spcBef>
                <a:spcPts val="600"/>
              </a:spcBef>
              <a:buClr>
                <a:schemeClr val="accent1"/>
              </a:buClr>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600"/>
              </a:spcBef>
              <a:buClr>
                <a:schemeClr val="accent1"/>
              </a:buClr>
              <a:buFont typeface="Tahoma"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90000"/>
              </a:lnSpc>
              <a:spcBef>
                <a:spcPts val="600"/>
              </a:spcBef>
              <a:buClr>
                <a:schemeClr val="accent1"/>
              </a:buClr>
              <a:buFont typeface="Arial"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90000"/>
              </a:lnSpc>
              <a:spcBef>
                <a:spcPts val="600"/>
              </a:spcBef>
              <a:buClr>
                <a:schemeClr val="accent1"/>
              </a:buClr>
              <a:buFont typeface="Tahoma"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90000"/>
              </a:lnSpc>
              <a:spcBef>
                <a:spcPts val="600"/>
              </a:spcBef>
              <a:buClr>
                <a:schemeClr val="accent1"/>
              </a:buClr>
              <a:buFont typeface="Arial" pitchFamily="34" charset="0"/>
              <a:buChar char="•"/>
              <a:defRPr sz="2000" kern="1200">
                <a:solidFill>
                  <a:schemeClr val="tx1"/>
                </a:solidFill>
                <a:latin typeface="+mn-lt"/>
                <a:ea typeface="+mn-ea"/>
                <a:cs typeface="+mn-cs"/>
              </a:defRPr>
            </a:lvl5pPr>
            <a:lvl6pPr marL="1371600" indent="-228600" algn="l" defTabSz="914400" rtl="0" eaLnBrk="1" latinLnBrk="0" hangingPunct="1">
              <a:spcBef>
                <a:spcPct val="20000"/>
              </a:spcBef>
              <a:buClr>
                <a:schemeClr val="accent1"/>
              </a:buClr>
              <a:buFont typeface="Tahoma" pitchFamily="34" charset="0"/>
              <a:buChar char="–"/>
              <a:tabLst/>
              <a:defRPr sz="2000" kern="1200">
                <a:solidFill>
                  <a:schemeClr val="tx1"/>
                </a:solidFill>
                <a:latin typeface="+mn-lt"/>
                <a:ea typeface="+mn-ea"/>
                <a:cs typeface="+mn-cs"/>
              </a:defRPr>
            </a:lvl6pPr>
            <a:lvl7pPr marL="16002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7pPr>
            <a:lvl8pPr marL="1828800" indent="-228600" algn="l" defTabSz="914400" rtl="0" eaLnBrk="1" latinLnBrk="0" hangingPunct="1">
              <a:spcBef>
                <a:spcPct val="20000"/>
              </a:spcBef>
              <a:buClr>
                <a:schemeClr val="accent1"/>
              </a:buClr>
              <a:buFont typeface="Tahoma" pitchFamily="34" charset="0"/>
              <a:buChar char="–"/>
              <a:defRPr sz="2000" kern="1200" baseline="0">
                <a:solidFill>
                  <a:schemeClr val="tx1"/>
                </a:solidFill>
                <a:latin typeface="+mn-lt"/>
                <a:ea typeface="+mn-ea"/>
                <a:cs typeface="+mn-cs"/>
              </a:defRPr>
            </a:lvl8pPr>
            <a:lvl9pPr marL="20574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9pPr>
          </a:lstStyle>
          <a:p>
            <a:pPr marL="0" indent="0">
              <a:lnSpc>
                <a:spcPct val="72000"/>
              </a:lnSpc>
              <a:spcBef>
                <a:spcPts val="0"/>
              </a:spcBef>
              <a:buClr>
                <a:srgbClr val="00B0F0"/>
              </a:buClr>
              <a:buFont typeface="Arial" pitchFamily="34" charset="0"/>
              <a:buNone/>
              <a:defRPr sz="1800">
                <a:solidFill>
                  <a:srgbClr val="000000"/>
                </a:solidFill>
              </a:defRPr>
            </a:pPr>
            <a:endParaRPr lang="en-US" sz="2800" dirty="0">
              <a:solidFill>
                <a:srgbClr val="522476">
                  <a:lumMod val="75000"/>
                </a:srgbClr>
              </a:solidFill>
            </a:endParaRPr>
          </a:p>
          <a:p>
            <a:pPr marL="0" indent="0">
              <a:lnSpc>
                <a:spcPct val="72000"/>
              </a:lnSpc>
              <a:spcBef>
                <a:spcPts val="0"/>
              </a:spcBef>
              <a:buClr>
                <a:srgbClr val="00B0F0"/>
              </a:buClr>
              <a:buFont typeface="Arial" pitchFamily="34" charset="0"/>
              <a:buNone/>
              <a:defRPr sz="1800">
                <a:solidFill>
                  <a:srgbClr val="000000"/>
                </a:solidFill>
              </a:defRPr>
            </a:pPr>
            <a:r>
              <a:rPr lang="en-US" sz="2800" dirty="0">
                <a:solidFill>
                  <a:srgbClr val="522476">
                    <a:lumMod val="75000"/>
                  </a:srgbClr>
                </a:solidFill>
              </a:rPr>
              <a:t>Rebecca Ford-Paz, Ph.D.</a:t>
            </a:r>
          </a:p>
          <a:p>
            <a:pPr marL="90488" indent="0">
              <a:lnSpc>
                <a:spcPct val="72000"/>
              </a:lnSpc>
              <a:spcBef>
                <a:spcPts val="0"/>
              </a:spcBef>
              <a:buClr>
                <a:srgbClr val="00B0F0"/>
              </a:buClr>
              <a:buFont typeface="Arial" pitchFamily="34" charset="0"/>
              <a:buNone/>
              <a:defRPr sz="1800">
                <a:solidFill>
                  <a:srgbClr val="000000"/>
                </a:solidFill>
              </a:defRPr>
            </a:pPr>
            <a:r>
              <a:rPr lang="en-US" sz="2800" dirty="0">
                <a:solidFill>
                  <a:srgbClr val="002060"/>
                </a:solidFill>
                <a:hlinkClick r:id="rId5"/>
              </a:rPr>
              <a:t>rfordpaz@luriechildrens.org</a:t>
            </a:r>
            <a:endParaRPr lang="en-US" sz="2800" dirty="0">
              <a:solidFill>
                <a:srgbClr val="002060"/>
              </a:solidFill>
            </a:endParaRPr>
          </a:p>
          <a:p>
            <a:pPr marL="90488" indent="0">
              <a:buClr>
                <a:srgbClr val="00B0F0"/>
              </a:buClr>
              <a:buFont typeface="Arial" pitchFamily="34" charset="0"/>
              <a:buNone/>
              <a:defRPr sz="1800">
                <a:solidFill>
                  <a:srgbClr val="000000"/>
                </a:solidFill>
              </a:defRPr>
            </a:pPr>
            <a:endParaRPr lang="en-US" sz="2800" dirty="0">
              <a:solidFill>
                <a:srgbClr val="002060"/>
              </a:solidFill>
            </a:endParaRPr>
          </a:p>
          <a:p>
            <a:pPr marL="90488" indent="0">
              <a:buClr>
                <a:srgbClr val="00B0F0"/>
              </a:buClr>
              <a:buFont typeface="Arial" pitchFamily="34" charset="0"/>
              <a:buNone/>
              <a:defRPr sz="1800">
                <a:solidFill>
                  <a:srgbClr val="000000"/>
                </a:solidFill>
              </a:defRPr>
            </a:pPr>
            <a:endParaRPr lang="en-US" sz="2800" dirty="0">
              <a:solidFill>
                <a:srgbClr val="002060"/>
              </a:solidFill>
            </a:endParaRPr>
          </a:p>
          <a:p>
            <a:pPr marL="90488" indent="0">
              <a:buClr>
                <a:srgbClr val="00B0F0"/>
              </a:buClr>
              <a:buFont typeface="Arial" pitchFamily="34" charset="0"/>
              <a:buNone/>
              <a:defRPr sz="1800">
                <a:solidFill>
                  <a:srgbClr val="000000"/>
                </a:solidFill>
              </a:defRPr>
            </a:pPr>
            <a:r>
              <a:rPr lang="en-US" sz="2800" dirty="0">
                <a:solidFill>
                  <a:srgbClr val="002060"/>
                </a:solidFill>
                <a:cs typeface="Aharoni" panose="02010803020104030203" pitchFamily="2" charset="-79"/>
                <a:hlinkClick r:id="rId6"/>
              </a:rPr>
              <a:t>https://childhoodresilience.org/DACA</a:t>
            </a:r>
            <a:endParaRPr lang="en-US" sz="2800" dirty="0">
              <a:solidFill>
                <a:srgbClr val="002060"/>
              </a:solidFill>
              <a:cs typeface="Aharoni" panose="02010803020104030203" pitchFamily="2" charset="-79"/>
            </a:endParaRPr>
          </a:p>
          <a:p>
            <a:pPr marL="90488" indent="0">
              <a:buClr>
                <a:srgbClr val="00B0F0"/>
              </a:buClr>
              <a:buFont typeface="Arial" pitchFamily="34" charset="0"/>
              <a:buNone/>
              <a:defRPr sz="1800">
                <a:solidFill>
                  <a:srgbClr val="000000"/>
                </a:solidFill>
              </a:defRPr>
            </a:pPr>
            <a:r>
              <a:rPr lang="en-US" sz="2800" dirty="0">
                <a:solidFill>
                  <a:srgbClr val="002060"/>
                </a:solidFill>
                <a:cs typeface="Aharoni" panose="02010803020104030203" pitchFamily="2" charset="-79"/>
              </a:rPr>
              <a:t> </a:t>
            </a:r>
          </a:p>
          <a:p>
            <a:pPr marL="90488" indent="0">
              <a:buClr>
                <a:srgbClr val="00B0F0"/>
              </a:buClr>
              <a:buFont typeface="Arial" pitchFamily="34" charset="0"/>
              <a:buNone/>
              <a:defRPr sz="1800">
                <a:solidFill>
                  <a:srgbClr val="000000"/>
                </a:solidFill>
              </a:defRPr>
            </a:pPr>
            <a:endParaRPr lang="en-US" sz="2800" dirty="0">
              <a:solidFill>
                <a:srgbClr val="002060"/>
              </a:solidFill>
              <a:cs typeface="Aharoni" panose="02010803020104030203" pitchFamily="2" charset="-79"/>
            </a:endParaRPr>
          </a:p>
          <a:p>
            <a:pPr marL="90488" indent="0">
              <a:buClr>
                <a:srgbClr val="00B0F0"/>
              </a:buClr>
              <a:buFont typeface="Arial" pitchFamily="34" charset="0"/>
              <a:buNone/>
              <a:defRPr sz="1800">
                <a:solidFill>
                  <a:srgbClr val="000000"/>
                </a:solidFill>
              </a:defRPr>
            </a:pPr>
            <a:r>
              <a:rPr lang="en-US" sz="2800" dirty="0">
                <a:solidFill>
                  <a:srgbClr val="522476">
                    <a:lumMod val="75000"/>
                  </a:srgbClr>
                </a:solidFill>
              </a:rPr>
              <a:t>For more information, visit </a:t>
            </a:r>
          </a:p>
          <a:p>
            <a:pPr marL="90488" indent="0">
              <a:buClr>
                <a:srgbClr val="00B0F0"/>
              </a:buClr>
              <a:buFont typeface="Arial" pitchFamily="34" charset="0"/>
              <a:buNone/>
              <a:defRPr sz="1800">
                <a:solidFill>
                  <a:srgbClr val="000000"/>
                </a:solidFill>
              </a:defRPr>
            </a:pPr>
            <a:r>
              <a:rPr lang="en-US" sz="2800" b="1" dirty="0">
                <a:solidFill>
                  <a:srgbClr val="522476">
                    <a:lumMod val="75000"/>
                  </a:srgbClr>
                </a:solidFill>
              </a:rPr>
              <a:t>LurieChildrens.org/CCR</a:t>
            </a:r>
            <a:r>
              <a:rPr lang="en-US" sz="2800" dirty="0">
                <a:solidFill>
                  <a:srgbClr val="522476">
                    <a:lumMod val="75000"/>
                  </a:srgbClr>
                </a:solidFill>
              </a:rPr>
              <a:t> or   </a:t>
            </a:r>
          </a:p>
          <a:p>
            <a:pPr marL="90488" indent="0">
              <a:buClr>
                <a:srgbClr val="00B0F0"/>
              </a:buClr>
              <a:buFont typeface="Arial" pitchFamily="34" charset="0"/>
              <a:buNone/>
              <a:defRPr sz="1800">
                <a:solidFill>
                  <a:srgbClr val="000000"/>
                </a:solidFill>
              </a:defRPr>
            </a:pPr>
            <a:r>
              <a:rPr lang="en-US" sz="2800" dirty="0">
                <a:solidFill>
                  <a:srgbClr val="522476">
                    <a:lumMod val="75000"/>
                  </a:srgbClr>
                </a:solidFill>
              </a:rPr>
              <a:t>email </a:t>
            </a:r>
            <a:r>
              <a:rPr lang="en-US" altLang="en-US" sz="2800" b="1" dirty="0">
                <a:solidFill>
                  <a:srgbClr val="000000"/>
                </a:solidFill>
                <a:hlinkClick r:id="rId7"/>
              </a:rPr>
              <a:t>ccr@luriechildrens.org</a:t>
            </a:r>
            <a:r>
              <a:rPr lang="en-US" altLang="en-US" sz="2800" b="1" dirty="0">
                <a:solidFill>
                  <a:srgbClr val="000000"/>
                </a:solidFill>
              </a:rPr>
              <a:t> </a:t>
            </a:r>
          </a:p>
          <a:p>
            <a:pPr marL="90488" indent="0">
              <a:lnSpc>
                <a:spcPct val="72000"/>
              </a:lnSpc>
              <a:buClr>
                <a:srgbClr val="00B0F0"/>
              </a:buClr>
              <a:buFont typeface="Arial" pitchFamily="34" charset="0"/>
              <a:buNone/>
              <a:defRPr sz="1800">
                <a:solidFill>
                  <a:srgbClr val="000000"/>
                </a:solidFill>
              </a:defRPr>
            </a:pPr>
            <a:endParaRPr lang="en-US" sz="3200" dirty="0">
              <a:solidFill>
                <a:srgbClr val="002060"/>
              </a:solidFill>
            </a:endParaRPr>
          </a:p>
        </p:txBody>
      </p:sp>
      <p:sp>
        <p:nvSpPr>
          <p:cNvPr id="8" name="Footer Placeholder 2"/>
          <p:cNvSpPr txBox="1">
            <a:spLocks/>
          </p:cNvSpPr>
          <p:nvPr/>
        </p:nvSpPr>
        <p:spPr bwMode="auto">
          <a:xfrm>
            <a:off x="182880" y="6583680"/>
            <a:ext cx="4114800" cy="182880"/>
          </a:xfrm>
          <a:prstGeom prst="rect">
            <a:avLst/>
          </a:prstGeom>
          <a:noFill/>
          <a:ln>
            <a:miter lim="800000"/>
            <a:headEnd/>
            <a:tailEnd/>
          </a:ln>
        </p:spPr>
        <p:txBody>
          <a:bodyPr>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rgbClr val="000000"/>
                </a:solidFill>
              </a:rPr>
              <a:t>© 2016 Ann &amp; Robert H. Lurie Children’s Hospital of Chicago  All rights reserved.</a:t>
            </a:r>
          </a:p>
        </p:txBody>
      </p:sp>
      <p:pic>
        <p:nvPicPr>
          <p:cNvPr id="9"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0285" y="1354681"/>
            <a:ext cx="8543925" cy="12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671480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2">
                    <a:lumMod val="75000"/>
                  </a:schemeClr>
                </a:solidFill>
              </a:rPr>
              <a:t>Resources to Create Welcoming Environments</a:t>
            </a:r>
          </a:p>
        </p:txBody>
      </p:sp>
      <p:sp>
        <p:nvSpPr>
          <p:cNvPr id="3" name="Content Placeholder 2"/>
          <p:cNvSpPr>
            <a:spLocks noGrp="1"/>
          </p:cNvSpPr>
          <p:nvPr>
            <p:ph sz="half" idx="1"/>
          </p:nvPr>
        </p:nvSpPr>
        <p:spPr>
          <a:xfrm>
            <a:off x="273050" y="1558636"/>
            <a:ext cx="4537488" cy="4525963"/>
          </a:xfrm>
        </p:spPr>
        <p:txBody>
          <a:bodyPr/>
          <a:lstStyle/>
          <a:p>
            <a:r>
              <a:rPr lang="en-US" sz="2400" b="1" dirty="0"/>
              <a:t>BRYCS</a:t>
            </a:r>
            <a:r>
              <a:rPr lang="en-US" b="1" dirty="0"/>
              <a:t> </a:t>
            </a:r>
            <a:r>
              <a:rPr lang="en-US" sz="2000" dirty="0">
                <a:hlinkClick r:id="rId3"/>
              </a:rPr>
              <a:t>http://www.brycs.org/clearinghouse/Highlighted-Resources-Immigrant-Refugee-Awareness-Instructional-Materials.cfm</a:t>
            </a:r>
            <a:endParaRPr lang="en-US" sz="2000" dirty="0"/>
          </a:p>
          <a:p>
            <a:endParaRPr lang="en-US" sz="1200" dirty="0"/>
          </a:p>
          <a:p>
            <a:endParaRPr lang="en-US" sz="1100" dirty="0"/>
          </a:p>
          <a:p>
            <a:r>
              <a:rPr lang="en-US" sz="2400" b="1" dirty="0">
                <a:latin typeface="Calibri" panose="020F0502020204030204" pitchFamily="34" charset="0"/>
                <a:cs typeface="Calibri" panose="020F0502020204030204" pitchFamily="34" charset="0"/>
              </a:rPr>
              <a:t>Center for Childhood Resilience</a:t>
            </a:r>
          </a:p>
          <a:p>
            <a:pPr marL="228600" lvl="1" indent="0">
              <a:buNone/>
            </a:pPr>
            <a:r>
              <a:rPr lang="en-US" sz="2000" i="1" dirty="0">
                <a:latin typeface="Calibri" panose="020F0502020204030204" pitchFamily="34" charset="0"/>
                <a:cs typeface="Calibri" panose="020F0502020204030204" pitchFamily="34" charset="0"/>
              </a:rPr>
              <a:t>You Are Not Alone Webinar &amp; Resources</a:t>
            </a:r>
          </a:p>
          <a:p>
            <a:pPr marL="228600" lvl="1" indent="0">
              <a:buNone/>
            </a:pPr>
            <a:r>
              <a:rPr lang="en-US" sz="2000" i="1" dirty="0">
                <a:latin typeface="Calibri" panose="020F0502020204030204" pitchFamily="34" charset="0"/>
                <a:cs typeface="Calibri" panose="020F0502020204030204" pitchFamily="34" charset="0"/>
                <a:hlinkClick r:id="rId4"/>
              </a:rPr>
              <a:t>https://childhoodresilience.org/yna-resources-listing/2017/9/5/mental-health-resources-for-marginalized-youth-and-families</a:t>
            </a:r>
            <a:endParaRPr lang="en-US" sz="2000" i="1" dirty="0">
              <a:latin typeface="Calibri" panose="020F0502020204030204" pitchFamily="34" charset="0"/>
              <a:cs typeface="Calibri" panose="020F0502020204030204" pitchFamily="34" charset="0"/>
            </a:endParaRPr>
          </a:p>
          <a:p>
            <a:pPr marL="228600" lvl="1" indent="0">
              <a:buNone/>
            </a:pPr>
            <a:endParaRPr lang="en-US" sz="2000" i="1" dirty="0">
              <a:latin typeface="Calibri" panose="020F0502020204030204" pitchFamily="34" charset="0"/>
              <a:cs typeface="Calibri" panose="020F0502020204030204" pitchFamily="34" charset="0"/>
            </a:endParaRPr>
          </a:p>
          <a:p>
            <a:endParaRPr lang="en-US" sz="1800" dirty="0"/>
          </a:p>
          <a:p>
            <a:pPr>
              <a:buNone/>
            </a:pPr>
            <a:endParaRPr lang="en-US" dirty="0"/>
          </a:p>
        </p:txBody>
      </p:sp>
      <p:sp>
        <p:nvSpPr>
          <p:cNvPr id="5" name="Content Placeholder 4"/>
          <p:cNvSpPr>
            <a:spLocks noGrp="1"/>
          </p:cNvSpPr>
          <p:nvPr>
            <p:ph sz="half" idx="2"/>
          </p:nvPr>
        </p:nvSpPr>
        <p:spPr>
          <a:xfrm>
            <a:off x="4810538" y="1600200"/>
            <a:ext cx="4062189" cy="4525963"/>
          </a:xfrm>
        </p:spPr>
        <p:txBody>
          <a:bodyPr/>
          <a:lstStyle/>
          <a:p>
            <a:r>
              <a:rPr lang="en-US" sz="2400" b="1" dirty="0"/>
              <a:t>Teaching Tolerance</a:t>
            </a:r>
            <a:r>
              <a:rPr lang="en-US" sz="2400" dirty="0"/>
              <a:t> </a:t>
            </a:r>
            <a:r>
              <a:rPr lang="en-US" sz="2400" dirty="0">
                <a:hlinkClick r:id="rId5"/>
              </a:rPr>
              <a:t>http://www.tolerance.org/classroom-resources</a:t>
            </a:r>
            <a:endParaRPr lang="en-US" sz="2400" dirty="0"/>
          </a:p>
          <a:p>
            <a:endParaRPr lang="en-US" sz="2400" dirty="0"/>
          </a:p>
          <a:p>
            <a:endParaRPr lang="en-US" sz="2400" dirty="0"/>
          </a:p>
          <a:p>
            <a:r>
              <a:rPr lang="en-US" sz="2400" b="1" dirty="0"/>
              <a:t>National Child Traumatic Stress Network – Refugee Trauma</a:t>
            </a:r>
          </a:p>
          <a:p>
            <a:pPr indent="0">
              <a:buNone/>
            </a:pPr>
            <a:r>
              <a:rPr lang="en-US" sz="2400" dirty="0">
                <a:hlinkClick r:id="rId6"/>
              </a:rPr>
              <a:t>http://www.nctsn.org/trauma-types/refugee-trauma</a:t>
            </a:r>
            <a:r>
              <a:rPr lang="en-US" sz="2400" dirty="0"/>
              <a:t> </a:t>
            </a:r>
          </a:p>
        </p:txBody>
      </p:sp>
      <p:sp>
        <p:nvSpPr>
          <p:cNvPr id="4" name="Slide Number Placeholder 3"/>
          <p:cNvSpPr>
            <a:spLocks noGrp="1"/>
          </p:cNvSpPr>
          <p:nvPr>
            <p:ph type="sldNum" sz="quarter" idx="12"/>
          </p:nvPr>
        </p:nvSpPr>
        <p:spPr/>
        <p:txBody>
          <a:bodyPr/>
          <a:lstStyle/>
          <a:p>
            <a:fld id="{0A04C45C-EEE3-41C4-9EC5-D358FEAE28D9}" type="slidenum">
              <a:rPr lang="en-US" smtClean="0">
                <a:solidFill>
                  <a:prstClr val="white"/>
                </a:solidFill>
              </a:rPr>
              <a:pPr/>
              <a:t>67</a:t>
            </a:fld>
            <a:endParaRPr lang="en-US">
              <a:solidFill>
                <a:prstClr val="white"/>
              </a:solidFill>
            </a:endParaRPr>
          </a:p>
        </p:txBody>
      </p:sp>
      <p:pic>
        <p:nvPicPr>
          <p:cNvPr id="6"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3050" y="1320750"/>
            <a:ext cx="8543925" cy="12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53359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2">
                    <a:lumMod val="75000"/>
                  </a:schemeClr>
                </a:solidFill>
              </a:rPr>
              <a:t>Resources for Families</a:t>
            </a:r>
          </a:p>
        </p:txBody>
      </p:sp>
      <p:sp>
        <p:nvSpPr>
          <p:cNvPr id="3" name="Content Placeholder 2"/>
          <p:cNvSpPr>
            <a:spLocks noGrp="1"/>
          </p:cNvSpPr>
          <p:nvPr>
            <p:ph sz="half" idx="1"/>
          </p:nvPr>
        </p:nvSpPr>
        <p:spPr>
          <a:xfrm>
            <a:off x="273050" y="1567417"/>
            <a:ext cx="4219437" cy="4525963"/>
          </a:xfrm>
        </p:spPr>
        <p:txBody>
          <a:bodyPr/>
          <a:lstStyle/>
          <a:p>
            <a:r>
              <a:rPr lang="en-US" sz="2000" b="1" dirty="0"/>
              <a:t>Family Preparedness Plan</a:t>
            </a:r>
          </a:p>
          <a:p>
            <a:pPr lvl="1"/>
            <a:r>
              <a:rPr lang="en-US" sz="2000" b="1" dirty="0"/>
              <a:t>Immigrant Legal Resource Center </a:t>
            </a:r>
            <a:r>
              <a:rPr lang="en-US" sz="2000" dirty="0">
                <a:hlinkClick r:id="rId3"/>
              </a:rPr>
              <a:t>https://www.ilrc.org/family-preparedness-plan</a:t>
            </a:r>
            <a:endParaRPr lang="en-US" sz="2000" dirty="0"/>
          </a:p>
          <a:p>
            <a:pPr lvl="1"/>
            <a:r>
              <a:rPr lang="en-US" sz="2000" b="1" dirty="0"/>
              <a:t>Illinois Coalition for Immigrant &amp; Refugee Rights</a:t>
            </a:r>
          </a:p>
          <a:p>
            <a:pPr marL="457200" lvl="2" indent="0">
              <a:buNone/>
            </a:pPr>
            <a:r>
              <a:rPr lang="en-US" sz="2000" dirty="0">
                <a:hlinkClick r:id="rId4"/>
              </a:rPr>
              <a:t>http://www.icirr.org/content/documents/emergency_plan.pdf</a:t>
            </a:r>
            <a:r>
              <a:rPr lang="en-US" sz="2000" dirty="0"/>
              <a:t> </a:t>
            </a:r>
          </a:p>
          <a:p>
            <a:pPr marL="457200" lvl="2" indent="0">
              <a:buNone/>
            </a:pPr>
            <a:endParaRPr lang="en-US" sz="2000" dirty="0"/>
          </a:p>
          <a:p>
            <a:r>
              <a:rPr lang="en-US" sz="2000" b="1" dirty="0"/>
              <a:t>Legal Consultation</a:t>
            </a:r>
          </a:p>
          <a:p>
            <a:pPr lvl="1"/>
            <a:r>
              <a:rPr lang="en-US" sz="2000" b="1" dirty="0"/>
              <a:t>National Immigrant Justice Center</a:t>
            </a:r>
          </a:p>
          <a:p>
            <a:pPr lvl="2"/>
            <a:r>
              <a:rPr lang="en-US" sz="2000" dirty="0">
                <a:hlinkClick r:id="rId5"/>
              </a:rPr>
              <a:t>https://www.immigrantjustice.org/services/general-immigration</a:t>
            </a:r>
            <a:r>
              <a:rPr lang="en-US" sz="2000" dirty="0"/>
              <a:t> </a:t>
            </a:r>
          </a:p>
          <a:p>
            <a:pPr lvl="2"/>
            <a:r>
              <a:rPr lang="en-US" sz="2000" dirty="0"/>
              <a:t>312-660-1370</a:t>
            </a:r>
          </a:p>
          <a:p>
            <a:pPr lvl="2"/>
            <a:endParaRPr lang="en-US" sz="2000" dirty="0"/>
          </a:p>
          <a:p>
            <a:endParaRPr lang="en-US" sz="1800" dirty="0"/>
          </a:p>
          <a:p>
            <a:pPr>
              <a:buNone/>
            </a:pPr>
            <a:endParaRPr lang="en-US" dirty="0"/>
          </a:p>
        </p:txBody>
      </p:sp>
      <p:sp>
        <p:nvSpPr>
          <p:cNvPr id="5" name="Content Placeholder 4"/>
          <p:cNvSpPr>
            <a:spLocks noGrp="1"/>
          </p:cNvSpPr>
          <p:nvPr>
            <p:ph sz="half" idx="2"/>
          </p:nvPr>
        </p:nvSpPr>
        <p:spPr>
          <a:xfrm>
            <a:off x="4787900" y="1567417"/>
            <a:ext cx="4356100" cy="4525963"/>
          </a:xfrm>
        </p:spPr>
        <p:txBody>
          <a:bodyPr/>
          <a:lstStyle/>
          <a:p>
            <a:r>
              <a:rPr lang="en-US" sz="2000" b="1" dirty="0"/>
              <a:t>Family Support Hotline – Illinois Coalition for Immigrant &amp; Refugee Rights</a:t>
            </a:r>
          </a:p>
          <a:p>
            <a:pPr lvl="1"/>
            <a:r>
              <a:rPr lang="en-US" dirty="0"/>
              <a:t>1-855-HELP-MY-FAMILY</a:t>
            </a:r>
          </a:p>
          <a:p>
            <a:pPr marL="228600" lvl="1" indent="0">
              <a:buNone/>
            </a:pPr>
            <a:r>
              <a:rPr lang="en-US" dirty="0"/>
              <a:t>   (1-855-435-7693)</a:t>
            </a:r>
          </a:p>
          <a:p>
            <a:pPr lvl="1"/>
            <a:r>
              <a:rPr lang="en-US" dirty="0"/>
              <a:t>English, Spanish, Korean, Polish </a:t>
            </a:r>
          </a:p>
          <a:p>
            <a:pPr marL="228600" lvl="1" indent="0">
              <a:buNone/>
            </a:pPr>
            <a:endParaRPr lang="en-US" sz="1050" dirty="0"/>
          </a:p>
          <a:p>
            <a:r>
              <a:rPr lang="en-US" sz="2000" b="1" dirty="0"/>
              <a:t>Relaxation &amp; Stress Management</a:t>
            </a:r>
          </a:p>
          <a:p>
            <a:pPr lvl="1"/>
            <a:r>
              <a:rPr lang="en-US" dirty="0"/>
              <a:t>Relax.practicewise.com</a:t>
            </a:r>
          </a:p>
          <a:p>
            <a:pPr lvl="1">
              <a:defRPr/>
            </a:pPr>
            <a:r>
              <a:rPr lang="en-US" dirty="0">
                <a:hlinkClick r:id="rId6"/>
              </a:rPr>
              <a:t>http://stopbreathethink.org/</a:t>
            </a:r>
            <a:endParaRPr lang="en-US" dirty="0"/>
          </a:p>
          <a:p>
            <a:pPr lvl="1"/>
            <a:endParaRPr lang="en-US" sz="1100" b="1" dirty="0"/>
          </a:p>
          <a:p>
            <a:r>
              <a:rPr lang="en-US" sz="2000" b="1" dirty="0"/>
              <a:t>Know Your Rights</a:t>
            </a:r>
          </a:p>
          <a:p>
            <a:pPr lvl="1"/>
            <a:r>
              <a:rPr lang="en-US" sz="2000" b="1" dirty="0"/>
              <a:t>National Immigrant Justice Center</a:t>
            </a:r>
          </a:p>
          <a:p>
            <a:pPr lvl="2"/>
            <a:r>
              <a:rPr lang="en-US" dirty="0">
                <a:hlinkClick r:id="rId7"/>
              </a:rPr>
              <a:t>https://www.immigrantjustice.org/</a:t>
            </a:r>
            <a:r>
              <a:rPr lang="en-US" dirty="0"/>
              <a:t> </a:t>
            </a:r>
          </a:p>
          <a:p>
            <a:pPr lvl="1"/>
            <a:r>
              <a:rPr lang="en-US" sz="2000" b="1" dirty="0"/>
              <a:t>The Resurrection Project</a:t>
            </a:r>
          </a:p>
          <a:p>
            <a:pPr lvl="2"/>
            <a:r>
              <a:rPr lang="en-US" dirty="0">
                <a:hlinkClick r:id="rId8"/>
              </a:rPr>
              <a:t>www.resurrectionproject.org</a:t>
            </a:r>
            <a:endParaRPr lang="en-US" dirty="0"/>
          </a:p>
          <a:p>
            <a:pPr lvl="2"/>
            <a:r>
              <a:rPr lang="en-US" dirty="0"/>
              <a:t>312-666-3062</a:t>
            </a:r>
          </a:p>
          <a:p>
            <a:pPr lvl="2"/>
            <a:endParaRPr lang="en-US" sz="2000" dirty="0"/>
          </a:p>
          <a:p>
            <a:pPr lvl="1"/>
            <a:endParaRPr lang="en-US" sz="2000" b="1" dirty="0"/>
          </a:p>
          <a:p>
            <a:endParaRPr lang="en-US" dirty="0"/>
          </a:p>
          <a:p>
            <a:endParaRPr lang="en-US" dirty="0"/>
          </a:p>
        </p:txBody>
      </p:sp>
      <p:sp>
        <p:nvSpPr>
          <p:cNvPr id="4" name="Slide Number Placeholder 3"/>
          <p:cNvSpPr>
            <a:spLocks noGrp="1"/>
          </p:cNvSpPr>
          <p:nvPr>
            <p:ph type="sldNum" sz="quarter" idx="12"/>
          </p:nvPr>
        </p:nvSpPr>
        <p:spPr/>
        <p:txBody>
          <a:bodyPr/>
          <a:lstStyle/>
          <a:p>
            <a:fld id="{0A04C45C-EEE3-41C4-9EC5-D358FEAE28D9}" type="slidenum">
              <a:rPr lang="en-US" smtClean="0">
                <a:solidFill>
                  <a:prstClr val="white"/>
                </a:solidFill>
              </a:rPr>
              <a:pPr/>
              <a:t>68</a:t>
            </a:fld>
            <a:endParaRPr lang="en-US">
              <a:solidFill>
                <a:prstClr val="white"/>
              </a:solidFill>
            </a:endParaRPr>
          </a:p>
        </p:txBody>
      </p:sp>
      <p:pic>
        <p:nvPicPr>
          <p:cNvPr id="6"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3050" y="1320750"/>
            <a:ext cx="8543925" cy="12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2"/>
          <p:cNvSpPr txBox="1">
            <a:spLocks/>
          </p:cNvSpPr>
          <p:nvPr/>
        </p:nvSpPr>
        <p:spPr bwMode="auto">
          <a:xfrm>
            <a:off x="182880" y="6583680"/>
            <a:ext cx="4114800" cy="182880"/>
          </a:xfrm>
          <a:prstGeom prst="rect">
            <a:avLst/>
          </a:prstGeom>
          <a:noFill/>
          <a:ln>
            <a:miter lim="800000"/>
            <a:headEnd/>
            <a:tailEnd/>
          </a:ln>
        </p:spPr>
        <p:txBody>
          <a:bodyPr>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rgbClr val="000000"/>
                </a:solidFill>
              </a:rPr>
              <a:t>© 2017 Ann &amp; Robert H. Lurie Children’s Hospital of Chicago  All rights reserved.</a:t>
            </a:r>
          </a:p>
        </p:txBody>
      </p:sp>
    </p:spTree>
    <p:extLst>
      <p:ext uri="{BB962C8B-B14F-4D97-AF65-F5344CB8AC3E}">
        <p14:creationId xmlns:p14="http://schemas.microsoft.com/office/powerpoint/2010/main" val="400062486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p:nvPr/>
        </p:nvSpPr>
        <p:spPr>
          <a:xfrm>
            <a:off x="0" y="1859804"/>
            <a:ext cx="9144000" cy="3758571"/>
          </a:xfrm>
          <a:prstGeom prst="rect">
            <a:avLst/>
          </a:prstGeom>
          <a:noFill/>
          <a:ln>
            <a:noFill/>
          </a:ln>
        </p:spPr>
        <p:txBody>
          <a:bodyPr lIns="91425" tIns="91425" rIns="91425" bIns="91425" anchor="t" anchorCtr="0">
            <a:noAutofit/>
          </a:bodyPr>
          <a:lstStyle/>
          <a:p>
            <a:pPr algn="ctr"/>
            <a:endParaRPr lang="en-US" sz="2400" b="1" kern="0" dirty="0" smtClean="0">
              <a:solidFill>
                <a:srgbClr val="000000"/>
              </a:solidFill>
              <a:latin typeface="Calibri"/>
              <a:ea typeface="Calibri"/>
              <a:cs typeface="Calibri"/>
              <a:sym typeface="Calibri"/>
            </a:endParaRPr>
          </a:p>
          <a:p>
            <a:pPr algn="ctr"/>
            <a:endParaRPr lang="en-US" sz="2400" b="1" kern="0" dirty="0" smtClean="0">
              <a:solidFill>
                <a:srgbClr val="000000"/>
              </a:solidFill>
              <a:latin typeface="Calibri"/>
              <a:ea typeface="Calibri"/>
              <a:cs typeface="Calibri"/>
              <a:sym typeface="Calibri"/>
            </a:endParaRPr>
          </a:p>
          <a:p>
            <a:pPr algn="ctr"/>
            <a:endParaRPr lang="en-US" sz="2400" b="1" kern="0" dirty="0" smtClean="0">
              <a:solidFill>
                <a:srgbClr val="000000"/>
              </a:solidFill>
              <a:latin typeface="Calibri"/>
              <a:ea typeface="Calibri"/>
              <a:cs typeface="Calibri"/>
              <a:sym typeface="Calibri"/>
            </a:endParaRPr>
          </a:p>
          <a:p>
            <a:pPr algn="ctr"/>
            <a:r>
              <a:rPr lang="en-US" sz="3600" b="1" i="1" kern="0" dirty="0" smtClean="0">
                <a:solidFill>
                  <a:srgbClr val="C00000"/>
                </a:solidFill>
                <a:latin typeface="Calibri"/>
                <a:ea typeface="Calibri"/>
                <a:cs typeface="Calibri"/>
                <a:sym typeface="Calibri"/>
              </a:rPr>
              <a:t>“Immigration 101: The Current Landscape and Your Rights”</a:t>
            </a:r>
          </a:p>
          <a:p>
            <a:pPr algn="ctr"/>
            <a:endParaRPr lang="en-US" sz="2400" kern="0" dirty="0" smtClean="0">
              <a:solidFill>
                <a:srgbClr val="000000"/>
              </a:solidFill>
              <a:cs typeface="Arial"/>
              <a:sym typeface="Arial"/>
            </a:endParaRPr>
          </a:p>
          <a:p>
            <a:pPr algn="ctr"/>
            <a:endParaRPr lang="en-US" sz="2400" kern="0" dirty="0" smtClean="0">
              <a:solidFill>
                <a:srgbClr val="000000"/>
              </a:solidFill>
              <a:cs typeface="Arial"/>
              <a:sym typeface="Arial"/>
            </a:endParaRPr>
          </a:p>
          <a:p>
            <a:pPr algn="ctr"/>
            <a:endParaRPr lang="en-US" sz="2400" kern="0" dirty="0">
              <a:solidFill>
                <a:srgbClr val="000000"/>
              </a:solidFill>
              <a:cs typeface="Arial"/>
              <a:sym typeface="Arial"/>
            </a:endParaRPr>
          </a:p>
          <a:p>
            <a:pPr algn="r"/>
            <a:r>
              <a:rPr lang="en-US" sz="2400" kern="0" dirty="0">
                <a:solidFill>
                  <a:srgbClr val="000000"/>
                </a:solidFill>
                <a:cs typeface="Arial"/>
                <a:sym typeface="Arial"/>
              </a:rPr>
              <a:t>NAEHCY</a:t>
            </a:r>
            <a:r>
              <a:rPr lang="en-US" sz="2400" i="1" kern="0" dirty="0" smtClean="0">
                <a:solidFill>
                  <a:srgbClr val="000000"/>
                </a:solidFill>
                <a:cs typeface="Arial"/>
                <a:sym typeface="Arial"/>
              </a:rPr>
              <a:t> Conference</a:t>
            </a:r>
          </a:p>
          <a:p>
            <a:pPr algn="r"/>
            <a:r>
              <a:rPr lang="en-US" sz="2400" i="1" kern="0" dirty="0" smtClean="0">
                <a:solidFill>
                  <a:srgbClr val="000000"/>
                </a:solidFill>
                <a:latin typeface="Calibri"/>
                <a:ea typeface="Calibri"/>
                <a:cs typeface="Calibri"/>
                <a:sym typeface="Calibri"/>
              </a:rPr>
              <a:t>10.28.2017</a:t>
            </a:r>
          </a:p>
          <a:p>
            <a:pPr algn="r"/>
            <a:endParaRPr lang="en-US" sz="2400" b="1" i="1" kern="0" dirty="0">
              <a:solidFill>
                <a:srgbClr val="000000"/>
              </a:solidFill>
              <a:latin typeface="Calibri"/>
              <a:ea typeface="Calibri"/>
              <a:cs typeface="Calibri"/>
              <a:sym typeface="Calibri"/>
            </a:endParaRPr>
          </a:p>
          <a:p>
            <a:pPr algn="r"/>
            <a:endParaRPr lang="en-US" sz="2400" b="1" i="1" kern="0" dirty="0">
              <a:solidFill>
                <a:srgbClr val="000000"/>
              </a:solidFill>
              <a:latin typeface="Calibri"/>
              <a:ea typeface="Calibri"/>
              <a:cs typeface="Calibri"/>
              <a:sym typeface="Calibri"/>
            </a:endParaRPr>
          </a:p>
        </p:txBody>
      </p:sp>
      <p:sp>
        <p:nvSpPr>
          <p:cNvPr id="2" name="TextBox 1"/>
          <p:cNvSpPr txBox="1"/>
          <p:nvPr/>
        </p:nvSpPr>
        <p:spPr>
          <a:xfrm>
            <a:off x="2950029" y="6041570"/>
            <a:ext cx="6008913" cy="954107"/>
          </a:xfrm>
          <a:prstGeom prst="rect">
            <a:avLst/>
          </a:prstGeom>
          <a:noFill/>
        </p:spPr>
        <p:txBody>
          <a:bodyPr wrap="square" rtlCol="0">
            <a:spAutoFit/>
          </a:bodyPr>
          <a:lstStyle/>
          <a:p>
            <a:pPr algn="r"/>
            <a:r>
              <a:rPr lang="en-US" sz="1400" kern="0" dirty="0" smtClean="0">
                <a:solidFill>
                  <a:srgbClr val="FFFFFF"/>
                </a:solidFill>
                <a:cs typeface="Arial"/>
                <a:sym typeface="Arial"/>
              </a:rPr>
              <a:t>Dagmara Avelar</a:t>
            </a:r>
            <a:endParaRPr lang="en-US" sz="1400" kern="0" dirty="0">
              <a:solidFill>
                <a:srgbClr val="FFFFFF"/>
              </a:solidFill>
              <a:cs typeface="Arial"/>
              <a:sym typeface="Arial"/>
            </a:endParaRPr>
          </a:p>
          <a:p>
            <a:pPr algn="r"/>
            <a:r>
              <a:rPr lang="en-US" sz="1400" kern="0" dirty="0" smtClean="0">
                <a:solidFill>
                  <a:srgbClr val="FFFFFF"/>
                </a:solidFill>
                <a:cs typeface="Arial"/>
                <a:sym typeface="Arial"/>
              </a:rPr>
              <a:t>Programs Manager</a:t>
            </a:r>
          </a:p>
          <a:p>
            <a:pPr algn="r"/>
            <a:r>
              <a:rPr lang="en-US" sz="1400" kern="0" dirty="0" smtClean="0">
                <a:solidFill>
                  <a:srgbClr val="FFFFFF"/>
                </a:solidFill>
                <a:cs typeface="Arial"/>
                <a:sym typeface="Arial"/>
                <a:hlinkClick r:id="rId3"/>
              </a:rPr>
              <a:t>davelar@icirr.org</a:t>
            </a:r>
            <a:r>
              <a:rPr lang="en-US" sz="1400" kern="0" dirty="0" smtClean="0">
                <a:solidFill>
                  <a:srgbClr val="FFFFFF"/>
                </a:solidFill>
                <a:cs typeface="Arial"/>
                <a:sym typeface="Arial"/>
              </a:rPr>
              <a:t> </a:t>
            </a:r>
          </a:p>
          <a:p>
            <a:pPr algn="r"/>
            <a:r>
              <a:rPr lang="en-US" sz="1400" kern="0" dirty="0" smtClean="0">
                <a:solidFill>
                  <a:srgbClr val="FFFFFF"/>
                </a:solidFill>
                <a:cs typeface="Arial"/>
                <a:sym typeface="Arial"/>
              </a:rPr>
              <a:t>6.2017</a:t>
            </a:r>
          </a:p>
        </p:txBody>
      </p:sp>
      <p:sp>
        <p:nvSpPr>
          <p:cNvPr id="3" name="TextBox 2"/>
          <p:cNvSpPr txBox="1"/>
          <p:nvPr/>
        </p:nvSpPr>
        <p:spPr>
          <a:xfrm>
            <a:off x="185057" y="6161314"/>
            <a:ext cx="1828800" cy="338554"/>
          </a:xfrm>
          <a:prstGeom prst="rect">
            <a:avLst/>
          </a:prstGeom>
          <a:noFill/>
        </p:spPr>
        <p:txBody>
          <a:bodyPr wrap="square" rtlCol="0">
            <a:spAutoFit/>
          </a:bodyPr>
          <a:lstStyle/>
          <a:p>
            <a:pPr algn="ctr"/>
            <a:r>
              <a:rPr lang="en-US" sz="1600" b="1" kern="0" dirty="0">
                <a:solidFill>
                  <a:srgbClr val="FFFFFF"/>
                </a:solidFill>
                <a:cs typeface="Arial"/>
                <a:sym typeface="Arial"/>
                <a:hlinkClick r:id="rId4"/>
              </a:rPr>
              <a:t>www.icirr.org</a:t>
            </a:r>
            <a:r>
              <a:rPr lang="en-US" sz="1600" b="1" kern="0" dirty="0">
                <a:solidFill>
                  <a:srgbClr val="FFFFFF"/>
                </a:solidFill>
                <a:cs typeface="Arial"/>
                <a:sym typeface="Arial"/>
              </a:rPr>
              <a:t> </a:t>
            </a:r>
          </a:p>
        </p:txBody>
      </p:sp>
    </p:spTree>
    <p:extLst>
      <p:ext uri="{BB962C8B-B14F-4D97-AF65-F5344CB8AC3E}">
        <p14:creationId xmlns:p14="http://schemas.microsoft.com/office/powerpoint/2010/main" val="3298669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Different culture and learning styles</a:t>
            </a:r>
          </a:p>
          <a:p>
            <a:r>
              <a:rPr lang="en-US" dirty="0" smtClean="0"/>
              <a:t>Difficulty tracking students due to high mobility and language barriers</a:t>
            </a:r>
          </a:p>
          <a:p>
            <a:r>
              <a:rPr lang="en-US" dirty="0" smtClean="0"/>
              <a:t>Varied definitions and classification systems of ELL</a:t>
            </a:r>
          </a:p>
          <a:p>
            <a:r>
              <a:rPr lang="en-US" dirty="0" smtClean="0"/>
              <a:t>Lack of quality staff development programs for administrative, instructional, diagnostic and support staff in school districts</a:t>
            </a:r>
          </a:p>
          <a:p>
            <a:pPr>
              <a:buNone/>
            </a:pPr>
            <a:endParaRPr lang="en-US" dirty="0"/>
          </a:p>
        </p:txBody>
      </p:sp>
      <p:sp>
        <p:nvSpPr>
          <p:cNvPr id="2" name="Title 1"/>
          <p:cNvSpPr>
            <a:spLocks noGrp="1"/>
          </p:cNvSpPr>
          <p:nvPr>
            <p:ph type="title"/>
          </p:nvPr>
        </p:nvSpPr>
        <p:spPr/>
        <p:txBody>
          <a:bodyPr/>
          <a:lstStyle/>
          <a:p>
            <a:pPr algn="ctr"/>
            <a:r>
              <a:rPr lang="en-US" dirty="0" smtClean="0">
                <a:solidFill>
                  <a:srgbClr val="0070C0"/>
                </a:solidFill>
              </a:rPr>
              <a:t>Barriers Continued…</a:t>
            </a:r>
            <a:endParaRPr lang="en-US" dirty="0">
              <a:solidFill>
                <a:srgbClr val="0070C0"/>
              </a:solidFill>
            </a:endParaRPr>
          </a:p>
        </p:txBody>
      </p:sp>
      <p:pic>
        <p:nvPicPr>
          <p:cNvPr id="7170" name="Picture 2" descr="C:\Users\Dave Schrandt\AppData\Local\Microsoft\Windows\Temporary Internet Files\Content.IE5\UZUP78YJ\Fragile_Freight_Labels-Keep_Upright_Label[1].png"/>
          <p:cNvPicPr>
            <a:picLocks noChangeAspect="1" noChangeArrowheads="1"/>
          </p:cNvPicPr>
          <p:nvPr/>
        </p:nvPicPr>
        <p:blipFill>
          <a:blip r:embed="rId2" cstate="print"/>
          <a:srcRect/>
          <a:stretch>
            <a:fillRect/>
          </a:stretch>
        </p:blipFill>
        <p:spPr bwMode="auto">
          <a:xfrm>
            <a:off x="5791200" y="5003432"/>
            <a:ext cx="3048000" cy="18168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p:nvPr/>
        </p:nvSpPr>
        <p:spPr>
          <a:xfrm>
            <a:off x="402770" y="1577000"/>
            <a:ext cx="8556171" cy="4464570"/>
          </a:xfrm>
          <a:prstGeom prst="rect">
            <a:avLst/>
          </a:prstGeom>
          <a:noFill/>
          <a:ln>
            <a:noFill/>
          </a:ln>
        </p:spPr>
        <p:txBody>
          <a:bodyPr lIns="91425" tIns="91425" rIns="91425" bIns="91425" anchor="t" anchorCtr="0">
            <a:noAutofit/>
          </a:bodyPr>
          <a:lstStyle/>
          <a:p>
            <a:pPr marL="274320" indent="-274320">
              <a:buClr>
                <a:srgbClr val="00CC99"/>
              </a:buClr>
              <a:buSzPct val="70000"/>
              <a:buFont typeface="Noto Sans Symbols"/>
              <a:buChar char="•"/>
            </a:pPr>
            <a:r>
              <a:rPr lang="en-US" sz="2200" kern="0" dirty="0">
                <a:solidFill>
                  <a:srgbClr val="000000"/>
                </a:solidFill>
                <a:latin typeface="Libre Baskerville"/>
                <a:ea typeface="Libre Baskerville"/>
                <a:cs typeface="Libre Baskerville"/>
                <a:sym typeface="Libre Baskerville"/>
              </a:rPr>
              <a:t>ICIRR is dedicated to promoting the rights of immigrants and refugees to full and equal participation in the civic, cultural, social, and political life of our diverse society.</a:t>
            </a:r>
          </a:p>
          <a:p>
            <a:pPr marL="274320" indent="-274320">
              <a:buClr>
                <a:srgbClr val="00CC99"/>
              </a:buClr>
              <a:buSzPct val="70000"/>
              <a:buFont typeface="Noto Sans Symbols"/>
              <a:buChar char="•"/>
            </a:pPr>
            <a:endParaRPr lang="en-US" sz="2200" kern="0" dirty="0">
              <a:solidFill>
                <a:srgbClr val="000000"/>
              </a:solidFill>
              <a:latin typeface="Libre Baskerville"/>
              <a:ea typeface="Libre Baskerville"/>
              <a:cs typeface="Libre Baskerville"/>
              <a:sym typeface="Libre Baskerville"/>
            </a:endParaRPr>
          </a:p>
          <a:p>
            <a:pPr marL="274320" indent="-274320">
              <a:spcBef>
                <a:spcPts val="600"/>
              </a:spcBef>
              <a:buClr>
                <a:srgbClr val="00CC99"/>
              </a:buClr>
              <a:buSzPct val="70000"/>
              <a:buFont typeface="Noto Sans Symbols"/>
              <a:buChar char="•"/>
            </a:pPr>
            <a:r>
              <a:rPr lang="en-US" sz="2200" kern="0" dirty="0">
                <a:solidFill>
                  <a:srgbClr val="000000"/>
                </a:solidFill>
                <a:latin typeface="Libre Baskerville"/>
                <a:ea typeface="Libre Baskerville"/>
                <a:cs typeface="Libre Baskerville"/>
                <a:sym typeface="Libre Baskerville"/>
              </a:rPr>
              <a:t>In partnership with our member organizations, the Coalition: </a:t>
            </a:r>
          </a:p>
          <a:p>
            <a:pPr marL="640080" lvl="1" indent="-284480">
              <a:spcBef>
                <a:spcPts val="420"/>
              </a:spcBef>
              <a:buClr>
                <a:srgbClr val="00CC99"/>
              </a:buClr>
              <a:buSzPct val="79999"/>
              <a:buFont typeface="Noto Sans Symbols"/>
              <a:buChar char="●"/>
            </a:pPr>
            <a:r>
              <a:rPr lang="en-US" kern="0" dirty="0">
                <a:solidFill>
                  <a:srgbClr val="000000"/>
                </a:solidFill>
                <a:latin typeface="Libre Baskerville"/>
                <a:ea typeface="Libre Baskerville"/>
                <a:cs typeface="Libre Baskerville"/>
                <a:sym typeface="Libre Baskerville"/>
              </a:rPr>
              <a:t>educates and organizes immigrant and refugee communities to assert their rights; </a:t>
            </a:r>
          </a:p>
          <a:p>
            <a:pPr marL="640080" lvl="1" indent="-284480">
              <a:spcBef>
                <a:spcPts val="420"/>
              </a:spcBef>
              <a:buClr>
                <a:srgbClr val="00CC99"/>
              </a:buClr>
              <a:buSzPct val="79999"/>
              <a:buFont typeface="Noto Sans Symbols"/>
              <a:buChar char="●"/>
            </a:pPr>
            <a:r>
              <a:rPr lang="en-US" kern="0" dirty="0">
                <a:solidFill>
                  <a:srgbClr val="000000"/>
                </a:solidFill>
                <a:latin typeface="Libre Baskerville"/>
                <a:ea typeface="Libre Baskerville"/>
                <a:cs typeface="Libre Baskerville"/>
                <a:sym typeface="Libre Baskerville"/>
              </a:rPr>
              <a:t>promotes citizenship and civic participation; monitors, analyzes, and </a:t>
            </a:r>
          </a:p>
          <a:p>
            <a:pPr marL="640080" lvl="1" indent="-284480">
              <a:spcBef>
                <a:spcPts val="420"/>
              </a:spcBef>
              <a:buClr>
                <a:srgbClr val="00CC99"/>
              </a:buClr>
              <a:buSzPct val="79999"/>
              <a:buFont typeface="Noto Sans Symbols"/>
              <a:buChar char="●"/>
            </a:pPr>
            <a:r>
              <a:rPr lang="en-US" kern="0" dirty="0">
                <a:solidFill>
                  <a:srgbClr val="000000"/>
                </a:solidFill>
                <a:latin typeface="Libre Baskerville"/>
                <a:ea typeface="Libre Baskerville"/>
                <a:cs typeface="Libre Baskerville"/>
                <a:sym typeface="Libre Baskerville"/>
              </a:rPr>
              <a:t>advocates on immigrant-related issues; and</a:t>
            </a:r>
          </a:p>
          <a:p>
            <a:pPr marL="640080" lvl="1" indent="-284480">
              <a:spcBef>
                <a:spcPts val="420"/>
              </a:spcBef>
              <a:buClr>
                <a:srgbClr val="00CC99"/>
              </a:buClr>
              <a:buSzPct val="79999"/>
              <a:buFont typeface="Noto Sans Symbols"/>
              <a:buChar char="●"/>
            </a:pPr>
            <a:r>
              <a:rPr lang="en-US" kern="0" dirty="0">
                <a:solidFill>
                  <a:srgbClr val="000000"/>
                </a:solidFill>
                <a:latin typeface="Libre Baskerville"/>
                <a:ea typeface="Libre Baskerville"/>
                <a:cs typeface="Libre Baskerville"/>
                <a:sym typeface="Libre Baskerville"/>
              </a:rPr>
              <a:t>informs the general public about the contributions of immigrants and refugees.</a:t>
            </a:r>
          </a:p>
        </p:txBody>
      </p:sp>
      <p:sp>
        <p:nvSpPr>
          <p:cNvPr id="3" name="TextBox 2"/>
          <p:cNvSpPr txBox="1"/>
          <p:nvPr/>
        </p:nvSpPr>
        <p:spPr>
          <a:xfrm>
            <a:off x="185057" y="6161314"/>
            <a:ext cx="1828800" cy="338554"/>
          </a:xfrm>
          <a:prstGeom prst="rect">
            <a:avLst/>
          </a:prstGeom>
          <a:noFill/>
        </p:spPr>
        <p:txBody>
          <a:bodyPr wrap="square" rtlCol="0">
            <a:spAutoFit/>
          </a:bodyPr>
          <a:lstStyle/>
          <a:p>
            <a:pPr algn="ctr"/>
            <a:r>
              <a:rPr lang="en-US" sz="1600" b="1" kern="0" dirty="0">
                <a:solidFill>
                  <a:srgbClr val="FFFFFF"/>
                </a:solidFill>
                <a:cs typeface="Arial"/>
                <a:sym typeface="Arial"/>
                <a:hlinkClick r:id="rId3"/>
              </a:rPr>
              <a:t>www.icirr.org</a:t>
            </a:r>
            <a:r>
              <a:rPr lang="en-US" sz="1600" b="1" kern="0" dirty="0">
                <a:solidFill>
                  <a:srgbClr val="FFFFFF"/>
                </a:solidFill>
                <a:cs typeface="Arial"/>
                <a:sym typeface="Arial"/>
              </a:rPr>
              <a:t> </a:t>
            </a:r>
          </a:p>
        </p:txBody>
      </p:sp>
    </p:spTree>
    <p:extLst>
      <p:ext uri="{BB962C8B-B14F-4D97-AF65-F5344CB8AC3E}">
        <p14:creationId xmlns:p14="http://schemas.microsoft.com/office/powerpoint/2010/main" val="39919062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941" y="1855587"/>
            <a:ext cx="7772400" cy="3063240"/>
          </a:xfrm>
        </p:spPr>
        <p:txBody>
          <a:bodyPr>
            <a:normAutofit fontScale="92500" lnSpcReduction="10000"/>
          </a:bodyPr>
          <a:lstStyle/>
          <a:p>
            <a:r>
              <a:rPr lang="en-US" sz="2700" b="1" dirty="0"/>
              <a:t>Agenda:</a:t>
            </a:r>
          </a:p>
          <a:p>
            <a:pPr marL="342900" indent="-342900">
              <a:buFont typeface="Wingdings" panose="05000000000000000000" pitchFamily="2" charset="2"/>
              <a:buChar char="Ø"/>
            </a:pPr>
            <a:r>
              <a:rPr lang="en-US" sz="2400" dirty="0" smtClean="0"/>
              <a:t>The </a:t>
            </a:r>
            <a:r>
              <a:rPr lang="en-US" sz="2400" dirty="0"/>
              <a:t>Current </a:t>
            </a:r>
            <a:r>
              <a:rPr lang="en-US" sz="2400" dirty="0" smtClean="0"/>
              <a:t>Landscape</a:t>
            </a:r>
          </a:p>
          <a:p>
            <a:pPr marL="800100" lvl="1" indent="-342900">
              <a:buFont typeface="Wingdings" panose="05000000000000000000" pitchFamily="2" charset="2"/>
              <a:buChar char="Ø"/>
            </a:pPr>
            <a:r>
              <a:rPr lang="en-US" sz="2400" i="1" dirty="0" smtClean="0"/>
              <a:t>DACA and Federal Legislation</a:t>
            </a:r>
          </a:p>
          <a:p>
            <a:pPr marL="342900" indent="-342900">
              <a:buFont typeface="Wingdings" panose="05000000000000000000" pitchFamily="2" charset="2"/>
              <a:buChar char="Ø"/>
            </a:pPr>
            <a:r>
              <a:rPr lang="en-US" sz="2800" dirty="0"/>
              <a:t>Immigration Enforcement and  its impact on CBO’s </a:t>
            </a:r>
            <a:endParaRPr lang="en-US" sz="2600" dirty="0" smtClean="0"/>
          </a:p>
          <a:p>
            <a:pPr marL="342900" indent="-342900">
              <a:buFont typeface="Wingdings" panose="05000000000000000000" pitchFamily="2" charset="2"/>
              <a:buChar char="Ø"/>
            </a:pPr>
            <a:r>
              <a:rPr lang="en-US" sz="2600" dirty="0" smtClean="0"/>
              <a:t>Know Your Rights - Immigration</a:t>
            </a:r>
          </a:p>
          <a:p>
            <a:pPr marL="342900" indent="-342900">
              <a:buFont typeface="Wingdings" panose="05000000000000000000" pitchFamily="2" charset="2"/>
              <a:buChar char="Ø"/>
            </a:pPr>
            <a:r>
              <a:rPr lang="en-US" sz="2400" dirty="0" smtClean="0"/>
              <a:t>Getting </a:t>
            </a:r>
            <a:r>
              <a:rPr lang="en-US" sz="2400" dirty="0"/>
              <a:t>Involved</a:t>
            </a:r>
            <a:endParaRPr lang="en-US" sz="2400" dirty="0" smtClean="0"/>
          </a:p>
        </p:txBody>
      </p:sp>
    </p:spTree>
    <p:extLst>
      <p:ext uri="{BB962C8B-B14F-4D97-AF65-F5344CB8AC3E}">
        <p14:creationId xmlns:p14="http://schemas.microsoft.com/office/powerpoint/2010/main" val="19931244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3168" y="2184337"/>
            <a:ext cx="7772400" cy="1500300"/>
          </a:xfrm>
        </p:spPr>
        <p:txBody>
          <a:bodyPr/>
          <a:lstStyle/>
          <a:p>
            <a:pPr algn="ctr"/>
            <a:r>
              <a:rPr lang="en-US" sz="4000" b="1" dirty="0" smtClean="0">
                <a:solidFill>
                  <a:srgbClr val="C00000"/>
                </a:solidFill>
              </a:rPr>
              <a:t>The Current Landscape</a:t>
            </a:r>
            <a:endParaRPr lang="en-US" sz="4000" b="1" dirty="0">
              <a:solidFill>
                <a:srgbClr val="C00000"/>
              </a:solidFill>
            </a:endParaRPr>
          </a:p>
        </p:txBody>
      </p:sp>
    </p:spTree>
    <p:extLst>
      <p:ext uri="{BB962C8B-B14F-4D97-AF65-F5344CB8AC3E}">
        <p14:creationId xmlns:p14="http://schemas.microsoft.com/office/powerpoint/2010/main" val="34640811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3720" y="1677971"/>
            <a:ext cx="7772400" cy="4837629"/>
          </a:xfrm>
        </p:spPr>
        <p:txBody>
          <a:bodyPr/>
          <a:lstStyle/>
          <a:p>
            <a:pPr marL="457200" indent="-457200">
              <a:buFont typeface="+mj-lt"/>
              <a:buAutoNum type="arabicParenR"/>
            </a:pPr>
            <a:endParaRPr lang="en-US" sz="1800" i="1" dirty="0" smtClean="0"/>
          </a:p>
          <a:p>
            <a:pPr marL="457200" indent="-457200">
              <a:buFont typeface="+mj-lt"/>
              <a:buAutoNum type="arabicParenR"/>
            </a:pPr>
            <a:endParaRPr lang="en-US" sz="1800" i="1" dirty="0"/>
          </a:p>
          <a:p>
            <a:pPr marL="457200" indent="-457200">
              <a:buFont typeface="+mj-lt"/>
              <a:buAutoNum type="arabicParenR"/>
            </a:pPr>
            <a:endParaRPr lang="en-US" sz="1800" i="1" dirty="0" smtClean="0"/>
          </a:p>
          <a:p>
            <a:r>
              <a:rPr lang="en-US" b="1" i="1" dirty="0" smtClean="0">
                <a:solidFill>
                  <a:srgbClr val="C00000"/>
                </a:solidFill>
              </a:rPr>
              <a:t>Four Executive </a:t>
            </a:r>
            <a:r>
              <a:rPr lang="en-US" b="1" i="1" dirty="0">
                <a:solidFill>
                  <a:srgbClr val="C00000"/>
                </a:solidFill>
              </a:rPr>
              <a:t>Orders in Immigration</a:t>
            </a:r>
            <a:endParaRPr lang="en-US" b="1" i="1" dirty="0" smtClean="0">
              <a:solidFill>
                <a:srgbClr val="C00000"/>
              </a:solidFill>
            </a:endParaRPr>
          </a:p>
          <a:p>
            <a:pPr marL="457200" indent="-457200">
              <a:buFont typeface="+mj-lt"/>
              <a:buAutoNum type="arabicParenR"/>
            </a:pPr>
            <a:r>
              <a:rPr lang="en-US" sz="1800" i="1" dirty="0" smtClean="0"/>
              <a:t>Muslim </a:t>
            </a:r>
            <a:r>
              <a:rPr lang="en-US" sz="1800" i="1" dirty="0"/>
              <a:t>&amp; refugee bans</a:t>
            </a:r>
            <a:r>
              <a:rPr lang="en-US" sz="1800" dirty="0"/>
              <a:t>: Seeks to “temporarily” halt all entry from 6 Muslim countries and all refugees; also cuts refugee entries in half. Does </a:t>
            </a:r>
            <a:r>
              <a:rPr lang="en-US" sz="1800" u="sng" dirty="0"/>
              <a:t>not</a:t>
            </a:r>
            <a:r>
              <a:rPr lang="en-US" sz="1800" dirty="0"/>
              <a:t> impact health &amp; benefits. Currently tied up in </a:t>
            </a:r>
            <a:r>
              <a:rPr lang="en-US" sz="1800" dirty="0" smtClean="0"/>
              <a:t>courts</a:t>
            </a:r>
            <a:endParaRPr lang="en-US" sz="1800" dirty="0"/>
          </a:p>
          <a:p>
            <a:pPr marL="457200" indent="-457200">
              <a:buFont typeface="+mj-lt"/>
              <a:buAutoNum type="arabicParenR"/>
            </a:pPr>
            <a:r>
              <a:rPr lang="en-US" sz="1800" i="1" dirty="0"/>
              <a:t>Border enforcement</a:t>
            </a:r>
            <a:r>
              <a:rPr lang="en-US" sz="1800" dirty="0"/>
              <a:t>: Calls for the so-called wall and increase in border patrol and detention on the southern border. </a:t>
            </a:r>
            <a:r>
              <a:rPr lang="en-US" sz="1800" u="sng" dirty="0"/>
              <a:t>No</a:t>
            </a:r>
            <a:r>
              <a:rPr lang="en-US" sz="1800" dirty="0"/>
              <a:t> direct reference to health or </a:t>
            </a:r>
            <a:r>
              <a:rPr lang="en-US" sz="1800" dirty="0" smtClean="0"/>
              <a:t>benefits</a:t>
            </a:r>
            <a:endParaRPr lang="en-US" sz="1800" dirty="0"/>
          </a:p>
          <a:p>
            <a:pPr marL="457200" indent="-457200">
              <a:buFont typeface="+mj-lt"/>
              <a:buAutoNum type="arabicParenR"/>
            </a:pPr>
            <a:r>
              <a:rPr lang="en-US" sz="1800" i="1" dirty="0"/>
              <a:t>Interior enforcement</a:t>
            </a:r>
            <a:r>
              <a:rPr lang="en-US" sz="1800" dirty="0"/>
              <a:t>: Calls for changes to enforcement priorities and punishing so-called sanctuary cities. Some reference to health &amp; benefits in memos, but does not mean much</a:t>
            </a:r>
            <a:r>
              <a:rPr lang="en-US" sz="1800" dirty="0" smtClean="0"/>
              <a:t>.</a:t>
            </a:r>
          </a:p>
          <a:p>
            <a:pPr marL="457200" indent="-457200">
              <a:buFont typeface="+mj-lt"/>
              <a:buAutoNum type="arabicParenR"/>
            </a:pPr>
            <a:r>
              <a:rPr lang="en-US" sz="1800" dirty="0" smtClean="0"/>
              <a:t>DACA: On September 5</a:t>
            </a:r>
            <a:r>
              <a:rPr lang="en-US" sz="1800" baseline="30000" dirty="0" smtClean="0"/>
              <a:t>th</a:t>
            </a:r>
            <a:r>
              <a:rPr lang="en-US" sz="1800" dirty="0" smtClean="0"/>
              <a:t>, the Trump administration announced the end of DACA</a:t>
            </a:r>
            <a:endParaRPr lang="en-US" sz="1800" dirty="0"/>
          </a:p>
          <a:p>
            <a:endParaRPr lang="en-US" dirty="0"/>
          </a:p>
        </p:txBody>
      </p:sp>
      <p:sp>
        <p:nvSpPr>
          <p:cNvPr id="4" name="Rectangle 3"/>
          <p:cNvSpPr/>
          <p:nvPr/>
        </p:nvSpPr>
        <p:spPr>
          <a:xfrm>
            <a:off x="377009" y="6274344"/>
            <a:ext cx="1330814" cy="307777"/>
          </a:xfrm>
          <a:prstGeom prst="rect">
            <a:avLst/>
          </a:prstGeom>
        </p:spPr>
        <p:txBody>
          <a:bodyPr wrap="none">
            <a:spAutoFit/>
          </a:bodyPr>
          <a:lstStyle/>
          <a:p>
            <a:r>
              <a:rPr lang="en-US" sz="1400" b="1" kern="0" dirty="0">
                <a:solidFill>
                  <a:srgbClr val="FFFFFF"/>
                </a:solidFill>
                <a:cs typeface="Arial"/>
                <a:sym typeface="Arial"/>
                <a:hlinkClick r:id="rId2"/>
              </a:rPr>
              <a:t>www.icirr.org</a:t>
            </a:r>
            <a:endParaRPr lang="en-US" sz="1400" kern="0" dirty="0">
              <a:solidFill>
                <a:srgbClr val="000000"/>
              </a:solidFill>
              <a:cs typeface="Arial"/>
              <a:sym typeface="Arial"/>
            </a:endParaRPr>
          </a:p>
        </p:txBody>
      </p:sp>
    </p:spTree>
    <p:extLst>
      <p:ext uri="{BB962C8B-B14F-4D97-AF65-F5344CB8AC3E}">
        <p14:creationId xmlns:p14="http://schemas.microsoft.com/office/powerpoint/2010/main" val="27152332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3168" y="2184337"/>
            <a:ext cx="7772400" cy="1500300"/>
          </a:xfrm>
        </p:spPr>
        <p:txBody>
          <a:bodyPr/>
          <a:lstStyle/>
          <a:p>
            <a:pPr algn="ctr"/>
            <a:r>
              <a:rPr lang="en-US" sz="4000" b="1" dirty="0" smtClean="0">
                <a:solidFill>
                  <a:srgbClr val="C00000"/>
                </a:solidFill>
              </a:rPr>
              <a:t>What is going on with DACA? </a:t>
            </a:r>
            <a:endParaRPr lang="en-US" sz="4000" b="1" dirty="0">
              <a:solidFill>
                <a:srgbClr val="C00000"/>
              </a:solidFill>
            </a:endParaRPr>
          </a:p>
        </p:txBody>
      </p:sp>
    </p:spTree>
    <p:extLst>
      <p:ext uri="{BB962C8B-B14F-4D97-AF65-F5344CB8AC3E}">
        <p14:creationId xmlns:p14="http://schemas.microsoft.com/office/powerpoint/2010/main" val="57557772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solidFill>
                  <a:srgbClr val="C00000"/>
                </a:solidFill>
              </a:rPr>
              <a:t>DREAM-like legislation bills </a:t>
            </a:r>
            <a:endParaRPr lang="en-US" b="1" dirty="0">
              <a:solidFill>
                <a:srgbClr val="C00000"/>
              </a:solidFill>
            </a:endParaRPr>
          </a:p>
        </p:txBody>
      </p:sp>
      <p:graphicFrame>
        <p:nvGraphicFramePr>
          <p:cNvPr id="6" name="Diagram 5"/>
          <p:cNvGraphicFramePr/>
          <p:nvPr>
            <p:extLst/>
          </p:nvPr>
        </p:nvGraphicFramePr>
        <p:xfrm>
          <a:off x="304799" y="1687550"/>
          <a:ext cx="8400585" cy="4936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Shape 430"/>
          <p:cNvPicPr preferRelativeResize="0"/>
          <p:nvPr/>
        </p:nvPicPr>
        <p:blipFill rotWithShape="1">
          <a:blip r:embed="rId7">
            <a:alphaModFix/>
          </a:blip>
          <a:srcRect/>
          <a:stretch/>
        </p:blipFill>
        <p:spPr>
          <a:xfrm>
            <a:off x="222567" y="174305"/>
            <a:ext cx="2292032" cy="892495"/>
          </a:xfrm>
          <a:prstGeom prst="rect">
            <a:avLst/>
          </a:prstGeom>
          <a:noFill/>
          <a:ln>
            <a:noFill/>
          </a:ln>
        </p:spPr>
      </p:pic>
    </p:spTree>
    <p:extLst>
      <p:ext uri="{BB962C8B-B14F-4D97-AF65-F5344CB8AC3E}">
        <p14:creationId xmlns:p14="http://schemas.microsoft.com/office/powerpoint/2010/main" val="162724793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i6.googleusercontent.com/proxy/nHObIOJnNTzkBUtdadYeZ0RiRyxrzKqsvQ-7usluVHRVPnmCdE3voSRGVchQkgJLxAZHoYCPn8ojVevDmd7GN2_OcciUWpd3_iUtO_1qSuO0FCbNr_dSeqM=s0-d-e1-ft#http://my.migrationpolicy.org/images/Differing%20DREAMscenarios.png"/>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b="49705"/>
          <a:stretch/>
        </p:blipFill>
        <p:spPr bwMode="auto">
          <a:xfrm>
            <a:off x="161319" y="1828803"/>
            <a:ext cx="8900978" cy="39847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40164" y="405531"/>
            <a:ext cx="5530681" cy="646331"/>
          </a:xfrm>
          <a:prstGeom prst="rect">
            <a:avLst/>
          </a:prstGeom>
        </p:spPr>
        <p:txBody>
          <a:bodyPr wrap="none">
            <a:spAutoFit/>
          </a:bodyPr>
          <a:lstStyle/>
          <a:p>
            <a:r>
              <a:rPr lang="en-US" sz="3600" b="1" kern="0" dirty="0">
                <a:solidFill>
                  <a:srgbClr val="C00000"/>
                </a:solidFill>
                <a:latin typeface="Calibri" panose="020F0502020204030204" pitchFamily="34" charset="0"/>
                <a:cs typeface="Arial"/>
                <a:sym typeface="Arial"/>
              </a:rPr>
              <a:t>DREAM-like legislation bills </a:t>
            </a:r>
            <a:endParaRPr lang="en-US" sz="3600" kern="0" dirty="0">
              <a:solidFill>
                <a:srgbClr val="000000"/>
              </a:solidFill>
              <a:latin typeface="Calibri" panose="020F0502020204030204" pitchFamily="34" charset="0"/>
              <a:cs typeface="Arial"/>
              <a:sym typeface="Arial"/>
            </a:endParaRPr>
          </a:p>
        </p:txBody>
      </p:sp>
      <p:pic>
        <p:nvPicPr>
          <p:cNvPr id="4" name="Shape 430"/>
          <p:cNvPicPr preferRelativeResize="0"/>
          <p:nvPr/>
        </p:nvPicPr>
        <p:blipFill rotWithShape="1">
          <a:blip r:embed="rId3">
            <a:alphaModFix/>
          </a:blip>
          <a:srcRect/>
          <a:stretch/>
        </p:blipFill>
        <p:spPr>
          <a:xfrm>
            <a:off x="222567" y="174305"/>
            <a:ext cx="2292032" cy="892495"/>
          </a:xfrm>
          <a:prstGeom prst="rect">
            <a:avLst/>
          </a:prstGeom>
          <a:noFill/>
          <a:ln>
            <a:noFill/>
          </a:ln>
        </p:spPr>
      </p:pic>
      <p:sp>
        <p:nvSpPr>
          <p:cNvPr id="3" name="TextBox 2"/>
          <p:cNvSpPr txBox="1"/>
          <p:nvPr/>
        </p:nvSpPr>
        <p:spPr>
          <a:xfrm>
            <a:off x="222567" y="6052287"/>
            <a:ext cx="8378283" cy="338554"/>
          </a:xfrm>
          <a:prstGeom prst="rect">
            <a:avLst/>
          </a:prstGeom>
          <a:noFill/>
        </p:spPr>
        <p:txBody>
          <a:bodyPr wrap="square" rtlCol="0">
            <a:spAutoFit/>
          </a:bodyPr>
          <a:lstStyle/>
          <a:p>
            <a:r>
              <a:rPr lang="en-US" sz="800" i="1" kern="0" dirty="0" smtClean="0">
                <a:solidFill>
                  <a:srgbClr val="000000"/>
                </a:solidFill>
                <a:cs typeface="Arial"/>
                <a:sym typeface="Arial"/>
              </a:rPr>
              <a:t>SOURCE: MPI Fact Sheet ‘Different Dreams: Estimating the Unauthorized Populations that Could Benefit Under Different Legalization </a:t>
            </a:r>
            <a:r>
              <a:rPr lang="en-US" sz="800" i="1" kern="0" dirty="0">
                <a:solidFill>
                  <a:srgbClr val="000000"/>
                </a:solidFill>
                <a:cs typeface="Arial"/>
                <a:sym typeface="Arial"/>
              </a:rPr>
              <a:t>Bills” </a:t>
            </a:r>
            <a:r>
              <a:rPr lang="en-US" sz="800" i="1" kern="0" dirty="0">
                <a:solidFill>
                  <a:srgbClr val="000000"/>
                </a:solidFill>
                <a:cs typeface="Arial"/>
                <a:sym typeface="Arial"/>
                <a:hlinkClick r:id="rId4"/>
              </a:rPr>
              <a:t>https://</a:t>
            </a:r>
            <a:r>
              <a:rPr lang="en-US" sz="800" i="1" kern="0" dirty="0" smtClean="0">
                <a:solidFill>
                  <a:srgbClr val="000000"/>
                </a:solidFill>
                <a:cs typeface="Arial"/>
                <a:sym typeface="Arial"/>
                <a:hlinkClick r:id="rId4"/>
              </a:rPr>
              <a:t>www.migrationpolicy.org/research/differing-dreams-estimating-unauthorized-populations-could-benefit-under-different</a:t>
            </a:r>
            <a:r>
              <a:rPr lang="en-US" sz="800" i="1" kern="0" dirty="0" smtClean="0">
                <a:solidFill>
                  <a:srgbClr val="000000"/>
                </a:solidFill>
                <a:cs typeface="Arial"/>
                <a:sym typeface="Arial"/>
              </a:rPr>
              <a:t> </a:t>
            </a:r>
            <a:endParaRPr lang="en-US" sz="800" i="1" kern="0" dirty="0">
              <a:solidFill>
                <a:srgbClr val="000000"/>
              </a:solidFill>
              <a:cs typeface="Arial"/>
              <a:sym typeface="Arial"/>
            </a:endParaRPr>
          </a:p>
        </p:txBody>
      </p:sp>
    </p:spTree>
    <p:extLst>
      <p:ext uri="{BB962C8B-B14F-4D97-AF65-F5344CB8AC3E}">
        <p14:creationId xmlns:p14="http://schemas.microsoft.com/office/powerpoint/2010/main" val="44642568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04251" y="2452110"/>
            <a:ext cx="7210395" cy="2090229"/>
          </a:xfrm>
        </p:spPr>
        <p:txBody>
          <a:bodyPr>
            <a:normAutofit/>
          </a:bodyPr>
          <a:lstStyle/>
          <a:p>
            <a:pPr algn="ctr"/>
            <a:r>
              <a:rPr lang="en-US" dirty="0" smtClean="0">
                <a:solidFill>
                  <a:srgbClr val="C00000"/>
                </a:solidFill>
              </a:rPr>
              <a:t>Immigration Enforcement and its Impact on CBO’s</a:t>
            </a:r>
            <a:endParaRPr lang="en-US" dirty="0"/>
          </a:p>
        </p:txBody>
      </p:sp>
    </p:spTree>
    <p:extLst>
      <p:ext uri="{BB962C8B-B14F-4D97-AF65-F5344CB8AC3E}">
        <p14:creationId xmlns:p14="http://schemas.microsoft.com/office/powerpoint/2010/main" val="352461586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5423" y="1807476"/>
            <a:ext cx="8151900" cy="4494300"/>
          </a:xfrm>
        </p:spPr>
        <p:txBody>
          <a:bodyPr>
            <a:normAutofit fontScale="77500" lnSpcReduction="20000"/>
          </a:bodyPr>
          <a:lstStyle/>
          <a:p>
            <a:pPr>
              <a:buFont typeface="Wingdings" panose="05000000000000000000" pitchFamily="2" charset="2"/>
              <a:buChar char="Ø"/>
            </a:pPr>
            <a:r>
              <a:rPr lang="en-US" sz="2800" b="1" dirty="0" smtClean="0">
                <a:solidFill>
                  <a:schemeClr val="tx1"/>
                </a:solidFill>
              </a:rPr>
              <a:t>Chilling </a:t>
            </a:r>
            <a:r>
              <a:rPr lang="en-US" sz="2800" b="1" dirty="0">
                <a:solidFill>
                  <a:schemeClr val="tx1"/>
                </a:solidFill>
              </a:rPr>
              <a:t>effect in accessing safety net </a:t>
            </a:r>
            <a:r>
              <a:rPr lang="en-US" sz="2800" b="1" dirty="0" smtClean="0">
                <a:solidFill>
                  <a:schemeClr val="tx1"/>
                </a:solidFill>
              </a:rPr>
              <a:t>services.</a:t>
            </a:r>
          </a:p>
          <a:p>
            <a:pPr lvl="1">
              <a:buFont typeface="Wingdings" panose="05000000000000000000" pitchFamily="2" charset="2"/>
              <a:buChar char="Ø"/>
            </a:pPr>
            <a:r>
              <a:rPr lang="en-US" dirty="0" smtClean="0">
                <a:solidFill>
                  <a:schemeClr val="tx1"/>
                </a:solidFill>
              </a:rPr>
              <a:t>People </a:t>
            </a:r>
            <a:r>
              <a:rPr lang="en-US" dirty="0">
                <a:solidFill>
                  <a:schemeClr val="tx1"/>
                </a:solidFill>
              </a:rPr>
              <a:t>wanting to stop receiving services from WIC, Medicaid, and </a:t>
            </a:r>
            <a:r>
              <a:rPr lang="en-US" dirty="0" smtClean="0">
                <a:solidFill>
                  <a:schemeClr val="tx1"/>
                </a:solidFill>
              </a:rPr>
              <a:t>other </a:t>
            </a:r>
            <a:r>
              <a:rPr lang="en-US" dirty="0">
                <a:solidFill>
                  <a:schemeClr val="tx1"/>
                </a:solidFill>
              </a:rPr>
              <a:t>programs out of fear of having immigration status exposed </a:t>
            </a:r>
            <a:r>
              <a:rPr lang="en-US" dirty="0" smtClean="0">
                <a:solidFill>
                  <a:schemeClr val="tx1"/>
                </a:solidFill>
              </a:rPr>
              <a:t>or   questioned</a:t>
            </a:r>
            <a:r>
              <a:rPr lang="en-US" dirty="0">
                <a:solidFill>
                  <a:schemeClr val="tx1"/>
                </a:solidFill>
              </a:rPr>
              <a:t>. </a:t>
            </a:r>
            <a:endParaRPr lang="en-US" dirty="0" smtClean="0">
              <a:solidFill>
                <a:schemeClr val="tx1"/>
              </a:solidFill>
            </a:endParaRPr>
          </a:p>
          <a:p>
            <a:pPr>
              <a:buFont typeface="Wingdings" panose="05000000000000000000" pitchFamily="2" charset="2"/>
              <a:buChar char="Ø"/>
            </a:pPr>
            <a:r>
              <a:rPr lang="en-US" dirty="0" smtClean="0">
                <a:solidFill>
                  <a:schemeClr val="tx1"/>
                </a:solidFill>
              </a:rPr>
              <a:t>Fear </a:t>
            </a:r>
            <a:r>
              <a:rPr lang="en-US" dirty="0">
                <a:solidFill>
                  <a:schemeClr val="tx1"/>
                </a:solidFill>
              </a:rPr>
              <a:t>around the privacy of personal information found in participant </a:t>
            </a:r>
            <a:r>
              <a:rPr lang="en-US" dirty="0" smtClean="0">
                <a:solidFill>
                  <a:schemeClr val="tx1"/>
                </a:solidFill>
              </a:rPr>
              <a:t>records.</a:t>
            </a:r>
          </a:p>
          <a:p>
            <a:pPr marL="184150" indent="0">
              <a:buNone/>
            </a:pPr>
            <a:endParaRPr lang="en-US" sz="1000" dirty="0" smtClean="0">
              <a:solidFill>
                <a:schemeClr val="tx1"/>
              </a:solidFill>
            </a:endParaRPr>
          </a:p>
          <a:p>
            <a:pPr>
              <a:buFont typeface="Wingdings" panose="05000000000000000000" pitchFamily="2" charset="2"/>
              <a:buChar char="Ø"/>
            </a:pPr>
            <a:r>
              <a:rPr lang="en-US" dirty="0" smtClean="0">
                <a:solidFill>
                  <a:schemeClr val="tx1"/>
                </a:solidFill>
              </a:rPr>
              <a:t>Fear </a:t>
            </a:r>
            <a:r>
              <a:rPr lang="en-US" dirty="0">
                <a:solidFill>
                  <a:schemeClr val="tx1"/>
                </a:solidFill>
              </a:rPr>
              <a:t>around the use of medical services and whether patient will need to pay </a:t>
            </a:r>
            <a:r>
              <a:rPr lang="en-US" dirty="0" smtClean="0">
                <a:solidFill>
                  <a:schemeClr val="tx1"/>
                </a:solidFill>
              </a:rPr>
              <a:t>back</a:t>
            </a:r>
          </a:p>
          <a:p>
            <a:pPr>
              <a:buFont typeface="Wingdings" panose="05000000000000000000" pitchFamily="2" charset="2"/>
              <a:buChar char="Ø"/>
            </a:pPr>
            <a:endParaRPr lang="en-US" sz="1100" dirty="0" smtClean="0">
              <a:solidFill>
                <a:schemeClr val="tx1"/>
              </a:solidFill>
            </a:endParaRPr>
          </a:p>
          <a:p>
            <a:pPr>
              <a:buFont typeface="Wingdings" panose="05000000000000000000" pitchFamily="2" charset="2"/>
              <a:buChar char="Ø"/>
            </a:pPr>
            <a:r>
              <a:rPr lang="en-US" sz="2800" b="1" dirty="0">
                <a:solidFill>
                  <a:schemeClr val="tx1"/>
                </a:solidFill>
              </a:rPr>
              <a:t>Fear of immigration enforcement actions at facilities providing services.</a:t>
            </a:r>
          </a:p>
          <a:p>
            <a:pPr lvl="1">
              <a:buFont typeface="Wingdings" panose="05000000000000000000" pitchFamily="2" charset="2"/>
              <a:buChar char="Ø"/>
            </a:pPr>
            <a:r>
              <a:rPr lang="en-US" dirty="0">
                <a:solidFill>
                  <a:schemeClr val="tx1"/>
                </a:solidFill>
              </a:rPr>
              <a:t>Fear that ICE may be at or near a </a:t>
            </a:r>
            <a:r>
              <a:rPr lang="en-US" dirty="0" smtClean="0">
                <a:solidFill>
                  <a:schemeClr val="tx1"/>
                </a:solidFill>
              </a:rPr>
              <a:t>facility</a:t>
            </a:r>
            <a:r>
              <a:rPr lang="en-US" dirty="0"/>
              <a:t/>
            </a:r>
            <a:br>
              <a:rPr lang="en-US" dirty="0"/>
            </a:br>
            <a:endParaRPr lang="en-US" b="1" dirty="0"/>
          </a:p>
        </p:txBody>
      </p:sp>
      <p:sp>
        <p:nvSpPr>
          <p:cNvPr id="4" name="Rectangle 3"/>
          <p:cNvSpPr/>
          <p:nvPr/>
        </p:nvSpPr>
        <p:spPr>
          <a:xfrm>
            <a:off x="450161" y="6301776"/>
            <a:ext cx="1330814" cy="307777"/>
          </a:xfrm>
          <a:prstGeom prst="rect">
            <a:avLst/>
          </a:prstGeom>
        </p:spPr>
        <p:txBody>
          <a:bodyPr wrap="none">
            <a:spAutoFit/>
          </a:bodyPr>
          <a:lstStyle/>
          <a:p>
            <a:r>
              <a:rPr lang="en-US" sz="1400" b="1" kern="0" dirty="0">
                <a:solidFill>
                  <a:srgbClr val="FFFFFF"/>
                </a:solidFill>
                <a:cs typeface="Arial"/>
                <a:sym typeface="Arial"/>
                <a:hlinkClick r:id="rId3"/>
              </a:rPr>
              <a:t>www.icirr.org</a:t>
            </a:r>
            <a:endParaRPr lang="en-US" sz="1400" kern="0" dirty="0">
              <a:solidFill>
                <a:srgbClr val="000000"/>
              </a:solidFill>
              <a:cs typeface="Arial"/>
              <a:sym typeface="Arial"/>
            </a:endParaRPr>
          </a:p>
        </p:txBody>
      </p:sp>
      <p:sp>
        <p:nvSpPr>
          <p:cNvPr id="5" name="Rectangle 4"/>
          <p:cNvSpPr/>
          <p:nvPr/>
        </p:nvSpPr>
        <p:spPr>
          <a:xfrm>
            <a:off x="6217411" y="512802"/>
            <a:ext cx="4619825" cy="553998"/>
          </a:xfrm>
          <a:prstGeom prst="rect">
            <a:avLst/>
          </a:prstGeom>
        </p:spPr>
        <p:txBody>
          <a:bodyPr wrap="square">
            <a:spAutoFit/>
          </a:bodyPr>
          <a:lstStyle/>
          <a:p>
            <a:r>
              <a:rPr lang="en-US" sz="3000" b="1" kern="0" dirty="0" smtClean="0">
                <a:solidFill>
                  <a:srgbClr val="C00000"/>
                </a:solidFill>
                <a:cs typeface="Arial"/>
                <a:sym typeface="Arial"/>
              </a:rPr>
              <a:t>Implications </a:t>
            </a:r>
            <a:endParaRPr lang="en-US" sz="3000" b="1" kern="0" dirty="0">
              <a:solidFill>
                <a:srgbClr val="C00000"/>
              </a:solidFill>
              <a:cs typeface="Arial"/>
              <a:sym typeface="Arial"/>
            </a:endParaRPr>
          </a:p>
        </p:txBody>
      </p:sp>
      <p:pic>
        <p:nvPicPr>
          <p:cNvPr id="6" name="Shape 430"/>
          <p:cNvPicPr preferRelativeResize="0"/>
          <p:nvPr/>
        </p:nvPicPr>
        <p:blipFill rotWithShape="1">
          <a:blip r:embed="rId4">
            <a:alphaModFix/>
          </a:blip>
          <a:srcRect/>
          <a:stretch/>
        </p:blipFill>
        <p:spPr>
          <a:xfrm>
            <a:off x="222567" y="211475"/>
            <a:ext cx="2292032" cy="892495"/>
          </a:xfrm>
          <a:prstGeom prst="rect">
            <a:avLst/>
          </a:prstGeom>
          <a:noFill/>
          <a:ln>
            <a:noFill/>
          </a:ln>
        </p:spPr>
      </p:pic>
    </p:spTree>
    <p:extLst>
      <p:ext uri="{BB962C8B-B14F-4D97-AF65-F5344CB8AC3E}">
        <p14:creationId xmlns:p14="http://schemas.microsoft.com/office/powerpoint/2010/main" val="179330568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5423" y="2115253"/>
            <a:ext cx="8151900" cy="4494300"/>
          </a:xfrm>
        </p:spPr>
        <p:txBody>
          <a:bodyPr>
            <a:normAutofit/>
          </a:bodyPr>
          <a:lstStyle/>
          <a:p>
            <a:pPr>
              <a:buFont typeface="Wingdings" panose="05000000000000000000" pitchFamily="2" charset="2"/>
              <a:buChar char="Ø"/>
            </a:pPr>
            <a:r>
              <a:rPr lang="en-US" sz="2100" i="1" dirty="0" smtClean="0">
                <a:solidFill>
                  <a:schemeClr val="tx1"/>
                </a:solidFill>
              </a:rPr>
              <a:t>If I use these benefits, will I be deported? </a:t>
            </a:r>
            <a:endParaRPr lang="en-US" sz="2100" i="1" dirty="0">
              <a:solidFill>
                <a:schemeClr val="tx1"/>
              </a:solidFill>
            </a:endParaRPr>
          </a:p>
          <a:p>
            <a:pPr marL="184150" indent="0">
              <a:buNone/>
            </a:pPr>
            <a:r>
              <a:rPr lang="en-US" sz="2100" dirty="0" smtClean="0">
                <a:solidFill>
                  <a:schemeClr val="tx1"/>
                </a:solidFill>
              </a:rPr>
              <a:t>Under current laws, people are usually not deportable for using benefits for which they are eligible. There is confusion and fear around public charge: does not have to be. </a:t>
            </a:r>
            <a:br>
              <a:rPr lang="en-US" sz="2100" dirty="0" smtClean="0">
                <a:solidFill>
                  <a:schemeClr val="tx1"/>
                </a:solidFill>
              </a:rPr>
            </a:br>
            <a:r>
              <a:rPr lang="en-US" sz="2100" b="1" dirty="0" smtClean="0">
                <a:solidFill>
                  <a:schemeClr val="tx1"/>
                </a:solidFill>
              </a:rPr>
              <a:t>Public Charge: </a:t>
            </a:r>
            <a:r>
              <a:rPr lang="en-US" sz="2100" dirty="0" smtClean="0">
                <a:solidFill>
                  <a:schemeClr val="tx1"/>
                </a:solidFill>
              </a:rPr>
              <a:t>Cash Benefits (TANF, Long term care)</a:t>
            </a:r>
          </a:p>
          <a:p>
            <a:pPr marL="184150" indent="0">
              <a:buNone/>
            </a:pPr>
            <a:endParaRPr lang="en-US" sz="800" dirty="0">
              <a:solidFill>
                <a:schemeClr val="tx1"/>
              </a:solidFill>
            </a:endParaRPr>
          </a:p>
          <a:p>
            <a:pPr>
              <a:buFont typeface="Wingdings" panose="05000000000000000000" pitchFamily="2" charset="2"/>
              <a:buChar char="Ø"/>
            </a:pPr>
            <a:r>
              <a:rPr lang="en-US" sz="2100" i="1" dirty="0" smtClean="0">
                <a:solidFill>
                  <a:schemeClr val="tx1"/>
                </a:solidFill>
              </a:rPr>
              <a:t>If I use these benefits, do I or a relative have to pay back for these services?</a:t>
            </a:r>
            <a:endParaRPr lang="en-US" sz="2100" dirty="0">
              <a:solidFill>
                <a:schemeClr val="tx1"/>
              </a:solidFill>
            </a:endParaRPr>
          </a:p>
          <a:p>
            <a:pPr marL="184150" indent="0">
              <a:buNone/>
            </a:pPr>
            <a:r>
              <a:rPr lang="en-US" sz="2100" dirty="0" smtClean="0">
                <a:solidFill>
                  <a:schemeClr val="tx1"/>
                </a:solidFill>
              </a:rPr>
              <a:t>There is confusion and fear around sponsor liability, where sponsors may be</a:t>
            </a:r>
            <a:r>
              <a:rPr lang="en-US" sz="2100" dirty="0">
                <a:solidFill>
                  <a:schemeClr val="tx1"/>
                </a:solidFill>
              </a:rPr>
              <a:t> </a:t>
            </a:r>
            <a:r>
              <a:rPr lang="en-US" sz="2100" dirty="0" smtClean="0">
                <a:solidFill>
                  <a:schemeClr val="tx1"/>
                </a:solidFill>
              </a:rPr>
              <a:t>held accountable for used benefits</a:t>
            </a:r>
            <a:r>
              <a:rPr lang="en-US" dirty="0" smtClean="0"/>
              <a:t/>
            </a:r>
            <a:br>
              <a:rPr lang="en-US" dirty="0" smtClean="0"/>
            </a:br>
            <a:endParaRPr lang="en-US" b="1" dirty="0"/>
          </a:p>
        </p:txBody>
      </p:sp>
      <p:sp>
        <p:nvSpPr>
          <p:cNvPr id="4" name="Rectangle 3"/>
          <p:cNvSpPr/>
          <p:nvPr/>
        </p:nvSpPr>
        <p:spPr>
          <a:xfrm>
            <a:off x="450161" y="6301776"/>
            <a:ext cx="1330814" cy="307777"/>
          </a:xfrm>
          <a:prstGeom prst="rect">
            <a:avLst/>
          </a:prstGeom>
        </p:spPr>
        <p:txBody>
          <a:bodyPr wrap="none">
            <a:spAutoFit/>
          </a:bodyPr>
          <a:lstStyle/>
          <a:p>
            <a:r>
              <a:rPr lang="en-US" sz="1400" b="1" kern="0" dirty="0">
                <a:solidFill>
                  <a:srgbClr val="FFFFFF"/>
                </a:solidFill>
                <a:cs typeface="Arial"/>
                <a:sym typeface="Arial"/>
                <a:hlinkClick r:id="rId3"/>
              </a:rPr>
              <a:t>www.icirr.org</a:t>
            </a:r>
            <a:endParaRPr lang="en-US" sz="1400" kern="0" dirty="0">
              <a:solidFill>
                <a:srgbClr val="000000"/>
              </a:solidFill>
              <a:cs typeface="Arial"/>
              <a:sym typeface="Arial"/>
            </a:endParaRPr>
          </a:p>
        </p:txBody>
      </p:sp>
      <p:sp>
        <p:nvSpPr>
          <p:cNvPr id="5" name="Rectangle 4"/>
          <p:cNvSpPr/>
          <p:nvPr/>
        </p:nvSpPr>
        <p:spPr>
          <a:xfrm>
            <a:off x="6217411" y="512802"/>
            <a:ext cx="4619825" cy="553998"/>
          </a:xfrm>
          <a:prstGeom prst="rect">
            <a:avLst/>
          </a:prstGeom>
        </p:spPr>
        <p:txBody>
          <a:bodyPr wrap="square">
            <a:spAutoFit/>
          </a:bodyPr>
          <a:lstStyle/>
          <a:p>
            <a:r>
              <a:rPr lang="en-US" sz="3000" b="1" kern="0" dirty="0" smtClean="0">
                <a:solidFill>
                  <a:srgbClr val="C00000"/>
                </a:solidFill>
                <a:cs typeface="Arial"/>
                <a:sym typeface="Arial"/>
              </a:rPr>
              <a:t>Implications </a:t>
            </a:r>
            <a:endParaRPr lang="en-US" sz="3000" b="1" kern="0" dirty="0">
              <a:solidFill>
                <a:srgbClr val="C00000"/>
              </a:solidFill>
              <a:cs typeface="Arial"/>
              <a:sym typeface="Arial"/>
            </a:endParaRPr>
          </a:p>
        </p:txBody>
      </p:sp>
      <p:pic>
        <p:nvPicPr>
          <p:cNvPr id="6" name="Shape 430"/>
          <p:cNvPicPr preferRelativeResize="0"/>
          <p:nvPr/>
        </p:nvPicPr>
        <p:blipFill rotWithShape="1">
          <a:blip r:embed="rId4">
            <a:alphaModFix/>
          </a:blip>
          <a:srcRect/>
          <a:stretch/>
        </p:blipFill>
        <p:spPr>
          <a:xfrm>
            <a:off x="222567" y="174305"/>
            <a:ext cx="2292032" cy="892495"/>
          </a:xfrm>
          <a:prstGeom prst="rect">
            <a:avLst/>
          </a:prstGeom>
          <a:noFill/>
          <a:ln>
            <a:noFill/>
          </a:ln>
        </p:spPr>
      </p:pic>
      <p:sp>
        <p:nvSpPr>
          <p:cNvPr id="2" name="Rectangle 1"/>
          <p:cNvSpPr/>
          <p:nvPr/>
        </p:nvSpPr>
        <p:spPr>
          <a:xfrm>
            <a:off x="523673" y="1653587"/>
            <a:ext cx="5963492" cy="430887"/>
          </a:xfrm>
          <a:prstGeom prst="rect">
            <a:avLst/>
          </a:prstGeom>
        </p:spPr>
        <p:txBody>
          <a:bodyPr wrap="none">
            <a:spAutoFit/>
          </a:bodyPr>
          <a:lstStyle/>
          <a:p>
            <a:r>
              <a:rPr lang="en-US" sz="2200" b="1" kern="0" dirty="0">
                <a:solidFill>
                  <a:srgbClr val="000000"/>
                </a:solidFill>
                <a:cs typeface="Arial"/>
                <a:sym typeface="Arial"/>
              </a:rPr>
              <a:t>Fear of Using Medical / Safety Net Services</a:t>
            </a:r>
          </a:p>
        </p:txBody>
      </p:sp>
    </p:spTree>
    <p:extLst>
      <p:ext uri="{BB962C8B-B14F-4D97-AF65-F5344CB8AC3E}">
        <p14:creationId xmlns:p14="http://schemas.microsoft.com/office/powerpoint/2010/main" val="2631666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Lack of parental materials in native languages</a:t>
            </a:r>
          </a:p>
          <a:p>
            <a:r>
              <a:rPr lang="en-US" dirty="0" smtClean="0"/>
              <a:t>Discrimination/rejection – often from lack of accurate information and cultural misunderstandings</a:t>
            </a:r>
          </a:p>
          <a:p>
            <a:r>
              <a:rPr lang="en-US" dirty="0" smtClean="0"/>
              <a:t>Few classes for students who must work full-time to help their families</a:t>
            </a:r>
            <a:endParaRPr lang="en-US" dirty="0"/>
          </a:p>
        </p:txBody>
      </p:sp>
      <p:sp>
        <p:nvSpPr>
          <p:cNvPr id="2" name="Title 1"/>
          <p:cNvSpPr>
            <a:spLocks noGrp="1"/>
          </p:cNvSpPr>
          <p:nvPr>
            <p:ph type="title"/>
          </p:nvPr>
        </p:nvSpPr>
        <p:spPr/>
        <p:txBody>
          <a:bodyPr/>
          <a:lstStyle/>
          <a:p>
            <a:pPr algn="ctr"/>
            <a:r>
              <a:rPr lang="en-US" dirty="0" smtClean="0">
                <a:solidFill>
                  <a:srgbClr val="0070C0"/>
                </a:solidFill>
              </a:rPr>
              <a:t>Barriers Continued…</a:t>
            </a:r>
            <a:endParaRPr lang="en-US" dirty="0">
              <a:solidFill>
                <a:srgbClr val="0070C0"/>
              </a:solidFill>
            </a:endParaRPr>
          </a:p>
        </p:txBody>
      </p:sp>
      <p:pic>
        <p:nvPicPr>
          <p:cNvPr id="8194" name="Picture 2" descr="C:\Users\Dave Schrandt\AppData\Local\Microsoft\Windows\Temporary Internet Files\Content.IE5\HH987ZP7\hola%20logo[1].jpg"/>
          <p:cNvPicPr>
            <a:picLocks noChangeAspect="1" noChangeArrowheads="1"/>
          </p:cNvPicPr>
          <p:nvPr/>
        </p:nvPicPr>
        <p:blipFill>
          <a:blip r:embed="rId2" cstate="print"/>
          <a:srcRect/>
          <a:stretch>
            <a:fillRect/>
          </a:stretch>
        </p:blipFill>
        <p:spPr bwMode="auto">
          <a:xfrm>
            <a:off x="4495800" y="4038600"/>
            <a:ext cx="4038600" cy="26400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78347" y="2363700"/>
            <a:ext cx="8151900" cy="4494300"/>
          </a:xfrm>
        </p:spPr>
        <p:txBody>
          <a:bodyPr>
            <a:normAutofit fontScale="47500" lnSpcReduction="20000"/>
          </a:bodyPr>
          <a:lstStyle/>
          <a:p>
            <a:pPr marL="184150" indent="0">
              <a:buNone/>
            </a:pPr>
            <a:r>
              <a:rPr lang="en-US" sz="3800" dirty="0">
                <a:solidFill>
                  <a:schemeClr val="tx1"/>
                </a:solidFill>
              </a:rPr>
              <a:t>Is my personal and/or medical information secure or could ICE use it to find me?</a:t>
            </a:r>
            <a:br>
              <a:rPr lang="en-US" sz="3800" dirty="0">
                <a:solidFill>
                  <a:schemeClr val="tx1"/>
                </a:solidFill>
              </a:rPr>
            </a:br>
            <a:r>
              <a:rPr lang="en-US" sz="3800" dirty="0">
                <a:solidFill>
                  <a:schemeClr val="tx1"/>
                </a:solidFill>
              </a:rPr>
              <a:t/>
            </a:r>
            <a:br>
              <a:rPr lang="en-US" sz="3800" dirty="0">
                <a:solidFill>
                  <a:schemeClr val="tx1"/>
                </a:solidFill>
              </a:rPr>
            </a:br>
            <a:r>
              <a:rPr lang="en-US" sz="3800" u="sng" dirty="0">
                <a:solidFill>
                  <a:schemeClr val="tx1"/>
                </a:solidFill>
              </a:rPr>
              <a:t>Existing guidance:</a:t>
            </a:r>
            <a:r>
              <a:rPr lang="en-US" sz="3800" dirty="0">
                <a:solidFill>
                  <a:schemeClr val="tx1"/>
                </a:solidFill>
              </a:rPr>
              <a:t/>
            </a:r>
            <a:br>
              <a:rPr lang="en-US" sz="3800" dirty="0">
                <a:solidFill>
                  <a:schemeClr val="tx1"/>
                </a:solidFill>
              </a:rPr>
            </a:br>
            <a:r>
              <a:rPr lang="en-US" sz="3800" dirty="0">
                <a:solidFill>
                  <a:schemeClr val="tx1"/>
                </a:solidFill>
              </a:rPr>
              <a:t>Information submitted when applying for safety net benefits is used to determine eligibility</a:t>
            </a:r>
            <a:br>
              <a:rPr lang="en-US" sz="3800" dirty="0">
                <a:solidFill>
                  <a:schemeClr val="tx1"/>
                </a:solidFill>
              </a:rPr>
            </a:br>
            <a:r>
              <a:rPr lang="en-US" sz="3800" dirty="0">
                <a:solidFill>
                  <a:schemeClr val="tx1"/>
                </a:solidFill>
              </a:rPr>
              <a:t>Information is not to be used for law enforcement purposes (exception: fraud investigations)</a:t>
            </a:r>
            <a:br>
              <a:rPr lang="en-US" sz="3800" dirty="0">
                <a:solidFill>
                  <a:schemeClr val="tx1"/>
                </a:solidFill>
              </a:rPr>
            </a:br>
            <a:r>
              <a:rPr lang="en-US" sz="3800" dirty="0">
                <a:solidFill>
                  <a:schemeClr val="tx1"/>
                </a:solidFill>
              </a:rPr>
              <a:t/>
            </a:r>
            <a:br>
              <a:rPr lang="en-US" sz="3800" dirty="0">
                <a:solidFill>
                  <a:schemeClr val="tx1"/>
                </a:solidFill>
              </a:rPr>
            </a:br>
            <a:r>
              <a:rPr lang="en-US" sz="3800" u="sng" dirty="0">
                <a:solidFill>
                  <a:schemeClr val="tx1"/>
                </a:solidFill>
              </a:rPr>
              <a:t>Health Insurance Portability and Accountability Act (HIPAA):</a:t>
            </a:r>
            <a:r>
              <a:rPr lang="en-US" sz="3800" dirty="0">
                <a:solidFill>
                  <a:schemeClr val="tx1"/>
                </a:solidFill>
              </a:rPr>
              <a:t/>
            </a:r>
            <a:br>
              <a:rPr lang="en-US" sz="3800" dirty="0">
                <a:solidFill>
                  <a:schemeClr val="tx1"/>
                </a:solidFill>
              </a:rPr>
            </a:br>
            <a:r>
              <a:rPr lang="en-US" sz="3800" dirty="0">
                <a:solidFill>
                  <a:schemeClr val="tx1"/>
                </a:solidFill>
              </a:rPr>
              <a:t>Protects against disclosure of personal identifying information</a:t>
            </a:r>
            <a:br>
              <a:rPr lang="en-US" sz="3800" dirty="0">
                <a:solidFill>
                  <a:schemeClr val="tx1"/>
                </a:solidFill>
              </a:rPr>
            </a:br>
            <a:r>
              <a:rPr lang="en-US" sz="3800" dirty="0">
                <a:solidFill>
                  <a:schemeClr val="tx1"/>
                </a:solidFill>
              </a:rPr>
              <a:t>There’s a need for national origin and immigration status to be protected, but you do not need to ask </a:t>
            </a:r>
            <a:r>
              <a:rPr lang="en-US" sz="3800" dirty="0"/>
              <a:t/>
            </a:r>
            <a:br>
              <a:rPr lang="en-US" sz="3800" dirty="0"/>
            </a:br>
            <a:r>
              <a:rPr lang="en-US" sz="3800" dirty="0">
                <a:solidFill>
                  <a:schemeClr val="tx1"/>
                </a:solidFill>
              </a:rPr>
              <a:t/>
            </a:r>
            <a:br>
              <a:rPr lang="en-US" sz="3800" dirty="0">
                <a:solidFill>
                  <a:schemeClr val="tx1"/>
                </a:solidFill>
              </a:rPr>
            </a:br>
            <a:r>
              <a:rPr lang="en-US" sz="3800" u="sng" dirty="0">
                <a:solidFill>
                  <a:schemeClr val="tx1"/>
                </a:solidFill>
              </a:rPr>
              <a:t>ICE Memo clarifying use of </a:t>
            </a:r>
            <a:r>
              <a:rPr lang="en-US" sz="3800" u="sng" dirty="0" err="1">
                <a:solidFill>
                  <a:schemeClr val="tx1"/>
                </a:solidFill>
              </a:rPr>
              <a:t>of</a:t>
            </a:r>
            <a:r>
              <a:rPr lang="en-US" sz="3800" u="sng" dirty="0">
                <a:solidFill>
                  <a:schemeClr val="tx1"/>
                </a:solidFill>
              </a:rPr>
              <a:t> health care information (2011)</a:t>
            </a:r>
            <a:r>
              <a:rPr lang="en-US" sz="3800" dirty="0">
                <a:solidFill>
                  <a:schemeClr val="tx1"/>
                </a:solidFill>
              </a:rPr>
              <a:t/>
            </a:r>
            <a:br>
              <a:rPr lang="en-US" sz="3800" dirty="0">
                <a:solidFill>
                  <a:schemeClr val="tx1"/>
                </a:solidFill>
              </a:rPr>
            </a:br>
            <a:r>
              <a:rPr lang="en-US" sz="3800" dirty="0">
                <a:solidFill>
                  <a:schemeClr val="tx1"/>
                </a:solidFill>
              </a:rPr>
              <a:t>Confirmed that information used to enroll in the ACA would not trigger immigration enforcement activity.</a:t>
            </a:r>
            <a:br>
              <a:rPr lang="en-US" sz="3800" dirty="0">
                <a:solidFill>
                  <a:schemeClr val="tx1"/>
                </a:solidFill>
              </a:rPr>
            </a:br>
            <a:r>
              <a:rPr lang="en-US" sz="3800" dirty="0">
                <a:solidFill>
                  <a:schemeClr val="tx1"/>
                </a:solidFill>
              </a:rPr>
              <a:t>http://www.ice.gov/doclib/ero-outreach/pdf/ice-aca-memo.pdf</a:t>
            </a:r>
            <a:r>
              <a:rPr lang="en-US" dirty="0" smtClean="0"/>
              <a:t/>
            </a:r>
            <a:br>
              <a:rPr lang="en-US" dirty="0" smtClean="0"/>
            </a:br>
            <a:endParaRPr lang="en-US" b="1" dirty="0"/>
          </a:p>
        </p:txBody>
      </p:sp>
      <p:sp>
        <p:nvSpPr>
          <p:cNvPr id="4" name="Rectangle 3"/>
          <p:cNvSpPr/>
          <p:nvPr/>
        </p:nvSpPr>
        <p:spPr>
          <a:xfrm>
            <a:off x="450161" y="6301776"/>
            <a:ext cx="1330814" cy="307777"/>
          </a:xfrm>
          <a:prstGeom prst="rect">
            <a:avLst/>
          </a:prstGeom>
        </p:spPr>
        <p:txBody>
          <a:bodyPr wrap="none">
            <a:spAutoFit/>
          </a:bodyPr>
          <a:lstStyle/>
          <a:p>
            <a:r>
              <a:rPr lang="en-US" sz="1400" b="1" kern="0" dirty="0">
                <a:solidFill>
                  <a:srgbClr val="FFFFFF"/>
                </a:solidFill>
                <a:cs typeface="Arial"/>
                <a:sym typeface="Arial"/>
                <a:hlinkClick r:id="rId3"/>
              </a:rPr>
              <a:t>www.icirr.org</a:t>
            </a:r>
            <a:endParaRPr lang="en-US" sz="1400" kern="0" dirty="0">
              <a:solidFill>
                <a:srgbClr val="000000"/>
              </a:solidFill>
              <a:cs typeface="Arial"/>
              <a:sym typeface="Arial"/>
            </a:endParaRPr>
          </a:p>
        </p:txBody>
      </p:sp>
      <p:sp>
        <p:nvSpPr>
          <p:cNvPr id="5" name="Rectangle 4"/>
          <p:cNvSpPr/>
          <p:nvPr/>
        </p:nvSpPr>
        <p:spPr>
          <a:xfrm>
            <a:off x="6217411" y="512802"/>
            <a:ext cx="4619825" cy="553998"/>
          </a:xfrm>
          <a:prstGeom prst="rect">
            <a:avLst/>
          </a:prstGeom>
        </p:spPr>
        <p:txBody>
          <a:bodyPr wrap="square">
            <a:spAutoFit/>
          </a:bodyPr>
          <a:lstStyle/>
          <a:p>
            <a:r>
              <a:rPr lang="en-US" sz="3000" b="1" kern="0" dirty="0" smtClean="0">
                <a:solidFill>
                  <a:srgbClr val="C00000"/>
                </a:solidFill>
                <a:cs typeface="Arial"/>
                <a:sym typeface="Arial"/>
              </a:rPr>
              <a:t>Implications </a:t>
            </a:r>
            <a:endParaRPr lang="en-US" sz="3000" b="1" kern="0" dirty="0">
              <a:solidFill>
                <a:srgbClr val="C00000"/>
              </a:solidFill>
              <a:cs typeface="Arial"/>
              <a:sym typeface="Arial"/>
            </a:endParaRPr>
          </a:p>
        </p:txBody>
      </p:sp>
      <p:pic>
        <p:nvPicPr>
          <p:cNvPr id="6" name="Shape 430"/>
          <p:cNvPicPr preferRelativeResize="0"/>
          <p:nvPr/>
        </p:nvPicPr>
        <p:blipFill rotWithShape="1">
          <a:blip r:embed="rId4">
            <a:alphaModFix/>
          </a:blip>
          <a:srcRect/>
          <a:stretch/>
        </p:blipFill>
        <p:spPr>
          <a:xfrm>
            <a:off x="222567" y="174305"/>
            <a:ext cx="2292032" cy="892495"/>
          </a:xfrm>
          <a:prstGeom prst="rect">
            <a:avLst/>
          </a:prstGeom>
          <a:noFill/>
          <a:ln>
            <a:noFill/>
          </a:ln>
        </p:spPr>
      </p:pic>
      <p:sp>
        <p:nvSpPr>
          <p:cNvPr id="2" name="Rectangle 1"/>
          <p:cNvSpPr/>
          <p:nvPr/>
        </p:nvSpPr>
        <p:spPr>
          <a:xfrm>
            <a:off x="278347" y="1608982"/>
            <a:ext cx="8330394" cy="1138773"/>
          </a:xfrm>
          <a:prstGeom prst="rect">
            <a:avLst/>
          </a:prstGeom>
        </p:spPr>
        <p:txBody>
          <a:bodyPr wrap="square">
            <a:spAutoFit/>
          </a:bodyPr>
          <a:lstStyle/>
          <a:p>
            <a:r>
              <a:rPr lang="en-US" sz="2200" b="1" kern="0" dirty="0">
                <a:solidFill>
                  <a:srgbClr val="000000"/>
                </a:solidFill>
                <a:cs typeface="Arial"/>
                <a:sym typeface="Arial"/>
              </a:rPr>
              <a:t>Concerns around the Privacy of Personal Information Found in Participant Records. </a:t>
            </a:r>
          </a:p>
          <a:p>
            <a:endParaRPr lang="en-US" sz="2400" b="1" kern="0" dirty="0">
              <a:solidFill>
                <a:srgbClr val="000000"/>
              </a:solidFill>
              <a:cs typeface="Arial"/>
              <a:sym typeface="Arial"/>
            </a:endParaRPr>
          </a:p>
        </p:txBody>
      </p:sp>
    </p:spTree>
    <p:extLst>
      <p:ext uri="{BB962C8B-B14F-4D97-AF65-F5344CB8AC3E}">
        <p14:creationId xmlns:p14="http://schemas.microsoft.com/office/powerpoint/2010/main" val="128680198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5424" y="1674542"/>
            <a:ext cx="8151900" cy="4494300"/>
          </a:xfrm>
        </p:spPr>
        <p:txBody>
          <a:bodyPr>
            <a:normAutofit/>
          </a:bodyPr>
          <a:lstStyle/>
          <a:p>
            <a:pPr marL="184150" indent="0" algn="ctr">
              <a:buNone/>
            </a:pPr>
            <a:r>
              <a:rPr lang="en-US" sz="2600" dirty="0">
                <a:solidFill>
                  <a:schemeClr val="tx1"/>
                </a:solidFill>
                <a:effectLst>
                  <a:outerShdw blurRad="38100" dist="38100" dir="2700000" algn="tl">
                    <a:srgbClr val="000000">
                      <a:alpha val="43137"/>
                    </a:srgbClr>
                  </a:outerShdw>
                </a:effectLst>
              </a:rPr>
              <a:t>While there is a low likelihood that an enforcement action could occur at a health center/CBO, there are reports of ICE presence at health center parking lots and ICE arresting people across the street from a health center. </a:t>
            </a:r>
            <a:r>
              <a:rPr lang="en-US" sz="3200" dirty="0">
                <a:solidFill>
                  <a:schemeClr val="tx1"/>
                </a:solidFill>
              </a:rPr>
              <a:t/>
            </a:r>
            <a:br>
              <a:rPr lang="en-US" sz="3200" dirty="0">
                <a:solidFill>
                  <a:schemeClr val="tx1"/>
                </a:solidFill>
              </a:rPr>
            </a:br>
            <a:r>
              <a:rPr lang="en-US" sz="3200" dirty="0">
                <a:solidFill>
                  <a:schemeClr val="tx1"/>
                </a:solidFill>
              </a:rPr>
              <a:t/>
            </a:r>
            <a:br>
              <a:rPr lang="en-US" sz="3200" dirty="0">
                <a:solidFill>
                  <a:schemeClr val="tx1"/>
                </a:solidFill>
              </a:rPr>
            </a:br>
            <a:r>
              <a:rPr lang="en-US" sz="3200" b="1" u="sng" dirty="0" smtClean="0">
                <a:solidFill>
                  <a:srgbClr val="C00000"/>
                </a:solidFill>
              </a:rPr>
              <a:t>Know </a:t>
            </a:r>
            <a:r>
              <a:rPr lang="en-US" sz="3200" b="1" u="sng" dirty="0">
                <a:solidFill>
                  <a:srgbClr val="C00000"/>
                </a:solidFill>
              </a:rPr>
              <a:t>Your </a:t>
            </a:r>
            <a:r>
              <a:rPr lang="en-US" sz="3200" b="1" u="sng" dirty="0" smtClean="0">
                <a:solidFill>
                  <a:srgbClr val="C00000"/>
                </a:solidFill>
              </a:rPr>
              <a:t>Rights!</a:t>
            </a:r>
            <a:r>
              <a:rPr lang="en-US" sz="3200" dirty="0">
                <a:solidFill>
                  <a:schemeClr val="tx1"/>
                </a:solidFill>
              </a:rPr>
              <a:t/>
            </a:r>
            <a:br>
              <a:rPr lang="en-US" sz="3200" dirty="0">
                <a:solidFill>
                  <a:schemeClr val="tx1"/>
                </a:solidFill>
              </a:rPr>
            </a:br>
            <a:r>
              <a:rPr lang="en-US" dirty="0"/>
              <a:t/>
            </a:r>
            <a:br>
              <a:rPr lang="en-US" dirty="0"/>
            </a:br>
            <a:endParaRPr lang="en-US" b="1" dirty="0"/>
          </a:p>
        </p:txBody>
      </p:sp>
      <p:sp>
        <p:nvSpPr>
          <p:cNvPr id="4" name="Rectangle 3"/>
          <p:cNvSpPr/>
          <p:nvPr/>
        </p:nvSpPr>
        <p:spPr>
          <a:xfrm>
            <a:off x="450161" y="6301776"/>
            <a:ext cx="1330814" cy="307777"/>
          </a:xfrm>
          <a:prstGeom prst="rect">
            <a:avLst/>
          </a:prstGeom>
        </p:spPr>
        <p:txBody>
          <a:bodyPr wrap="none">
            <a:spAutoFit/>
          </a:bodyPr>
          <a:lstStyle/>
          <a:p>
            <a:r>
              <a:rPr lang="en-US" sz="1400" b="1" kern="0" dirty="0">
                <a:solidFill>
                  <a:srgbClr val="FFFFFF"/>
                </a:solidFill>
                <a:cs typeface="Arial"/>
                <a:sym typeface="Arial"/>
                <a:hlinkClick r:id="rId3"/>
              </a:rPr>
              <a:t>www.icirr.org</a:t>
            </a:r>
            <a:endParaRPr lang="en-US" sz="1400" kern="0" dirty="0">
              <a:solidFill>
                <a:srgbClr val="000000"/>
              </a:solidFill>
              <a:cs typeface="Arial"/>
              <a:sym typeface="Arial"/>
            </a:endParaRPr>
          </a:p>
        </p:txBody>
      </p:sp>
      <p:sp>
        <p:nvSpPr>
          <p:cNvPr id="5" name="Rectangle 4"/>
          <p:cNvSpPr/>
          <p:nvPr/>
        </p:nvSpPr>
        <p:spPr>
          <a:xfrm>
            <a:off x="6342753" y="415957"/>
            <a:ext cx="2410221" cy="553998"/>
          </a:xfrm>
          <a:prstGeom prst="rect">
            <a:avLst/>
          </a:prstGeom>
        </p:spPr>
        <p:txBody>
          <a:bodyPr wrap="square">
            <a:spAutoFit/>
          </a:bodyPr>
          <a:lstStyle/>
          <a:p>
            <a:r>
              <a:rPr lang="en-US" sz="3000" b="1" kern="0" dirty="0" smtClean="0">
                <a:solidFill>
                  <a:srgbClr val="C00000"/>
                </a:solidFill>
                <a:cs typeface="Arial"/>
                <a:sym typeface="Arial"/>
              </a:rPr>
              <a:t>Implications</a:t>
            </a:r>
            <a:endParaRPr lang="en-US" sz="3000" b="1" kern="0" dirty="0">
              <a:solidFill>
                <a:srgbClr val="C00000"/>
              </a:solidFill>
              <a:cs typeface="Arial"/>
              <a:sym typeface="Arial"/>
            </a:endParaRPr>
          </a:p>
        </p:txBody>
      </p:sp>
      <p:pic>
        <p:nvPicPr>
          <p:cNvPr id="6" name="Shape 430"/>
          <p:cNvPicPr preferRelativeResize="0"/>
          <p:nvPr/>
        </p:nvPicPr>
        <p:blipFill rotWithShape="1">
          <a:blip r:embed="rId4">
            <a:alphaModFix/>
          </a:blip>
          <a:srcRect/>
          <a:stretch/>
        </p:blipFill>
        <p:spPr>
          <a:xfrm>
            <a:off x="222567" y="174305"/>
            <a:ext cx="2292032" cy="892495"/>
          </a:xfrm>
          <a:prstGeom prst="rect">
            <a:avLst/>
          </a:prstGeom>
          <a:noFill/>
          <a:ln>
            <a:noFill/>
          </a:ln>
        </p:spPr>
      </p:pic>
    </p:spTree>
    <p:extLst>
      <p:ext uri="{BB962C8B-B14F-4D97-AF65-F5344CB8AC3E}">
        <p14:creationId xmlns:p14="http://schemas.microsoft.com/office/powerpoint/2010/main" val="231278402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txBox="1">
            <a:spLocks noGrp="1"/>
          </p:cNvSpPr>
          <p:nvPr>
            <p:ph type="title"/>
          </p:nvPr>
        </p:nvSpPr>
        <p:spPr>
          <a:xfrm>
            <a:off x="4560850" y="-19086"/>
            <a:ext cx="4278349" cy="1543049"/>
          </a:xfrm>
          <a:prstGeom prst="rect">
            <a:avLst/>
          </a:prstGeom>
          <a:noFill/>
          <a:ln>
            <a:noFill/>
          </a:ln>
        </p:spPr>
        <p:txBody>
          <a:bodyPr lIns="0" tIns="0" rIns="0" bIns="0" anchor="ctr" anchorCtr="0">
            <a:noAutofit/>
          </a:bodyPr>
          <a:lstStyle/>
          <a:p>
            <a:pPr marL="0" marR="0" lvl="0" indent="0" algn="r" rtl="0">
              <a:lnSpc>
                <a:spcPct val="102000"/>
              </a:lnSpc>
              <a:spcBef>
                <a:spcPts val="0"/>
              </a:spcBef>
              <a:spcAft>
                <a:spcPts val="0"/>
              </a:spcAft>
              <a:buSzPct val="25000"/>
              <a:buNone/>
            </a:pPr>
            <a:r>
              <a:rPr lang="en-US" sz="4000" b="1" dirty="0" smtClean="0">
                <a:solidFill>
                  <a:srgbClr val="C00000"/>
                </a:solidFill>
              </a:rPr>
              <a:t>Know Your Rights </a:t>
            </a:r>
            <a:endParaRPr lang="en-US" sz="4000" b="1" i="0" u="none" strike="noStrike" cap="none" dirty="0">
              <a:solidFill>
                <a:srgbClr val="C00000"/>
              </a:solidFill>
              <a:sym typeface="Calibri"/>
            </a:endParaRPr>
          </a:p>
        </p:txBody>
      </p:sp>
      <p:pic>
        <p:nvPicPr>
          <p:cNvPr id="425" name="Shape 425"/>
          <p:cNvPicPr preferRelativeResize="0"/>
          <p:nvPr/>
        </p:nvPicPr>
        <p:blipFill rotWithShape="1">
          <a:blip r:embed="rId3">
            <a:alphaModFix/>
          </a:blip>
          <a:srcRect/>
          <a:stretch/>
        </p:blipFill>
        <p:spPr>
          <a:xfrm>
            <a:off x="1038225" y="215900"/>
            <a:ext cx="814388" cy="1604963"/>
          </a:xfrm>
          <a:prstGeom prst="rect">
            <a:avLst/>
          </a:prstGeom>
          <a:noFill/>
          <a:ln>
            <a:noFill/>
          </a:ln>
        </p:spPr>
      </p:pic>
      <p:sp>
        <p:nvSpPr>
          <p:cNvPr id="426" name="Shape 426"/>
          <p:cNvSpPr txBox="1"/>
          <p:nvPr/>
        </p:nvSpPr>
        <p:spPr>
          <a:xfrm>
            <a:off x="228600" y="1600200"/>
            <a:ext cx="8610599" cy="3505200"/>
          </a:xfrm>
          <a:prstGeom prst="rect">
            <a:avLst/>
          </a:prstGeom>
          <a:noFill/>
          <a:ln>
            <a:noFill/>
          </a:ln>
        </p:spPr>
        <p:txBody>
          <a:bodyPr lIns="90000" tIns="45000" rIns="90000" bIns="45000" anchor="t" anchorCtr="0">
            <a:noAutofit/>
          </a:bodyPr>
          <a:lstStyle/>
          <a:p>
            <a:pPr marL="431800" indent="-330200">
              <a:buSzPct val="25000"/>
            </a:pPr>
            <a:endParaRPr lang="en-US" sz="2400" b="1" kern="0" dirty="0">
              <a:solidFill>
                <a:srgbClr val="660066"/>
              </a:solidFill>
              <a:latin typeface="Calibri"/>
              <a:ea typeface="Calibri"/>
              <a:cs typeface="Calibri"/>
              <a:sym typeface="Calibri"/>
            </a:endParaRPr>
          </a:p>
        </p:txBody>
      </p:sp>
      <p:pic>
        <p:nvPicPr>
          <p:cNvPr id="430" name="Shape 430"/>
          <p:cNvPicPr preferRelativeResize="0"/>
          <p:nvPr/>
        </p:nvPicPr>
        <p:blipFill rotWithShape="1">
          <a:blip r:embed="rId4">
            <a:alphaModFix/>
          </a:blip>
          <a:srcRect/>
          <a:stretch/>
        </p:blipFill>
        <p:spPr>
          <a:xfrm>
            <a:off x="222567" y="174305"/>
            <a:ext cx="2292032" cy="892495"/>
          </a:xfrm>
          <a:prstGeom prst="rect">
            <a:avLst/>
          </a:prstGeom>
          <a:noFill/>
          <a:ln>
            <a:noFill/>
          </a:ln>
        </p:spPr>
      </p:pic>
      <p:sp>
        <p:nvSpPr>
          <p:cNvPr id="2" name="Rectangle 1"/>
          <p:cNvSpPr/>
          <p:nvPr/>
        </p:nvSpPr>
        <p:spPr>
          <a:xfrm>
            <a:off x="409073" y="1600201"/>
            <a:ext cx="8139363" cy="4247317"/>
          </a:xfrm>
          <a:prstGeom prst="rect">
            <a:avLst/>
          </a:prstGeom>
        </p:spPr>
        <p:txBody>
          <a:bodyPr wrap="square">
            <a:spAutoFit/>
          </a:bodyPr>
          <a:lstStyle/>
          <a:p>
            <a:r>
              <a:rPr lang="en-US" sz="3000" b="1" kern="0" dirty="0" smtClean="0">
                <a:solidFill>
                  <a:srgbClr val="000000"/>
                </a:solidFill>
                <a:cs typeface="Arial"/>
                <a:sym typeface="Arial"/>
              </a:rPr>
              <a:t>At organizations:</a:t>
            </a:r>
          </a:p>
          <a:p>
            <a:pPr marL="457200" indent="-457200">
              <a:buFont typeface="Wingdings" panose="05000000000000000000" pitchFamily="2" charset="2"/>
              <a:buChar char="Ø"/>
            </a:pPr>
            <a:r>
              <a:rPr lang="en-US" sz="3000" kern="0" dirty="0">
                <a:solidFill>
                  <a:srgbClr val="000000"/>
                </a:solidFill>
                <a:cs typeface="Arial"/>
                <a:sym typeface="Arial"/>
              </a:rPr>
              <a:t>Immigration enforcement actions at health settings are protected by the 4th Amendment </a:t>
            </a:r>
            <a:endParaRPr lang="en-US" sz="3000" kern="0" dirty="0" smtClean="0">
              <a:solidFill>
                <a:srgbClr val="000000"/>
              </a:solidFill>
              <a:cs typeface="Arial"/>
              <a:sym typeface="Arial"/>
            </a:endParaRPr>
          </a:p>
          <a:p>
            <a:pPr marL="457200" indent="-457200">
              <a:lnSpc>
                <a:spcPct val="150000"/>
              </a:lnSpc>
              <a:buFont typeface="Wingdings" panose="05000000000000000000" pitchFamily="2" charset="2"/>
              <a:buChar char="Ø"/>
            </a:pPr>
            <a:r>
              <a:rPr lang="en-US" sz="3000" kern="0" dirty="0" smtClean="0">
                <a:solidFill>
                  <a:srgbClr val="000000"/>
                </a:solidFill>
                <a:cs typeface="Arial"/>
                <a:sym typeface="Arial"/>
              </a:rPr>
              <a:t>Create a Response Plan</a:t>
            </a:r>
          </a:p>
          <a:p>
            <a:pPr marL="457200" indent="-457200">
              <a:lnSpc>
                <a:spcPct val="150000"/>
              </a:lnSpc>
              <a:buFont typeface="Wingdings" panose="05000000000000000000" pitchFamily="2" charset="2"/>
              <a:buChar char="Ø"/>
            </a:pPr>
            <a:r>
              <a:rPr lang="en-US" sz="3000" kern="0" dirty="0" smtClean="0">
                <a:solidFill>
                  <a:srgbClr val="000000"/>
                </a:solidFill>
                <a:cs typeface="Arial"/>
                <a:sym typeface="Arial"/>
              </a:rPr>
              <a:t>Train your staff to NOT TALK to ICE Agents</a:t>
            </a:r>
          </a:p>
          <a:p>
            <a:pPr marL="457200" indent="-457200">
              <a:buFont typeface="Wingdings" panose="05000000000000000000" pitchFamily="2" charset="2"/>
              <a:buChar char="Ø"/>
            </a:pPr>
            <a:r>
              <a:rPr lang="en-US" sz="3000" kern="0" dirty="0" smtClean="0">
                <a:solidFill>
                  <a:srgbClr val="000000"/>
                </a:solidFill>
                <a:cs typeface="Arial"/>
                <a:sym typeface="Arial"/>
              </a:rPr>
              <a:t>Sensitive </a:t>
            </a:r>
            <a:r>
              <a:rPr lang="en-US" sz="3000" kern="0" dirty="0">
                <a:solidFill>
                  <a:srgbClr val="000000"/>
                </a:solidFill>
                <a:cs typeface="Arial"/>
                <a:sym typeface="Arial"/>
              </a:rPr>
              <a:t>Locations Memos </a:t>
            </a:r>
            <a:r>
              <a:rPr lang="en-US" sz="3000" kern="0" dirty="0" smtClean="0">
                <a:solidFill>
                  <a:srgbClr val="000000"/>
                </a:solidFill>
                <a:cs typeface="Arial"/>
                <a:sym typeface="Arial"/>
              </a:rPr>
              <a:t>are </a:t>
            </a:r>
            <a:r>
              <a:rPr lang="en-US" sz="3000" kern="0" dirty="0">
                <a:solidFill>
                  <a:srgbClr val="000000"/>
                </a:solidFill>
                <a:cs typeface="Arial"/>
                <a:sym typeface="Arial"/>
              </a:rPr>
              <a:t>tools to prevent against these </a:t>
            </a:r>
            <a:r>
              <a:rPr lang="en-US" sz="3000" kern="0" dirty="0" smtClean="0">
                <a:solidFill>
                  <a:srgbClr val="000000"/>
                </a:solidFill>
                <a:cs typeface="Arial"/>
                <a:sym typeface="Arial"/>
              </a:rPr>
              <a:t>actions</a:t>
            </a:r>
          </a:p>
        </p:txBody>
      </p:sp>
    </p:spTree>
    <p:extLst>
      <p:ext uri="{BB962C8B-B14F-4D97-AF65-F5344CB8AC3E}">
        <p14:creationId xmlns:p14="http://schemas.microsoft.com/office/powerpoint/2010/main" val="177700180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30872" y="2194560"/>
            <a:ext cx="7772400" cy="3290876"/>
          </a:xfrm>
        </p:spPr>
        <p:txBody>
          <a:bodyPr/>
          <a:lstStyle/>
          <a:p>
            <a:r>
              <a:rPr lang="en-US" sz="1600" b="0" dirty="0">
                <a:solidFill>
                  <a:schemeClr val="tx1"/>
                </a:solidFill>
              </a:rPr>
              <a:t>Certain immigration enforcement action by immigration agents is discouraged at sensitive locations.</a:t>
            </a:r>
            <a:br>
              <a:rPr lang="en-US" sz="1600" b="0" dirty="0">
                <a:solidFill>
                  <a:schemeClr val="tx1"/>
                </a:solidFill>
              </a:rPr>
            </a:br>
            <a:r>
              <a:rPr lang="en-US" sz="1600" b="0" dirty="0">
                <a:solidFill>
                  <a:schemeClr val="tx1"/>
                </a:solidFill>
              </a:rPr>
              <a:t/>
            </a:r>
            <a:br>
              <a:rPr lang="en-US" sz="1600" b="0" dirty="0">
                <a:solidFill>
                  <a:schemeClr val="tx1"/>
                </a:solidFill>
              </a:rPr>
            </a:br>
            <a:r>
              <a:rPr lang="en-US" sz="1600" b="0" u="sng" dirty="0">
                <a:solidFill>
                  <a:schemeClr val="tx1"/>
                </a:solidFill>
              </a:rPr>
              <a:t>Based on Policy from 2011</a:t>
            </a:r>
            <a:br>
              <a:rPr lang="en-US" sz="1600" b="0" u="sng" dirty="0">
                <a:solidFill>
                  <a:schemeClr val="tx1"/>
                </a:solidFill>
              </a:rPr>
            </a:br>
            <a:r>
              <a:rPr lang="en-US" sz="1600" b="0" u="sng" dirty="0" smtClean="0">
                <a:solidFill>
                  <a:schemeClr val="tx1"/>
                </a:solidFill>
              </a:rPr>
              <a:t>  </a:t>
            </a:r>
            <a:r>
              <a:rPr lang="en-US" sz="1600" b="0" dirty="0" smtClean="0">
                <a:solidFill>
                  <a:schemeClr val="tx1"/>
                </a:solidFill>
              </a:rPr>
              <a:t>ICE </a:t>
            </a:r>
            <a:r>
              <a:rPr lang="en-US" sz="1600" b="0" dirty="0">
                <a:solidFill>
                  <a:schemeClr val="tx1"/>
                </a:solidFill>
              </a:rPr>
              <a:t>Memo from 2011</a:t>
            </a:r>
            <a:br>
              <a:rPr lang="en-US" sz="1600" b="0" dirty="0">
                <a:solidFill>
                  <a:schemeClr val="tx1"/>
                </a:solidFill>
              </a:rPr>
            </a:br>
            <a:r>
              <a:rPr lang="en-US" sz="1600" b="0" dirty="0" smtClean="0">
                <a:solidFill>
                  <a:schemeClr val="tx1"/>
                </a:solidFill>
              </a:rPr>
              <a:t>  CBP </a:t>
            </a:r>
            <a:r>
              <a:rPr lang="en-US" sz="1600" b="0" dirty="0">
                <a:solidFill>
                  <a:schemeClr val="tx1"/>
                </a:solidFill>
              </a:rPr>
              <a:t>Memo from 2013</a:t>
            </a:r>
            <a:br>
              <a:rPr lang="en-US" sz="1600" b="0" dirty="0">
                <a:solidFill>
                  <a:schemeClr val="tx1"/>
                </a:solidFill>
              </a:rPr>
            </a:br>
            <a:r>
              <a:rPr lang="en-US" sz="1600" b="0" dirty="0">
                <a:solidFill>
                  <a:schemeClr val="tx1"/>
                </a:solidFill>
              </a:rPr>
              <a:t/>
            </a:r>
            <a:br>
              <a:rPr lang="en-US" sz="1600" b="0" dirty="0">
                <a:solidFill>
                  <a:schemeClr val="tx1"/>
                </a:solidFill>
              </a:rPr>
            </a:br>
            <a:r>
              <a:rPr lang="en-US" sz="1600" b="0" u="sng" dirty="0">
                <a:solidFill>
                  <a:schemeClr val="tx1"/>
                </a:solidFill>
              </a:rPr>
              <a:t>Locations “at or near:”</a:t>
            </a:r>
            <a:r>
              <a:rPr lang="en-US" sz="1600" b="0" dirty="0">
                <a:solidFill>
                  <a:schemeClr val="tx1"/>
                </a:solidFill>
              </a:rPr>
              <a:t/>
            </a:r>
            <a:br>
              <a:rPr lang="en-US" sz="1600" b="0" dirty="0">
                <a:solidFill>
                  <a:schemeClr val="tx1"/>
                </a:solidFill>
              </a:rPr>
            </a:br>
            <a:r>
              <a:rPr lang="en-US" sz="1600" b="0" dirty="0" smtClean="0">
                <a:solidFill>
                  <a:schemeClr val="tx1"/>
                </a:solidFill>
              </a:rPr>
              <a:t>   Places </a:t>
            </a:r>
            <a:r>
              <a:rPr lang="en-US" sz="1600" b="0" dirty="0">
                <a:solidFill>
                  <a:schemeClr val="tx1"/>
                </a:solidFill>
              </a:rPr>
              <a:t>of worship;</a:t>
            </a:r>
            <a:br>
              <a:rPr lang="en-US" sz="1600" b="0" dirty="0">
                <a:solidFill>
                  <a:schemeClr val="tx1"/>
                </a:solidFill>
              </a:rPr>
            </a:br>
            <a:r>
              <a:rPr lang="en-US" sz="1600" b="0" dirty="0" smtClean="0">
                <a:solidFill>
                  <a:schemeClr val="tx1"/>
                </a:solidFill>
              </a:rPr>
              <a:t>   Health </a:t>
            </a:r>
            <a:r>
              <a:rPr lang="en-US" sz="1600" b="0" dirty="0">
                <a:solidFill>
                  <a:schemeClr val="tx1"/>
                </a:solidFill>
              </a:rPr>
              <a:t>facilities, incl. hospitals and clinics;</a:t>
            </a:r>
            <a:br>
              <a:rPr lang="en-US" sz="1600" b="0" dirty="0">
                <a:solidFill>
                  <a:schemeClr val="tx1"/>
                </a:solidFill>
              </a:rPr>
            </a:br>
            <a:r>
              <a:rPr lang="en-US" sz="1600" b="0" dirty="0" smtClean="0">
                <a:solidFill>
                  <a:schemeClr val="tx1"/>
                </a:solidFill>
              </a:rPr>
              <a:t>   Schools</a:t>
            </a:r>
            <a:r>
              <a:rPr lang="en-US" sz="1600" b="0" dirty="0">
                <a:solidFill>
                  <a:schemeClr val="tx1"/>
                </a:solidFill>
              </a:rPr>
              <a:t>;</a:t>
            </a:r>
            <a:br>
              <a:rPr lang="en-US" sz="1600" b="0" dirty="0">
                <a:solidFill>
                  <a:schemeClr val="tx1"/>
                </a:solidFill>
              </a:rPr>
            </a:br>
            <a:r>
              <a:rPr lang="en-US" sz="1600" b="0" dirty="0" smtClean="0">
                <a:solidFill>
                  <a:schemeClr val="tx1"/>
                </a:solidFill>
              </a:rPr>
              <a:t>   Funerals</a:t>
            </a:r>
            <a:r>
              <a:rPr lang="en-US" sz="1600" b="0" dirty="0">
                <a:solidFill>
                  <a:schemeClr val="tx1"/>
                </a:solidFill>
              </a:rPr>
              <a:t>, weddings, and other public religious ceremonies; and</a:t>
            </a:r>
            <a:br>
              <a:rPr lang="en-US" sz="1600" b="0" dirty="0">
                <a:solidFill>
                  <a:schemeClr val="tx1"/>
                </a:solidFill>
              </a:rPr>
            </a:br>
            <a:r>
              <a:rPr lang="en-US" sz="1600" b="0" dirty="0" smtClean="0">
                <a:solidFill>
                  <a:schemeClr val="tx1"/>
                </a:solidFill>
              </a:rPr>
              <a:t>   Public </a:t>
            </a:r>
            <a:r>
              <a:rPr lang="en-US" sz="1600" b="0" dirty="0">
                <a:solidFill>
                  <a:schemeClr val="tx1"/>
                </a:solidFill>
              </a:rPr>
              <a:t>demonstrations (rallies, marches). </a:t>
            </a:r>
            <a:r>
              <a:rPr lang="en-US" dirty="0"/>
              <a:t/>
            </a:r>
            <a:br>
              <a:rPr lang="en-US" dirty="0"/>
            </a:br>
            <a:endParaRPr lang="en-US" dirty="0"/>
          </a:p>
        </p:txBody>
      </p:sp>
      <p:sp>
        <p:nvSpPr>
          <p:cNvPr id="3" name="Text Placeholder 2"/>
          <p:cNvSpPr>
            <a:spLocks noGrp="1"/>
          </p:cNvSpPr>
          <p:nvPr>
            <p:ph type="body" idx="1"/>
          </p:nvPr>
        </p:nvSpPr>
        <p:spPr>
          <a:xfrm>
            <a:off x="630872" y="1655065"/>
            <a:ext cx="7772400" cy="539495"/>
          </a:xfrm>
        </p:spPr>
        <p:txBody>
          <a:bodyPr/>
          <a:lstStyle/>
          <a:p>
            <a:r>
              <a:rPr lang="en-US" b="1" dirty="0" smtClean="0"/>
              <a:t>Sensitive Locations</a:t>
            </a:r>
            <a:endParaRPr lang="en-US" b="1" dirty="0"/>
          </a:p>
        </p:txBody>
      </p:sp>
      <p:sp>
        <p:nvSpPr>
          <p:cNvPr id="4" name="Rectangle 3"/>
          <p:cNvSpPr/>
          <p:nvPr/>
        </p:nvSpPr>
        <p:spPr>
          <a:xfrm>
            <a:off x="532457" y="6237768"/>
            <a:ext cx="1330814" cy="307777"/>
          </a:xfrm>
          <a:prstGeom prst="rect">
            <a:avLst/>
          </a:prstGeom>
        </p:spPr>
        <p:txBody>
          <a:bodyPr wrap="none">
            <a:spAutoFit/>
          </a:bodyPr>
          <a:lstStyle/>
          <a:p>
            <a:r>
              <a:rPr lang="en-US" sz="1400" b="1" kern="0" dirty="0">
                <a:solidFill>
                  <a:srgbClr val="FFFFFF"/>
                </a:solidFill>
                <a:cs typeface="Arial"/>
                <a:sym typeface="Arial"/>
                <a:hlinkClick r:id="rId2"/>
              </a:rPr>
              <a:t>www.icirr.org</a:t>
            </a:r>
            <a:endParaRPr lang="en-US" sz="1400" kern="0" dirty="0">
              <a:solidFill>
                <a:srgbClr val="000000"/>
              </a:solidFill>
              <a:cs typeface="Arial"/>
              <a:sym typeface="Arial"/>
            </a:endParaRPr>
          </a:p>
        </p:txBody>
      </p:sp>
    </p:spTree>
    <p:extLst>
      <p:ext uri="{BB962C8B-B14F-4D97-AF65-F5344CB8AC3E}">
        <p14:creationId xmlns:p14="http://schemas.microsoft.com/office/powerpoint/2010/main" val="739864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30872" y="2239772"/>
            <a:ext cx="7772400" cy="1362000"/>
          </a:xfrm>
        </p:spPr>
        <p:txBody>
          <a:bodyPr/>
          <a:lstStyle/>
          <a:p>
            <a:r>
              <a:rPr lang="en-US" sz="1600" b="0" dirty="0">
                <a:solidFill>
                  <a:schemeClr val="tx1"/>
                </a:solidFill>
              </a:rPr>
              <a:t>Reports of immigration actions near sensitive locations raise questions about the memos</a:t>
            </a:r>
            <a:br>
              <a:rPr lang="en-US" sz="1600" b="0" dirty="0">
                <a:solidFill>
                  <a:schemeClr val="tx1"/>
                </a:solidFill>
              </a:rPr>
            </a:br>
            <a:r>
              <a:rPr lang="en-US" sz="1600" b="0" dirty="0">
                <a:solidFill>
                  <a:schemeClr val="tx1"/>
                </a:solidFill>
              </a:rPr>
              <a:t/>
            </a:r>
            <a:br>
              <a:rPr lang="en-US" sz="1600" b="0" dirty="0">
                <a:solidFill>
                  <a:schemeClr val="tx1"/>
                </a:solidFill>
              </a:rPr>
            </a:br>
            <a:r>
              <a:rPr lang="en-US" sz="1600" b="0" i="1" dirty="0">
                <a:solidFill>
                  <a:schemeClr val="tx1"/>
                </a:solidFill>
              </a:rPr>
              <a:t>DHS commitments that the memos remain in effect </a:t>
            </a:r>
            <a:r>
              <a:rPr lang="en-US" sz="1600" b="0" dirty="0" smtClean="0">
                <a:solidFill>
                  <a:schemeClr val="tx1"/>
                </a:solidFill>
              </a:rPr>
              <a:t/>
            </a:r>
            <a:br>
              <a:rPr lang="en-US" sz="1600" b="0" dirty="0" smtClean="0">
                <a:solidFill>
                  <a:schemeClr val="tx1"/>
                </a:solidFill>
              </a:rPr>
            </a:br>
            <a:r>
              <a:rPr lang="en-US" sz="1600" b="0" dirty="0" smtClean="0">
                <a:solidFill>
                  <a:schemeClr val="tx1"/>
                </a:solidFill>
              </a:rPr>
              <a:t>FAQ </a:t>
            </a:r>
            <a:r>
              <a:rPr lang="en-US" sz="1600" b="0" dirty="0">
                <a:solidFill>
                  <a:schemeClr val="tx1"/>
                </a:solidFill>
              </a:rPr>
              <a:t>on DHS Implementation of the enforcement EO’s (Q26)</a:t>
            </a:r>
            <a:br>
              <a:rPr lang="en-US" sz="1600" b="0" dirty="0">
                <a:solidFill>
                  <a:schemeClr val="tx1"/>
                </a:solidFill>
              </a:rPr>
            </a:br>
            <a:r>
              <a:rPr lang="en-US" sz="1600" b="0" u="sng" dirty="0" smtClean="0">
                <a:solidFill>
                  <a:schemeClr val="tx1"/>
                </a:solidFill>
              </a:rPr>
              <a:t>https://www.dhs.gov/news/2017/02/21/qa-dhs-implementation-executive-order-border-security-and-immigration-enforcement </a:t>
            </a:r>
            <a:r>
              <a:rPr lang="en-US" sz="1600" b="0" dirty="0">
                <a:solidFill>
                  <a:schemeClr val="tx1"/>
                </a:solidFill>
              </a:rPr>
              <a:t/>
            </a:r>
            <a:br>
              <a:rPr lang="en-US" sz="1600" b="0" dirty="0">
                <a:solidFill>
                  <a:schemeClr val="tx1"/>
                </a:solidFill>
              </a:rPr>
            </a:br>
            <a:r>
              <a:rPr lang="en-US" sz="1600" b="0" dirty="0" smtClean="0">
                <a:solidFill>
                  <a:schemeClr val="tx1"/>
                </a:solidFill>
              </a:rPr>
              <a:t/>
            </a:r>
            <a:br>
              <a:rPr lang="en-US" sz="1600" b="0" dirty="0" smtClean="0">
                <a:solidFill>
                  <a:schemeClr val="tx1"/>
                </a:solidFill>
              </a:rPr>
            </a:br>
            <a:r>
              <a:rPr lang="en-US" sz="1600" b="0" i="1" dirty="0" smtClean="0">
                <a:solidFill>
                  <a:schemeClr val="tx1"/>
                </a:solidFill>
              </a:rPr>
              <a:t>Verbal </a:t>
            </a:r>
            <a:r>
              <a:rPr lang="en-US" sz="1600" b="0" i="1" dirty="0">
                <a:solidFill>
                  <a:schemeClr val="tx1"/>
                </a:solidFill>
              </a:rPr>
              <a:t>commitment </a:t>
            </a:r>
            <a:r>
              <a:rPr lang="en-US" sz="1600" b="0" dirty="0">
                <a:solidFill>
                  <a:schemeClr val="tx1"/>
                </a:solidFill>
              </a:rPr>
              <a:t/>
            </a:r>
            <a:br>
              <a:rPr lang="en-US" sz="1600" b="0" dirty="0">
                <a:solidFill>
                  <a:schemeClr val="tx1"/>
                </a:solidFill>
              </a:rPr>
            </a:br>
            <a:r>
              <a:rPr lang="en-US" sz="1600" b="0" u="sng" dirty="0">
                <a:solidFill>
                  <a:schemeClr val="tx1"/>
                </a:solidFill>
              </a:rPr>
              <a:t>https://www.washingtonpost.com/blogs/plum-line/wp/2017/02/20/how-bad-are-trumps-mass-deportations-going-to-get-heres-a-big-thing-to-watch-for/?utm_term=.59e951bd5c71 </a:t>
            </a:r>
            <a:r>
              <a:rPr lang="en-US" sz="1600" b="0" dirty="0">
                <a:solidFill>
                  <a:schemeClr val="tx1"/>
                </a:solidFill>
              </a:rPr>
              <a:t/>
            </a:r>
            <a:br>
              <a:rPr lang="en-US" sz="1600" b="0" dirty="0">
                <a:solidFill>
                  <a:schemeClr val="tx1"/>
                </a:solidFill>
              </a:rPr>
            </a:br>
            <a:r>
              <a:rPr lang="en-US" sz="1600" b="0" dirty="0">
                <a:solidFill>
                  <a:schemeClr val="tx1"/>
                </a:solidFill>
              </a:rPr>
              <a:t/>
            </a:r>
            <a:br>
              <a:rPr lang="en-US" sz="1600" b="0" dirty="0">
                <a:solidFill>
                  <a:schemeClr val="tx1"/>
                </a:solidFill>
              </a:rPr>
            </a:br>
            <a:r>
              <a:rPr lang="en-US" sz="1600" b="0" dirty="0">
                <a:solidFill>
                  <a:schemeClr val="tx1"/>
                </a:solidFill>
              </a:rPr>
              <a:t>Need to pressure DHS to ensure strict compliance with </a:t>
            </a:r>
            <a:r>
              <a:rPr lang="en-US" sz="1600" b="0" dirty="0" smtClean="0">
                <a:solidFill>
                  <a:schemeClr val="tx1"/>
                </a:solidFill>
              </a:rPr>
              <a:t>memo!!!!</a:t>
            </a:r>
            <a:r>
              <a:rPr lang="en-US" dirty="0"/>
              <a:t/>
            </a:r>
            <a:br>
              <a:rPr lang="en-US" dirty="0"/>
            </a:br>
            <a:endParaRPr lang="en-US" dirty="0"/>
          </a:p>
        </p:txBody>
      </p:sp>
      <p:sp>
        <p:nvSpPr>
          <p:cNvPr id="3" name="Text Placeholder 2"/>
          <p:cNvSpPr>
            <a:spLocks noGrp="1"/>
          </p:cNvSpPr>
          <p:nvPr>
            <p:ph type="body" idx="1"/>
          </p:nvPr>
        </p:nvSpPr>
        <p:spPr>
          <a:xfrm>
            <a:off x="630872" y="1608265"/>
            <a:ext cx="7772400" cy="531431"/>
          </a:xfrm>
        </p:spPr>
        <p:txBody>
          <a:bodyPr/>
          <a:lstStyle/>
          <a:p>
            <a:r>
              <a:rPr lang="en-US" b="1" dirty="0" smtClean="0"/>
              <a:t>The Memos Remain in Place, but….</a:t>
            </a:r>
            <a:endParaRPr lang="en-US" b="1" dirty="0"/>
          </a:p>
        </p:txBody>
      </p:sp>
      <p:sp>
        <p:nvSpPr>
          <p:cNvPr id="4" name="Rectangle 3"/>
          <p:cNvSpPr/>
          <p:nvPr/>
        </p:nvSpPr>
        <p:spPr>
          <a:xfrm>
            <a:off x="367865" y="6237768"/>
            <a:ext cx="1330814" cy="307777"/>
          </a:xfrm>
          <a:prstGeom prst="rect">
            <a:avLst/>
          </a:prstGeom>
        </p:spPr>
        <p:txBody>
          <a:bodyPr wrap="none">
            <a:spAutoFit/>
          </a:bodyPr>
          <a:lstStyle/>
          <a:p>
            <a:r>
              <a:rPr lang="en-US" sz="1400" b="1" kern="0" dirty="0">
                <a:solidFill>
                  <a:srgbClr val="FFFFFF"/>
                </a:solidFill>
                <a:cs typeface="Arial"/>
                <a:sym typeface="Arial"/>
                <a:hlinkClick r:id="rId2"/>
              </a:rPr>
              <a:t>www.icirr.org</a:t>
            </a:r>
            <a:endParaRPr lang="en-US" sz="1400" kern="0" dirty="0">
              <a:solidFill>
                <a:srgbClr val="000000"/>
              </a:solidFill>
              <a:cs typeface="Arial"/>
              <a:sym typeface="Arial"/>
            </a:endParaRPr>
          </a:p>
        </p:txBody>
      </p:sp>
    </p:spTree>
    <p:extLst>
      <p:ext uri="{BB962C8B-B14F-4D97-AF65-F5344CB8AC3E}">
        <p14:creationId xmlns:p14="http://schemas.microsoft.com/office/powerpoint/2010/main" val="431892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ctrTitle"/>
          </p:nvPr>
        </p:nvSpPr>
        <p:spPr>
          <a:xfrm>
            <a:off x="4825200" y="255450"/>
            <a:ext cx="4318800" cy="730200"/>
          </a:xfrm>
          <a:prstGeom prst="rect">
            <a:avLst/>
          </a:prstGeom>
          <a:noFill/>
          <a:ln>
            <a:noFill/>
          </a:ln>
        </p:spPr>
        <p:txBody>
          <a:bodyPr lIns="90000" tIns="45000" rIns="90000" bIns="45000" anchor="t" anchorCtr="0">
            <a:noAutofit/>
          </a:bodyPr>
          <a:lstStyle/>
          <a:p>
            <a:pPr marL="0" marR="0" lvl="0" indent="0" algn="ctr" rtl="0">
              <a:lnSpc>
                <a:spcPct val="102000"/>
              </a:lnSpc>
              <a:spcBef>
                <a:spcPts val="0"/>
              </a:spcBef>
              <a:spcAft>
                <a:spcPts val="0"/>
              </a:spcAft>
              <a:buSzPct val="25000"/>
              <a:buNone/>
            </a:pPr>
            <a:r>
              <a:rPr lang="en-US" sz="4400" b="1">
                <a:solidFill>
                  <a:srgbClr val="C00000"/>
                </a:solidFill>
              </a:rPr>
              <a:t>Your Rights!</a:t>
            </a:r>
          </a:p>
          <a:p>
            <a:pPr marL="0" marR="0" lvl="0" indent="0" algn="ctr" rtl="0">
              <a:lnSpc>
                <a:spcPct val="102000"/>
              </a:lnSpc>
              <a:spcBef>
                <a:spcPts val="0"/>
              </a:spcBef>
              <a:spcAft>
                <a:spcPts val="0"/>
              </a:spcAft>
              <a:buSzPct val="25000"/>
              <a:buNone/>
            </a:pPr>
            <a:r>
              <a:rPr lang="en-US" sz="1200" b="1">
                <a:solidFill>
                  <a:srgbClr val="C00000"/>
                </a:solidFill>
              </a:rPr>
              <a:t>Law Enforcement= Police and Immigration</a:t>
            </a:r>
          </a:p>
        </p:txBody>
      </p:sp>
      <p:pic>
        <p:nvPicPr>
          <p:cNvPr id="252" name="Shape 252"/>
          <p:cNvPicPr preferRelativeResize="0"/>
          <p:nvPr/>
        </p:nvPicPr>
        <p:blipFill rotWithShape="1">
          <a:blip r:embed="rId3">
            <a:alphaModFix/>
          </a:blip>
          <a:srcRect/>
          <a:stretch/>
        </p:blipFill>
        <p:spPr>
          <a:xfrm>
            <a:off x="222567" y="174305"/>
            <a:ext cx="2292032" cy="892495"/>
          </a:xfrm>
          <a:prstGeom prst="rect">
            <a:avLst/>
          </a:prstGeom>
          <a:noFill/>
          <a:ln>
            <a:noFill/>
          </a:ln>
        </p:spPr>
      </p:pic>
      <p:sp>
        <p:nvSpPr>
          <p:cNvPr id="253" name="Shape 253"/>
          <p:cNvSpPr txBox="1"/>
          <p:nvPr/>
        </p:nvSpPr>
        <p:spPr>
          <a:xfrm>
            <a:off x="250375" y="1691650"/>
            <a:ext cx="8745000" cy="4056000"/>
          </a:xfrm>
          <a:prstGeom prst="rect">
            <a:avLst/>
          </a:prstGeom>
          <a:noFill/>
          <a:ln>
            <a:noFill/>
          </a:ln>
        </p:spPr>
        <p:txBody>
          <a:bodyPr lIns="91425" tIns="45700" rIns="91425" bIns="45700" anchor="t" anchorCtr="0">
            <a:noAutofit/>
          </a:bodyPr>
          <a:lstStyle/>
          <a:p>
            <a:pPr marL="457200"/>
            <a:r>
              <a:rPr lang="en-US" sz="4800" kern="0">
                <a:solidFill>
                  <a:srgbClr val="000000"/>
                </a:solidFill>
                <a:latin typeface="Calibri"/>
                <a:ea typeface="Calibri"/>
                <a:cs typeface="Calibri"/>
                <a:sym typeface="Calibri"/>
              </a:rPr>
              <a:t>The </a:t>
            </a:r>
            <a:r>
              <a:rPr lang="en-US" sz="4800" b="1" u="sng" kern="0">
                <a:solidFill>
                  <a:srgbClr val="000000"/>
                </a:solidFill>
                <a:latin typeface="Calibri"/>
                <a:ea typeface="Calibri"/>
                <a:cs typeface="Calibri"/>
                <a:sym typeface="Calibri"/>
              </a:rPr>
              <a:t>US Constitution</a:t>
            </a:r>
            <a:r>
              <a:rPr lang="en-US" sz="4800" kern="0">
                <a:solidFill>
                  <a:srgbClr val="000000"/>
                </a:solidFill>
                <a:latin typeface="Calibri"/>
                <a:ea typeface="Calibri"/>
                <a:cs typeface="Calibri"/>
                <a:sym typeface="Calibri"/>
              </a:rPr>
              <a:t> guarantees basic rights to ALL of the people of the United States--</a:t>
            </a:r>
            <a:r>
              <a:rPr lang="en-US" sz="4800" b="1" i="1" kern="0">
                <a:solidFill>
                  <a:srgbClr val="000000"/>
                </a:solidFill>
                <a:latin typeface="Calibri"/>
                <a:ea typeface="Calibri"/>
                <a:cs typeface="Calibri"/>
                <a:sym typeface="Calibri"/>
              </a:rPr>
              <a:t>regardless of immigration status</a:t>
            </a:r>
          </a:p>
          <a:p>
            <a:pPr marL="457200"/>
            <a:endParaRPr sz="3600" kern="0">
              <a:solidFill>
                <a:srgbClr val="000000"/>
              </a:solidFill>
              <a:latin typeface="Calibri"/>
              <a:ea typeface="Calibri"/>
              <a:cs typeface="Calibri"/>
              <a:sym typeface="Calibri"/>
            </a:endParaRPr>
          </a:p>
        </p:txBody>
      </p:sp>
      <p:sp>
        <p:nvSpPr>
          <p:cNvPr id="254" name="Shape 254"/>
          <p:cNvSpPr/>
          <p:nvPr/>
        </p:nvSpPr>
        <p:spPr>
          <a:xfrm>
            <a:off x="1752600" y="6019800"/>
            <a:ext cx="7391399" cy="838199"/>
          </a:xfrm>
          <a:prstGeom prst="rect">
            <a:avLst/>
          </a:prstGeom>
          <a:solidFill>
            <a:srgbClr val="4C004C"/>
          </a:solidFill>
          <a:ln>
            <a:noFill/>
          </a:ln>
        </p:spPr>
        <p:txBody>
          <a:bodyPr lIns="91425" tIns="45700" rIns="91425" bIns="45700" anchor="ctr" anchorCtr="0">
            <a:noAutofit/>
          </a:bodyPr>
          <a:lstStyle/>
          <a:p>
            <a:pPr algn="ctr"/>
            <a:endParaRPr sz="2800" b="1" kern="0">
              <a:solidFill>
                <a:srgbClr val="FFFFFF"/>
              </a:solidFill>
              <a:latin typeface="Calibri"/>
              <a:ea typeface="Calibri"/>
              <a:cs typeface="Calibri"/>
              <a:sym typeface="Calibri"/>
            </a:endParaRPr>
          </a:p>
          <a:p>
            <a:pPr algn="ctr">
              <a:buSzPct val="25000"/>
            </a:pPr>
            <a:r>
              <a:rPr lang="en-US" sz="2800" b="1" kern="0">
                <a:solidFill>
                  <a:srgbClr val="FFFFFF"/>
                </a:solidFill>
                <a:latin typeface="Calibri"/>
                <a:ea typeface="Calibri"/>
                <a:cs typeface="Calibri"/>
                <a:sym typeface="Calibri"/>
              </a:rPr>
              <a:t>INFORM 1 TRUSTED FAMILY/FRIEND OF YOUR ACTION PLAN &amp; REMEMBER THEIR PHONE #</a:t>
            </a:r>
          </a:p>
          <a:p>
            <a:pPr algn="ctr">
              <a:buClr>
                <a:srgbClr val="000000"/>
              </a:buClr>
              <a:buFont typeface="Times New Roman"/>
              <a:buNone/>
            </a:pPr>
            <a:endParaRPr sz="3200" b="1" kern="0">
              <a:solidFill>
                <a:srgbClr val="FFFFFF"/>
              </a:solidFill>
              <a:latin typeface="Calibri"/>
              <a:ea typeface="Calibri"/>
              <a:cs typeface="Calibri"/>
              <a:sym typeface="Calibri"/>
            </a:endParaRPr>
          </a:p>
        </p:txBody>
      </p:sp>
      <p:sp>
        <p:nvSpPr>
          <p:cNvPr id="255" name="Shape 255"/>
          <p:cNvSpPr/>
          <p:nvPr/>
        </p:nvSpPr>
        <p:spPr>
          <a:xfrm>
            <a:off x="0" y="6019800"/>
            <a:ext cx="1844566" cy="825071"/>
          </a:xfrm>
          <a:prstGeom prst="rightArrow">
            <a:avLst>
              <a:gd name="adj1" fmla="val 73296"/>
              <a:gd name="adj2" fmla="val 49994"/>
            </a:avLst>
          </a:prstGeom>
          <a:solidFill>
            <a:srgbClr val="009900"/>
          </a:solidFill>
          <a:ln>
            <a:noFill/>
          </a:ln>
        </p:spPr>
        <p:txBody>
          <a:bodyPr lIns="91425" tIns="45700" rIns="91425" bIns="45700" anchor="ctr" anchorCtr="0">
            <a:noAutofit/>
          </a:bodyPr>
          <a:lstStyle/>
          <a:p>
            <a:pPr>
              <a:buSzPct val="25000"/>
            </a:pPr>
            <a:r>
              <a:rPr lang="en-US" sz="2400" kern="0">
                <a:solidFill>
                  <a:srgbClr val="FFFFFF"/>
                </a:solidFill>
                <a:latin typeface="Calibri"/>
                <a:ea typeface="Calibri"/>
                <a:cs typeface="Calibri"/>
                <a:sym typeface="Calibri"/>
              </a:rPr>
              <a:t>            </a:t>
            </a:r>
            <a:r>
              <a:rPr lang="en-US" sz="2400" b="1" kern="0">
                <a:solidFill>
                  <a:srgbClr val="FFFFFF"/>
                </a:solidFill>
                <a:latin typeface="Calibri"/>
                <a:ea typeface="Calibri"/>
                <a:cs typeface="Calibri"/>
                <a:sym typeface="Calibri"/>
              </a:rPr>
              <a:t>ACTION</a:t>
            </a:r>
          </a:p>
          <a:p>
            <a:endParaRPr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52781841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ctrTitle"/>
          </p:nvPr>
        </p:nvSpPr>
        <p:spPr>
          <a:xfrm>
            <a:off x="4825200" y="255450"/>
            <a:ext cx="4318800" cy="730200"/>
          </a:xfrm>
          <a:prstGeom prst="rect">
            <a:avLst/>
          </a:prstGeom>
          <a:noFill/>
          <a:ln>
            <a:noFill/>
          </a:ln>
        </p:spPr>
        <p:txBody>
          <a:bodyPr lIns="90000" tIns="45000" rIns="90000" bIns="45000" anchor="t" anchorCtr="0">
            <a:noAutofit/>
          </a:bodyPr>
          <a:lstStyle/>
          <a:p>
            <a:pPr marL="0" marR="0" lvl="0" indent="0" algn="ctr" rtl="0">
              <a:lnSpc>
                <a:spcPct val="102000"/>
              </a:lnSpc>
              <a:spcBef>
                <a:spcPts val="0"/>
              </a:spcBef>
              <a:spcAft>
                <a:spcPts val="0"/>
              </a:spcAft>
              <a:buSzPct val="25000"/>
              <a:buNone/>
            </a:pPr>
            <a:r>
              <a:rPr lang="en-US" sz="4400" b="1">
                <a:solidFill>
                  <a:srgbClr val="C00000"/>
                </a:solidFill>
              </a:rPr>
              <a:t>Your Rights!</a:t>
            </a:r>
          </a:p>
          <a:p>
            <a:pPr marL="0" marR="0" lvl="0" indent="0" algn="ctr" rtl="0">
              <a:lnSpc>
                <a:spcPct val="102000"/>
              </a:lnSpc>
              <a:spcBef>
                <a:spcPts val="0"/>
              </a:spcBef>
              <a:spcAft>
                <a:spcPts val="0"/>
              </a:spcAft>
              <a:buSzPct val="25000"/>
              <a:buNone/>
            </a:pPr>
            <a:r>
              <a:rPr lang="en-US" sz="1200" b="1">
                <a:solidFill>
                  <a:srgbClr val="C00000"/>
                </a:solidFill>
              </a:rPr>
              <a:t>Law Enforcement= Police and Immigration</a:t>
            </a:r>
          </a:p>
        </p:txBody>
      </p:sp>
      <p:pic>
        <p:nvPicPr>
          <p:cNvPr id="261" name="Shape 261"/>
          <p:cNvPicPr preferRelativeResize="0"/>
          <p:nvPr/>
        </p:nvPicPr>
        <p:blipFill rotWithShape="1">
          <a:blip r:embed="rId3">
            <a:alphaModFix/>
          </a:blip>
          <a:srcRect/>
          <a:stretch/>
        </p:blipFill>
        <p:spPr>
          <a:xfrm>
            <a:off x="222567" y="174305"/>
            <a:ext cx="2292000" cy="892500"/>
          </a:xfrm>
          <a:prstGeom prst="rect">
            <a:avLst/>
          </a:prstGeom>
          <a:noFill/>
          <a:ln>
            <a:noFill/>
          </a:ln>
        </p:spPr>
      </p:pic>
      <p:sp>
        <p:nvSpPr>
          <p:cNvPr id="262" name="Shape 262"/>
          <p:cNvSpPr txBox="1"/>
          <p:nvPr/>
        </p:nvSpPr>
        <p:spPr>
          <a:xfrm>
            <a:off x="250375" y="1691650"/>
            <a:ext cx="8745000" cy="4056000"/>
          </a:xfrm>
          <a:prstGeom prst="rect">
            <a:avLst/>
          </a:prstGeom>
          <a:noFill/>
          <a:ln>
            <a:noFill/>
          </a:ln>
        </p:spPr>
        <p:txBody>
          <a:bodyPr lIns="91425" tIns="45700" rIns="91425" bIns="45700" anchor="t" anchorCtr="0">
            <a:noAutofit/>
          </a:bodyPr>
          <a:lstStyle/>
          <a:p>
            <a:pPr algn="ctr">
              <a:buSzPct val="25000"/>
            </a:pPr>
            <a:r>
              <a:rPr lang="en-US" sz="2400" b="1" u="sng" kern="0">
                <a:solidFill>
                  <a:srgbClr val="000000"/>
                </a:solidFill>
                <a:latin typeface="Calibri"/>
                <a:ea typeface="Calibri"/>
                <a:cs typeface="Calibri"/>
                <a:sym typeface="Calibri"/>
              </a:rPr>
              <a:t>Regardless of your immigration status, you have the right to:</a:t>
            </a:r>
          </a:p>
          <a:p>
            <a:endParaRPr sz="1200" b="1" u="sng" kern="0">
              <a:solidFill>
                <a:srgbClr val="C00000"/>
              </a:solidFill>
              <a:latin typeface="Calibri"/>
              <a:ea typeface="Calibri"/>
              <a:cs typeface="Calibri"/>
              <a:sym typeface="Calibri"/>
            </a:endParaRPr>
          </a:p>
          <a:p>
            <a:endParaRPr sz="600" b="1" kern="0">
              <a:solidFill>
                <a:srgbClr val="000000"/>
              </a:solidFill>
              <a:latin typeface="Calibri"/>
              <a:ea typeface="Calibri"/>
              <a:cs typeface="Calibri"/>
              <a:sym typeface="Calibri"/>
            </a:endParaRPr>
          </a:p>
          <a:p>
            <a:pPr marL="285750" indent="-285750">
              <a:buClr>
                <a:srgbClr val="C00000"/>
              </a:buClr>
              <a:buSzPct val="100000"/>
              <a:buFont typeface="Arial"/>
              <a:buChar char="•"/>
            </a:pPr>
            <a:r>
              <a:rPr lang="en-US" sz="2400" kern="0">
                <a:solidFill>
                  <a:srgbClr val="C00000"/>
                </a:solidFill>
                <a:latin typeface="Calibri"/>
                <a:ea typeface="Calibri"/>
                <a:cs typeface="Calibri"/>
                <a:sym typeface="Calibri"/>
              </a:rPr>
              <a:t>REMAIN SILENT- </a:t>
            </a:r>
            <a:r>
              <a:rPr lang="en-US" sz="2400" kern="0">
                <a:solidFill>
                  <a:srgbClr val="000000"/>
                </a:solidFill>
                <a:latin typeface="Calibri"/>
                <a:ea typeface="Calibri"/>
                <a:cs typeface="Calibri"/>
                <a:sym typeface="Calibri"/>
              </a:rPr>
              <a:t>Show your KYR Card! </a:t>
            </a:r>
            <a:r>
              <a:rPr lang="en-US" sz="2400" kern="0">
                <a:solidFill>
                  <a:srgbClr val="C00000"/>
                </a:solidFill>
                <a:latin typeface="Calibri"/>
                <a:ea typeface="Calibri"/>
                <a:cs typeface="Calibri"/>
                <a:sym typeface="Calibri"/>
              </a:rPr>
              <a:t> </a:t>
            </a:r>
          </a:p>
          <a:p>
            <a:pPr marL="285750" indent="-285750">
              <a:buClr>
                <a:srgbClr val="000000"/>
              </a:buClr>
              <a:buFont typeface="Arial"/>
              <a:buNone/>
            </a:pPr>
            <a:endParaRPr sz="600" kern="0">
              <a:solidFill>
                <a:srgbClr val="000000"/>
              </a:solidFill>
              <a:latin typeface="Calibri"/>
              <a:ea typeface="Calibri"/>
              <a:cs typeface="Calibri"/>
              <a:sym typeface="Calibri"/>
            </a:endParaRPr>
          </a:p>
          <a:p>
            <a:pPr marL="285750" lvl="1" indent="-285750">
              <a:buClr>
                <a:srgbClr val="C00000"/>
              </a:buClr>
              <a:buSzPct val="100000"/>
              <a:buFont typeface="Arial"/>
              <a:buChar char="•"/>
            </a:pPr>
            <a:r>
              <a:rPr lang="en-US" sz="2400" kern="0">
                <a:solidFill>
                  <a:srgbClr val="C00000"/>
                </a:solidFill>
                <a:latin typeface="Calibri"/>
                <a:ea typeface="Calibri"/>
                <a:cs typeface="Calibri"/>
                <a:sym typeface="Calibri"/>
              </a:rPr>
              <a:t>SPEAK WITH AND BE REPRESENTED BY AN ATTORNEY</a:t>
            </a:r>
          </a:p>
          <a:p>
            <a:pPr marL="742950" lvl="2" indent="-273050">
              <a:buClr>
                <a:srgbClr val="000000"/>
              </a:buClr>
              <a:buSzPct val="100000"/>
              <a:buFont typeface="Arial"/>
              <a:buChar char="•"/>
            </a:pPr>
            <a:r>
              <a:rPr lang="en-US" sz="2200" kern="0">
                <a:solidFill>
                  <a:srgbClr val="000000"/>
                </a:solidFill>
                <a:latin typeface="Calibri"/>
                <a:ea typeface="Calibri"/>
                <a:cs typeface="Calibri"/>
                <a:sym typeface="Calibri"/>
              </a:rPr>
              <a:t>Police/Court : Public Defender or your own attorney at your own expense.</a:t>
            </a:r>
          </a:p>
          <a:p>
            <a:pPr marL="742950" lvl="2" indent="-273050">
              <a:buClr>
                <a:srgbClr val="000000"/>
              </a:buClr>
              <a:buSzPct val="100000"/>
              <a:buFont typeface="Arial"/>
              <a:buChar char="•"/>
            </a:pPr>
            <a:r>
              <a:rPr lang="en-US" sz="2200" kern="0">
                <a:solidFill>
                  <a:srgbClr val="000000"/>
                </a:solidFill>
                <a:latin typeface="Calibri"/>
                <a:ea typeface="Calibri"/>
                <a:cs typeface="Calibri"/>
                <a:sym typeface="Calibri"/>
              </a:rPr>
              <a:t>Immigration Court : At your own expense</a:t>
            </a:r>
          </a:p>
          <a:p>
            <a:pPr lvl="1"/>
            <a:endParaRPr sz="600" i="1" kern="0">
              <a:solidFill>
                <a:srgbClr val="000000"/>
              </a:solidFill>
              <a:latin typeface="Calibri"/>
              <a:ea typeface="Calibri"/>
              <a:cs typeface="Calibri"/>
              <a:sym typeface="Calibri"/>
            </a:endParaRPr>
          </a:p>
          <a:p>
            <a:pPr marL="285750" indent="-285750">
              <a:buClr>
                <a:srgbClr val="C00000"/>
              </a:buClr>
              <a:buSzPct val="100000"/>
              <a:buFont typeface="Arial"/>
              <a:buChar char="•"/>
            </a:pPr>
            <a:r>
              <a:rPr lang="en-US" sz="2400" kern="0">
                <a:solidFill>
                  <a:srgbClr val="C00000"/>
                </a:solidFill>
                <a:latin typeface="Calibri"/>
                <a:ea typeface="Calibri"/>
                <a:cs typeface="Calibri"/>
                <a:sym typeface="Calibri"/>
              </a:rPr>
              <a:t>REQUEST A LOCAL TELEPHONE CALL</a:t>
            </a:r>
          </a:p>
          <a:p>
            <a:pPr marL="742950" lvl="1" indent="-285750">
              <a:buClr>
                <a:srgbClr val="000000"/>
              </a:buClr>
              <a:buSzPct val="100000"/>
              <a:buFont typeface="Arial"/>
              <a:buChar char="•"/>
            </a:pPr>
            <a:r>
              <a:rPr lang="en-US" sz="2400" kern="0">
                <a:solidFill>
                  <a:srgbClr val="000000"/>
                </a:solidFill>
                <a:latin typeface="Calibri"/>
                <a:ea typeface="Calibri"/>
                <a:cs typeface="Calibri"/>
                <a:sym typeface="Calibri"/>
              </a:rPr>
              <a:t>Memorize phone numbers of family/friends with legal status</a:t>
            </a:r>
          </a:p>
          <a:p>
            <a:pPr marL="914400"/>
            <a:r>
              <a:rPr lang="en-US" i="1" kern="0">
                <a:solidFill>
                  <a:srgbClr val="000000"/>
                </a:solidFill>
                <a:latin typeface="Calibri"/>
                <a:ea typeface="Calibri"/>
                <a:cs typeface="Calibri"/>
                <a:sym typeface="Calibri"/>
              </a:rPr>
              <a:t>*Preferably someone who knows/has your Emergency Plan.</a:t>
            </a:r>
          </a:p>
          <a:p>
            <a:pPr marL="742950" lvl="1" indent="-285750">
              <a:buClr>
                <a:srgbClr val="000000"/>
              </a:buClr>
              <a:buSzPct val="100000"/>
              <a:buFont typeface="Arial"/>
              <a:buChar char="•"/>
            </a:pPr>
            <a:r>
              <a:rPr lang="en-US" sz="2400" kern="0">
                <a:solidFill>
                  <a:srgbClr val="000000"/>
                </a:solidFill>
                <a:latin typeface="Calibri"/>
                <a:ea typeface="Calibri"/>
                <a:cs typeface="Calibri"/>
                <a:sym typeface="Calibri"/>
              </a:rPr>
              <a:t>Contact your Consulate- List of consulates and phone numbers is available at detention centers. </a:t>
            </a:r>
          </a:p>
        </p:txBody>
      </p:sp>
      <p:sp>
        <p:nvSpPr>
          <p:cNvPr id="263" name="Shape 263"/>
          <p:cNvSpPr/>
          <p:nvPr/>
        </p:nvSpPr>
        <p:spPr>
          <a:xfrm>
            <a:off x="1752600" y="6019800"/>
            <a:ext cx="7391400" cy="838200"/>
          </a:xfrm>
          <a:prstGeom prst="rect">
            <a:avLst/>
          </a:prstGeom>
          <a:solidFill>
            <a:srgbClr val="4C004C"/>
          </a:solidFill>
          <a:ln>
            <a:noFill/>
          </a:ln>
        </p:spPr>
        <p:txBody>
          <a:bodyPr lIns="91425" tIns="45700" rIns="91425" bIns="45700" anchor="ctr" anchorCtr="0">
            <a:noAutofit/>
          </a:bodyPr>
          <a:lstStyle/>
          <a:p>
            <a:pPr algn="ctr"/>
            <a:endParaRPr sz="2800" b="1" kern="0">
              <a:solidFill>
                <a:srgbClr val="FFFFFF"/>
              </a:solidFill>
              <a:latin typeface="Calibri"/>
              <a:ea typeface="Calibri"/>
              <a:cs typeface="Calibri"/>
              <a:sym typeface="Calibri"/>
            </a:endParaRPr>
          </a:p>
          <a:p>
            <a:pPr algn="ctr">
              <a:buSzPct val="25000"/>
            </a:pPr>
            <a:r>
              <a:rPr lang="en-US" sz="2800" b="1" kern="0">
                <a:solidFill>
                  <a:srgbClr val="FFFFFF"/>
                </a:solidFill>
                <a:latin typeface="Calibri"/>
                <a:ea typeface="Calibri"/>
                <a:cs typeface="Calibri"/>
                <a:sym typeface="Calibri"/>
              </a:rPr>
              <a:t>INFORM 1 TRUSTED FAMILY/FRIEND OF YOUR ACTION PLAN &amp; REMEMBER THEIR PHONE #</a:t>
            </a:r>
          </a:p>
          <a:p>
            <a:pPr algn="ctr">
              <a:buClr>
                <a:srgbClr val="000000"/>
              </a:buClr>
              <a:buFont typeface="Times New Roman"/>
              <a:buNone/>
            </a:pPr>
            <a:endParaRPr sz="3200" b="1" kern="0">
              <a:solidFill>
                <a:srgbClr val="FFFFFF"/>
              </a:solidFill>
              <a:latin typeface="Calibri"/>
              <a:ea typeface="Calibri"/>
              <a:cs typeface="Calibri"/>
              <a:sym typeface="Calibri"/>
            </a:endParaRPr>
          </a:p>
        </p:txBody>
      </p:sp>
      <p:sp>
        <p:nvSpPr>
          <p:cNvPr id="264" name="Shape 264"/>
          <p:cNvSpPr/>
          <p:nvPr/>
        </p:nvSpPr>
        <p:spPr>
          <a:xfrm>
            <a:off x="0" y="6019800"/>
            <a:ext cx="1844700" cy="825000"/>
          </a:xfrm>
          <a:prstGeom prst="rightArrow">
            <a:avLst>
              <a:gd name="adj1" fmla="val 73296"/>
              <a:gd name="adj2" fmla="val 49994"/>
            </a:avLst>
          </a:prstGeom>
          <a:solidFill>
            <a:srgbClr val="009900"/>
          </a:solidFill>
          <a:ln>
            <a:noFill/>
          </a:ln>
        </p:spPr>
        <p:txBody>
          <a:bodyPr lIns="91425" tIns="45700" rIns="91425" bIns="45700" anchor="ctr" anchorCtr="0">
            <a:noAutofit/>
          </a:bodyPr>
          <a:lstStyle/>
          <a:p>
            <a:pPr>
              <a:buSzPct val="25000"/>
            </a:pPr>
            <a:r>
              <a:rPr lang="en-US" sz="2400" kern="0">
                <a:solidFill>
                  <a:srgbClr val="FFFFFF"/>
                </a:solidFill>
                <a:latin typeface="Calibri"/>
                <a:ea typeface="Calibri"/>
                <a:cs typeface="Calibri"/>
                <a:sym typeface="Calibri"/>
              </a:rPr>
              <a:t>            </a:t>
            </a:r>
            <a:r>
              <a:rPr lang="en-US" sz="2400" b="1" kern="0">
                <a:solidFill>
                  <a:srgbClr val="FFFFFF"/>
                </a:solidFill>
                <a:latin typeface="Calibri"/>
                <a:ea typeface="Calibri"/>
                <a:cs typeface="Calibri"/>
                <a:sym typeface="Calibri"/>
              </a:rPr>
              <a:t>ACTION</a:t>
            </a:r>
          </a:p>
          <a:p>
            <a:endParaRPr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5500845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body" idx="2"/>
          </p:nvPr>
        </p:nvSpPr>
        <p:spPr>
          <a:xfrm>
            <a:off x="533400" y="2102169"/>
            <a:ext cx="7696199" cy="3796872"/>
          </a:xfrm>
          <a:prstGeom prst="rect">
            <a:avLst/>
          </a:prstGeom>
          <a:noFill/>
          <a:ln>
            <a:noFill/>
          </a:ln>
        </p:spPr>
        <p:txBody>
          <a:bodyPr lIns="90000" tIns="45000" rIns="90000" bIns="45000" anchor="t" anchorCtr="0">
            <a:noAutofit/>
          </a:bodyPr>
          <a:lstStyle/>
          <a:p>
            <a:pPr marL="287338" marR="0" lvl="0" indent="-249238" algn="l" rtl="0">
              <a:lnSpc>
                <a:spcPct val="102000"/>
              </a:lnSpc>
              <a:spcBef>
                <a:spcPts val="0"/>
              </a:spcBef>
              <a:spcAft>
                <a:spcPts val="0"/>
              </a:spcAft>
              <a:buClr>
                <a:srgbClr val="000000"/>
              </a:buClr>
              <a:buSzPct val="100000"/>
              <a:buFont typeface="Noto Sans Symbols"/>
              <a:buChar char="▪"/>
            </a:pPr>
            <a:r>
              <a:rPr lang="en-US" sz="1800" b="1" i="0" u="none" strike="noStrike" cap="none">
                <a:solidFill>
                  <a:srgbClr val="C00000"/>
                </a:solidFill>
                <a:latin typeface="Calibri"/>
                <a:ea typeface="Calibri"/>
                <a:cs typeface="Calibri"/>
                <a:sym typeface="Calibri"/>
              </a:rPr>
              <a:t>GIVE YOUR NAME AND BIRTHDATE</a:t>
            </a:r>
            <a:r>
              <a:rPr lang="en-US" sz="1800" b="0" i="0" u="none" strike="noStrike" cap="none">
                <a:solidFill>
                  <a:srgbClr val="000000"/>
                </a:solidFill>
                <a:latin typeface="Calibri"/>
                <a:ea typeface="Calibri"/>
                <a:cs typeface="Calibri"/>
                <a:sym typeface="Calibri"/>
              </a:rPr>
              <a:t>. You are NOT required to g</a:t>
            </a:r>
            <a:r>
              <a:rPr lang="en-US" sz="1800"/>
              <a:t>ive this information.  You can choose to p</a:t>
            </a:r>
            <a:r>
              <a:rPr lang="en-US" sz="1800" b="0" i="0" u="none" strike="noStrike" cap="none">
                <a:solidFill>
                  <a:srgbClr val="000000"/>
                </a:solidFill>
                <a:latin typeface="Calibri"/>
                <a:ea typeface="Calibri"/>
                <a:cs typeface="Calibri"/>
                <a:sym typeface="Calibri"/>
              </a:rPr>
              <a:t>rovide only this basic information to make it possible for family members to find you.  You d</a:t>
            </a:r>
            <a:r>
              <a:rPr lang="en-US" sz="1800"/>
              <a:t>o NOT need to answer any further questions.</a:t>
            </a:r>
          </a:p>
          <a:p>
            <a:pPr marL="287337" marR="0" lvl="0" indent="-249237" algn="l" rtl="0">
              <a:lnSpc>
                <a:spcPct val="102000"/>
              </a:lnSpc>
              <a:spcBef>
                <a:spcPts val="1425"/>
              </a:spcBef>
              <a:spcAft>
                <a:spcPts val="0"/>
              </a:spcAft>
              <a:buClr>
                <a:srgbClr val="000000"/>
              </a:buClr>
              <a:buSzPct val="100000"/>
              <a:buFont typeface="Noto Sans Symbols"/>
              <a:buChar char="▪"/>
            </a:pPr>
            <a:r>
              <a:rPr lang="en-US" sz="1800" b="1">
                <a:solidFill>
                  <a:srgbClr val="C00000"/>
                </a:solidFill>
              </a:rPr>
              <a:t>MEMORIZE YOUR ID NUMBERS: </a:t>
            </a:r>
            <a:r>
              <a:rPr lang="en-US" sz="1800"/>
              <a:t>This includes your 9-digit A-Number, Jail ID # etc. → This will help your attorney or family to locate you easily.  Usually written on wristband.</a:t>
            </a:r>
          </a:p>
          <a:p>
            <a:pPr marR="0" lvl="1" algn="l" rtl="0">
              <a:lnSpc>
                <a:spcPct val="102000"/>
              </a:lnSpc>
              <a:spcBef>
                <a:spcPts val="1425"/>
              </a:spcBef>
              <a:spcAft>
                <a:spcPts val="0"/>
              </a:spcAft>
              <a:buClr>
                <a:srgbClr val="000000"/>
              </a:buClr>
              <a:buSzPct val="100000"/>
              <a:buFont typeface="Noto Sans Symbols"/>
            </a:pPr>
            <a:r>
              <a:rPr lang="en-US" sz="1600" b="0" i="0" u="none" strike="noStrike" cap="none">
                <a:solidFill>
                  <a:schemeClr val="dk1"/>
                </a:solidFill>
                <a:latin typeface="Calibri"/>
                <a:ea typeface="Calibri"/>
                <a:cs typeface="Calibri"/>
                <a:sym typeface="Calibri"/>
              </a:rPr>
              <a:t>All detention centers provide a </a:t>
            </a:r>
            <a:r>
              <a:rPr lang="en-US" sz="1600">
                <a:solidFill>
                  <a:schemeClr val="dk1"/>
                </a:solidFill>
              </a:rPr>
              <a:t>phone</a:t>
            </a:r>
            <a:r>
              <a:rPr lang="en-US" sz="1600" b="0" i="0" u="none" strike="noStrike" cap="none">
                <a:solidFill>
                  <a:schemeClr val="dk1"/>
                </a:solidFill>
                <a:latin typeface="Calibri"/>
                <a:ea typeface="Calibri"/>
                <a:cs typeface="Calibri"/>
                <a:sym typeface="Calibri"/>
              </a:rPr>
              <a:t> call; however, in immigration detention the </a:t>
            </a:r>
            <a:r>
              <a:rPr lang="en-US" sz="1600">
                <a:solidFill>
                  <a:schemeClr val="dk1"/>
                </a:solidFill>
              </a:rPr>
              <a:t>charges </a:t>
            </a:r>
            <a:r>
              <a:rPr lang="en-US" sz="1600" b="0" i="0" u="none" strike="noStrike" cap="none">
                <a:solidFill>
                  <a:schemeClr val="dk1"/>
                </a:solidFill>
                <a:latin typeface="Calibri"/>
                <a:ea typeface="Calibri"/>
                <a:cs typeface="Calibri"/>
                <a:sym typeface="Calibri"/>
              </a:rPr>
              <a:t>may be billed to the inmate OR those receiving your call</a:t>
            </a:r>
          </a:p>
          <a:p>
            <a:pPr marL="287338" marR="0" lvl="0" indent="-249238" algn="l" rtl="0">
              <a:lnSpc>
                <a:spcPct val="102000"/>
              </a:lnSpc>
              <a:spcBef>
                <a:spcPts val="1425"/>
              </a:spcBef>
              <a:spcAft>
                <a:spcPts val="0"/>
              </a:spcAft>
              <a:buClr>
                <a:srgbClr val="000000"/>
              </a:buClr>
              <a:buSzPct val="100000"/>
              <a:buFont typeface="Noto Sans Symbols"/>
              <a:buChar char="▪"/>
            </a:pPr>
            <a:r>
              <a:rPr lang="en-US" sz="1800" b="1">
                <a:solidFill>
                  <a:srgbClr val="C00000"/>
                </a:solidFill>
              </a:rPr>
              <a:t>ASK TO </a:t>
            </a:r>
            <a:r>
              <a:rPr lang="en-US" sz="1800" b="1" i="0" u="none" strike="noStrike" cap="none">
                <a:solidFill>
                  <a:srgbClr val="C00000"/>
                </a:solidFill>
                <a:latin typeface="Calibri"/>
                <a:ea typeface="Calibri"/>
                <a:cs typeface="Calibri"/>
                <a:sym typeface="Calibri"/>
              </a:rPr>
              <a:t>SPEAK TO AN ATTORNEY </a:t>
            </a:r>
            <a:r>
              <a:rPr lang="en-US" sz="1800" b="0" i="0" u="none" strike="noStrike" cap="none">
                <a:solidFill>
                  <a:srgbClr val="000000"/>
                </a:solidFill>
                <a:latin typeface="Calibri"/>
                <a:ea typeface="Calibri"/>
                <a:cs typeface="Calibri"/>
                <a:sym typeface="Calibri"/>
              </a:rPr>
              <a:t>You have the right to an attorney.</a:t>
            </a:r>
            <a:r>
              <a:rPr lang="en-US" sz="1800" b="1" i="0" u="none" strike="noStrike" cap="none">
                <a:solidFill>
                  <a:srgbClr val="000000"/>
                </a:solidFill>
                <a:latin typeface="Calibri"/>
                <a:ea typeface="Calibri"/>
                <a:cs typeface="Calibri"/>
                <a:sym typeface="Calibri"/>
              </a:rPr>
              <a:t> Disclose your immigration status ONLY to your attorney</a:t>
            </a:r>
            <a:r>
              <a:rPr lang="en-US" sz="1800" b="1"/>
              <a:t> → This includes your Public Defender </a:t>
            </a:r>
          </a:p>
        </p:txBody>
      </p:sp>
      <p:sp>
        <p:nvSpPr>
          <p:cNvPr id="271" name="Shape 271"/>
          <p:cNvSpPr txBox="1"/>
          <p:nvPr/>
        </p:nvSpPr>
        <p:spPr>
          <a:xfrm>
            <a:off x="306400" y="1584175"/>
            <a:ext cx="7098900" cy="461700"/>
          </a:xfrm>
          <a:prstGeom prst="rect">
            <a:avLst/>
          </a:prstGeom>
          <a:noFill/>
          <a:ln>
            <a:noFill/>
          </a:ln>
        </p:spPr>
        <p:txBody>
          <a:bodyPr lIns="91425" tIns="45700" rIns="91425" bIns="45700" anchor="t" anchorCtr="0">
            <a:noAutofit/>
          </a:bodyPr>
          <a:lstStyle/>
          <a:p>
            <a:pPr>
              <a:buSzPct val="25000"/>
            </a:pPr>
            <a:r>
              <a:rPr lang="en-US" sz="2400" kern="0">
                <a:solidFill>
                  <a:srgbClr val="000000"/>
                </a:solidFill>
                <a:latin typeface="Calibri"/>
                <a:ea typeface="Calibri"/>
                <a:cs typeface="Calibri"/>
                <a:sym typeface="Calibri"/>
              </a:rPr>
              <a:t>If you are in contact with law enforcement agents:</a:t>
            </a:r>
          </a:p>
        </p:txBody>
      </p:sp>
      <p:grpSp>
        <p:nvGrpSpPr>
          <p:cNvPr id="272" name="Shape 272"/>
          <p:cNvGrpSpPr/>
          <p:nvPr/>
        </p:nvGrpSpPr>
        <p:grpSpPr>
          <a:xfrm>
            <a:off x="0" y="6019800"/>
            <a:ext cx="9143999" cy="838200"/>
            <a:chOff x="0" y="6019153"/>
            <a:chExt cx="9143999" cy="838847"/>
          </a:xfrm>
        </p:grpSpPr>
        <p:sp>
          <p:nvSpPr>
            <p:cNvPr id="273" name="Shape 273"/>
            <p:cNvSpPr/>
            <p:nvPr/>
          </p:nvSpPr>
          <p:spPr>
            <a:xfrm>
              <a:off x="1752600" y="6019153"/>
              <a:ext cx="7391399" cy="838847"/>
            </a:xfrm>
            <a:prstGeom prst="rect">
              <a:avLst/>
            </a:prstGeom>
            <a:solidFill>
              <a:srgbClr val="4C004C"/>
            </a:solidFill>
            <a:ln>
              <a:noFill/>
            </a:ln>
          </p:spPr>
          <p:txBody>
            <a:bodyPr lIns="91425" tIns="45700" rIns="91425" bIns="45700" anchor="ctr" anchorCtr="0">
              <a:noAutofit/>
            </a:bodyPr>
            <a:lstStyle/>
            <a:p>
              <a:pPr algn="ctr"/>
              <a:endParaRPr sz="2800" b="1" kern="0">
                <a:solidFill>
                  <a:srgbClr val="FFFFFF"/>
                </a:solidFill>
                <a:latin typeface="Calibri"/>
                <a:ea typeface="Calibri"/>
                <a:cs typeface="Calibri"/>
                <a:sym typeface="Calibri"/>
              </a:endParaRPr>
            </a:p>
            <a:p>
              <a:pPr algn="ctr">
                <a:buSzPct val="25000"/>
              </a:pPr>
              <a:r>
                <a:rPr lang="en-US" sz="2800" b="1" kern="0">
                  <a:solidFill>
                    <a:srgbClr val="FFFFFF"/>
                  </a:solidFill>
                  <a:latin typeface="Calibri"/>
                  <a:ea typeface="Calibri"/>
                  <a:cs typeface="Calibri"/>
                  <a:sym typeface="Calibri"/>
                </a:rPr>
                <a:t>REPORT ANY INCIDENT TO OUR FAMILY SUPPORT HOTLINE, TAKE PICTURES/VIDEO!</a:t>
              </a:r>
            </a:p>
            <a:p>
              <a:pPr algn="ctr">
                <a:buClr>
                  <a:srgbClr val="000000"/>
                </a:buClr>
                <a:buFont typeface="Times New Roman"/>
                <a:buNone/>
              </a:pPr>
              <a:endParaRPr sz="3200" b="1" kern="0">
                <a:solidFill>
                  <a:srgbClr val="FFFFFF"/>
                </a:solidFill>
                <a:latin typeface="Calibri"/>
                <a:ea typeface="Calibri"/>
                <a:cs typeface="Calibri"/>
                <a:sym typeface="Calibri"/>
              </a:endParaRPr>
            </a:p>
          </p:txBody>
        </p:sp>
        <p:sp>
          <p:nvSpPr>
            <p:cNvPr id="274" name="Shape 274"/>
            <p:cNvSpPr/>
            <p:nvPr/>
          </p:nvSpPr>
          <p:spPr>
            <a:xfrm>
              <a:off x="0" y="6019153"/>
              <a:ext cx="1844566" cy="825709"/>
            </a:xfrm>
            <a:prstGeom prst="rightArrow">
              <a:avLst>
                <a:gd name="adj1" fmla="val 73296"/>
                <a:gd name="adj2" fmla="val 49994"/>
              </a:avLst>
            </a:prstGeom>
            <a:solidFill>
              <a:srgbClr val="009900"/>
            </a:solidFill>
            <a:ln>
              <a:noFill/>
            </a:ln>
          </p:spPr>
          <p:txBody>
            <a:bodyPr lIns="91425" tIns="45700" rIns="91425" bIns="45700" anchor="ctr" anchorCtr="0">
              <a:noAutofit/>
            </a:bodyPr>
            <a:lstStyle/>
            <a:p>
              <a:pPr>
                <a:buSzPct val="25000"/>
              </a:pPr>
              <a:r>
                <a:rPr lang="en-US" sz="2400" kern="0">
                  <a:solidFill>
                    <a:srgbClr val="FFFFFF"/>
                  </a:solidFill>
                  <a:latin typeface="Calibri"/>
                  <a:ea typeface="Calibri"/>
                  <a:cs typeface="Calibri"/>
                  <a:sym typeface="Calibri"/>
                </a:rPr>
                <a:t>            </a:t>
              </a:r>
              <a:r>
                <a:rPr lang="en-US" sz="2400" b="1" kern="0">
                  <a:solidFill>
                    <a:srgbClr val="FFFFFF"/>
                  </a:solidFill>
                  <a:latin typeface="Calibri"/>
                  <a:ea typeface="Calibri"/>
                  <a:cs typeface="Calibri"/>
                  <a:sym typeface="Calibri"/>
                </a:rPr>
                <a:t>ACTION</a:t>
              </a:r>
            </a:p>
            <a:p>
              <a:endParaRPr kern="0">
                <a:solidFill>
                  <a:srgbClr val="000000"/>
                </a:solidFill>
                <a:latin typeface="Calibri"/>
                <a:ea typeface="Calibri"/>
                <a:cs typeface="Calibri"/>
                <a:sym typeface="Calibri"/>
              </a:endParaRPr>
            </a:p>
          </p:txBody>
        </p:sp>
      </p:grpSp>
      <p:pic>
        <p:nvPicPr>
          <p:cNvPr id="275" name="Shape 275"/>
          <p:cNvPicPr preferRelativeResize="0"/>
          <p:nvPr/>
        </p:nvPicPr>
        <p:blipFill rotWithShape="1">
          <a:blip r:embed="rId3">
            <a:alphaModFix/>
          </a:blip>
          <a:srcRect/>
          <a:stretch/>
        </p:blipFill>
        <p:spPr>
          <a:xfrm>
            <a:off x="222567" y="174305"/>
            <a:ext cx="2292032" cy="892495"/>
          </a:xfrm>
          <a:prstGeom prst="rect">
            <a:avLst/>
          </a:prstGeom>
          <a:noFill/>
          <a:ln>
            <a:noFill/>
          </a:ln>
        </p:spPr>
      </p:pic>
      <p:sp>
        <p:nvSpPr>
          <p:cNvPr id="276" name="Shape 276"/>
          <p:cNvSpPr txBox="1"/>
          <p:nvPr/>
        </p:nvSpPr>
        <p:spPr>
          <a:xfrm>
            <a:off x="306387" y="457200"/>
            <a:ext cx="8151813" cy="609599"/>
          </a:xfrm>
          <a:prstGeom prst="rect">
            <a:avLst/>
          </a:prstGeom>
          <a:noFill/>
          <a:ln>
            <a:noFill/>
          </a:ln>
        </p:spPr>
        <p:txBody>
          <a:bodyPr lIns="90000" tIns="45000" rIns="90000" bIns="45000" anchor="t" anchorCtr="0">
            <a:noAutofit/>
          </a:bodyPr>
          <a:lstStyle/>
          <a:p>
            <a:pPr algn="r">
              <a:lnSpc>
                <a:spcPct val="102000"/>
              </a:lnSpc>
              <a:buSzPct val="25000"/>
            </a:pPr>
            <a:r>
              <a:rPr lang="en-US" sz="3600" b="1" kern="0">
                <a:solidFill>
                  <a:srgbClr val="C00000"/>
                </a:solidFill>
                <a:latin typeface="Calibri"/>
                <a:ea typeface="Calibri"/>
                <a:cs typeface="Calibri"/>
                <a:sym typeface="Calibri"/>
              </a:rPr>
              <a:t>What To Do:</a:t>
            </a:r>
          </a:p>
        </p:txBody>
      </p:sp>
      <p:pic>
        <p:nvPicPr>
          <p:cNvPr id="277" name="Shape 277"/>
          <p:cNvPicPr preferRelativeResize="0"/>
          <p:nvPr/>
        </p:nvPicPr>
        <p:blipFill rotWithShape="1">
          <a:blip r:embed="rId3">
            <a:alphaModFix/>
          </a:blip>
          <a:srcRect/>
          <a:stretch/>
        </p:blipFill>
        <p:spPr>
          <a:xfrm>
            <a:off x="222567" y="174305"/>
            <a:ext cx="2292000" cy="892500"/>
          </a:xfrm>
          <a:prstGeom prst="rect">
            <a:avLst/>
          </a:prstGeom>
          <a:noFill/>
          <a:ln>
            <a:noFill/>
          </a:ln>
        </p:spPr>
      </p:pic>
    </p:spTree>
    <p:extLst>
      <p:ext uri="{BB962C8B-B14F-4D97-AF65-F5344CB8AC3E}">
        <p14:creationId xmlns:p14="http://schemas.microsoft.com/office/powerpoint/2010/main" val="225351926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body" idx="2"/>
          </p:nvPr>
        </p:nvSpPr>
        <p:spPr>
          <a:xfrm>
            <a:off x="534200" y="1721975"/>
            <a:ext cx="7696200" cy="4072500"/>
          </a:xfrm>
          <a:prstGeom prst="rect">
            <a:avLst/>
          </a:prstGeom>
          <a:noFill/>
          <a:ln>
            <a:noFill/>
          </a:ln>
        </p:spPr>
        <p:txBody>
          <a:bodyPr lIns="90000" tIns="45000" rIns="90000" bIns="45000" anchor="t" anchorCtr="0">
            <a:noAutofit/>
          </a:bodyPr>
          <a:lstStyle/>
          <a:p>
            <a:pPr marL="287337" marR="0" lvl="0" indent="-287337" algn="l" rtl="0">
              <a:lnSpc>
                <a:spcPct val="100000"/>
              </a:lnSpc>
              <a:spcBef>
                <a:spcPts val="0"/>
              </a:spcBef>
              <a:spcAft>
                <a:spcPts val="0"/>
              </a:spcAft>
              <a:buClr>
                <a:srgbClr val="000000"/>
              </a:buClr>
              <a:buSzPct val="100000"/>
              <a:buFont typeface="Noto Sans Symbols"/>
              <a:buChar char="▪"/>
            </a:pPr>
            <a:r>
              <a:rPr lang="en-US" sz="2400" b="1" i="0" u="none" strike="noStrike" cap="none">
                <a:solidFill>
                  <a:srgbClr val="C00000"/>
                </a:solidFill>
                <a:latin typeface="Calibri"/>
                <a:ea typeface="Calibri"/>
                <a:cs typeface="Calibri"/>
                <a:sym typeface="Calibri"/>
              </a:rPr>
              <a:t>DON’T LIE</a:t>
            </a:r>
            <a:r>
              <a:rPr lang="en-US" sz="2400" b="0" i="0" u="none" strike="noStrike" cap="none">
                <a:solidFill>
                  <a:srgbClr val="000000"/>
                </a:solidFill>
                <a:latin typeface="Calibri"/>
                <a:ea typeface="Calibri"/>
                <a:cs typeface="Calibri"/>
                <a:sym typeface="Calibri"/>
              </a:rPr>
              <a:t>. Tell </a:t>
            </a:r>
            <a:r>
              <a:rPr lang="en-US" sz="2400"/>
              <a:t>law enforcement agents </a:t>
            </a:r>
            <a:r>
              <a:rPr lang="en-US" sz="2400" b="0" i="0" u="none" strike="noStrike" cap="none">
                <a:solidFill>
                  <a:srgbClr val="000000"/>
                </a:solidFill>
                <a:latin typeface="Calibri"/>
                <a:ea typeface="Calibri"/>
                <a:cs typeface="Calibri"/>
                <a:sym typeface="Calibri"/>
              </a:rPr>
              <a:t>you want to remain silent. DON’T give explanations, excuses, or stories.</a:t>
            </a:r>
          </a:p>
          <a:p>
            <a:pPr marL="1371600" marR="0" lvl="0" indent="0" algn="l" rtl="0">
              <a:lnSpc>
                <a:spcPct val="100000"/>
              </a:lnSpc>
              <a:spcBef>
                <a:spcPts val="0"/>
              </a:spcBef>
              <a:spcAft>
                <a:spcPts val="0"/>
              </a:spcAft>
              <a:buNone/>
            </a:pPr>
            <a:r>
              <a:rPr lang="en-US" sz="2000" b="1" i="0" u="none" strike="noStrike" cap="none">
                <a:solidFill>
                  <a:srgbClr val="000000"/>
                </a:solidFill>
                <a:latin typeface="Calibri"/>
                <a:ea typeface="Calibri"/>
                <a:cs typeface="Calibri"/>
                <a:sym typeface="Calibri"/>
              </a:rPr>
              <a:t>Do not claim to be a US Citizen if you are not!</a:t>
            </a:r>
          </a:p>
          <a:p>
            <a:pPr marL="287338" marR="0" lvl="0" indent="-287338" algn="l" rtl="0">
              <a:lnSpc>
                <a:spcPct val="102000"/>
              </a:lnSpc>
              <a:spcBef>
                <a:spcPts val="1138"/>
              </a:spcBef>
              <a:spcAft>
                <a:spcPts val="0"/>
              </a:spcAft>
              <a:buClr>
                <a:srgbClr val="000000"/>
              </a:buClr>
              <a:buSzPct val="100000"/>
              <a:buFont typeface="Noto Sans Symbols"/>
              <a:buChar char="▪"/>
            </a:pPr>
            <a:r>
              <a:rPr lang="en-US" sz="2400" b="1" i="0" u="none" strike="noStrike" cap="none">
                <a:solidFill>
                  <a:srgbClr val="C00000"/>
                </a:solidFill>
                <a:latin typeface="Calibri"/>
                <a:ea typeface="Calibri"/>
                <a:cs typeface="Calibri"/>
                <a:sym typeface="Calibri"/>
              </a:rPr>
              <a:t>DON’T SIGN </a:t>
            </a:r>
            <a:r>
              <a:rPr lang="en-US" sz="2400" b="0" i="0" u="none" strike="noStrike" cap="none">
                <a:solidFill>
                  <a:srgbClr val="000000"/>
                </a:solidFill>
                <a:latin typeface="Calibri"/>
                <a:ea typeface="Calibri"/>
                <a:cs typeface="Calibri"/>
                <a:sym typeface="Calibri"/>
              </a:rPr>
              <a:t>any document that you don’t understand.</a:t>
            </a:r>
          </a:p>
          <a:p>
            <a:pPr marL="287338" marR="0" lvl="0" indent="-287338" algn="l" rtl="0">
              <a:lnSpc>
                <a:spcPct val="102000"/>
              </a:lnSpc>
              <a:spcBef>
                <a:spcPts val="1425"/>
              </a:spcBef>
              <a:spcAft>
                <a:spcPts val="0"/>
              </a:spcAft>
              <a:buClr>
                <a:srgbClr val="000000"/>
              </a:buClr>
              <a:buSzPct val="100000"/>
              <a:buFont typeface="Noto Sans Symbols"/>
              <a:buChar char="▪"/>
            </a:pPr>
            <a:r>
              <a:rPr lang="en-US" sz="2400" b="1" i="0" u="none" strike="noStrike" cap="none">
                <a:solidFill>
                  <a:srgbClr val="C00000"/>
                </a:solidFill>
                <a:latin typeface="Calibri"/>
                <a:ea typeface="Calibri"/>
                <a:cs typeface="Calibri"/>
                <a:sym typeface="Calibri"/>
              </a:rPr>
              <a:t>DON’T DISCUSS </a:t>
            </a:r>
            <a:r>
              <a:rPr lang="en-US" sz="2400" b="0" i="0" u="none" strike="noStrike" cap="none">
                <a:solidFill>
                  <a:srgbClr val="000000"/>
                </a:solidFill>
                <a:latin typeface="Calibri"/>
                <a:ea typeface="Calibri"/>
                <a:cs typeface="Calibri"/>
                <a:sym typeface="Calibri"/>
              </a:rPr>
              <a:t>your citizenship or immigration status with anyone other than your lawyer</a:t>
            </a:r>
          </a:p>
          <a:p>
            <a:pPr marL="287338" marR="0" lvl="0" indent="-287338" algn="l" rtl="0">
              <a:lnSpc>
                <a:spcPct val="102000"/>
              </a:lnSpc>
              <a:spcBef>
                <a:spcPts val="1425"/>
              </a:spcBef>
              <a:spcAft>
                <a:spcPts val="0"/>
              </a:spcAft>
              <a:buClr>
                <a:srgbClr val="000000"/>
              </a:buClr>
              <a:buSzPct val="100000"/>
              <a:buFont typeface="Noto Sans Symbols"/>
              <a:buChar char="▪"/>
            </a:pPr>
            <a:r>
              <a:rPr lang="en-US" sz="2400" b="1">
                <a:solidFill>
                  <a:srgbClr val="C00000"/>
                </a:solidFill>
              </a:rPr>
              <a:t>TIP: </a:t>
            </a:r>
            <a:r>
              <a:rPr lang="en-US" sz="2400"/>
              <a:t>Don’t </a:t>
            </a:r>
            <a:r>
              <a:rPr lang="en-US" sz="2400" b="0" i="0" u="none" strike="noStrike" cap="none">
                <a:solidFill>
                  <a:schemeClr val="dk1"/>
                </a:solidFill>
                <a:latin typeface="Calibri"/>
                <a:ea typeface="Calibri"/>
                <a:cs typeface="Calibri"/>
                <a:sym typeface="Calibri"/>
              </a:rPr>
              <a:t>hang any objects from your rearview mirror. It may provide a pretext for police to pull you over.</a:t>
            </a:r>
          </a:p>
        </p:txBody>
      </p:sp>
      <p:grpSp>
        <p:nvGrpSpPr>
          <p:cNvPr id="284" name="Shape 284"/>
          <p:cNvGrpSpPr/>
          <p:nvPr/>
        </p:nvGrpSpPr>
        <p:grpSpPr>
          <a:xfrm>
            <a:off x="0" y="6019800"/>
            <a:ext cx="9143999" cy="838200"/>
            <a:chOff x="0" y="6019153"/>
            <a:chExt cx="9143999" cy="838847"/>
          </a:xfrm>
        </p:grpSpPr>
        <p:sp>
          <p:nvSpPr>
            <p:cNvPr id="285" name="Shape 285"/>
            <p:cNvSpPr/>
            <p:nvPr/>
          </p:nvSpPr>
          <p:spPr>
            <a:xfrm>
              <a:off x="1752600" y="6019153"/>
              <a:ext cx="7391399" cy="838847"/>
            </a:xfrm>
            <a:prstGeom prst="rect">
              <a:avLst/>
            </a:prstGeom>
            <a:solidFill>
              <a:srgbClr val="4C004C"/>
            </a:solidFill>
            <a:ln>
              <a:noFill/>
            </a:ln>
          </p:spPr>
          <p:txBody>
            <a:bodyPr lIns="91425" tIns="45700" rIns="91425" bIns="45700" anchor="ctr" anchorCtr="0">
              <a:noAutofit/>
            </a:bodyPr>
            <a:lstStyle/>
            <a:p>
              <a:pPr algn="ctr"/>
              <a:endParaRPr sz="2800" b="1" kern="0">
                <a:solidFill>
                  <a:srgbClr val="FFFFFF"/>
                </a:solidFill>
                <a:latin typeface="Calibri"/>
                <a:ea typeface="Calibri"/>
                <a:cs typeface="Calibri"/>
                <a:sym typeface="Calibri"/>
              </a:endParaRPr>
            </a:p>
            <a:p>
              <a:pPr algn="ctr">
                <a:buSzPct val="25000"/>
              </a:pPr>
              <a:r>
                <a:rPr lang="en-US" sz="2800" b="1" kern="0">
                  <a:solidFill>
                    <a:srgbClr val="FFFFFF"/>
                  </a:solidFill>
                  <a:latin typeface="Calibri"/>
                  <a:ea typeface="Calibri"/>
                  <a:cs typeface="Calibri"/>
                  <a:sym typeface="Calibri"/>
                </a:rPr>
                <a:t>REPORT ANY INCIDENT TO OUR FAMILY SUPPORT HOTLINE, TAKE PICTURES/VIDEO!</a:t>
              </a:r>
            </a:p>
            <a:p>
              <a:pPr algn="ctr">
                <a:buClr>
                  <a:srgbClr val="000000"/>
                </a:buClr>
                <a:buFont typeface="Times New Roman"/>
                <a:buNone/>
              </a:pPr>
              <a:endParaRPr sz="3200" b="1" kern="0">
                <a:solidFill>
                  <a:srgbClr val="FFFFFF"/>
                </a:solidFill>
                <a:latin typeface="Calibri"/>
                <a:ea typeface="Calibri"/>
                <a:cs typeface="Calibri"/>
                <a:sym typeface="Calibri"/>
              </a:endParaRPr>
            </a:p>
          </p:txBody>
        </p:sp>
        <p:sp>
          <p:nvSpPr>
            <p:cNvPr id="286" name="Shape 286"/>
            <p:cNvSpPr/>
            <p:nvPr/>
          </p:nvSpPr>
          <p:spPr>
            <a:xfrm>
              <a:off x="0" y="6019153"/>
              <a:ext cx="1844566" cy="825709"/>
            </a:xfrm>
            <a:prstGeom prst="rightArrow">
              <a:avLst>
                <a:gd name="adj1" fmla="val 73296"/>
                <a:gd name="adj2" fmla="val 49994"/>
              </a:avLst>
            </a:prstGeom>
            <a:solidFill>
              <a:srgbClr val="009900"/>
            </a:solidFill>
            <a:ln>
              <a:noFill/>
            </a:ln>
          </p:spPr>
          <p:txBody>
            <a:bodyPr lIns="91425" tIns="45700" rIns="91425" bIns="45700" anchor="ctr" anchorCtr="0">
              <a:noAutofit/>
            </a:bodyPr>
            <a:lstStyle/>
            <a:p>
              <a:pPr>
                <a:buSzPct val="25000"/>
              </a:pPr>
              <a:r>
                <a:rPr lang="en-US" sz="2400" kern="0">
                  <a:solidFill>
                    <a:srgbClr val="FFFFFF"/>
                  </a:solidFill>
                  <a:latin typeface="Calibri"/>
                  <a:ea typeface="Calibri"/>
                  <a:cs typeface="Calibri"/>
                  <a:sym typeface="Calibri"/>
                </a:rPr>
                <a:t>            </a:t>
              </a:r>
              <a:r>
                <a:rPr lang="en-US" sz="2400" b="1" kern="0">
                  <a:solidFill>
                    <a:srgbClr val="FFFFFF"/>
                  </a:solidFill>
                  <a:latin typeface="Calibri"/>
                  <a:ea typeface="Calibri"/>
                  <a:cs typeface="Calibri"/>
                  <a:sym typeface="Calibri"/>
                </a:rPr>
                <a:t>ACTION</a:t>
              </a:r>
            </a:p>
            <a:p>
              <a:endParaRPr kern="0">
                <a:solidFill>
                  <a:srgbClr val="000000"/>
                </a:solidFill>
                <a:latin typeface="Calibri"/>
                <a:ea typeface="Calibri"/>
                <a:cs typeface="Calibri"/>
                <a:sym typeface="Calibri"/>
              </a:endParaRPr>
            </a:p>
          </p:txBody>
        </p:sp>
      </p:grpSp>
      <p:pic>
        <p:nvPicPr>
          <p:cNvPr id="287" name="Shape 287"/>
          <p:cNvPicPr preferRelativeResize="0"/>
          <p:nvPr/>
        </p:nvPicPr>
        <p:blipFill rotWithShape="1">
          <a:blip r:embed="rId3">
            <a:alphaModFix/>
          </a:blip>
          <a:srcRect/>
          <a:stretch/>
        </p:blipFill>
        <p:spPr>
          <a:xfrm>
            <a:off x="222567" y="174305"/>
            <a:ext cx="2292032" cy="892495"/>
          </a:xfrm>
          <a:prstGeom prst="rect">
            <a:avLst/>
          </a:prstGeom>
          <a:noFill/>
          <a:ln>
            <a:noFill/>
          </a:ln>
        </p:spPr>
      </p:pic>
      <p:sp>
        <p:nvSpPr>
          <p:cNvPr id="288" name="Shape 288"/>
          <p:cNvSpPr txBox="1"/>
          <p:nvPr/>
        </p:nvSpPr>
        <p:spPr>
          <a:xfrm>
            <a:off x="306387" y="457200"/>
            <a:ext cx="8151813" cy="609599"/>
          </a:xfrm>
          <a:prstGeom prst="rect">
            <a:avLst/>
          </a:prstGeom>
          <a:noFill/>
          <a:ln>
            <a:noFill/>
          </a:ln>
        </p:spPr>
        <p:txBody>
          <a:bodyPr lIns="90000" tIns="45000" rIns="90000" bIns="45000" anchor="t" anchorCtr="0">
            <a:noAutofit/>
          </a:bodyPr>
          <a:lstStyle/>
          <a:p>
            <a:pPr algn="r">
              <a:lnSpc>
                <a:spcPct val="102000"/>
              </a:lnSpc>
              <a:buClr>
                <a:srgbClr val="000000"/>
              </a:buClr>
              <a:buSzPct val="25000"/>
              <a:buFont typeface="Arial"/>
              <a:buNone/>
            </a:pPr>
            <a:r>
              <a:rPr lang="en-US" sz="3600" b="1" kern="0">
                <a:solidFill>
                  <a:srgbClr val="C00000"/>
                </a:solidFill>
                <a:latin typeface="Calibri"/>
                <a:ea typeface="Calibri"/>
                <a:cs typeface="Calibri"/>
                <a:sym typeface="Calibri"/>
              </a:rPr>
              <a:t>What NOT To Do:</a:t>
            </a:r>
          </a:p>
        </p:txBody>
      </p:sp>
    </p:spTree>
    <p:extLst>
      <p:ext uri="{BB962C8B-B14F-4D97-AF65-F5344CB8AC3E}">
        <p14:creationId xmlns:p14="http://schemas.microsoft.com/office/powerpoint/2010/main" val="100459691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grpSp>
        <p:nvGrpSpPr>
          <p:cNvPr id="294" name="Shape 294"/>
          <p:cNvGrpSpPr/>
          <p:nvPr/>
        </p:nvGrpSpPr>
        <p:grpSpPr>
          <a:xfrm>
            <a:off x="0" y="5973762"/>
            <a:ext cx="9143999" cy="884236"/>
            <a:chOff x="0" y="5863457"/>
            <a:chExt cx="9143999" cy="994541"/>
          </a:xfrm>
        </p:grpSpPr>
        <p:sp>
          <p:nvSpPr>
            <p:cNvPr id="295" name="Shape 295"/>
            <p:cNvSpPr/>
            <p:nvPr/>
          </p:nvSpPr>
          <p:spPr>
            <a:xfrm>
              <a:off x="1752600" y="5897382"/>
              <a:ext cx="7391399" cy="960616"/>
            </a:xfrm>
            <a:prstGeom prst="rect">
              <a:avLst/>
            </a:prstGeom>
            <a:solidFill>
              <a:srgbClr val="4C004C"/>
            </a:solidFill>
            <a:ln>
              <a:noFill/>
            </a:ln>
          </p:spPr>
          <p:txBody>
            <a:bodyPr lIns="91425" tIns="45700" rIns="91425" bIns="45700" anchor="ctr" anchorCtr="0">
              <a:noAutofit/>
            </a:bodyPr>
            <a:lstStyle/>
            <a:p>
              <a:pPr algn="ctr">
                <a:buSzPct val="25000"/>
              </a:pPr>
              <a:r>
                <a:rPr lang="en-US" sz="2800" b="1" kern="0">
                  <a:solidFill>
                    <a:srgbClr val="FFFFFF"/>
                  </a:solidFill>
                  <a:latin typeface="Calibri"/>
                  <a:ea typeface="Calibri"/>
                  <a:cs typeface="Calibri"/>
                  <a:sym typeface="Calibri"/>
                </a:rPr>
                <a:t>RECORD ENCOUNTER OR SET YOUR PHONE TO RECORD WHILE PLACED NEAR THE DOOR!</a:t>
              </a:r>
            </a:p>
          </p:txBody>
        </p:sp>
        <p:sp>
          <p:nvSpPr>
            <p:cNvPr id="296" name="Shape 296"/>
            <p:cNvSpPr/>
            <p:nvPr/>
          </p:nvSpPr>
          <p:spPr>
            <a:xfrm>
              <a:off x="0" y="5863457"/>
              <a:ext cx="1844566" cy="981404"/>
            </a:xfrm>
            <a:prstGeom prst="rightArrow">
              <a:avLst>
                <a:gd name="adj1" fmla="val 73296"/>
                <a:gd name="adj2" fmla="val 49999"/>
              </a:avLst>
            </a:prstGeom>
            <a:solidFill>
              <a:srgbClr val="009900"/>
            </a:solidFill>
            <a:ln>
              <a:noFill/>
            </a:ln>
          </p:spPr>
          <p:txBody>
            <a:bodyPr lIns="91425" tIns="45700" rIns="91425" bIns="45700" anchor="ctr" anchorCtr="0">
              <a:noAutofit/>
            </a:bodyPr>
            <a:lstStyle/>
            <a:p>
              <a:pPr>
                <a:buSzPct val="25000"/>
              </a:pPr>
              <a:r>
                <a:rPr lang="en-US" sz="2400" kern="0">
                  <a:solidFill>
                    <a:srgbClr val="FFFFFF"/>
                  </a:solidFill>
                  <a:latin typeface="Calibri"/>
                  <a:ea typeface="Calibri"/>
                  <a:cs typeface="Calibri"/>
                  <a:sym typeface="Calibri"/>
                </a:rPr>
                <a:t>            </a:t>
              </a:r>
              <a:r>
                <a:rPr lang="en-US" sz="2400" b="1" kern="0">
                  <a:solidFill>
                    <a:srgbClr val="FFFFFF"/>
                  </a:solidFill>
                  <a:latin typeface="Calibri"/>
                  <a:ea typeface="Calibri"/>
                  <a:cs typeface="Calibri"/>
                  <a:sym typeface="Calibri"/>
                </a:rPr>
                <a:t>ACTION</a:t>
              </a:r>
            </a:p>
            <a:p>
              <a:endParaRPr kern="0">
                <a:solidFill>
                  <a:srgbClr val="000000"/>
                </a:solidFill>
                <a:latin typeface="Calibri"/>
                <a:ea typeface="Calibri"/>
                <a:cs typeface="Calibri"/>
                <a:sym typeface="Calibri"/>
              </a:endParaRPr>
            </a:p>
          </p:txBody>
        </p:sp>
      </p:grpSp>
      <p:sp>
        <p:nvSpPr>
          <p:cNvPr id="297" name="Shape 297"/>
          <p:cNvSpPr txBox="1"/>
          <p:nvPr/>
        </p:nvSpPr>
        <p:spPr>
          <a:xfrm>
            <a:off x="304800" y="1524000"/>
            <a:ext cx="8001000" cy="3962399"/>
          </a:xfrm>
          <a:prstGeom prst="rect">
            <a:avLst/>
          </a:prstGeom>
          <a:noFill/>
          <a:ln>
            <a:noFill/>
          </a:ln>
        </p:spPr>
        <p:txBody>
          <a:bodyPr lIns="90000" tIns="45000" rIns="90000" bIns="45000" anchor="t" anchorCtr="0">
            <a:noAutofit/>
          </a:bodyPr>
          <a:lstStyle/>
          <a:p>
            <a:pPr marL="231775" lvl="1" indent="-231775">
              <a:lnSpc>
                <a:spcPct val="82000"/>
              </a:lnSpc>
              <a:spcBef>
                <a:spcPts val="1138"/>
              </a:spcBef>
              <a:buClr>
                <a:srgbClr val="000000"/>
              </a:buClr>
              <a:buSzPct val="100000"/>
              <a:buFont typeface="Noto Sans Symbols"/>
              <a:buChar char="▪"/>
            </a:pPr>
            <a:r>
              <a:rPr lang="en-US" sz="2400" b="1" kern="0">
                <a:solidFill>
                  <a:srgbClr val="C00000"/>
                </a:solidFill>
                <a:latin typeface="Calibri"/>
                <a:ea typeface="Calibri"/>
                <a:cs typeface="Calibri"/>
                <a:sym typeface="Calibri"/>
              </a:rPr>
              <a:t>DO NOT OPEN THE DOOR</a:t>
            </a:r>
            <a:r>
              <a:rPr lang="en-US" sz="2400" kern="0">
                <a:solidFill>
                  <a:srgbClr val="000000"/>
                </a:solidFill>
                <a:latin typeface="Calibri"/>
                <a:ea typeface="Calibri"/>
                <a:cs typeface="Calibri"/>
                <a:sym typeface="Calibri"/>
              </a:rPr>
              <a:t>- You are NOT required to open the door </a:t>
            </a:r>
            <a:r>
              <a:rPr lang="en-US" sz="2400" i="1" kern="0">
                <a:solidFill>
                  <a:srgbClr val="000000"/>
                </a:solidFill>
                <a:latin typeface="Calibri"/>
                <a:ea typeface="Calibri"/>
                <a:cs typeface="Calibri"/>
                <a:sym typeface="Calibri"/>
              </a:rPr>
              <a:t>unless</a:t>
            </a:r>
            <a:r>
              <a:rPr lang="en-US" sz="2400" kern="0">
                <a:solidFill>
                  <a:srgbClr val="000000"/>
                </a:solidFill>
                <a:latin typeface="Calibri"/>
                <a:ea typeface="Calibri"/>
                <a:cs typeface="Calibri"/>
                <a:sym typeface="Calibri"/>
              </a:rPr>
              <a:t> ICE has a warrant </a:t>
            </a:r>
            <a:r>
              <a:rPr lang="en-US" sz="2400" b="1" i="1" u="sng" kern="0">
                <a:solidFill>
                  <a:srgbClr val="000000"/>
                </a:solidFill>
                <a:latin typeface="Calibri"/>
                <a:ea typeface="Calibri"/>
                <a:cs typeface="Calibri"/>
                <a:sym typeface="Calibri"/>
              </a:rPr>
              <a:t>signed by a judge</a:t>
            </a:r>
            <a:r>
              <a:rPr lang="en-US" sz="2400" kern="0">
                <a:solidFill>
                  <a:srgbClr val="000000"/>
                </a:solidFill>
                <a:latin typeface="Calibri"/>
                <a:ea typeface="Calibri"/>
                <a:cs typeface="Calibri"/>
                <a:sym typeface="Calibri"/>
              </a:rPr>
              <a:t>. ASK them to show you the warrant –Slide it under your door or hold it up to the window</a:t>
            </a:r>
          </a:p>
          <a:p>
            <a:pPr marL="231775" lvl="1" indent="-231775">
              <a:lnSpc>
                <a:spcPct val="82000"/>
              </a:lnSpc>
              <a:spcBef>
                <a:spcPts val="1138"/>
              </a:spcBef>
              <a:buClr>
                <a:srgbClr val="000000"/>
              </a:buClr>
              <a:buSzPct val="100000"/>
              <a:buFont typeface="Noto Sans Symbols"/>
              <a:buChar char="▪"/>
            </a:pPr>
            <a:r>
              <a:rPr lang="en-US" sz="2400" u="sng" kern="0">
                <a:solidFill>
                  <a:srgbClr val="000000"/>
                </a:solidFill>
                <a:latin typeface="Calibri"/>
                <a:ea typeface="Calibri"/>
                <a:cs typeface="Calibri"/>
                <a:sym typeface="Calibri"/>
              </a:rPr>
              <a:t>If they try to force the door open: </a:t>
            </a:r>
            <a:r>
              <a:rPr lang="en-US" sz="2400" b="1" kern="0">
                <a:solidFill>
                  <a:srgbClr val="000000"/>
                </a:solidFill>
                <a:latin typeface="Calibri"/>
                <a:ea typeface="Calibri"/>
                <a:cs typeface="Calibri"/>
                <a:sym typeface="Calibri"/>
              </a:rPr>
              <a:t>Write down </a:t>
            </a:r>
            <a:r>
              <a:rPr lang="en-US" sz="2400" kern="0">
                <a:solidFill>
                  <a:srgbClr val="000000"/>
                </a:solidFill>
                <a:latin typeface="Calibri"/>
                <a:ea typeface="Calibri"/>
                <a:cs typeface="Calibri"/>
                <a:sym typeface="Calibri"/>
              </a:rPr>
              <a:t>the agents’ badge numbers and the license plate numbers of their cars.</a:t>
            </a:r>
          </a:p>
          <a:p>
            <a:pPr marL="0" lvl="1" algn="ctr">
              <a:lnSpc>
                <a:spcPct val="82000"/>
              </a:lnSpc>
              <a:spcBef>
                <a:spcPts val="1138"/>
              </a:spcBef>
              <a:buClr>
                <a:srgbClr val="000000"/>
              </a:buClr>
              <a:buSzPct val="25000"/>
              <a:buFont typeface="Times New Roman"/>
              <a:buNone/>
            </a:pPr>
            <a:r>
              <a:rPr lang="en-US" sz="2400" kern="0">
                <a:solidFill>
                  <a:srgbClr val="000000"/>
                </a:solidFill>
                <a:latin typeface="Calibri"/>
                <a:ea typeface="Calibri"/>
                <a:cs typeface="Calibri"/>
                <a:sym typeface="Calibri"/>
              </a:rPr>
              <a:t>Immigration must have a warrant </a:t>
            </a:r>
            <a:r>
              <a:rPr lang="en-US" sz="2400" b="1" u="sng" kern="0">
                <a:solidFill>
                  <a:srgbClr val="000000"/>
                </a:solidFill>
                <a:latin typeface="Calibri"/>
                <a:ea typeface="Calibri"/>
                <a:cs typeface="Calibri"/>
                <a:sym typeface="Calibri"/>
              </a:rPr>
              <a:t>signed by a judge </a:t>
            </a:r>
            <a:r>
              <a:rPr lang="en-US" sz="2400" kern="0">
                <a:solidFill>
                  <a:srgbClr val="000000"/>
                </a:solidFill>
                <a:latin typeface="Calibri"/>
                <a:ea typeface="Calibri"/>
                <a:cs typeface="Calibri"/>
                <a:sym typeface="Calibri"/>
              </a:rPr>
              <a:t>or permission from your employer to enter your workplace.  </a:t>
            </a:r>
          </a:p>
          <a:p>
            <a:pPr marL="0" lvl="1" algn="ctr">
              <a:lnSpc>
                <a:spcPct val="82000"/>
              </a:lnSpc>
              <a:spcBef>
                <a:spcPts val="1138"/>
              </a:spcBef>
              <a:buClr>
                <a:srgbClr val="000000"/>
              </a:buClr>
              <a:buFont typeface="Times New Roman"/>
              <a:buNone/>
            </a:pPr>
            <a:endParaRPr sz="600" kern="0">
              <a:solidFill>
                <a:srgbClr val="000000"/>
              </a:solidFill>
              <a:latin typeface="Calibri"/>
              <a:ea typeface="Calibri"/>
              <a:cs typeface="Calibri"/>
              <a:sym typeface="Calibri"/>
            </a:endParaRPr>
          </a:p>
          <a:p>
            <a:pPr marL="0" lvl="1" algn="ctr">
              <a:lnSpc>
                <a:spcPct val="82000"/>
              </a:lnSpc>
              <a:spcBef>
                <a:spcPts val="1138"/>
              </a:spcBef>
              <a:buClr>
                <a:srgbClr val="000000"/>
              </a:buClr>
              <a:buSzPct val="25000"/>
              <a:buFont typeface="Times New Roman"/>
              <a:buNone/>
            </a:pPr>
            <a:r>
              <a:rPr lang="en-US" sz="2400" kern="0">
                <a:solidFill>
                  <a:srgbClr val="000000"/>
                </a:solidFill>
                <a:latin typeface="Calibri"/>
                <a:ea typeface="Calibri"/>
                <a:cs typeface="Calibri"/>
                <a:sym typeface="Calibri"/>
              </a:rPr>
              <a:t>ICE does NOT need a warrant to search public spaces.</a:t>
            </a:r>
          </a:p>
          <a:p>
            <a:pPr marL="0" lvl="1">
              <a:lnSpc>
                <a:spcPct val="82000"/>
              </a:lnSpc>
              <a:spcBef>
                <a:spcPts val="1138"/>
              </a:spcBef>
              <a:buClr>
                <a:srgbClr val="000000"/>
              </a:buClr>
              <a:buFont typeface="Times New Roman"/>
              <a:buNone/>
            </a:pPr>
            <a:endParaRPr sz="2400" kern="0">
              <a:solidFill>
                <a:srgbClr val="000000"/>
              </a:solidFill>
              <a:latin typeface="Calibri"/>
              <a:ea typeface="Calibri"/>
              <a:cs typeface="Calibri"/>
              <a:sym typeface="Calibri"/>
            </a:endParaRPr>
          </a:p>
        </p:txBody>
      </p:sp>
      <p:pic>
        <p:nvPicPr>
          <p:cNvPr id="298" name="Shape 298"/>
          <p:cNvPicPr preferRelativeResize="0"/>
          <p:nvPr/>
        </p:nvPicPr>
        <p:blipFill rotWithShape="1">
          <a:blip r:embed="rId3">
            <a:alphaModFix/>
          </a:blip>
          <a:srcRect/>
          <a:stretch/>
        </p:blipFill>
        <p:spPr>
          <a:xfrm>
            <a:off x="222567" y="174305"/>
            <a:ext cx="2292032" cy="892495"/>
          </a:xfrm>
          <a:prstGeom prst="rect">
            <a:avLst/>
          </a:prstGeom>
          <a:noFill/>
          <a:ln>
            <a:noFill/>
          </a:ln>
        </p:spPr>
      </p:pic>
      <p:sp>
        <p:nvSpPr>
          <p:cNvPr id="299" name="Shape 299"/>
          <p:cNvSpPr txBox="1"/>
          <p:nvPr/>
        </p:nvSpPr>
        <p:spPr>
          <a:xfrm>
            <a:off x="306387" y="457200"/>
            <a:ext cx="8151813" cy="609599"/>
          </a:xfrm>
          <a:prstGeom prst="rect">
            <a:avLst/>
          </a:prstGeom>
          <a:noFill/>
          <a:ln>
            <a:noFill/>
          </a:ln>
        </p:spPr>
        <p:txBody>
          <a:bodyPr lIns="90000" tIns="45000" rIns="90000" bIns="45000" anchor="t" anchorCtr="0">
            <a:noAutofit/>
          </a:bodyPr>
          <a:lstStyle/>
          <a:p>
            <a:pPr algn="r">
              <a:lnSpc>
                <a:spcPct val="102000"/>
              </a:lnSpc>
              <a:buSzPct val="25000"/>
            </a:pPr>
            <a:r>
              <a:rPr lang="en-US" sz="3600" b="1" kern="0">
                <a:solidFill>
                  <a:srgbClr val="C00000"/>
                </a:solidFill>
                <a:latin typeface="Calibri"/>
                <a:ea typeface="Calibri"/>
                <a:cs typeface="Calibri"/>
                <a:sym typeface="Calibri"/>
              </a:rPr>
              <a:t>If ICE Comes to Your Home:</a:t>
            </a:r>
          </a:p>
        </p:txBody>
      </p:sp>
    </p:spTree>
    <p:extLst>
      <p:ext uri="{BB962C8B-B14F-4D97-AF65-F5344CB8AC3E}">
        <p14:creationId xmlns:p14="http://schemas.microsoft.com/office/powerpoint/2010/main" val="2781424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Connect with the local immigrant leadership groups, churches, mosques, parent advisory councils, etc to become more familiar with immigrant cultural and barrier issues</a:t>
            </a:r>
          </a:p>
          <a:p>
            <a:r>
              <a:rPr lang="en-US" dirty="0" smtClean="0"/>
              <a:t>Work closely with refugee resettlement agencies in order to determine McKinney-Vento eligibility on a case-by-case basis</a:t>
            </a:r>
          </a:p>
          <a:p>
            <a:r>
              <a:rPr lang="en-US" dirty="0" smtClean="0"/>
              <a:t>Arrange for immunization or retrieve immunization records</a:t>
            </a:r>
          </a:p>
          <a:p>
            <a:endParaRPr lang="en-US" dirty="0"/>
          </a:p>
        </p:txBody>
      </p:sp>
      <p:sp>
        <p:nvSpPr>
          <p:cNvPr id="2" name="Title 1"/>
          <p:cNvSpPr>
            <a:spLocks noGrp="1"/>
          </p:cNvSpPr>
          <p:nvPr>
            <p:ph type="title"/>
          </p:nvPr>
        </p:nvSpPr>
        <p:spPr>
          <a:xfrm>
            <a:off x="381000" y="228600"/>
            <a:ext cx="8229600" cy="1143000"/>
          </a:xfrm>
        </p:spPr>
        <p:txBody>
          <a:bodyPr/>
          <a:lstStyle/>
          <a:p>
            <a:pPr algn="ctr"/>
            <a:r>
              <a:rPr lang="en-US" dirty="0" smtClean="0">
                <a:solidFill>
                  <a:srgbClr val="0070C0"/>
                </a:solidFill>
              </a:rPr>
              <a:t>Strategies to Reduce Barriers</a:t>
            </a:r>
            <a:endParaRPr lang="en-US" dirty="0">
              <a:solidFill>
                <a:srgbClr val="0070C0"/>
              </a:solidFill>
            </a:endParaRPr>
          </a:p>
        </p:txBody>
      </p:sp>
      <p:pic>
        <p:nvPicPr>
          <p:cNvPr id="9218" name="Picture 2" descr="C:\Users\Dave Schrandt\AppData\Local\Microsoft\Windows\Temporary Internet Files\Content.IE5\V5LOR9RN\vacunacion[1].gif"/>
          <p:cNvPicPr>
            <a:picLocks noChangeAspect="1" noChangeArrowheads="1"/>
          </p:cNvPicPr>
          <p:nvPr/>
        </p:nvPicPr>
        <p:blipFill>
          <a:blip r:embed="rId2" cstate="print"/>
          <a:srcRect/>
          <a:stretch>
            <a:fillRect/>
          </a:stretch>
        </p:blipFill>
        <p:spPr bwMode="auto">
          <a:xfrm>
            <a:off x="4953000" y="4876800"/>
            <a:ext cx="3211056" cy="18621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Shape 304"/>
          <p:cNvPicPr preferRelativeResize="0"/>
          <p:nvPr/>
        </p:nvPicPr>
        <p:blipFill rotWithShape="1">
          <a:blip r:embed="rId3">
            <a:alphaModFix/>
          </a:blip>
          <a:srcRect b="53868"/>
          <a:stretch/>
        </p:blipFill>
        <p:spPr>
          <a:xfrm>
            <a:off x="0" y="1147625"/>
            <a:ext cx="9144000" cy="5563800"/>
          </a:xfrm>
          <a:prstGeom prst="rect">
            <a:avLst/>
          </a:prstGeom>
          <a:noFill/>
          <a:ln>
            <a:noFill/>
          </a:ln>
        </p:spPr>
      </p:pic>
      <p:sp>
        <p:nvSpPr>
          <p:cNvPr id="305" name="Shape 305"/>
          <p:cNvSpPr txBox="1"/>
          <p:nvPr/>
        </p:nvSpPr>
        <p:spPr>
          <a:xfrm>
            <a:off x="1144650" y="137425"/>
            <a:ext cx="7261500" cy="609900"/>
          </a:xfrm>
          <a:prstGeom prst="rect">
            <a:avLst/>
          </a:prstGeom>
          <a:noFill/>
          <a:ln>
            <a:noFill/>
          </a:ln>
        </p:spPr>
        <p:txBody>
          <a:bodyPr lIns="91425" tIns="91425" rIns="91425" bIns="91425" anchor="t" anchorCtr="0">
            <a:noAutofit/>
          </a:bodyPr>
          <a:lstStyle/>
          <a:p>
            <a:pPr algn="ctr">
              <a:lnSpc>
                <a:spcPct val="102000"/>
              </a:lnSpc>
              <a:buClr>
                <a:srgbClr val="000000"/>
              </a:buClr>
              <a:buSzPct val="25000"/>
              <a:buFont typeface="Arial"/>
              <a:buNone/>
            </a:pPr>
            <a:r>
              <a:rPr lang="en-US" sz="3600" b="1" kern="0">
                <a:solidFill>
                  <a:srgbClr val="C00000"/>
                </a:solidFill>
                <a:latin typeface="Calibri"/>
                <a:ea typeface="Calibri"/>
                <a:cs typeface="Calibri"/>
                <a:sym typeface="Calibri"/>
              </a:rPr>
              <a:t>Sample Warrant Signed by a Judge</a:t>
            </a:r>
          </a:p>
          <a:p>
            <a:pPr algn="ctr"/>
            <a:endParaRPr sz="1400" kern="0">
              <a:solidFill>
                <a:srgbClr val="000000"/>
              </a:solidFill>
              <a:cs typeface="Arial"/>
              <a:sym typeface="Arial"/>
            </a:endParaRPr>
          </a:p>
        </p:txBody>
      </p:sp>
    </p:spTree>
    <p:extLst>
      <p:ext uri="{BB962C8B-B14F-4D97-AF65-F5344CB8AC3E}">
        <p14:creationId xmlns:p14="http://schemas.microsoft.com/office/powerpoint/2010/main" val="413177911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Shape 310"/>
          <p:cNvPicPr preferRelativeResize="0"/>
          <p:nvPr/>
        </p:nvPicPr>
        <p:blipFill rotWithShape="1">
          <a:blip r:embed="rId3">
            <a:alphaModFix/>
          </a:blip>
          <a:srcRect t="50550" b="5396"/>
          <a:stretch/>
        </p:blipFill>
        <p:spPr>
          <a:xfrm>
            <a:off x="0" y="1000525"/>
            <a:ext cx="9144000" cy="5184600"/>
          </a:xfrm>
          <a:prstGeom prst="rect">
            <a:avLst/>
          </a:prstGeom>
          <a:noFill/>
          <a:ln>
            <a:noFill/>
          </a:ln>
        </p:spPr>
      </p:pic>
      <p:sp>
        <p:nvSpPr>
          <p:cNvPr id="311" name="Shape 311"/>
          <p:cNvSpPr txBox="1"/>
          <p:nvPr/>
        </p:nvSpPr>
        <p:spPr>
          <a:xfrm>
            <a:off x="272150" y="137425"/>
            <a:ext cx="8584200" cy="609900"/>
          </a:xfrm>
          <a:prstGeom prst="rect">
            <a:avLst/>
          </a:prstGeom>
          <a:noFill/>
          <a:ln>
            <a:noFill/>
          </a:ln>
        </p:spPr>
        <p:txBody>
          <a:bodyPr lIns="91425" tIns="91425" rIns="91425" bIns="91425" anchor="t" anchorCtr="0">
            <a:noAutofit/>
          </a:bodyPr>
          <a:lstStyle/>
          <a:p>
            <a:pPr algn="ctr">
              <a:lnSpc>
                <a:spcPct val="102000"/>
              </a:lnSpc>
            </a:pPr>
            <a:r>
              <a:rPr lang="en-US" sz="3600" b="1" kern="0">
                <a:solidFill>
                  <a:srgbClr val="C00000"/>
                </a:solidFill>
                <a:latin typeface="Calibri"/>
                <a:ea typeface="Calibri"/>
                <a:cs typeface="Calibri"/>
                <a:sym typeface="Calibri"/>
              </a:rPr>
              <a:t>Sample Warrant Signed by a Judge (Cont’d)</a:t>
            </a:r>
          </a:p>
          <a:p>
            <a:pPr algn="ctr"/>
            <a:endParaRPr sz="1400" kern="0">
              <a:solidFill>
                <a:srgbClr val="000000"/>
              </a:solidFill>
              <a:cs typeface="Arial"/>
              <a:sym typeface="Arial"/>
            </a:endParaRPr>
          </a:p>
        </p:txBody>
      </p:sp>
    </p:spTree>
    <p:extLst>
      <p:ext uri="{BB962C8B-B14F-4D97-AF65-F5344CB8AC3E}">
        <p14:creationId xmlns:p14="http://schemas.microsoft.com/office/powerpoint/2010/main" val="68540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10"/>
                                        </p:tgtEl>
                                        <p:attrNameLst>
                                          <p:attrName>style.visibility</p:attrName>
                                        </p:attrNameLst>
                                      </p:cBhvr>
                                      <p:to>
                                        <p:strVal val="visible"/>
                                      </p:to>
                                    </p:set>
                                    <p:anim calcmode="lin" valueType="num">
                                      <p:cBhvr additive="base">
                                        <p:cTn id="7" dur="1"/>
                                        <p:tgtEl>
                                          <p:spTgt spid="310"/>
                                        </p:tgtEl>
                                        <p:attrNameLst>
                                          <p:attrName>ppt_w</p:attrName>
                                        </p:attrNameLst>
                                      </p:cBhvr>
                                      <p:tavLst>
                                        <p:tav tm="0">
                                          <p:val>
                                            <p:strVal val="0"/>
                                          </p:val>
                                        </p:tav>
                                        <p:tav tm="100000">
                                          <p:val>
                                            <p:strVal val="#ppt_w"/>
                                          </p:val>
                                        </p:tav>
                                      </p:tavLst>
                                    </p:anim>
                                    <p:anim calcmode="lin" valueType="num">
                                      <p:cBhvr additive="base">
                                        <p:cTn id="8" dur="1"/>
                                        <p:tgtEl>
                                          <p:spTgt spid="31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Shape 316"/>
          <p:cNvPicPr preferRelativeResize="0"/>
          <p:nvPr/>
        </p:nvPicPr>
        <p:blipFill rotWithShape="1">
          <a:blip r:embed="rId3">
            <a:alphaModFix/>
          </a:blip>
          <a:srcRect t="3926" b="47292"/>
          <a:stretch/>
        </p:blipFill>
        <p:spPr>
          <a:xfrm>
            <a:off x="0" y="1069500"/>
            <a:ext cx="9144000" cy="5788500"/>
          </a:xfrm>
          <a:prstGeom prst="rect">
            <a:avLst/>
          </a:prstGeom>
          <a:noFill/>
          <a:ln>
            <a:noFill/>
          </a:ln>
        </p:spPr>
      </p:pic>
      <p:sp>
        <p:nvSpPr>
          <p:cNvPr id="317" name="Shape 317"/>
          <p:cNvSpPr txBox="1"/>
          <p:nvPr/>
        </p:nvSpPr>
        <p:spPr>
          <a:xfrm>
            <a:off x="1144650" y="231225"/>
            <a:ext cx="7261500" cy="609900"/>
          </a:xfrm>
          <a:prstGeom prst="rect">
            <a:avLst/>
          </a:prstGeom>
          <a:noFill/>
          <a:ln>
            <a:noFill/>
          </a:ln>
        </p:spPr>
        <p:txBody>
          <a:bodyPr lIns="91425" tIns="91425" rIns="91425" bIns="91425" anchor="t" anchorCtr="0">
            <a:noAutofit/>
          </a:bodyPr>
          <a:lstStyle/>
          <a:p>
            <a:pPr algn="ctr">
              <a:lnSpc>
                <a:spcPct val="102000"/>
              </a:lnSpc>
            </a:pPr>
            <a:r>
              <a:rPr lang="en-US" sz="3600" b="1" kern="0">
                <a:solidFill>
                  <a:srgbClr val="C00000"/>
                </a:solidFill>
                <a:latin typeface="Calibri"/>
                <a:ea typeface="Calibri"/>
                <a:cs typeface="Calibri"/>
                <a:sym typeface="Calibri"/>
              </a:rPr>
              <a:t>Sample ICE Warrant </a:t>
            </a:r>
          </a:p>
          <a:p>
            <a:pPr algn="ctr"/>
            <a:endParaRPr sz="1400" kern="0">
              <a:solidFill>
                <a:srgbClr val="000000"/>
              </a:solidFill>
              <a:cs typeface="Arial"/>
              <a:sym typeface="Arial"/>
            </a:endParaRPr>
          </a:p>
        </p:txBody>
      </p:sp>
    </p:spTree>
    <p:extLst>
      <p:ext uri="{BB962C8B-B14F-4D97-AF65-F5344CB8AC3E}">
        <p14:creationId xmlns:p14="http://schemas.microsoft.com/office/powerpoint/2010/main" val="410597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16"/>
                                        </p:tgtEl>
                                        <p:attrNameLst>
                                          <p:attrName>style.visibility</p:attrName>
                                        </p:attrNameLst>
                                      </p:cBhvr>
                                      <p:to>
                                        <p:strVal val="visible"/>
                                      </p:to>
                                    </p:set>
                                    <p:anim calcmode="lin" valueType="num">
                                      <p:cBhvr additive="base">
                                        <p:cTn id="7" dur="1"/>
                                        <p:tgtEl>
                                          <p:spTgt spid="316"/>
                                        </p:tgtEl>
                                        <p:attrNameLst>
                                          <p:attrName>ppt_w</p:attrName>
                                        </p:attrNameLst>
                                      </p:cBhvr>
                                      <p:tavLst>
                                        <p:tav tm="0">
                                          <p:val>
                                            <p:strVal val="0"/>
                                          </p:val>
                                        </p:tav>
                                        <p:tav tm="100000">
                                          <p:val>
                                            <p:strVal val="#ppt_w"/>
                                          </p:val>
                                        </p:tav>
                                      </p:tavLst>
                                    </p:anim>
                                    <p:anim calcmode="lin" valueType="num">
                                      <p:cBhvr additive="base">
                                        <p:cTn id="8" dur="1"/>
                                        <p:tgtEl>
                                          <p:spTgt spid="31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Shape 323"/>
          <p:cNvPicPr preferRelativeResize="0"/>
          <p:nvPr/>
        </p:nvPicPr>
        <p:blipFill rotWithShape="1">
          <a:blip r:embed="rId3">
            <a:alphaModFix/>
          </a:blip>
          <a:srcRect t="45650" b="7146"/>
          <a:stretch/>
        </p:blipFill>
        <p:spPr>
          <a:xfrm>
            <a:off x="0" y="1106900"/>
            <a:ext cx="9144000" cy="5601000"/>
          </a:xfrm>
          <a:prstGeom prst="rect">
            <a:avLst/>
          </a:prstGeom>
          <a:noFill/>
          <a:ln>
            <a:noFill/>
          </a:ln>
        </p:spPr>
      </p:pic>
      <p:sp>
        <p:nvSpPr>
          <p:cNvPr id="324" name="Shape 324"/>
          <p:cNvSpPr txBox="1"/>
          <p:nvPr/>
        </p:nvSpPr>
        <p:spPr>
          <a:xfrm>
            <a:off x="1144650" y="231225"/>
            <a:ext cx="7261500" cy="609900"/>
          </a:xfrm>
          <a:prstGeom prst="rect">
            <a:avLst/>
          </a:prstGeom>
          <a:noFill/>
          <a:ln>
            <a:noFill/>
          </a:ln>
        </p:spPr>
        <p:txBody>
          <a:bodyPr lIns="91425" tIns="91425" rIns="91425" bIns="91425" anchor="t" anchorCtr="0">
            <a:noAutofit/>
          </a:bodyPr>
          <a:lstStyle/>
          <a:p>
            <a:pPr algn="ctr">
              <a:lnSpc>
                <a:spcPct val="102000"/>
              </a:lnSpc>
            </a:pPr>
            <a:r>
              <a:rPr lang="en-US" sz="3600" b="1" kern="0">
                <a:solidFill>
                  <a:srgbClr val="C00000"/>
                </a:solidFill>
                <a:latin typeface="Calibri"/>
                <a:ea typeface="Calibri"/>
                <a:cs typeface="Calibri"/>
                <a:sym typeface="Calibri"/>
              </a:rPr>
              <a:t>Sample ICE Warrant -Cont’d</a:t>
            </a:r>
          </a:p>
          <a:p>
            <a:pPr algn="ctr"/>
            <a:endParaRPr sz="1400" kern="0">
              <a:solidFill>
                <a:srgbClr val="000000"/>
              </a:solidFill>
              <a:cs typeface="Arial"/>
              <a:sym typeface="Arial"/>
            </a:endParaRPr>
          </a:p>
        </p:txBody>
      </p:sp>
    </p:spTree>
    <p:extLst>
      <p:ext uri="{BB962C8B-B14F-4D97-AF65-F5344CB8AC3E}">
        <p14:creationId xmlns:p14="http://schemas.microsoft.com/office/powerpoint/2010/main" val="13821879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body" idx="1"/>
          </p:nvPr>
        </p:nvSpPr>
        <p:spPr>
          <a:xfrm>
            <a:off x="780950" y="1597375"/>
            <a:ext cx="3501900" cy="3653100"/>
          </a:xfrm>
          <a:prstGeom prst="rect">
            <a:avLst/>
          </a:prstGeom>
          <a:noFill/>
          <a:ln>
            <a:noFill/>
          </a:ln>
        </p:spPr>
        <p:txBody>
          <a:bodyPr lIns="90000" tIns="45000" rIns="90000" bIns="45000" anchor="t" anchorCtr="0">
            <a:noAutofit/>
          </a:bodyPr>
          <a:lstStyle/>
          <a:p>
            <a:pPr marL="0" marR="0" lvl="0" indent="0" algn="l" rtl="0">
              <a:lnSpc>
                <a:spcPct val="100000"/>
              </a:lnSpc>
              <a:spcBef>
                <a:spcPts val="0"/>
              </a:spcBef>
              <a:spcAft>
                <a:spcPts val="0"/>
              </a:spcAft>
              <a:buClr>
                <a:srgbClr val="000000"/>
              </a:buClr>
              <a:buSzPct val="25000"/>
              <a:buFont typeface="Times New Roman"/>
              <a:buNone/>
            </a:pPr>
            <a:r>
              <a:rPr lang="en-US" sz="3200" b="1" i="0" u="none" strike="noStrike" cap="none">
                <a:solidFill>
                  <a:srgbClr val="000000"/>
                </a:solidFill>
                <a:latin typeface="Calibri"/>
                <a:ea typeface="Calibri"/>
                <a:cs typeface="Calibri"/>
                <a:sym typeface="Calibri"/>
              </a:rPr>
              <a:t>POLICE</a:t>
            </a:r>
          </a:p>
          <a:p>
            <a:pPr marL="0" marR="0" lvl="0" indent="0" algn="l" rtl="0">
              <a:lnSpc>
                <a:spcPct val="100000"/>
              </a:lnSpc>
              <a:spcBef>
                <a:spcPts val="600"/>
              </a:spcBef>
              <a:spcAft>
                <a:spcPts val="0"/>
              </a:spcAft>
              <a:buClr>
                <a:srgbClr val="000000"/>
              </a:buClr>
              <a:buSzPct val="25000"/>
              <a:buFont typeface="Times New Roman"/>
              <a:buNone/>
            </a:pPr>
            <a:r>
              <a:rPr lang="en-US" sz="2400" b="1" i="0" u="sng" strike="noStrike" cap="none">
                <a:solidFill>
                  <a:srgbClr val="000000"/>
                </a:solidFill>
                <a:latin typeface="Calibri"/>
                <a:ea typeface="Calibri"/>
                <a:cs typeface="Calibri"/>
                <a:sym typeface="Calibri"/>
              </a:rPr>
              <a:t>Court:</a:t>
            </a:r>
            <a:r>
              <a:rPr lang="en-US" sz="2400" b="0" i="0" u="none" strike="noStrike" cap="none">
                <a:solidFill>
                  <a:srgbClr val="000000"/>
                </a:solidFill>
                <a:latin typeface="Calibri"/>
                <a:ea typeface="Calibri"/>
                <a:cs typeface="Calibri"/>
                <a:sym typeface="Calibri"/>
              </a:rPr>
              <a:t> If you have court or probation and you do not go       </a:t>
            </a:r>
            <a:r>
              <a:rPr lang="en-US" sz="2400" b="1" i="0" u="none" strike="noStrike" cap="none">
                <a:solidFill>
                  <a:srgbClr val="000000"/>
                </a:solidFill>
                <a:latin typeface="Calibri"/>
                <a:ea typeface="Calibri"/>
                <a:cs typeface="Calibri"/>
                <a:sym typeface="Calibri"/>
              </a:rPr>
              <a:t>Warrant for your </a:t>
            </a:r>
          </a:p>
          <a:p>
            <a:pPr marL="457200" marR="0" lvl="0" indent="457200" algn="l" rtl="0">
              <a:lnSpc>
                <a:spcPct val="100000"/>
              </a:lnSpc>
              <a:spcBef>
                <a:spcPts val="600"/>
              </a:spcBef>
              <a:spcAft>
                <a:spcPts val="0"/>
              </a:spcAft>
              <a:buClr>
                <a:srgbClr val="000000"/>
              </a:buClr>
              <a:buSzPct val="25000"/>
              <a:buFont typeface="Times New Roman"/>
              <a:buNone/>
            </a:pPr>
            <a:r>
              <a:rPr lang="en-US" sz="2400" b="1" i="0" u="none" strike="noStrike" cap="none">
                <a:solidFill>
                  <a:srgbClr val="000000"/>
                </a:solidFill>
                <a:latin typeface="Calibri"/>
                <a:ea typeface="Calibri"/>
                <a:cs typeface="Calibri"/>
                <a:sym typeface="Calibri"/>
              </a:rPr>
              <a:t>ARREST</a:t>
            </a:r>
          </a:p>
          <a:p>
            <a:pPr marL="0" marR="0" lvl="0" indent="0" algn="l" rtl="0">
              <a:lnSpc>
                <a:spcPct val="100000"/>
              </a:lnSpc>
              <a:spcBef>
                <a:spcPts val="600"/>
              </a:spcBef>
              <a:spcAft>
                <a:spcPts val="0"/>
              </a:spcAft>
              <a:buClr>
                <a:srgbClr val="000000"/>
              </a:buClr>
              <a:buSzPct val="25000"/>
              <a:buFont typeface="Times New Roman"/>
              <a:buNone/>
            </a:pPr>
            <a:endParaRPr sz="600" b="1" u="sng"/>
          </a:p>
          <a:p>
            <a:pPr marL="0" marR="0" lvl="0" indent="0" algn="l" rtl="0">
              <a:lnSpc>
                <a:spcPct val="100000"/>
              </a:lnSpc>
              <a:spcBef>
                <a:spcPts val="600"/>
              </a:spcBef>
              <a:spcAft>
                <a:spcPts val="0"/>
              </a:spcAft>
              <a:buClr>
                <a:srgbClr val="000000"/>
              </a:buClr>
              <a:buSzPct val="25000"/>
              <a:buFont typeface="Times New Roman"/>
              <a:buNone/>
            </a:pPr>
            <a:r>
              <a:rPr lang="en-US" sz="2400" b="1" i="0" u="sng" strike="noStrike" cap="none">
                <a:solidFill>
                  <a:srgbClr val="000000"/>
                </a:solidFill>
                <a:latin typeface="Calibri"/>
                <a:ea typeface="Calibri"/>
                <a:cs typeface="Calibri"/>
                <a:sym typeface="Calibri"/>
              </a:rPr>
              <a:t>Bond: </a:t>
            </a:r>
            <a:r>
              <a:rPr lang="en-US" sz="2400" b="0" i="0" u="none" strike="noStrike" cap="none">
                <a:solidFill>
                  <a:srgbClr val="000000"/>
                </a:solidFill>
                <a:latin typeface="Calibri"/>
                <a:ea typeface="Calibri"/>
                <a:cs typeface="Calibri"/>
                <a:sym typeface="Calibri"/>
              </a:rPr>
              <a:t>If you pay </a:t>
            </a:r>
            <a:r>
              <a:rPr lang="en-US" sz="2400" b="1" i="0" u="none" strike="noStrike" cap="none">
                <a:solidFill>
                  <a:srgbClr val="000000"/>
                </a:solidFill>
                <a:latin typeface="Calibri"/>
                <a:ea typeface="Calibri"/>
                <a:cs typeface="Calibri"/>
                <a:sym typeface="Calibri"/>
              </a:rPr>
              <a:t>10%</a:t>
            </a:r>
            <a:r>
              <a:rPr lang="en-US" sz="2400" b="0" i="0" u="none" strike="noStrike" cap="none">
                <a:solidFill>
                  <a:srgbClr val="000000"/>
                </a:solidFill>
                <a:latin typeface="Calibri"/>
                <a:ea typeface="Calibri"/>
                <a:cs typeface="Calibri"/>
                <a:sym typeface="Calibri"/>
              </a:rPr>
              <a:t> of your bond you can go free.</a:t>
            </a:r>
          </a:p>
          <a:p>
            <a:pPr marL="0" marR="0" lvl="0" indent="0" algn="l" rtl="0">
              <a:lnSpc>
                <a:spcPct val="102000"/>
              </a:lnSpc>
              <a:spcBef>
                <a:spcPts val="600"/>
              </a:spcBef>
              <a:spcAft>
                <a:spcPts val="0"/>
              </a:spcAft>
              <a:buClr>
                <a:srgbClr val="000000"/>
              </a:buClr>
              <a:buSzPct val="25000"/>
              <a:buFont typeface="Times New Roman"/>
              <a:buNone/>
            </a:pPr>
            <a:endParaRPr sz="2900" b="0" i="0" u="none" strike="noStrike" cap="none">
              <a:solidFill>
                <a:srgbClr val="000000"/>
              </a:solidFill>
              <a:latin typeface="Calibri"/>
              <a:ea typeface="Calibri"/>
              <a:cs typeface="Calibri"/>
              <a:sym typeface="Calibri"/>
            </a:endParaRPr>
          </a:p>
        </p:txBody>
      </p:sp>
      <p:sp>
        <p:nvSpPr>
          <p:cNvPr id="330" name="Shape 330"/>
          <p:cNvSpPr/>
          <p:nvPr/>
        </p:nvSpPr>
        <p:spPr>
          <a:xfrm>
            <a:off x="0" y="5864225"/>
            <a:ext cx="1844674" cy="981074"/>
          </a:xfrm>
          <a:prstGeom prst="rightArrow">
            <a:avLst>
              <a:gd name="adj1" fmla="val 73296"/>
              <a:gd name="adj2" fmla="val 49984"/>
            </a:avLst>
          </a:prstGeom>
          <a:solidFill>
            <a:srgbClr val="009900"/>
          </a:solidFill>
          <a:ln>
            <a:noFill/>
          </a:ln>
        </p:spPr>
        <p:txBody>
          <a:bodyPr lIns="91425" tIns="45700" rIns="91425" bIns="45700" anchor="ctr" anchorCtr="0">
            <a:noAutofit/>
          </a:bodyPr>
          <a:lstStyle/>
          <a:p>
            <a:pPr>
              <a:buSzPct val="25000"/>
            </a:pPr>
            <a:r>
              <a:rPr lang="en-US" sz="2400" kern="0">
                <a:solidFill>
                  <a:srgbClr val="FFFFFF"/>
                </a:solidFill>
                <a:latin typeface="Calibri"/>
                <a:ea typeface="Calibri"/>
                <a:cs typeface="Calibri"/>
                <a:sym typeface="Calibri"/>
              </a:rPr>
              <a:t>            </a:t>
            </a:r>
            <a:r>
              <a:rPr lang="en-US" sz="2400" b="1" kern="0">
                <a:solidFill>
                  <a:srgbClr val="FFFFFF"/>
                </a:solidFill>
                <a:latin typeface="Calibri"/>
                <a:ea typeface="Calibri"/>
                <a:cs typeface="Calibri"/>
                <a:sym typeface="Calibri"/>
              </a:rPr>
              <a:t>ACTION</a:t>
            </a:r>
          </a:p>
          <a:p>
            <a:endParaRPr kern="0">
              <a:solidFill>
                <a:srgbClr val="000000"/>
              </a:solidFill>
              <a:latin typeface="Calibri"/>
              <a:ea typeface="Calibri"/>
              <a:cs typeface="Calibri"/>
              <a:sym typeface="Calibri"/>
            </a:endParaRPr>
          </a:p>
        </p:txBody>
      </p:sp>
      <p:grpSp>
        <p:nvGrpSpPr>
          <p:cNvPr id="331" name="Shape 331"/>
          <p:cNvGrpSpPr/>
          <p:nvPr/>
        </p:nvGrpSpPr>
        <p:grpSpPr>
          <a:xfrm>
            <a:off x="0" y="5864224"/>
            <a:ext cx="9143999" cy="993775"/>
            <a:chOff x="0" y="5863457"/>
            <a:chExt cx="9143999" cy="994542"/>
          </a:xfrm>
        </p:grpSpPr>
        <p:sp>
          <p:nvSpPr>
            <p:cNvPr id="332" name="Shape 332"/>
            <p:cNvSpPr/>
            <p:nvPr/>
          </p:nvSpPr>
          <p:spPr>
            <a:xfrm>
              <a:off x="1752600" y="5896821"/>
              <a:ext cx="7391399" cy="961178"/>
            </a:xfrm>
            <a:prstGeom prst="rect">
              <a:avLst/>
            </a:prstGeom>
            <a:solidFill>
              <a:srgbClr val="4C004C"/>
            </a:solidFill>
            <a:ln>
              <a:noFill/>
            </a:ln>
          </p:spPr>
          <p:txBody>
            <a:bodyPr lIns="91425" tIns="45700" rIns="91425" bIns="45700" anchor="ctr" anchorCtr="0">
              <a:noAutofit/>
            </a:bodyPr>
            <a:lstStyle/>
            <a:p>
              <a:pPr algn="ctr">
                <a:buClr>
                  <a:srgbClr val="FFFFFF"/>
                </a:buClr>
                <a:buSzPct val="25000"/>
                <a:buFont typeface="Times New Roman"/>
                <a:buNone/>
              </a:pPr>
              <a:r>
                <a:rPr lang="en-US" sz="3200" b="1" kern="0">
                  <a:solidFill>
                    <a:srgbClr val="FFFFFF"/>
                  </a:solidFill>
                  <a:latin typeface="Calibri"/>
                  <a:ea typeface="Calibri"/>
                  <a:cs typeface="Calibri"/>
                  <a:sym typeface="Calibri"/>
                </a:rPr>
                <a:t>ORGANIZE A KNOW YOUR RIGHTS SESSION</a:t>
              </a:r>
            </a:p>
          </p:txBody>
        </p:sp>
        <p:sp>
          <p:nvSpPr>
            <p:cNvPr id="333" name="Shape 333"/>
            <p:cNvSpPr/>
            <p:nvPr/>
          </p:nvSpPr>
          <p:spPr>
            <a:xfrm>
              <a:off x="0" y="5863457"/>
              <a:ext cx="1844566" cy="981404"/>
            </a:xfrm>
            <a:prstGeom prst="rightArrow">
              <a:avLst>
                <a:gd name="adj1" fmla="val 73296"/>
                <a:gd name="adj2" fmla="val 49999"/>
              </a:avLst>
            </a:prstGeom>
            <a:solidFill>
              <a:srgbClr val="009900"/>
            </a:solidFill>
            <a:ln>
              <a:noFill/>
            </a:ln>
          </p:spPr>
          <p:txBody>
            <a:bodyPr lIns="91425" tIns="45700" rIns="91425" bIns="45700" anchor="ctr" anchorCtr="0">
              <a:noAutofit/>
            </a:bodyPr>
            <a:lstStyle/>
            <a:p>
              <a:pPr>
                <a:buSzPct val="25000"/>
              </a:pPr>
              <a:r>
                <a:rPr lang="en-US" sz="2400" kern="0">
                  <a:solidFill>
                    <a:srgbClr val="FFFFFF"/>
                  </a:solidFill>
                  <a:latin typeface="Calibri"/>
                  <a:ea typeface="Calibri"/>
                  <a:cs typeface="Calibri"/>
                  <a:sym typeface="Calibri"/>
                </a:rPr>
                <a:t>            </a:t>
              </a:r>
              <a:r>
                <a:rPr lang="en-US" sz="2400" b="1" kern="0">
                  <a:solidFill>
                    <a:srgbClr val="FFFFFF"/>
                  </a:solidFill>
                  <a:latin typeface="Calibri"/>
                  <a:ea typeface="Calibri"/>
                  <a:cs typeface="Calibri"/>
                  <a:sym typeface="Calibri"/>
                </a:rPr>
                <a:t>ACTION</a:t>
              </a:r>
            </a:p>
            <a:p>
              <a:endParaRPr kern="0">
                <a:solidFill>
                  <a:srgbClr val="000000"/>
                </a:solidFill>
                <a:latin typeface="Calibri"/>
                <a:ea typeface="Calibri"/>
                <a:cs typeface="Calibri"/>
                <a:sym typeface="Calibri"/>
              </a:endParaRPr>
            </a:p>
          </p:txBody>
        </p:sp>
      </p:grpSp>
      <p:sp>
        <p:nvSpPr>
          <p:cNvPr id="334" name="Shape 334"/>
          <p:cNvSpPr/>
          <p:nvPr/>
        </p:nvSpPr>
        <p:spPr>
          <a:xfrm>
            <a:off x="1191813" y="3017348"/>
            <a:ext cx="353400" cy="176100"/>
          </a:xfrm>
          <a:prstGeom prst="rightArrow">
            <a:avLst>
              <a:gd name="adj1" fmla="val 50000"/>
              <a:gd name="adj2" fmla="val 50000"/>
            </a:avLst>
          </a:prstGeom>
          <a:solidFill>
            <a:srgbClr val="00B8FF"/>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a:lnSpc>
                <a:spcPct val="93000"/>
              </a:lnSpc>
              <a:buClr>
                <a:srgbClr val="000000"/>
              </a:buClr>
              <a:buFont typeface="Times New Roman"/>
              <a:buNone/>
            </a:pPr>
            <a:endParaRPr kern="0">
              <a:solidFill>
                <a:srgbClr val="000000"/>
              </a:solidFill>
              <a:cs typeface="Arial"/>
              <a:sym typeface="Arial"/>
            </a:endParaRPr>
          </a:p>
        </p:txBody>
      </p:sp>
      <p:sp>
        <p:nvSpPr>
          <p:cNvPr id="335" name="Shape 335"/>
          <p:cNvSpPr/>
          <p:nvPr/>
        </p:nvSpPr>
        <p:spPr>
          <a:xfrm>
            <a:off x="5063907" y="3030080"/>
            <a:ext cx="353540" cy="175971"/>
          </a:xfrm>
          <a:prstGeom prst="rightArrow">
            <a:avLst>
              <a:gd name="adj1" fmla="val 50000"/>
              <a:gd name="adj2" fmla="val 50000"/>
            </a:avLst>
          </a:prstGeom>
          <a:solidFill>
            <a:srgbClr val="00B8FF"/>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a:lnSpc>
                <a:spcPct val="93000"/>
              </a:lnSpc>
              <a:buClr>
                <a:srgbClr val="000000"/>
              </a:buClr>
              <a:buFont typeface="Times New Roman"/>
              <a:buNone/>
            </a:pPr>
            <a:endParaRPr kern="0">
              <a:solidFill>
                <a:srgbClr val="000000"/>
              </a:solidFill>
              <a:cs typeface="Arial"/>
              <a:sym typeface="Arial"/>
            </a:endParaRPr>
          </a:p>
        </p:txBody>
      </p:sp>
      <p:sp>
        <p:nvSpPr>
          <p:cNvPr id="336" name="Shape 336"/>
          <p:cNvSpPr txBox="1"/>
          <p:nvPr/>
        </p:nvSpPr>
        <p:spPr>
          <a:xfrm>
            <a:off x="4664775" y="1597375"/>
            <a:ext cx="3694200" cy="3756300"/>
          </a:xfrm>
          <a:prstGeom prst="rect">
            <a:avLst/>
          </a:prstGeom>
          <a:noFill/>
          <a:ln>
            <a:noFill/>
          </a:ln>
        </p:spPr>
        <p:txBody>
          <a:bodyPr lIns="90000" tIns="45000" rIns="90000" bIns="45000" anchor="t" anchorCtr="0">
            <a:noAutofit/>
          </a:bodyPr>
          <a:lstStyle/>
          <a:p>
            <a:pPr>
              <a:buClr>
                <a:srgbClr val="000000"/>
              </a:buClr>
              <a:buSzPct val="25000"/>
              <a:buFont typeface="Times New Roman"/>
              <a:buNone/>
            </a:pPr>
            <a:r>
              <a:rPr lang="en-US" sz="3200" b="1" kern="0">
                <a:solidFill>
                  <a:srgbClr val="000000"/>
                </a:solidFill>
                <a:latin typeface="Calibri"/>
                <a:ea typeface="Calibri"/>
                <a:cs typeface="Calibri"/>
                <a:sym typeface="Calibri"/>
              </a:rPr>
              <a:t>IMMIGRATION</a:t>
            </a:r>
          </a:p>
          <a:p>
            <a:pPr>
              <a:spcBef>
                <a:spcPts val="600"/>
              </a:spcBef>
              <a:buClr>
                <a:srgbClr val="000000"/>
              </a:buClr>
              <a:buSzPct val="25000"/>
              <a:buFont typeface="Times New Roman"/>
              <a:buNone/>
            </a:pPr>
            <a:r>
              <a:rPr lang="en-US" sz="2400" b="1" u="sng" kern="0">
                <a:solidFill>
                  <a:srgbClr val="000000"/>
                </a:solidFill>
                <a:latin typeface="Calibri"/>
                <a:ea typeface="Calibri"/>
                <a:cs typeface="Calibri"/>
                <a:sym typeface="Calibri"/>
              </a:rPr>
              <a:t>Court: </a:t>
            </a:r>
            <a:r>
              <a:rPr lang="en-US" sz="2400" kern="0">
                <a:solidFill>
                  <a:srgbClr val="000000"/>
                </a:solidFill>
                <a:latin typeface="Calibri"/>
                <a:ea typeface="Calibri"/>
                <a:cs typeface="Calibri"/>
                <a:sym typeface="Calibri"/>
              </a:rPr>
              <a:t>If you have court or supervision and you do not go      </a:t>
            </a:r>
            <a:r>
              <a:rPr lang="en-US" sz="2400" b="1" kern="0">
                <a:solidFill>
                  <a:srgbClr val="000000"/>
                </a:solidFill>
                <a:latin typeface="Calibri"/>
                <a:ea typeface="Calibri"/>
                <a:cs typeface="Calibri"/>
                <a:sym typeface="Calibri"/>
              </a:rPr>
              <a:t>Order of Removal</a:t>
            </a:r>
          </a:p>
          <a:p>
            <a:pPr>
              <a:spcBef>
                <a:spcPts val="600"/>
              </a:spcBef>
              <a:buClr>
                <a:srgbClr val="000000"/>
              </a:buClr>
              <a:buFont typeface="Times New Roman"/>
              <a:buNone/>
            </a:pPr>
            <a:endParaRPr sz="2400" b="1" u="sng" kern="0">
              <a:solidFill>
                <a:srgbClr val="000000"/>
              </a:solidFill>
              <a:latin typeface="Calibri"/>
              <a:ea typeface="Calibri"/>
              <a:cs typeface="Calibri"/>
              <a:sym typeface="Calibri"/>
            </a:endParaRPr>
          </a:p>
          <a:p>
            <a:pPr>
              <a:spcBef>
                <a:spcPts val="600"/>
              </a:spcBef>
              <a:buClr>
                <a:srgbClr val="000000"/>
              </a:buClr>
              <a:buSzPct val="25000"/>
              <a:buFont typeface="Times New Roman"/>
              <a:buNone/>
            </a:pPr>
            <a:r>
              <a:rPr lang="en-US" sz="2400" b="1" u="sng" kern="0">
                <a:solidFill>
                  <a:srgbClr val="000000"/>
                </a:solidFill>
                <a:latin typeface="Calibri"/>
                <a:ea typeface="Calibri"/>
                <a:cs typeface="Calibri"/>
                <a:sym typeface="Calibri"/>
              </a:rPr>
              <a:t>Bond: </a:t>
            </a:r>
            <a:r>
              <a:rPr lang="en-US" sz="2400" kern="0">
                <a:solidFill>
                  <a:srgbClr val="000000"/>
                </a:solidFill>
                <a:latin typeface="Calibri"/>
                <a:ea typeface="Calibri"/>
                <a:cs typeface="Calibri"/>
                <a:sym typeface="Calibri"/>
              </a:rPr>
              <a:t>If you pay </a:t>
            </a:r>
            <a:r>
              <a:rPr lang="en-US" sz="2400" b="1" kern="0">
                <a:solidFill>
                  <a:srgbClr val="000000"/>
                </a:solidFill>
                <a:latin typeface="Calibri"/>
                <a:ea typeface="Calibri"/>
                <a:cs typeface="Calibri"/>
                <a:sym typeface="Calibri"/>
              </a:rPr>
              <a:t>100%</a:t>
            </a:r>
            <a:r>
              <a:rPr lang="en-US" sz="2400" kern="0">
                <a:solidFill>
                  <a:srgbClr val="000000"/>
                </a:solidFill>
                <a:latin typeface="Calibri"/>
                <a:ea typeface="Calibri"/>
                <a:cs typeface="Calibri"/>
                <a:sym typeface="Calibri"/>
              </a:rPr>
              <a:t> of the bond, you can go free. The person who pays must be a U.S. citizen or LPR.</a:t>
            </a:r>
          </a:p>
        </p:txBody>
      </p:sp>
      <p:pic>
        <p:nvPicPr>
          <p:cNvPr id="337" name="Shape 337"/>
          <p:cNvPicPr preferRelativeResize="0"/>
          <p:nvPr/>
        </p:nvPicPr>
        <p:blipFill rotWithShape="1">
          <a:blip r:embed="rId3">
            <a:alphaModFix/>
          </a:blip>
          <a:srcRect/>
          <a:stretch/>
        </p:blipFill>
        <p:spPr>
          <a:xfrm>
            <a:off x="222567" y="174305"/>
            <a:ext cx="2292032" cy="892495"/>
          </a:xfrm>
          <a:prstGeom prst="rect">
            <a:avLst/>
          </a:prstGeom>
          <a:noFill/>
          <a:ln>
            <a:noFill/>
          </a:ln>
        </p:spPr>
      </p:pic>
      <p:sp>
        <p:nvSpPr>
          <p:cNvPr id="338" name="Shape 338"/>
          <p:cNvSpPr txBox="1"/>
          <p:nvPr/>
        </p:nvSpPr>
        <p:spPr>
          <a:xfrm>
            <a:off x="222567" y="132304"/>
            <a:ext cx="8151813" cy="1086896"/>
          </a:xfrm>
          <a:prstGeom prst="rect">
            <a:avLst/>
          </a:prstGeom>
          <a:noFill/>
          <a:ln>
            <a:noFill/>
          </a:ln>
        </p:spPr>
        <p:txBody>
          <a:bodyPr lIns="90000" tIns="45000" rIns="90000" bIns="45000" anchor="t" anchorCtr="0">
            <a:noAutofit/>
          </a:bodyPr>
          <a:lstStyle/>
          <a:p>
            <a:pPr algn="r">
              <a:buSzPct val="25000"/>
            </a:pPr>
            <a:r>
              <a:rPr lang="en-US" sz="3600" b="1" kern="0">
                <a:solidFill>
                  <a:srgbClr val="C00000"/>
                </a:solidFill>
                <a:latin typeface="Calibri"/>
                <a:ea typeface="Calibri"/>
                <a:cs typeface="Calibri"/>
                <a:sym typeface="Calibri"/>
              </a:rPr>
              <a:t>Comparing Police </a:t>
            </a:r>
          </a:p>
          <a:p>
            <a:pPr algn="r">
              <a:buSzPct val="25000"/>
            </a:pPr>
            <a:r>
              <a:rPr lang="en-US" sz="3600" b="1" kern="0">
                <a:solidFill>
                  <a:srgbClr val="C00000"/>
                </a:solidFill>
                <a:latin typeface="Calibri"/>
                <a:ea typeface="Calibri"/>
                <a:cs typeface="Calibri"/>
                <a:sym typeface="Calibri"/>
              </a:rPr>
              <a:t>and Immigration</a:t>
            </a:r>
          </a:p>
        </p:txBody>
      </p:sp>
    </p:spTree>
    <p:extLst>
      <p:ext uri="{BB962C8B-B14F-4D97-AF65-F5344CB8AC3E}">
        <p14:creationId xmlns:p14="http://schemas.microsoft.com/office/powerpoint/2010/main" val="291217288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grpSp>
        <p:nvGrpSpPr>
          <p:cNvPr id="344" name="Shape 344"/>
          <p:cNvGrpSpPr/>
          <p:nvPr/>
        </p:nvGrpSpPr>
        <p:grpSpPr>
          <a:xfrm>
            <a:off x="0" y="5973762"/>
            <a:ext cx="9143999" cy="884236"/>
            <a:chOff x="0" y="5863457"/>
            <a:chExt cx="9143999" cy="994541"/>
          </a:xfrm>
        </p:grpSpPr>
        <p:sp>
          <p:nvSpPr>
            <p:cNvPr id="345" name="Shape 345"/>
            <p:cNvSpPr/>
            <p:nvPr/>
          </p:nvSpPr>
          <p:spPr>
            <a:xfrm>
              <a:off x="1752600" y="5897382"/>
              <a:ext cx="7391399" cy="960616"/>
            </a:xfrm>
            <a:prstGeom prst="rect">
              <a:avLst/>
            </a:prstGeom>
            <a:solidFill>
              <a:srgbClr val="4C004C"/>
            </a:solidFill>
            <a:ln>
              <a:noFill/>
            </a:ln>
          </p:spPr>
          <p:txBody>
            <a:bodyPr lIns="91425" tIns="45700" rIns="91425" bIns="45700" anchor="ctr" anchorCtr="0">
              <a:noAutofit/>
            </a:bodyPr>
            <a:lstStyle/>
            <a:p>
              <a:pPr algn="ctr">
                <a:buSzPct val="25000"/>
              </a:pPr>
              <a:r>
                <a:rPr lang="en-US" sz="2800" b="1" kern="0">
                  <a:solidFill>
                    <a:srgbClr val="FFFFFF"/>
                  </a:solidFill>
                  <a:latin typeface="Calibri"/>
                  <a:ea typeface="Calibri"/>
                  <a:cs typeface="Calibri"/>
                  <a:sym typeface="Calibri"/>
                </a:rPr>
                <a:t>IN IMMIGRATION CUSTODY YOUR A# (9 DIGITS) IS ON YOUR ID OR WRISTBAND!</a:t>
              </a:r>
            </a:p>
          </p:txBody>
        </p:sp>
        <p:sp>
          <p:nvSpPr>
            <p:cNvPr id="346" name="Shape 346"/>
            <p:cNvSpPr/>
            <p:nvPr/>
          </p:nvSpPr>
          <p:spPr>
            <a:xfrm>
              <a:off x="0" y="5863457"/>
              <a:ext cx="1844566" cy="981404"/>
            </a:xfrm>
            <a:prstGeom prst="rightArrow">
              <a:avLst>
                <a:gd name="adj1" fmla="val 73296"/>
                <a:gd name="adj2" fmla="val 49999"/>
              </a:avLst>
            </a:prstGeom>
            <a:solidFill>
              <a:srgbClr val="009900"/>
            </a:solidFill>
            <a:ln>
              <a:noFill/>
            </a:ln>
          </p:spPr>
          <p:txBody>
            <a:bodyPr lIns="91425" tIns="45700" rIns="91425" bIns="45700" anchor="ctr" anchorCtr="0">
              <a:noAutofit/>
            </a:bodyPr>
            <a:lstStyle/>
            <a:p>
              <a:pPr>
                <a:buSzPct val="25000"/>
              </a:pPr>
              <a:r>
                <a:rPr lang="en-US" sz="2400" kern="0">
                  <a:solidFill>
                    <a:srgbClr val="FFFFFF"/>
                  </a:solidFill>
                  <a:latin typeface="Calibri"/>
                  <a:ea typeface="Calibri"/>
                  <a:cs typeface="Calibri"/>
                  <a:sym typeface="Calibri"/>
                </a:rPr>
                <a:t>            </a:t>
              </a:r>
              <a:r>
                <a:rPr lang="en-US" sz="2400" b="1" kern="0">
                  <a:solidFill>
                    <a:srgbClr val="FFFFFF"/>
                  </a:solidFill>
                  <a:latin typeface="Calibri"/>
                  <a:ea typeface="Calibri"/>
                  <a:cs typeface="Calibri"/>
                  <a:sym typeface="Calibri"/>
                </a:rPr>
                <a:t>ACTION</a:t>
              </a:r>
            </a:p>
            <a:p>
              <a:endParaRPr kern="0">
                <a:solidFill>
                  <a:srgbClr val="000000"/>
                </a:solidFill>
                <a:latin typeface="Calibri"/>
                <a:ea typeface="Calibri"/>
                <a:cs typeface="Calibri"/>
                <a:sym typeface="Calibri"/>
              </a:endParaRPr>
            </a:p>
          </p:txBody>
        </p:sp>
      </p:grpSp>
      <p:pic>
        <p:nvPicPr>
          <p:cNvPr id="347" name="Shape 347"/>
          <p:cNvPicPr preferRelativeResize="0"/>
          <p:nvPr/>
        </p:nvPicPr>
        <p:blipFill rotWithShape="1">
          <a:blip r:embed="rId3">
            <a:alphaModFix/>
          </a:blip>
          <a:srcRect/>
          <a:stretch/>
        </p:blipFill>
        <p:spPr>
          <a:xfrm>
            <a:off x="222567" y="174305"/>
            <a:ext cx="2292032" cy="892495"/>
          </a:xfrm>
          <a:prstGeom prst="rect">
            <a:avLst/>
          </a:prstGeom>
          <a:noFill/>
          <a:ln>
            <a:noFill/>
          </a:ln>
        </p:spPr>
      </p:pic>
      <p:sp>
        <p:nvSpPr>
          <p:cNvPr id="348" name="Shape 348"/>
          <p:cNvSpPr txBox="1"/>
          <p:nvPr/>
        </p:nvSpPr>
        <p:spPr>
          <a:xfrm>
            <a:off x="306387" y="457200"/>
            <a:ext cx="8151813" cy="609599"/>
          </a:xfrm>
          <a:prstGeom prst="rect">
            <a:avLst/>
          </a:prstGeom>
          <a:noFill/>
          <a:ln>
            <a:noFill/>
          </a:ln>
        </p:spPr>
        <p:txBody>
          <a:bodyPr lIns="90000" tIns="45000" rIns="90000" bIns="45000" anchor="t" anchorCtr="0">
            <a:noAutofit/>
          </a:bodyPr>
          <a:lstStyle/>
          <a:p>
            <a:pPr algn="r">
              <a:lnSpc>
                <a:spcPct val="102000"/>
              </a:lnSpc>
              <a:buSzPct val="25000"/>
            </a:pPr>
            <a:r>
              <a:rPr lang="en-US" sz="3600" b="1" kern="0">
                <a:solidFill>
                  <a:srgbClr val="C00000"/>
                </a:solidFill>
                <a:latin typeface="Calibri"/>
                <a:ea typeface="Calibri"/>
                <a:cs typeface="Calibri"/>
                <a:sym typeface="Calibri"/>
              </a:rPr>
              <a:t>With Immigration/ICE</a:t>
            </a:r>
          </a:p>
        </p:txBody>
      </p:sp>
      <p:sp>
        <p:nvSpPr>
          <p:cNvPr id="349" name="Shape 349"/>
          <p:cNvSpPr txBox="1"/>
          <p:nvPr/>
        </p:nvSpPr>
        <p:spPr>
          <a:xfrm>
            <a:off x="648500" y="1575500"/>
            <a:ext cx="7467600" cy="4113300"/>
          </a:xfrm>
          <a:prstGeom prst="rect">
            <a:avLst/>
          </a:prstGeom>
          <a:noFill/>
          <a:ln>
            <a:noFill/>
          </a:ln>
        </p:spPr>
        <p:txBody>
          <a:bodyPr lIns="90000" tIns="45000" rIns="90000" bIns="45000" anchor="t" anchorCtr="0">
            <a:noAutofit/>
          </a:bodyPr>
          <a:lstStyle/>
          <a:p>
            <a:pPr marL="0" lvl="1">
              <a:lnSpc>
                <a:spcPct val="82000"/>
              </a:lnSpc>
              <a:buClr>
                <a:srgbClr val="000000"/>
              </a:buClr>
              <a:buSzPct val="25000"/>
              <a:buFont typeface="Times New Roman"/>
              <a:buNone/>
            </a:pPr>
            <a:r>
              <a:rPr lang="en-US" sz="3200" b="1" kern="0">
                <a:solidFill>
                  <a:srgbClr val="000000"/>
                </a:solidFill>
                <a:latin typeface="Calibri"/>
                <a:ea typeface="Calibri"/>
                <a:cs typeface="Calibri"/>
                <a:sym typeface="Calibri"/>
              </a:rPr>
              <a:t>To find out if you have a removal order:</a:t>
            </a:r>
          </a:p>
          <a:p>
            <a:pPr marL="285750" lvl="1" indent="-285750">
              <a:lnSpc>
                <a:spcPct val="82000"/>
              </a:lnSpc>
              <a:spcBef>
                <a:spcPts val="1138"/>
              </a:spcBef>
              <a:buClr>
                <a:srgbClr val="000000"/>
              </a:buClr>
              <a:buSzPct val="100000"/>
              <a:buFont typeface="Noto Sans Symbols"/>
              <a:buChar char="▪"/>
            </a:pPr>
            <a:r>
              <a:rPr lang="en-US" sz="2400" kern="0">
                <a:solidFill>
                  <a:srgbClr val="000000"/>
                </a:solidFill>
                <a:latin typeface="Calibri"/>
                <a:ea typeface="Calibri"/>
                <a:cs typeface="Calibri"/>
                <a:sym typeface="Calibri"/>
              </a:rPr>
              <a:t>Call 1-800-898-7180 (Executive Office of Immigration Review) and enter your 9-digit A-number  </a:t>
            </a:r>
          </a:p>
          <a:p>
            <a:pPr marL="0" lvl="1">
              <a:lnSpc>
                <a:spcPct val="82000"/>
              </a:lnSpc>
              <a:spcBef>
                <a:spcPts val="1138"/>
              </a:spcBef>
              <a:buClr>
                <a:srgbClr val="000000"/>
              </a:buClr>
              <a:buFont typeface="Times New Roman"/>
              <a:buNone/>
            </a:pPr>
            <a:endParaRPr sz="600" kern="0">
              <a:solidFill>
                <a:srgbClr val="000000"/>
              </a:solidFill>
              <a:latin typeface="Calibri"/>
              <a:ea typeface="Calibri"/>
              <a:cs typeface="Calibri"/>
              <a:sym typeface="Calibri"/>
            </a:endParaRPr>
          </a:p>
          <a:p>
            <a:pPr marL="0" lvl="1">
              <a:lnSpc>
                <a:spcPct val="82000"/>
              </a:lnSpc>
              <a:spcBef>
                <a:spcPts val="1138"/>
              </a:spcBef>
              <a:buClr>
                <a:srgbClr val="000000"/>
              </a:buClr>
              <a:buSzPct val="25000"/>
              <a:buFont typeface="Times New Roman"/>
              <a:buNone/>
            </a:pPr>
            <a:r>
              <a:rPr lang="en-US" sz="3200" b="1" kern="0">
                <a:solidFill>
                  <a:srgbClr val="000000"/>
                </a:solidFill>
                <a:latin typeface="Calibri"/>
                <a:ea typeface="Calibri"/>
                <a:cs typeface="Calibri"/>
                <a:sym typeface="Calibri"/>
              </a:rPr>
              <a:t>To locate someone in ICE custody:</a:t>
            </a:r>
          </a:p>
          <a:p>
            <a:pPr marL="285750" lvl="1" indent="-285750">
              <a:lnSpc>
                <a:spcPct val="82000"/>
              </a:lnSpc>
              <a:spcBef>
                <a:spcPts val="1138"/>
              </a:spcBef>
              <a:buClr>
                <a:srgbClr val="000000"/>
              </a:buClr>
              <a:buSzPct val="100000"/>
              <a:buFont typeface="Noto Sans Symbols"/>
              <a:buChar char="▪"/>
            </a:pPr>
            <a:r>
              <a:rPr lang="en-US" sz="2400" kern="0">
                <a:solidFill>
                  <a:srgbClr val="000000"/>
                </a:solidFill>
                <a:latin typeface="Calibri"/>
                <a:ea typeface="Calibri"/>
                <a:cs typeface="Calibri"/>
                <a:sym typeface="Calibri"/>
              </a:rPr>
              <a:t>Go online to locator.ice.gov.  You can search by either </a:t>
            </a:r>
          </a:p>
          <a:p>
            <a:pPr marL="685800" lvl="2" indent="-228600">
              <a:lnSpc>
                <a:spcPct val="82000"/>
              </a:lnSpc>
              <a:spcBef>
                <a:spcPts val="1138"/>
              </a:spcBef>
              <a:buClr>
                <a:srgbClr val="000000"/>
              </a:buClr>
              <a:buSzPct val="100000"/>
              <a:buFont typeface="Noto Sans Symbols"/>
              <a:buChar char="▪"/>
            </a:pPr>
            <a:r>
              <a:rPr lang="en-US" sz="2100" kern="0">
                <a:solidFill>
                  <a:srgbClr val="000000"/>
                </a:solidFill>
                <a:latin typeface="Calibri"/>
                <a:ea typeface="Calibri"/>
                <a:cs typeface="Calibri"/>
                <a:sym typeface="Calibri"/>
              </a:rPr>
              <a:t>the person’s name, date of birth AND country of birth OR</a:t>
            </a:r>
          </a:p>
          <a:p>
            <a:pPr marL="685800" lvl="2" indent="-228600">
              <a:lnSpc>
                <a:spcPct val="82000"/>
              </a:lnSpc>
              <a:spcBef>
                <a:spcPts val="850"/>
              </a:spcBef>
              <a:buClr>
                <a:srgbClr val="000000"/>
              </a:buClr>
              <a:buSzPct val="100000"/>
              <a:buFont typeface="Noto Sans Symbols"/>
              <a:buChar char="▪"/>
            </a:pPr>
            <a:r>
              <a:rPr lang="en-US" sz="2100" kern="0">
                <a:solidFill>
                  <a:srgbClr val="000000"/>
                </a:solidFill>
                <a:latin typeface="Calibri"/>
                <a:ea typeface="Calibri"/>
                <a:cs typeface="Calibri"/>
                <a:sym typeface="Calibri"/>
              </a:rPr>
              <a:t>The person’s 9-digit A-number AND country of birth</a:t>
            </a:r>
          </a:p>
        </p:txBody>
      </p:sp>
    </p:spTree>
    <p:extLst>
      <p:ext uri="{BB962C8B-B14F-4D97-AF65-F5344CB8AC3E}">
        <p14:creationId xmlns:p14="http://schemas.microsoft.com/office/powerpoint/2010/main" val="138407630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a:off x="612775" y="228600"/>
            <a:ext cx="8151900" cy="989100"/>
          </a:xfrm>
          <a:prstGeom prst="rect">
            <a:avLst/>
          </a:prstGeom>
          <a:noFill/>
          <a:ln>
            <a:noFill/>
          </a:ln>
        </p:spPr>
        <p:txBody>
          <a:bodyPr lIns="90000" tIns="45000" rIns="90000" bIns="45000" anchor="t" anchorCtr="0">
            <a:noAutofit/>
          </a:bodyPr>
          <a:lstStyle/>
          <a:p>
            <a:pPr marL="0" marR="0" lvl="0" indent="0" algn="r" rtl="0">
              <a:lnSpc>
                <a:spcPct val="102000"/>
              </a:lnSpc>
              <a:spcBef>
                <a:spcPts val="0"/>
              </a:spcBef>
              <a:spcAft>
                <a:spcPts val="0"/>
              </a:spcAft>
              <a:buSzPct val="25000"/>
              <a:buNone/>
            </a:pPr>
            <a:r>
              <a:rPr lang="en-US" b="1">
                <a:solidFill>
                  <a:srgbClr val="C00000"/>
                </a:solidFill>
              </a:rPr>
              <a:t>Basic Vocabulary to Exercise Your Rights:</a:t>
            </a:r>
          </a:p>
        </p:txBody>
      </p:sp>
      <p:sp>
        <p:nvSpPr>
          <p:cNvPr id="355" name="Shape 355"/>
          <p:cNvSpPr txBox="1">
            <a:spLocks noGrp="1"/>
          </p:cNvSpPr>
          <p:nvPr>
            <p:ph type="body" idx="1"/>
          </p:nvPr>
        </p:nvSpPr>
        <p:spPr>
          <a:xfrm>
            <a:off x="439925" y="2166075"/>
            <a:ext cx="8151900" cy="3720900"/>
          </a:xfrm>
          <a:prstGeom prst="rect">
            <a:avLst/>
          </a:prstGeom>
          <a:noFill/>
          <a:ln>
            <a:noFill/>
          </a:ln>
        </p:spPr>
        <p:txBody>
          <a:bodyPr lIns="90000" tIns="45000" rIns="90000" bIns="45000" anchor="t" anchorCtr="0">
            <a:noAutofit/>
          </a:bodyPr>
          <a:lstStyle/>
          <a:p>
            <a:pPr marL="0" marR="0" lvl="0" indent="0" algn="l" rtl="0">
              <a:lnSpc>
                <a:spcPct val="102000"/>
              </a:lnSpc>
              <a:spcBef>
                <a:spcPts val="1425"/>
              </a:spcBef>
              <a:spcAft>
                <a:spcPts val="0"/>
              </a:spcAft>
              <a:buClr>
                <a:srgbClr val="000000"/>
              </a:buClr>
              <a:buSzPct val="25000"/>
              <a:buFont typeface="Times New Roman"/>
              <a:buNone/>
            </a:pPr>
            <a:r>
              <a:rPr lang="en-US" sz="2500" b="0" i="1" u="none" strike="noStrike" cap="none">
                <a:latin typeface="Calibri"/>
                <a:ea typeface="Calibri"/>
                <a:cs typeface="Calibri"/>
                <a:sym typeface="Calibri"/>
              </a:rPr>
              <a:t>I wish to remain silent.</a:t>
            </a:r>
          </a:p>
          <a:p>
            <a:pPr marL="0" marR="0" lvl="0" indent="0" algn="l" rtl="0">
              <a:lnSpc>
                <a:spcPct val="102000"/>
              </a:lnSpc>
              <a:spcBef>
                <a:spcPts val="1425"/>
              </a:spcBef>
              <a:spcAft>
                <a:spcPts val="0"/>
              </a:spcAft>
              <a:buClr>
                <a:srgbClr val="000000"/>
              </a:buClr>
              <a:buSzPct val="25000"/>
              <a:buFont typeface="Times New Roman"/>
              <a:buNone/>
            </a:pPr>
            <a:r>
              <a:rPr lang="en-US" sz="2500" b="0" i="1" u="none" strike="noStrike" cap="none">
                <a:latin typeface="Calibri"/>
                <a:ea typeface="Calibri"/>
                <a:cs typeface="Calibri"/>
                <a:sym typeface="Calibri"/>
              </a:rPr>
              <a:t>I wish to make a phone call.</a:t>
            </a:r>
          </a:p>
          <a:p>
            <a:pPr marL="0" marR="0" lvl="0" indent="0" algn="l" rtl="0">
              <a:lnSpc>
                <a:spcPct val="102000"/>
              </a:lnSpc>
              <a:spcBef>
                <a:spcPts val="1425"/>
              </a:spcBef>
              <a:spcAft>
                <a:spcPts val="0"/>
              </a:spcAft>
              <a:buClr>
                <a:srgbClr val="000000"/>
              </a:buClr>
              <a:buSzPct val="25000"/>
              <a:buFont typeface="Times New Roman"/>
              <a:buNone/>
            </a:pPr>
            <a:r>
              <a:rPr lang="en-US" sz="2500" b="0" i="1" u="none" strike="noStrike" cap="none">
                <a:latin typeface="Calibri"/>
                <a:ea typeface="Calibri"/>
                <a:cs typeface="Calibri"/>
                <a:sym typeface="Calibri"/>
              </a:rPr>
              <a:t>I wish to speak with a lawyer</a:t>
            </a:r>
            <a:r>
              <a:rPr lang="en-US" sz="2500" i="1"/>
              <a:t>.</a:t>
            </a:r>
          </a:p>
          <a:p>
            <a:pPr marL="0" marR="0" lvl="0" indent="0" algn="l" rtl="0">
              <a:lnSpc>
                <a:spcPct val="102000"/>
              </a:lnSpc>
              <a:spcBef>
                <a:spcPts val="1425"/>
              </a:spcBef>
              <a:spcAft>
                <a:spcPts val="0"/>
              </a:spcAft>
              <a:buClr>
                <a:srgbClr val="000000"/>
              </a:buClr>
              <a:buSzPct val="25000"/>
              <a:buFont typeface="Times New Roman"/>
              <a:buNone/>
            </a:pPr>
            <a:r>
              <a:rPr lang="en-US" sz="2500" i="1" cap="none">
                <a:latin typeface="Calibri"/>
                <a:ea typeface="Calibri"/>
                <a:cs typeface="Calibri"/>
                <a:sym typeface="Calibri"/>
              </a:rPr>
              <a:t>I do not consent to your entry or search. </a:t>
            </a:r>
          </a:p>
          <a:p>
            <a:pPr marL="0" marR="0" lvl="0" indent="0" algn="l" rtl="0">
              <a:lnSpc>
                <a:spcPct val="102000"/>
              </a:lnSpc>
              <a:spcBef>
                <a:spcPts val="1425"/>
              </a:spcBef>
              <a:spcAft>
                <a:spcPts val="0"/>
              </a:spcAft>
              <a:buClr>
                <a:srgbClr val="000000"/>
              </a:buClr>
              <a:buSzPct val="25000"/>
              <a:buFont typeface="Times New Roman"/>
              <a:buNone/>
            </a:pPr>
            <a:r>
              <a:rPr lang="en-US" sz="2500" b="0" i="1" u="none" strike="noStrike" cap="none">
                <a:latin typeface="Calibri"/>
                <a:ea typeface="Calibri"/>
                <a:cs typeface="Calibri"/>
                <a:sym typeface="Calibri"/>
              </a:rPr>
              <a:t>I will not sign any document I do not understand.</a:t>
            </a:r>
          </a:p>
          <a:p>
            <a:pPr marL="0" marR="0" lvl="0" indent="0" algn="l" rtl="0">
              <a:lnSpc>
                <a:spcPct val="102000"/>
              </a:lnSpc>
              <a:spcBef>
                <a:spcPts val="1425"/>
              </a:spcBef>
              <a:spcAft>
                <a:spcPts val="0"/>
              </a:spcAft>
              <a:buClr>
                <a:srgbClr val="000000"/>
              </a:buClr>
              <a:buSzPct val="25000"/>
              <a:buFont typeface="Times New Roman"/>
              <a:buNone/>
            </a:pPr>
            <a:r>
              <a:rPr lang="en-US" sz="2500" i="1"/>
              <a:t>Am I under arrest? Am I free to leave?</a:t>
            </a:r>
            <a:r>
              <a:rPr lang="en-US" sz="2500" b="0" i="1" u="none" strike="noStrike" cap="none">
                <a:latin typeface="Calibri"/>
                <a:ea typeface="Calibri"/>
                <a:cs typeface="Calibri"/>
                <a:sym typeface="Calibri"/>
              </a:rPr>
              <a:t> </a:t>
            </a:r>
          </a:p>
          <a:p>
            <a:pPr marL="0" marR="0" lvl="0" indent="0" algn="l" rtl="0">
              <a:lnSpc>
                <a:spcPct val="102000"/>
              </a:lnSpc>
              <a:spcBef>
                <a:spcPts val="1425"/>
              </a:spcBef>
              <a:spcAft>
                <a:spcPts val="0"/>
              </a:spcAft>
              <a:buClr>
                <a:srgbClr val="000000"/>
              </a:buClr>
              <a:buSzPct val="25000"/>
              <a:buFont typeface="Times New Roman"/>
              <a:buNone/>
            </a:pPr>
            <a:endParaRPr sz="2500" b="0" i="1" u="none" strike="noStrike" cap="none">
              <a:solidFill>
                <a:srgbClr val="000000"/>
              </a:solidFill>
              <a:latin typeface="Calibri"/>
              <a:ea typeface="Calibri"/>
              <a:cs typeface="Calibri"/>
              <a:sym typeface="Calibri"/>
            </a:endParaRPr>
          </a:p>
          <a:p>
            <a:pPr marL="0" marR="0" lvl="0" indent="0" algn="l" rtl="0">
              <a:lnSpc>
                <a:spcPct val="102000"/>
              </a:lnSpc>
              <a:spcBef>
                <a:spcPts val="1425"/>
              </a:spcBef>
              <a:spcAft>
                <a:spcPts val="0"/>
              </a:spcAft>
              <a:buClr>
                <a:srgbClr val="000000"/>
              </a:buClr>
              <a:buSzPct val="25000"/>
              <a:buFont typeface="Times New Roman"/>
              <a:buNone/>
            </a:pPr>
            <a:endParaRPr sz="2500" b="0" i="1" u="none" strike="noStrike" cap="none">
              <a:solidFill>
                <a:srgbClr val="000000"/>
              </a:solidFill>
              <a:latin typeface="Calibri"/>
              <a:ea typeface="Calibri"/>
              <a:cs typeface="Calibri"/>
              <a:sym typeface="Calibri"/>
            </a:endParaRPr>
          </a:p>
          <a:p>
            <a:pPr marL="0" marR="0" lvl="0" indent="0" algn="l" rtl="0">
              <a:lnSpc>
                <a:spcPct val="102000"/>
              </a:lnSpc>
              <a:spcBef>
                <a:spcPts val="1425"/>
              </a:spcBef>
              <a:spcAft>
                <a:spcPts val="0"/>
              </a:spcAft>
              <a:buClr>
                <a:srgbClr val="000000"/>
              </a:buClr>
              <a:buSzPct val="25000"/>
              <a:buFont typeface="Times New Roman"/>
              <a:buNone/>
            </a:pPr>
            <a:endParaRPr sz="2900" b="0" i="1" u="none" strike="noStrike" cap="none">
              <a:solidFill>
                <a:srgbClr val="000000"/>
              </a:solidFill>
              <a:latin typeface="Calibri"/>
              <a:ea typeface="Calibri"/>
              <a:cs typeface="Calibri"/>
              <a:sym typeface="Calibri"/>
            </a:endParaRPr>
          </a:p>
          <a:p>
            <a:pPr marL="0" marR="0" lvl="0" indent="0" algn="l" rtl="0">
              <a:lnSpc>
                <a:spcPct val="102000"/>
              </a:lnSpc>
              <a:spcBef>
                <a:spcPts val="1425"/>
              </a:spcBef>
              <a:spcAft>
                <a:spcPts val="0"/>
              </a:spcAft>
              <a:buClr>
                <a:srgbClr val="000000"/>
              </a:buClr>
              <a:buSzPct val="25000"/>
              <a:buFont typeface="Times New Roman"/>
              <a:buNone/>
            </a:pPr>
            <a:endParaRPr sz="2900" b="0" i="1" u="none" strike="noStrike" cap="none">
              <a:solidFill>
                <a:srgbClr val="000000"/>
              </a:solidFill>
              <a:latin typeface="Calibri"/>
              <a:ea typeface="Calibri"/>
              <a:cs typeface="Calibri"/>
              <a:sym typeface="Calibri"/>
            </a:endParaRPr>
          </a:p>
          <a:p>
            <a:pPr marL="0" marR="0" lvl="0" indent="0" algn="l" rtl="0">
              <a:lnSpc>
                <a:spcPct val="102000"/>
              </a:lnSpc>
              <a:spcBef>
                <a:spcPts val="1425"/>
              </a:spcBef>
              <a:spcAft>
                <a:spcPts val="0"/>
              </a:spcAft>
              <a:buClr>
                <a:srgbClr val="000000"/>
              </a:buClr>
              <a:buSzPct val="25000"/>
              <a:buFont typeface="Times New Roman"/>
              <a:buNone/>
            </a:pPr>
            <a:endParaRPr sz="2900" b="0" i="1" u="none" strike="noStrike" cap="none">
              <a:solidFill>
                <a:srgbClr val="000000"/>
              </a:solidFill>
              <a:latin typeface="Calibri"/>
              <a:ea typeface="Calibri"/>
              <a:cs typeface="Calibri"/>
              <a:sym typeface="Calibri"/>
            </a:endParaRPr>
          </a:p>
          <a:p>
            <a:pPr marL="0" marR="0" lvl="0" indent="0" algn="l" rtl="0">
              <a:lnSpc>
                <a:spcPct val="102000"/>
              </a:lnSpc>
              <a:spcBef>
                <a:spcPts val="1425"/>
              </a:spcBef>
              <a:spcAft>
                <a:spcPts val="0"/>
              </a:spcAft>
              <a:buClr>
                <a:srgbClr val="000000"/>
              </a:buClr>
              <a:buSzPct val="25000"/>
              <a:buFont typeface="Times New Roman"/>
              <a:buNone/>
            </a:pPr>
            <a:endParaRPr sz="2900" b="0" i="1"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291909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5400" b="1" dirty="0" smtClean="0">
                <a:solidFill>
                  <a:srgbClr val="C00000"/>
                </a:solidFill>
              </a:rPr>
              <a:t>Get Involved!</a:t>
            </a:r>
            <a:endParaRPr lang="en-US" sz="5400" b="1" dirty="0">
              <a:solidFill>
                <a:srgbClr val="C00000"/>
              </a:solidFill>
            </a:endParaRPr>
          </a:p>
        </p:txBody>
      </p:sp>
    </p:spTree>
    <p:extLst>
      <p:ext uri="{BB962C8B-B14F-4D97-AF65-F5344CB8AC3E}">
        <p14:creationId xmlns:p14="http://schemas.microsoft.com/office/powerpoint/2010/main" val="320894784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p:nvPr/>
        </p:nvSpPr>
        <p:spPr>
          <a:xfrm>
            <a:off x="402770" y="1463876"/>
            <a:ext cx="8556171" cy="4464570"/>
          </a:xfrm>
          <a:prstGeom prst="rect">
            <a:avLst/>
          </a:prstGeom>
          <a:noFill/>
          <a:ln>
            <a:noFill/>
          </a:ln>
        </p:spPr>
        <p:txBody>
          <a:bodyPr lIns="91425" tIns="91425" rIns="91425" bIns="91425" anchor="t" anchorCtr="0">
            <a:noAutofit/>
          </a:bodyPr>
          <a:lstStyle/>
          <a:p>
            <a:pPr>
              <a:buClr>
                <a:srgbClr val="00CC99"/>
              </a:buClr>
              <a:buSzPct val="70000"/>
            </a:pPr>
            <a:r>
              <a:rPr lang="en-US" sz="2400" b="1" kern="0" dirty="0">
                <a:solidFill>
                  <a:srgbClr val="000000"/>
                </a:solidFill>
                <a:latin typeface="Libre Baskerville"/>
                <a:ea typeface="Libre Baskerville"/>
                <a:cs typeface="Libre Baskerville"/>
                <a:sym typeface="Libre Baskerville"/>
              </a:rPr>
              <a:t>Ways service providers can be partners in supporting and protecting immigrant communities</a:t>
            </a:r>
            <a:r>
              <a:rPr lang="en-US" sz="2400" b="1" kern="0" dirty="0" smtClean="0">
                <a:solidFill>
                  <a:srgbClr val="000000"/>
                </a:solidFill>
                <a:latin typeface="Libre Baskerville"/>
                <a:ea typeface="Libre Baskerville"/>
                <a:cs typeface="Libre Baskerville"/>
                <a:sym typeface="Libre Baskerville"/>
              </a:rPr>
              <a:t>:</a:t>
            </a:r>
          </a:p>
          <a:p>
            <a:pPr>
              <a:buClr>
                <a:srgbClr val="00CC99"/>
              </a:buClr>
              <a:buSzPct val="70000"/>
            </a:pPr>
            <a:endParaRPr lang="en-US" sz="2400" b="1" kern="0" dirty="0">
              <a:solidFill>
                <a:srgbClr val="000000"/>
              </a:solidFill>
              <a:latin typeface="Libre Baskerville"/>
              <a:ea typeface="Libre Baskerville"/>
              <a:cs typeface="Libre Baskerville"/>
              <a:sym typeface="Libre Baskerville"/>
            </a:endParaRPr>
          </a:p>
          <a:p>
            <a:pPr marL="285750" indent="-285750">
              <a:buClr>
                <a:srgbClr val="00CC99"/>
              </a:buClr>
              <a:buSzPct val="70000"/>
              <a:buFont typeface="Arial" panose="020B0604020202020204" pitchFamily="34" charset="0"/>
              <a:buChar char="•"/>
            </a:pPr>
            <a:r>
              <a:rPr lang="en-US" sz="2200" kern="0" dirty="0" smtClean="0">
                <a:solidFill>
                  <a:srgbClr val="000000"/>
                </a:solidFill>
                <a:latin typeface="Libre Baskerville"/>
                <a:ea typeface="Libre Baskerville"/>
                <a:cs typeface="Libre Baskerville"/>
                <a:sym typeface="Libre Baskerville"/>
              </a:rPr>
              <a:t>Create a safe space.</a:t>
            </a:r>
          </a:p>
          <a:p>
            <a:pPr>
              <a:buClr>
                <a:srgbClr val="00CC99"/>
              </a:buClr>
              <a:buSzPct val="70000"/>
            </a:pPr>
            <a:endParaRPr lang="en-US" sz="2200" kern="0" dirty="0" smtClean="0">
              <a:solidFill>
                <a:srgbClr val="000000"/>
              </a:solidFill>
              <a:latin typeface="Libre Baskerville"/>
              <a:ea typeface="Libre Baskerville"/>
              <a:cs typeface="Libre Baskerville"/>
              <a:sym typeface="Libre Baskerville"/>
            </a:endParaRPr>
          </a:p>
          <a:p>
            <a:pPr marL="285750" indent="-285750">
              <a:buClr>
                <a:srgbClr val="00CC99"/>
              </a:buClr>
              <a:buSzPct val="70000"/>
              <a:buFont typeface="Arial" panose="020B0604020202020204" pitchFamily="34" charset="0"/>
              <a:buChar char="•"/>
            </a:pPr>
            <a:r>
              <a:rPr lang="en-US" sz="2200" kern="0" dirty="0" smtClean="0">
                <a:solidFill>
                  <a:srgbClr val="000000"/>
                </a:solidFill>
                <a:latin typeface="Libre Baskerville"/>
                <a:ea typeface="Libre Baskerville"/>
                <a:cs typeface="Libre Baskerville"/>
                <a:sym typeface="Libre Baskerville"/>
              </a:rPr>
              <a:t>Host </a:t>
            </a:r>
            <a:r>
              <a:rPr lang="en-US" sz="2200" kern="0" dirty="0">
                <a:solidFill>
                  <a:srgbClr val="000000"/>
                </a:solidFill>
                <a:latin typeface="Libre Baskerville"/>
                <a:ea typeface="Libre Baskerville"/>
                <a:cs typeface="Libre Baskerville"/>
                <a:sym typeface="Libre Baskerville"/>
              </a:rPr>
              <a:t>a know your rights session</a:t>
            </a:r>
          </a:p>
          <a:p>
            <a:pPr>
              <a:buClr>
                <a:srgbClr val="00CC99"/>
              </a:buClr>
              <a:buSzPct val="70000"/>
            </a:pPr>
            <a:endParaRPr lang="en-US" sz="2200" kern="0" dirty="0">
              <a:solidFill>
                <a:srgbClr val="000000"/>
              </a:solidFill>
              <a:latin typeface="Libre Baskerville"/>
              <a:ea typeface="Libre Baskerville"/>
              <a:cs typeface="Libre Baskerville"/>
              <a:sym typeface="Libre Baskerville"/>
            </a:endParaRPr>
          </a:p>
          <a:p>
            <a:pPr marL="285750" indent="-285750">
              <a:buClr>
                <a:srgbClr val="00CC99"/>
              </a:buClr>
              <a:buSzPct val="70000"/>
              <a:buFont typeface="Arial" panose="020B0604020202020204" pitchFamily="34" charset="0"/>
              <a:buChar char="•"/>
            </a:pPr>
            <a:r>
              <a:rPr lang="en-US" sz="2200" kern="0" dirty="0" smtClean="0">
                <a:solidFill>
                  <a:srgbClr val="000000"/>
                </a:solidFill>
                <a:latin typeface="Libre Baskerville"/>
                <a:ea typeface="Libre Baskerville"/>
                <a:cs typeface="Libre Baskerville"/>
                <a:sym typeface="Libre Baskerville"/>
              </a:rPr>
              <a:t>Identify an immigrant rights organization and get involved!</a:t>
            </a:r>
            <a:endParaRPr lang="en-US" sz="2200" kern="0" dirty="0">
              <a:solidFill>
                <a:srgbClr val="000000"/>
              </a:solidFill>
              <a:latin typeface="Libre Baskerville"/>
              <a:ea typeface="Libre Baskerville"/>
              <a:cs typeface="Libre Baskerville"/>
              <a:sym typeface="Libre Baskerville"/>
            </a:endParaRPr>
          </a:p>
          <a:p>
            <a:pPr marL="285750" indent="-285750">
              <a:buClr>
                <a:srgbClr val="00CC99"/>
              </a:buClr>
              <a:buSzPct val="70000"/>
              <a:buFont typeface="Arial" panose="020B0604020202020204" pitchFamily="34" charset="0"/>
              <a:buChar char="•"/>
            </a:pPr>
            <a:endParaRPr lang="en-US" sz="2200" kern="0" dirty="0">
              <a:solidFill>
                <a:srgbClr val="000000"/>
              </a:solidFill>
              <a:latin typeface="Libre Baskerville"/>
              <a:ea typeface="Libre Baskerville"/>
              <a:cs typeface="Libre Baskerville"/>
              <a:sym typeface="Libre Baskerville"/>
            </a:endParaRPr>
          </a:p>
          <a:p>
            <a:pPr marL="285750" indent="-285750">
              <a:buClr>
                <a:srgbClr val="00CC99"/>
              </a:buClr>
              <a:buSzPct val="70000"/>
              <a:buFont typeface="Arial" panose="020B0604020202020204" pitchFamily="34" charset="0"/>
              <a:buChar char="•"/>
            </a:pPr>
            <a:r>
              <a:rPr lang="en-US" sz="2200" kern="0" dirty="0">
                <a:solidFill>
                  <a:srgbClr val="000000"/>
                </a:solidFill>
                <a:latin typeface="Libre Baskerville"/>
                <a:ea typeface="Libre Baskerville"/>
                <a:cs typeface="Libre Baskerville"/>
                <a:sym typeface="Libre Baskerville"/>
              </a:rPr>
              <a:t>Educate yourself and inform your </a:t>
            </a:r>
            <a:r>
              <a:rPr lang="en-US" sz="2200" kern="0" dirty="0" smtClean="0">
                <a:solidFill>
                  <a:srgbClr val="000000"/>
                </a:solidFill>
                <a:latin typeface="Libre Baskerville"/>
                <a:ea typeface="Libre Baskerville"/>
                <a:cs typeface="Libre Baskerville"/>
                <a:sym typeface="Libre Baskerville"/>
              </a:rPr>
              <a:t>community</a:t>
            </a:r>
          </a:p>
          <a:p>
            <a:pPr marL="285750" indent="-285750">
              <a:buClr>
                <a:srgbClr val="00CC99"/>
              </a:buClr>
              <a:buSzPct val="70000"/>
              <a:buFont typeface="Arial" panose="020B0604020202020204" pitchFamily="34" charset="0"/>
              <a:buChar char="•"/>
            </a:pPr>
            <a:endParaRPr lang="en-US" sz="2200" kern="0" dirty="0">
              <a:solidFill>
                <a:srgbClr val="000000"/>
              </a:solidFill>
              <a:latin typeface="Libre Baskerville"/>
              <a:ea typeface="Libre Baskerville"/>
              <a:cs typeface="Libre Baskerville"/>
              <a:sym typeface="Libre Baskerville"/>
            </a:endParaRPr>
          </a:p>
          <a:p>
            <a:pPr marL="285750" indent="-285750">
              <a:buClr>
                <a:srgbClr val="00CC99"/>
              </a:buClr>
              <a:buSzPct val="70000"/>
              <a:buFont typeface="Arial" panose="020B0604020202020204" pitchFamily="34" charset="0"/>
              <a:buChar char="•"/>
            </a:pPr>
            <a:r>
              <a:rPr lang="en-US" sz="2200" kern="0" dirty="0" smtClean="0">
                <a:solidFill>
                  <a:srgbClr val="000000"/>
                </a:solidFill>
                <a:latin typeface="Libre Baskerville"/>
                <a:ea typeface="Libre Baskerville"/>
                <a:cs typeface="Libre Baskerville"/>
                <a:sym typeface="Libre Baskerville"/>
              </a:rPr>
              <a:t>DO NOT GIVE LEGAL ADVICE </a:t>
            </a:r>
            <a:r>
              <a:rPr lang="en-US" sz="2200" kern="0" dirty="0" smtClean="0">
                <a:solidFill>
                  <a:srgbClr val="000000"/>
                </a:solidFill>
                <a:latin typeface="Libre Baskerville"/>
                <a:ea typeface="Libre Baskerville"/>
                <a:cs typeface="Libre Baskerville"/>
                <a:sym typeface="Wingdings" panose="05000000000000000000" pitchFamily="2" charset="2"/>
              </a:rPr>
              <a:t> Research qualified legal service providers in your area. </a:t>
            </a:r>
            <a:endParaRPr lang="en-US" sz="2200" kern="0" dirty="0" smtClean="0">
              <a:solidFill>
                <a:srgbClr val="000000"/>
              </a:solidFill>
              <a:latin typeface="Libre Baskerville"/>
              <a:ea typeface="Libre Baskerville"/>
              <a:cs typeface="Libre Baskerville"/>
              <a:sym typeface="Libre Baskerville"/>
            </a:endParaRPr>
          </a:p>
          <a:p>
            <a:pPr marL="285750" indent="-285750">
              <a:buClr>
                <a:srgbClr val="00CC99"/>
              </a:buClr>
              <a:buSzPct val="70000"/>
              <a:buFont typeface="Arial" panose="020B0604020202020204" pitchFamily="34" charset="0"/>
              <a:buChar char="•"/>
            </a:pPr>
            <a:endParaRPr lang="en-US" sz="2200" kern="0" dirty="0">
              <a:solidFill>
                <a:srgbClr val="000000"/>
              </a:solidFill>
              <a:latin typeface="Libre Baskerville"/>
              <a:ea typeface="Libre Baskerville"/>
              <a:cs typeface="Libre Baskerville"/>
              <a:sym typeface="Libre Baskerville"/>
            </a:endParaRPr>
          </a:p>
          <a:p>
            <a:pPr>
              <a:buClr>
                <a:srgbClr val="00CC99"/>
              </a:buClr>
              <a:buSzPct val="70000"/>
            </a:pPr>
            <a:endParaRPr lang="en-US" sz="2200" kern="0" dirty="0">
              <a:solidFill>
                <a:srgbClr val="000000"/>
              </a:solidFill>
              <a:latin typeface="Libre Baskerville"/>
              <a:ea typeface="Libre Baskerville"/>
              <a:cs typeface="Libre Baskerville"/>
              <a:sym typeface="Libre Baskerville"/>
            </a:endParaRPr>
          </a:p>
        </p:txBody>
      </p:sp>
      <p:sp>
        <p:nvSpPr>
          <p:cNvPr id="3" name="TextBox 2"/>
          <p:cNvSpPr txBox="1"/>
          <p:nvPr/>
        </p:nvSpPr>
        <p:spPr>
          <a:xfrm>
            <a:off x="185057" y="6161314"/>
            <a:ext cx="1828800" cy="338554"/>
          </a:xfrm>
          <a:prstGeom prst="rect">
            <a:avLst/>
          </a:prstGeom>
          <a:noFill/>
        </p:spPr>
        <p:txBody>
          <a:bodyPr wrap="square" rtlCol="0">
            <a:spAutoFit/>
          </a:bodyPr>
          <a:lstStyle/>
          <a:p>
            <a:pPr algn="ctr"/>
            <a:r>
              <a:rPr lang="en-US" sz="1600" b="1" kern="0" dirty="0">
                <a:solidFill>
                  <a:srgbClr val="FFFFFF"/>
                </a:solidFill>
                <a:cs typeface="Arial"/>
                <a:sym typeface="Arial"/>
                <a:hlinkClick r:id="rId3"/>
              </a:rPr>
              <a:t>www.icirr.org</a:t>
            </a:r>
            <a:r>
              <a:rPr lang="en-US" sz="1600" b="1" kern="0" dirty="0">
                <a:solidFill>
                  <a:srgbClr val="FFFFFF"/>
                </a:solidFill>
                <a:cs typeface="Arial"/>
                <a:sym typeface="Arial"/>
              </a:rPr>
              <a:t> </a:t>
            </a:r>
          </a:p>
        </p:txBody>
      </p:sp>
    </p:spTree>
    <p:extLst>
      <p:ext uri="{BB962C8B-B14F-4D97-AF65-F5344CB8AC3E}">
        <p14:creationId xmlns:p14="http://schemas.microsoft.com/office/powerpoint/2010/main" val="10716974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pic>
        <p:nvPicPr>
          <p:cNvPr id="425" name="Shape 425"/>
          <p:cNvPicPr preferRelativeResize="0"/>
          <p:nvPr/>
        </p:nvPicPr>
        <p:blipFill rotWithShape="1">
          <a:blip r:embed="rId3">
            <a:alphaModFix/>
          </a:blip>
          <a:srcRect/>
          <a:stretch/>
        </p:blipFill>
        <p:spPr>
          <a:xfrm>
            <a:off x="1038225" y="215900"/>
            <a:ext cx="814388" cy="1604963"/>
          </a:xfrm>
          <a:prstGeom prst="rect">
            <a:avLst/>
          </a:prstGeom>
          <a:noFill/>
          <a:ln>
            <a:noFill/>
          </a:ln>
        </p:spPr>
      </p:pic>
      <p:sp>
        <p:nvSpPr>
          <p:cNvPr id="426" name="Shape 426"/>
          <p:cNvSpPr txBox="1"/>
          <p:nvPr/>
        </p:nvSpPr>
        <p:spPr>
          <a:xfrm>
            <a:off x="149520" y="1600200"/>
            <a:ext cx="8610599" cy="3505200"/>
          </a:xfrm>
          <a:prstGeom prst="rect">
            <a:avLst/>
          </a:prstGeom>
          <a:noFill/>
          <a:ln>
            <a:noFill/>
          </a:ln>
        </p:spPr>
        <p:txBody>
          <a:bodyPr lIns="90000" tIns="45000" rIns="90000" bIns="45000" anchor="t" anchorCtr="0">
            <a:noAutofit/>
          </a:bodyPr>
          <a:lstStyle/>
          <a:p>
            <a:pPr marL="431800" indent="-330200">
              <a:buSzPct val="25000"/>
            </a:pPr>
            <a:endParaRPr lang="en-US" sz="3600" b="1" kern="0" dirty="0" smtClean="0">
              <a:solidFill>
                <a:srgbClr val="C00000"/>
              </a:solidFill>
              <a:latin typeface="Calibri"/>
              <a:ea typeface="Calibri"/>
              <a:cs typeface="Calibri"/>
              <a:sym typeface="Calibri"/>
            </a:endParaRPr>
          </a:p>
          <a:p>
            <a:pPr marL="431800" indent="-330200">
              <a:buSzPct val="25000"/>
            </a:pPr>
            <a:r>
              <a:rPr lang="en-US" sz="3600" b="1" kern="0" dirty="0" smtClean="0">
                <a:solidFill>
                  <a:srgbClr val="C00000"/>
                </a:solidFill>
                <a:latin typeface="Calibri"/>
                <a:ea typeface="Calibri"/>
                <a:cs typeface="Calibri"/>
                <a:sym typeface="Calibri"/>
              </a:rPr>
              <a:t>For more information please visit:</a:t>
            </a:r>
          </a:p>
          <a:p>
            <a:pPr marL="431800" indent="-330200">
              <a:buSzPct val="25000"/>
            </a:pPr>
            <a:endParaRPr lang="en-US" sz="3600" b="1" kern="0" dirty="0" smtClean="0">
              <a:solidFill>
                <a:srgbClr val="C00000"/>
              </a:solidFill>
              <a:latin typeface="Calibri"/>
              <a:ea typeface="Calibri"/>
              <a:cs typeface="Calibri"/>
              <a:sym typeface="Calibri"/>
            </a:endParaRPr>
          </a:p>
          <a:p>
            <a:pPr marL="431800" indent="-330200" algn="ctr">
              <a:buSzPct val="25000"/>
            </a:pPr>
            <a:r>
              <a:rPr lang="en-US" sz="3600" b="1" kern="0" dirty="0" smtClean="0">
                <a:solidFill>
                  <a:srgbClr val="C00000"/>
                </a:solidFill>
                <a:latin typeface="Calibri"/>
                <a:ea typeface="Calibri"/>
                <a:cs typeface="Calibri"/>
                <a:sym typeface="Calibri"/>
              </a:rPr>
              <a:t>WWW.ICIRR.ORG/FSN</a:t>
            </a:r>
          </a:p>
          <a:p>
            <a:pPr marL="431800" indent="-330200" algn="ctr">
              <a:buSzPct val="25000"/>
            </a:pPr>
            <a:endParaRPr lang="en-US" sz="3600" b="1" kern="0" dirty="0">
              <a:solidFill>
                <a:srgbClr val="C00000"/>
              </a:solidFill>
              <a:latin typeface="Calibri"/>
              <a:ea typeface="Calibri"/>
              <a:cs typeface="Calibri"/>
              <a:sym typeface="Calibri"/>
            </a:endParaRPr>
          </a:p>
          <a:p>
            <a:pPr marL="431800" indent="-330200" algn="ctr">
              <a:buSzPct val="25000"/>
            </a:pPr>
            <a:endParaRPr lang="en-US" sz="3600" b="1" kern="0" dirty="0" smtClean="0">
              <a:solidFill>
                <a:srgbClr val="C00000"/>
              </a:solidFill>
              <a:latin typeface="Calibri"/>
              <a:ea typeface="Calibri"/>
              <a:cs typeface="Calibri"/>
              <a:sym typeface="Calibri"/>
            </a:endParaRPr>
          </a:p>
          <a:p>
            <a:pPr marL="431800" indent="-330200" algn="ctr">
              <a:buSzPct val="25000"/>
            </a:pPr>
            <a:r>
              <a:rPr lang="en-US" sz="3600" b="1" kern="0" dirty="0" smtClean="0">
                <a:solidFill>
                  <a:srgbClr val="C00000"/>
                </a:solidFill>
                <a:latin typeface="Calibri"/>
                <a:ea typeface="Calibri"/>
                <a:cs typeface="Calibri"/>
                <a:sym typeface="Calibri"/>
              </a:rPr>
              <a:t>THANK YOU!! </a:t>
            </a:r>
            <a:endParaRPr lang="en-US" sz="3600" b="1" kern="0" dirty="0">
              <a:solidFill>
                <a:srgbClr val="C00000"/>
              </a:solidFill>
              <a:latin typeface="Calibri"/>
              <a:ea typeface="Calibri"/>
              <a:cs typeface="Calibri"/>
              <a:sym typeface="Calibri"/>
            </a:endParaRPr>
          </a:p>
        </p:txBody>
      </p:sp>
      <p:pic>
        <p:nvPicPr>
          <p:cNvPr id="430" name="Shape 430"/>
          <p:cNvPicPr preferRelativeResize="0"/>
          <p:nvPr/>
        </p:nvPicPr>
        <p:blipFill rotWithShape="1">
          <a:blip r:embed="rId4">
            <a:alphaModFix/>
          </a:blip>
          <a:srcRect/>
          <a:stretch/>
        </p:blipFill>
        <p:spPr>
          <a:xfrm>
            <a:off x="222567" y="174305"/>
            <a:ext cx="2292032" cy="892495"/>
          </a:xfrm>
          <a:prstGeom prst="rect">
            <a:avLst/>
          </a:prstGeom>
          <a:noFill/>
          <a:ln>
            <a:noFill/>
          </a:ln>
        </p:spPr>
      </p:pic>
      <p:sp>
        <p:nvSpPr>
          <p:cNvPr id="3" name="Rectangle 2"/>
          <p:cNvSpPr/>
          <p:nvPr/>
        </p:nvSpPr>
        <p:spPr>
          <a:xfrm>
            <a:off x="4454820" y="3275112"/>
            <a:ext cx="234360" cy="307777"/>
          </a:xfrm>
          <a:prstGeom prst="rect">
            <a:avLst/>
          </a:prstGeom>
        </p:spPr>
        <p:txBody>
          <a:bodyPr wrap="none">
            <a:spAutoFit/>
          </a:bodyPr>
          <a:lstStyle/>
          <a:p>
            <a:r>
              <a:rPr lang="en-US" sz="1400" kern="0" dirty="0">
                <a:solidFill>
                  <a:srgbClr val="000000"/>
                </a:solidFill>
                <a:cs typeface="Arial"/>
                <a:sym typeface="Arial"/>
              </a:rPr>
              <a:t> </a:t>
            </a:r>
          </a:p>
        </p:txBody>
      </p:sp>
    </p:spTree>
    <p:extLst>
      <p:ext uri="{BB962C8B-B14F-4D97-AF65-F5344CB8AC3E}">
        <p14:creationId xmlns:p14="http://schemas.microsoft.com/office/powerpoint/2010/main" val="9862824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LCH_PPT_LITE_USNews_0616">
  <a:themeElements>
    <a:clrScheme name="LURIE PALETTE 1">
      <a:dk1>
        <a:srgbClr val="000000"/>
      </a:dk1>
      <a:lt1>
        <a:sysClr val="window" lastClr="FFFFFF"/>
      </a:lt1>
      <a:dk2>
        <a:srgbClr val="167FC0"/>
      </a:dk2>
      <a:lt2>
        <a:srgbClr val="9BC8EA"/>
      </a:lt2>
      <a:accent1>
        <a:srgbClr val="522476"/>
      </a:accent1>
      <a:accent2>
        <a:srgbClr val="AA99BB"/>
      </a:accent2>
      <a:accent3>
        <a:srgbClr val="336611"/>
      </a:accent3>
      <a:accent4>
        <a:srgbClr val="A9B400"/>
      </a:accent4>
      <a:accent5>
        <a:srgbClr val="DD5500"/>
      </a:accent5>
      <a:accent6>
        <a:srgbClr val="FF9900"/>
      </a:accent6>
      <a:hlink>
        <a:srgbClr val="116677"/>
      </a:hlink>
      <a:folHlink>
        <a:srgbClr val="66BBAA"/>
      </a:folHlink>
    </a:clrScheme>
    <a:fontScheme name="LCH Fo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CR Official PPT Template" id="{1DE220DF-5BAA-49D0-8E68-0EE5D01B9253}" vid="{33A5ED2A-BD7B-4C3F-B953-96A353D73209}"/>
    </a:ext>
  </a:extLst>
</a:theme>
</file>

<file path=ppt/theme/theme3.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849</TotalTime>
  <Words>13952</Words>
  <Application>Microsoft Office PowerPoint</Application>
  <PresentationFormat>On-screen Show (4:3)</PresentationFormat>
  <Paragraphs>1433</Paragraphs>
  <Slides>99</Slides>
  <Notes>70</Notes>
  <HiddenSlides>2</HiddenSlides>
  <MMClips>0</MMClips>
  <ScaleCrop>false</ScaleCrop>
  <HeadingPairs>
    <vt:vector size="6" baseType="variant">
      <vt:variant>
        <vt:lpstr>Fonts Used</vt:lpstr>
      </vt:variant>
      <vt:variant>
        <vt:i4>26</vt:i4>
      </vt:variant>
      <vt:variant>
        <vt:lpstr>Theme</vt:lpstr>
      </vt:variant>
      <vt:variant>
        <vt:i4>4</vt:i4>
      </vt:variant>
      <vt:variant>
        <vt:lpstr>Slide Titles</vt:lpstr>
      </vt:variant>
      <vt:variant>
        <vt:i4>99</vt:i4>
      </vt:variant>
    </vt:vector>
  </HeadingPairs>
  <TitlesOfParts>
    <vt:vector size="129" baseType="lpstr">
      <vt:lpstr>MS PGothic</vt:lpstr>
      <vt:lpstr>MS PGothic</vt:lpstr>
      <vt:lpstr>Aharoni</vt:lpstr>
      <vt:lpstr>Arial</vt:lpstr>
      <vt:lpstr>Calibri</vt:lpstr>
      <vt:lpstr>Cooper Black</vt:lpstr>
      <vt:lpstr>Courier New</vt:lpstr>
      <vt:lpstr>Elephant</vt:lpstr>
      <vt:lpstr>Forte</vt:lpstr>
      <vt:lpstr>Franklin Gothic Demi</vt:lpstr>
      <vt:lpstr>Franklin Gothic Medium</vt:lpstr>
      <vt:lpstr>Libre Baskerville</vt:lpstr>
      <vt:lpstr>Lucida Sans Unicode</vt:lpstr>
      <vt:lpstr>MV Boli</vt:lpstr>
      <vt:lpstr>Narkisim</vt:lpstr>
      <vt:lpstr>Noto Sans Symbols</vt:lpstr>
      <vt:lpstr>Questrial</vt:lpstr>
      <vt:lpstr>Rockwell Extra Bold</vt:lpstr>
      <vt:lpstr>Showcard Gothic</vt:lpstr>
      <vt:lpstr>Symbol</vt:lpstr>
      <vt:lpstr>Tahoma</vt:lpstr>
      <vt:lpstr>Times New Roman</vt:lpstr>
      <vt:lpstr>Verdana</vt:lpstr>
      <vt:lpstr>Wingdings</vt:lpstr>
      <vt:lpstr>Wingdings 2</vt:lpstr>
      <vt:lpstr>Wingdings 3</vt:lpstr>
      <vt:lpstr>Concourse</vt:lpstr>
      <vt:lpstr>LCH_PPT_LITE_USNews_0616</vt:lpstr>
      <vt:lpstr>1_Office Theme</vt:lpstr>
      <vt:lpstr>2_Office Theme</vt:lpstr>
      <vt:lpstr>Immigration Update-How to Support Our Students During Challenging Times </vt:lpstr>
      <vt:lpstr>Definition of Immigrant Children and Youth</vt:lpstr>
      <vt:lpstr>Definition of Refugee</vt:lpstr>
      <vt:lpstr>Unaccompanied Immigrant Youth Process</vt:lpstr>
      <vt:lpstr>Process Continued…</vt:lpstr>
      <vt:lpstr>Immigrant Students’ Educational Barrier to Success</vt:lpstr>
      <vt:lpstr>Barriers Continued…</vt:lpstr>
      <vt:lpstr>Barriers Continued…</vt:lpstr>
      <vt:lpstr>Strategies to Reduce Barriers</vt:lpstr>
      <vt:lpstr>Strategies Continued…</vt:lpstr>
      <vt:lpstr>Points to Consider</vt:lpstr>
      <vt:lpstr>Points Continued…</vt:lpstr>
      <vt:lpstr>Points Continued…</vt:lpstr>
      <vt:lpstr>Contact Community Services </vt:lpstr>
      <vt:lpstr>Services Continued…</vt:lpstr>
      <vt:lpstr>McKinney-Vento</vt:lpstr>
      <vt:lpstr>Homeless Liaison will Help Eligible Students to:</vt:lpstr>
      <vt:lpstr>Liaison Checklist Continued… </vt:lpstr>
      <vt:lpstr>Services Available</vt:lpstr>
      <vt:lpstr>Liaison Challenges</vt:lpstr>
      <vt:lpstr>Building Resilience of Refugee/Immigrant Children and Families</vt:lpstr>
      <vt:lpstr>Acknowledgements</vt:lpstr>
      <vt:lpstr>Objectives</vt:lpstr>
      <vt:lpstr>Self-Care Alert!</vt:lpstr>
      <vt:lpstr>Refugee/Immigrant Children and Families:   Current Sociopolitical Climate</vt:lpstr>
      <vt:lpstr>Terminology: Immigrants</vt:lpstr>
      <vt:lpstr>Where are Immigrants Coming From?</vt:lpstr>
      <vt:lpstr>Immigrants of Undocumented Status in Illinois</vt:lpstr>
      <vt:lpstr>Unaccompanied Immigrant Children</vt:lpstr>
      <vt:lpstr>Refugee Crisis</vt:lpstr>
      <vt:lpstr> Vetting and Resettlement</vt:lpstr>
      <vt:lpstr>U.S. Refugee Policy</vt:lpstr>
      <vt:lpstr>Refugees Resettled in Illinois</vt:lpstr>
      <vt:lpstr>Trauma Experience for Refugees &amp; Some Immigrants</vt:lpstr>
      <vt:lpstr>Trauma Experience for Refugees &amp; Some Immigrants</vt:lpstr>
      <vt:lpstr>PowerPoint Presentation</vt:lpstr>
      <vt:lpstr>Risk for Emotional Distress for Immigrant Children</vt:lpstr>
      <vt:lpstr>Mental Health Repercussions for Minority/Marginalized Individuals</vt:lpstr>
      <vt:lpstr>Public Health Implications of the Current Sociopolitical Climate</vt:lpstr>
      <vt:lpstr>Most Vulnerable Individuals </vt:lpstr>
      <vt:lpstr>Responding to Distress</vt:lpstr>
      <vt:lpstr> Resilience &amp; Strength</vt:lpstr>
      <vt:lpstr>Building Resilience for  Refugee/Immigrant Children and Families  Key points to remember:</vt:lpstr>
      <vt:lpstr>Psychological First Aid Approach</vt:lpstr>
      <vt:lpstr>PowerPoint Presentation</vt:lpstr>
      <vt:lpstr>PowerPoint Presentation</vt:lpstr>
      <vt:lpstr>Steps To Support Refugee/Immigrant Children &amp; Families</vt:lpstr>
      <vt:lpstr>1. Model positive coping &amp; stay calm </vt:lpstr>
      <vt:lpstr>Awareness: Indicators of Stress</vt:lpstr>
      <vt:lpstr>Balance &amp; Connection:  Self-Care Strategies</vt:lpstr>
      <vt:lpstr> 2. Promote Healthy Coping </vt:lpstr>
      <vt:lpstr>3. Connect with social support and decrease a sense of isolation</vt:lpstr>
      <vt:lpstr>Create Welcoming &amp; Safe Spaces</vt:lpstr>
      <vt:lpstr>        Create Welcoming &amp; Safe Spaces</vt:lpstr>
      <vt:lpstr>Connectedness &amp; Social Support</vt:lpstr>
      <vt:lpstr>4. Ensure and promote safety</vt:lpstr>
      <vt:lpstr>5. Remind about Checks and Balances</vt:lpstr>
      <vt:lpstr>6. Raise awareness of organized  support for immigrant rights</vt:lpstr>
      <vt:lpstr>Local Activism</vt:lpstr>
      <vt:lpstr> 7. Link with available non-crisis services </vt:lpstr>
      <vt:lpstr>7. Link with available non-crisis services</vt:lpstr>
      <vt:lpstr>8. Familiarize yourself with signs of distress and signs of potential suicidality </vt:lpstr>
      <vt:lpstr>Crisis Resources</vt:lpstr>
      <vt:lpstr>HOPE AND ACTION</vt:lpstr>
      <vt:lpstr>GROUP DISCUSSION</vt:lpstr>
      <vt:lpstr>Center for Childhood Resilience</vt:lpstr>
      <vt:lpstr>Resources to Create Welcoming Environments</vt:lpstr>
      <vt:lpstr>Resources for Families</vt:lpstr>
      <vt:lpstr>PowerPoint Presentation</vt:lpstr>
      <vt:lpstr>PowerPoint Presentation</vt:lpstr>
      <vt:lpstr>PowerPoint Presentation</vt:lpstr>
      <vt:lpstr>PowerPoint Presentation</vt:lpstr>
      <vt:lpstr>PowerPoint Presentation</vt:lpstr>
      <vt:lpstr>PowerPoint Presentation</vt:lpstr>
      <vt:lpstr>DREAM-like legislation bills </vt:lpstr>
      <vt:lpstr>PowerPoint Presentation</vt:lpstr>
      <vt:lpstr>Immigration Enforcement and its Impact on CBO’s</vt:lpstr>
      <vt:lpstr>PowerPoint Presentation</vt:lpstr>
      <vt:lpstr>PowerPoint Presentation</vt:lpstr>
      <vt:lpstr>PowerPoint Presentation</vt:lpstr>
      <vt:lpstr>PowerPoint Presentation</vt:lpstr>
      <vt:lpstr>Know Your Rights </vt:lpstr>
      <vt:lpstr>Certain immigration enforcement action by immigration agents is discouraged at sensitive locations.  Based on Policy from 2011   ICE Memo from 2011   CBP Memo from 2013  Locations “at or near:”    Places of worship;    Health facilities, incl. hospitals and clinics;    Schools;    Funerals, weddings, and other public religious ceremonies; and    Public demonstrations (rallies, marches).  </vt:lpstr>
      <vt:lpstr>Reports of immigration actions near sensitive locations raise questions about the memos  DHS commitments that the memos remain in effect  FAQ on DHS Implementation of the enforcement EO’s (Q26) https://www.dhs.gov/news/2017/02/21/qa-dhs-implementation-executive-order-border-security-and-immigration-enforcement   Verbal commitment  https://www.washingtonpost.com/blogs/plum-line/wp/2017/02/20/how-bad-are-trumps-mass-deportations-going-to-get-heres-a-big-thing-to-watch-for/?utm_term=.59e951bd5c71   Need to pressure DHS to ensure strict compliance with memo!!!! </vt:lpstr>
      <vt:lpstr>Your Rights! Law Enforcement= Police and Immigration</vt:lpstr>
      <vt:lpstr>Your Rights! Law Enforcement= Police and Immigration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Basic Vocabulary to Exercise Your Rights:</vt:lpstr>
      <vt:lpstr>Get Involved!</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Dave Schrandt</dc:creator>
  <cp:lastModifiedBy>Cleveland, Angelica</cp:lastModifiedBy>
  <cp:revision>46</cp:revision>
  <cp:lastPrinted>2017-10-26T18:31:43Z</cp:lastPrinted>
  <dcterms:created xsi:type="dcterms:W3CDTF">2017-10-21T02:32:03Z</dcterms:created>
  <dcterms:modified xsi:type="dcterms:W3CDTF">2017-10-26T18:32:13Z</dcterms:modified>
</cp:coreProperties>
</file>