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93" r:id="rId3"/>
    <p:sldId id="258" r:id="rId4"/>
    <p:sldId id="259" r:id="rId5"/>
    <p:sldId id="285" r:id="rId6"/>
    <p:sldId id="260" r:id="rId7"/>
    <p:sldId id="267" r:id="rId8"/>
    <p:sldId id="268" r:id="rId9"/>
    <p:sldId id="269" r:id="rId10"/>
    <p:sldId id="261" r:id="rId11"/>
    <p:sldId id="289" r:id="rId12"/>
    <p:sldId id="292" r:id="rId13"/>
    <p:sldId id="264" r:id="rId14"/>
    <p:sldId id="279" r:id="rId15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ACEBFEF-0B10-4934-87C3-CED635CDDC1C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5852CB5-5420-4AAB-811C-BBF11F5CD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947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FAE6F74-1E89-406B-8B77-26217CA891BA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F1483FE-488A-4619-B651-E8C8671EF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89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FCC0-170A-41B4-BC0C-A45F2CF2FC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4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77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906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771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MS Logo 485U ®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6878" y="127844"/>
            <a:ext cx="1750245" cy="746665"/>
          </a:xfrm>
          <a:prstGeom prst="rect">
            <a:avLst/>
          </a:prstGeom>
        </p:spPr>
      </p:pic>
      <p:pic>
        <p:nvPicPr>
          <p:cNvPr id="17" name="Picture 16" descr="Every Child_Tag_CM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6215" y="950709"/>
            <a:ext cx="3491571" cy="310955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0" y="5797664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-3" y="6793661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-501" y="5849504"/>
            <a:ext cx="9144000" cy="881056"/>
            <a:chOff x="482601" y="1330784"/>
            <a:chExt cx="8605528" cy="814858"/>
          </a:xfrm>
        </p:grpSpPr>
        <p:pic>
          <p:nvPicPr>
            <p:cNvPr id="18" name="Picture 17" descr="1b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2601" y="1337890"/>
              <a:ext cx="743516" cy="807750"/>
            </a:xfrm>
            <a:prstGeom prst="rect">
              <a:avLst/>
            </a:prstGeom>
          </p:spPr>
        </p:pic>
        <p:pic>
          <p:nvPicPr>
            <p:cNvPr id="19" name="Picture 18" descr="3b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6463" y="1341307"/>
              <a:ext cx="558075" cy="804333"/>
            </a:xfrm>
            <a:prstGeom prst="rect">
              <a:avLst/>
            </a:prstGeom>
          </p:spPr>
        </p:pic>
        <p:pic>
          <p:nvPicPr>
            <p:cNvPr id="20" name="Picture 19" descr="4b.jp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40153" y="1341307"/>
              <a:ext cx="622997" cy="804333"/>
            </a:xfrm>
            <a:prstGeom prst="rect">
              <a:avLst/>
            </a:prstGeom>
          </p:spPr>
        </p:pic>
        <p:pic>
          <p:nvPicPr>
            <p:cNvPr id="27" name="Picture 26" descr="2b.jp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428650" y="1341308"/>
              <a:ext cx="659479" cy="804334"/>
            </a:xfrm>
            <a:prstGeom prst="rect">
              <a:avLst/>
            </a:prstGeom>
          </p:spPr>
        </p:pic>
        <p:pic>
          <p:nvPicPr>
            <p:cNvPr id="28" name="Picture 27" descr="Berryhill_005.jp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70076" y="1330784"/>
              <a:ext cx="466052" cy="814856"/>
            </a:xfrm>
            <a:prstGeom prst="rect">
              <a:avLst/>
            </a:prstGeom>
          </p:spPr>
        </p:pic>
        <p:pic>
          <p:nvPicPr>
            <p:cNvPr id="2" name="Picture 1" descr="Oaklawn Language Academy_16.jp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90664" y="1330784"/>
              <a:ext cx="1395473" cy="814856"/>
            </a:xfrm>
            <a:prstGeom prst="rect">
              <a:avLst/>
            </a:prstGeom>
          </p:spPr>
        </p:pic>
        <p:pic>
          <p:nvPicPr>
            <p:cNvPr id="3" name="Picture 2" descr="Pre-K Druid Hills_12.jp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39739" y="1341307"/>
              <a:ext cx="1351354" cy="804333"/>
            </a:xfrm>
            <a:prstGeom prst="rect">
              <a:avLst/>
            </a:prstGeom>
          </p:spPr>
        </p:pic>
        <p:pic>
          <p:nvPicPr>
            <p:cNvPr id="5" name="Picture 4" descr="1.jp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05485" y="1332841"/>
              <a:ext cx="1222256" cy="812800"/>
            </a:xfrm>
            <a:prstGeom prst="rect">
              <a:avLst/>
            </a:prstGeom>
          </p:spPr>
        </p:pic>
        <p:pic>
          <p:nvPicPr>
            <p:cNvPr id="6" name="Picture 5" descr="2.jp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9313" y="1341307"/>
              <a:ext cx="1209523" cy="804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9091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MS Slide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57864" y="6202712"/>
            <a:ext cx="4583469" cy="565558"/>
            <a:chOff x="157864" y="6342448"/>
            <a:chExt cx="3451003" cy="425822"/>
          </a:xfrm>
        </p:grpSpPr>
        <p:pic>
          <p:nvPicPr>
            <p:cNvPr id="3" name="Picture 2" descr="CMS Logo 485U ®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7864" y="6342448"/>
              <a:ext cx="998163" cy="425822"/>
            </a:xfrm>
            <a:prstGeom prst="rect">
              <a:avLst/>
            </a:prstGeom>
          </p:spPr>
        </p:pic>
        <p:pic>
          <p:nvPicPr>
            <p:cNvPr id="4" name="Picture 3" descr="Every Child_Tag_CMS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08198" y="6494795"/>
              <a:ext cx="2300669" cy="204895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 userDrawn="1"/>
        </p:nvCxnSpPr>
        <p:spPr>
          <a:xfrm>
            <a:off x="0" y="6119559"/>
            <a:ext cx="9144000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91740" y="63217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D3DD-8709-7046-877D-E21D248BDC31}" type="slidenum">
              <a:rPr lang="en-US" smtClean="0"/>
              <a:pPr/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07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68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996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04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79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4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04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16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037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4C2D1-552B-44F0-8F4A-6515F91DB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9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niam.jenkins@cms.k12.nc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981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441700"/>
            <a:ext cx="6400800" cy="20447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/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/>
              <a:t>Sonia M. Jenkins, MSW, MAT, Ed.S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McKinney-Vento</a:t>
            </a:r>
            <a:r>
              <a:rPr kumimoji="0" lang="en-US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</a:rPr>
              <a:t> Specialist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</a:rPr>
              <a:t>Charlotte-Mecklenburg Schools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mtClean="0"/>
              <a:t>980.343.1077</a:t>
            </a:r>
            <a:endParaRPr kumimoji="0" lang="en-US" b="0" i="0" u="none" strike="noStrike" kern="1200" cap="none" spc="0" normalizeH="0" dirty="0" smtClean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hlinkClick r:id="rId3"/>
              </a:rPr>
              <a:t>Soniam.jenkins@cms.k12.nc.us</a:t>
            </a:r>
            <a:endParaRPr lang="en-US" noProof="0" dirty="0" smtClean="0"/>
          </a:p>
          <a:p>
            <a:pPr marL="342900" lvl="0" indent="-342900" algn="ctr" defTabSz="457200">
              <a:spcBef>
                <a:spcPct val="20000"/>
              </a:spcBef>
              <a:defRPr/>
            </a:pPr>
            <a:endParaRPr lang="en-US" u="sng" dirty="0">
              <a:solidFill>
                <a:srgbClr val="0000FF"/>
              </a:solidFill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noProof="0" dirty="0" smtClean="0"/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1600200"/>
            <a:ext cx="7117180" cy="1524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00" b="1" dirty="0" smtClean="0">
                <a:latin typeface="Bell MT" pitchFamily="18" charset="0"/>
                <a:ea typeface="+mj-ea"/>
                <a:cs typeface="+mj-cs"/>
              </a:rPr>
              <a:t>50 Shades of Confusion:</a:t>
            </a:r>
            <a:endParaRPr kumimoji="0" lang="en-US" sz="53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300" b="1" dirty="0" smtClean="0">
                <a:latin typeface="Bell MT" pitchFamily="18" charset="0"/>
                <a:ea typeface="+mj-ea"/>
                <a:cs typeface="+mj-cs"/>
              </a:rPr>
              <a:t>McKinney-Vento or Not?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6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10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365761"/>
            <a:ext cx="7620000" cy="923544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School Selection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MCV students have the right to attend: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289305"/>
            <a:ext cx="7696200" cy="54162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sz="2400" b="1" u="sng" dirty="0" smtClean="0">
                <a:latin typeface="Bell MT" pitchFamily="18" charset="0"/>
              </a:rPr>
              <a:t>Home School </a:t>
            </a:r>
            <a:r>
              <a:rPr lang="en-US" sz="2400" u="sng" dirty="0" smtClean="0">
                <a:latin typeface="Bell MT" pitchFamily="18" charset="0"/>
              </a:rPr>
              <a:t>– Where you are living temporarily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Any public school that students living in the same attendance area are eligible to attend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Transportation provided just like any other child living in attendance area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School of Origin</a:t>
            </a:r>
            <a:r>
              <a:rPr lang="en-US" sz="2400" u="sng" dirty="0" smtClean="0">
                <a:latin typeface="Bell MT" pitchFamily="18" charset="0"/>
              </a:rPr>
              <a:t> – Where you lived before crisis 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The school attended when permanently housed or the school in which the student was last enrolled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Transportation is provided to and from school of origin,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even if outside local school district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5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11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228600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ll MT" panose="02020503060305020303" pitchFamily="18" charset="0"/>
              </a:rPr>
              <a:t>The placement determination should be a student-centered, individualized determination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ll MT" panose="02020503060305020303" pitchFamily="18" charset="0"/>
              </a:rPr>
              <a:t>There is no time or distance limit placed on school of origin transportation; consider the unique situation of the student and how the transportation will affect the student’s education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ll MT" panose="02020503060305020303" pitchFamily="18" charset="0"/>
              </a:rPr>
              <a:t>Students may continue attending the school of origin the entire time they are homeless, and until the end of any school year in which they move into permanent housing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Bell MT" panose="02020503060305020303" pitchFamily="18" charset="0"/>
              </a:rPr>
              <a:t>Students who become homeless in between school years may continue attending the school of origin for the following school year</a:t>
            </a:r>
          </a:p>
        </p:txBody>
      </p:sp>
    </p:spTree>
    <p:extLst>
      <p:ext uri="{BB962C8B-B14F-4D97-AF65-F5344CB8AC3E}">
        <p14:creationId xmlns:p14="http://schemas.microsoft.com/office/powerpoint/2010/main" xmlns="" val="315250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12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228600"/>
            <a:ext cx="6705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Bell MT" panose="02020503060305020303" pitchFamily="18" charset="0"/>
              </a:rPr>
              <a:t>Disputes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States must establish a process for the prompt resolution of enrollment or school selection disputes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If a disagreement occurs, the district must: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Provide a written explanation of its decision, including the right to appeal the decision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Refer the parent/guardian/youth to the local liaison, who will carry out the dispute resolution process as expeditiously as possible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Unaccompanied homeless youth have the same right to dispute as parents/guardians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While the dispute is in process, students must be: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Enrolled immediately in the school in which enrollment is sought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Provided with school of origin transportation, if requested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Provided with all services for which they are eligible</a:t>
            </a:r>
          </a:p>
        </p:txBody>
      </p:sp>
    </p:spTree>
    <p:extLst>
      <p:ext uri="{BB962C8B-B14F-4D97-AF65-F5344CB8AC3E}">
        <p14:creationId xmlns:p14="http://schemas.microsoft.com/office/powerpoint/2010/main" xmlns="" val="294737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13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228600"/>
            <a:ext cx="7125113" cy="1153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latin typeface="Bell MT" pitchFamily="18" charset="0"/>
                <a:ea typeface="+mj-ea"/>
                <a:cs typeface="+mj-cs"/>
              </a:rPr>
              <a:t>Things </a:t>
            </a:r>
            <a:r>
              <a:rPr lang="en-US" sz="4400" b="1" dirty="0">
                <a:latin typeface="Bell MT" pitchFamily="18" charset="0"/>
                <a:ea typeface="+mj-ea"/>
                <a:cs typeface="+mj-cs"/>
              </a:rPr>
              <a:t>T</a:t>
            </a:r>
            <a:r>
              <a:rPr lang="en-US" sz="4400" b="1" noProof="0" dirty="0" smtClean="0">
                <a:latin typeface="Bell MT" pitchFamily="18" charset="0"/>
                <a:ea typeface="+mj-ea"/>
                <a:cs typeface="+mj-cs"/>
              </a:rPr>
              <a:t>o Consider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066800"/>
            <a:ext cx="7467600" cy="518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latin typeface="Bell MT" pitchFamily="18" charset="0"/>
              </a:rPr>
              <a:t>Homelessness is a temporary condition and has no “look”. 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Text is often the best way to reach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a parent or student because it is unlimited on most service plans.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latin typeface="Bell MT" pitchFamily="18" charset="0"/>
              </a:rPr>
              <a:t>Nighttime conditions at shelters and overcrowded homes not conducive to study or sleep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 smtClean="0">
                <a:latin typeface="Bell MT" pitchFamily="18" charset="0"/>
              </a:rPr>
              <a:t>Most homeless parents work.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dirty="0">
                <a:latin typeface="Bell MT" pitchFamily="18" charset="0"/>
              </a:rPr>
              <a:t>The word “homeless” carries lots of baggage – use terms like housing crisis, in transition, not in your own place.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500" b="1" dirty="0">
                <a:latin typeface="Bell MT" pitchFamily="18" charset="0"/>
              </a:rPr>
              <a:t>Homeless children/youth often identify school as their only source of stability during a housing crisis.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500" dirty="0" smtClean="0">
              <a:latin typeface="Bell MT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500" dirty="0" smtClean="0">
              <a:latin typeface="Bell MT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6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14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9646" y="402335"/>
            <a:ext cx="7576066" cy="5548759"/>
          </a:xfrm>
          <a:prstGeom prst="rect">
            <a:avLst/>
          </a:prstGeom>
        </p:spPr>
        <p:txBody>
          <a:bodyPr/>
          <a:lstStyle/>
          <a:p>
            <a:pPr lvl="0" defTabSz="457200">
              <a:spcBef>
                <a:spcPct val="20000"/>
              </a:spcBef>
              <a:defRPr/>
            </a:pPr>
            <a:endParaRPr lang="en-US" sz="3600" dirty="0">
              <a:latin typeface="Bell MT" pitchFamily="18" charset="0"/>
            </a:endParaRPr>
          </a:p>
          <a:p>
            <a:pPr lvl="0" defTabSz="457200">
              <a:spcBef>
                <a:spcPct val="20000"/>
              </a:spcBef>
              <a:defRPr/>
            </a:pPr>
            <a:r>
              <a:rPr lang="en-US" sz="3600" dirty="0" smtClean="0">
                <a:latin typeface="Bell MT" pitchFamily="18" charset="0"/>
              </a:rPr>
              <a:t>Decisions </a:t>
            </a:r>
            <a:r>
              <a:rPr lang="en-US" sz="3600" dirty="0">
                <a:latin typeface="Bell MT" pitchFamily="18" charset="0"/>
              </a:rPr>
              <a:t>must be </a:t>
            </a:r>
            <a:r>
              <a:rPr lang="en-US" sz="3600" b="1" dirty="0">
                <a:latin typeface="Bell MT" pitchFamily="18" charset="0"/>
              </a:rPr>
              <a:t>child-centered</a:t>
            </a:r>
            <a:r>
              <a:rPr lang="en-US" sz="3600" dirty="0">
                <a:latin typeface="Bell MT" pitchFamily="18" charset="0"/>
              </a:rPr>
              <a:t> and in the student’s </a:t>
            </a:r>
            <a:r>
              <a:rPr lang="en-US" sz="3600" b="1" dirty="0">
                <a:latin typeface="Bell MT" pitchFamily="18" charset="0"/>
              </a:rPr>
              <a:t>best interest</a:t>
            </a:r>
            <a:r>
              <a:rPr lang="en-US" sz="3600" dirty="0">
                <a:latin typeface="Bell MT" pitchFamily="18" charset="0"/>
              </a:rPr>
              <a:t>.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latin typeface="Bell MT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 smtClean="0">
                <a:latin typeface="Bell MT" pitchFamily="18" charset="0"/>
              </a:rPr>
              <a:t>Early identification and response can be the difference in academic success and emotional stability for a student experiencing a housing crisis.  Please listen with an ear for the issue!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0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atin typeface="Bell MT" panose="02020503060305020303" pitchFamily="18" charset="0"/>
            </a:endParaRPr>
          </a:p>
          <a:p>
            <a:pPr algn="ctr"/>
            <a:r>
              <a:rPr lang="en-US" sz="4400" b="1" dirty="0" smtClean="0">
                <a:latin typeface="Bell MT" panose="02020503060305020303" pitchFamily="18" charset="0"/>
              </a:rPr>
              <a:t>Purpose</a:t>
            </a:r>
            <a:r>
              <a:rPr lang="en-US" sz="4400" dirty="0" smtClean="0">
                <a:latin typeface="Bell MT" panose="02020503060305020303" pitchFamily="18" charset="0"/>
              </a:rPr>
              <a:t>:</a:t>
            </a:r>
            <a:endParaRPr lang="en-US" sz="2800" dirty="0" smtClean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ell MT" panose="02020503060305020303" pitchFamily="18" charset="0"/>
              </a:rPr>
              <a:t>Focus on identifying homeless children and youth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ell MT" panose="02020503060305020303" pitchFamily="18" charset="0"/>
              </a:rPr>
              <a:t>Focus on complicated situations in relation to housing to determine McKinney-Vento eligibility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ell MT" panose="02020503060305020303" pitchFamily="18" charset="0"/>
              </a:rPr>
              <a:t>Learn assessment tools/questions to obtain all information needed to identify McKinney-Vento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205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3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90600" y="533400"/>
            <a:ext cx="7125113" cy="924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What is McKinney-Vento?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8200" y="1457875"/>
            <a:ext cx="7467599" cy="459343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The McKinney-Vento (MCV) Homeless Assistance Act- reauthorized in 2015, under the Every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Student Succeeds Act (ESSA). </a:t>
            </a:r>
            <a:endParaRPr lang="en-US" sz="4000" dirty="0">
              <a:latin typeface="Bell MT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Removes barriers </a:t>
            </a:r>
            <a:r>
              <a:rPr lang="en-US" sz="4000" dirty="0" smtClean="0">
                <a:latin typeface="Bell MT" pitchFamily="18" charset="0"/>
              </a:rPr>
              <a:t>to students’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enrollment, attendance, and</a:t>
            </a:r>
            <a:r>
              <a:rPr lang="en-US" sz="4000" dirty="0" smtClean="0">
                <a:latin typeface="Bell MT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success in school caused by homelessness.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Main themes: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School access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School stability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Support for academic success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Child-centered, “best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interest” decision making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4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533400"/>
            <a:ext cx="7125113" cy="924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457875"/>
            <a:ext cx="7620000" cy="47905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Nationally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Approximately 3.5 million people of all ages experience homelessness each year. Children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make up the largest part of this population.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Locally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Jan 26, 2017 PIT count: </a:t>
            </a:r>
            <a:r>
              <a:rPr lang="en-US" sz="2400" dirty="0" smtClean="0">
                <a:latin typeface="Bell MT" pitchFamily="18" charset="0"/>
              </a:rPr>
              <a:t>1,476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homeless people in Mecklenburg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County.  Does not include doubled-up.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MCV in CMS   </a:t>
            </a:r>
          </a:p>
          <a:p>
            <a:pPr marR="0" lvl="1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Bell MT" pitchFamily="18" charset="0"/>
              </a:rPr>
              <a:t>2016-17: 4,191 students</a:t>
            </a:r>
          </a:p>
          <a:p>
            <a:pPr marR="0" lvl="1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Bell MT" pitchFamily="18" charset="0"/>
              </a:rPr>
              <a:t>Today: 2,897 students  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Bell MT" pitchFamily="18" charset="0"/>
              </a:rPr>
              <a:t>                              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smtClean="0">
                <a:latin typeface="Bell MT" pitchFamily="18" charset="0"/>
              </a:rPr>
              <a:t>                     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              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1" y="348733"/>
            <a:ext cx="7353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latin typeface="Bell MT" pitchFamily="18" charset="0"/>
              </a:rPr>
              <a:t>Is there a problem?</a:t>
            </a:r>
            <a:endParaRPr lang="en-US" sz="48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8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5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381001"/>
            <a:ext cx="84582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Bell MT" panose="02020503060305020303" pitchFamily="18" charset="0"/>
              </a:rPr>
              <a:t>Important </a:t>
            </a:r>
            <a:r>
              <a:rPr lang="en-US" sz="4400" dirty="0" smtClean="0">
                <a:latin typeface="Bell MT" panose="02020503060305020303" pitchFamily="18" charset="0"/>
              </a:rPr>
              <a:t>Eligibility </a:t>
            </a:r>
            <a:r>
              <a:rPr lang="en-US" sz="4400" dirty="0">
                <a:latin typeface="Bell MT" panose="02020503060305020303" pitchFamily="18" charset="0"/>
              </a:rPr>
              <a:t>C</a:t>
            </a:r>
            <a:r>
              <a:rPr lang="en-US" sz="4400" dirty="0" smtClean="0">
                <a:latin typeface="Bell MT" panose="02020503060305020303" pitchFamily="18" charset="0"/>
              </a:rPr>
              <a:t>onsiderations</a:t>
            </a:r>
            <a:endParaRPr lang="en-US" sz="4400" dirty="0">
              <a:latin typeface="Bell MT" panose="02020503060305020303" pitchFamily="18" charset="0"/>
            </a:endParaRPr>
          </a:p>
          <a:p>
            <a:r>
              <a:rPr lang="en-US" dirty="0"/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ell MT" panose="02020503060305020303" pitchFamily="18" charset="0"/>
              </a:rPr>
              <a:t>Reference legislative wording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ell MT" panose="02020503060305020303" pitchFamily="18" charset="0"/>
              </a:rPr>
              <a:t>Make determinations on a case-by-case basis based on the circumstances of each child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ell MT" panose="02020503060305020303" pitchFamily="18" charset="0"/>
              </a:rPr>
              <a:t>Understand that some cases will be clear-cut; others will require further inquiry and a more nuanced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ell MT" panose="02020503060305020303" pitchFamily="18" charset="0"/>
              </a:rPr>
              <a:t>Use </a:t>
            </a:r>
            <a:r>
              <a:rPr lang="en-US" sz="2500" b="1" dirty="0">
                <a:latin typeface="Bell MT" panose="02020503060305020303" pitchFamily="18" charset="0"/>
              </a:rPr>
              <a:t>fixed</a:t>
            </a:r>
            <a:r>
              <a:rPr lang="en-US" sz="2500" dirty="0">
                <a:latin typeface="Bell MT" panose="02020503060305020303" pitchFamily="18" charset="0"/>
              </a:rPr>
              <a:t>, r</a:t>
            </a:r>
            <a:r>
              <a:rPr lang="en-US" sz="2500" b="1" dirty="0">
                <a:latin typeface="Bell MT" panose="02020503060305020303" pitchFamily="18" charset="0"/>
              </a:rPr>
              <a:t>egular</a:t>
            </a:r>
            <a:r>
              <a:rPr lang="en-US" sz="2500" dirty="0">
                <a:latin typeface="Bell MT" panose="02020503060305020303" pitchFamily="18" charset="0"/>
              </a:rPr>
              <a:t>, and </a:t>
            </a:r>
            <a:r>
              <a:rPr lang="en-US" sz="2500" b="1" dirty="0">
                <a:latin typeface="Bell MT" panose="02020503060305020303" pitchFamily="18" charset="0"/>
              </a:rPr>
              <a:t>adequate</a:t>
            </a:r>
            <a:r>
              <a:rPr lang="en-US" sz="2500" dirty="0">
                <a:latin typeface="Bell MT" panose="02020503060305020303" pitchFamily="18" charset="0"/>
              </a:rPr>
              <a:t> as guiding principles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500" dirty="0">
                <a:latin typeface="Bell MT" panose="02020503060305020303" pitchFamily="18" charset="0"/>
              </a:rPr>
              <a:t>Remember that the list of living arrangements included in the law describes common homeless situations, but is not exhaustive</a:t>
            </a:r>
          </a:p>
        </p:txBody>
      </p:sp>
    </p:spTree>
    <p:extLst>
      <p:ext uri="{BB962C8B-B14F-4D97-AF65-F5344CB8AC3E}">
        <p14:creationId xmlns:p14="http://schemas.microsoft.com/office/powerpoint/2010/main" xmlns="" val="187084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6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320041"/>
            <a:ext cx="7125113" cy="7955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j-ea"/>
                <a:cs typeface="+mj-cs"/>
              </a:rPr>
              <a:t>Who is Eligible?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ll MT" pitchFamily="18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115570"/>
            <a:ext cx="8305800" cy="54376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Children and youth who lack a 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fixed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, 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regular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, and 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adequate</a:t>
            </a: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nighttime residence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Sharing the housing of others due to loss of housing, economic hardship, or similar reason (doubled-up)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Living in motels, hotels, trailer parks, or campgrounds due to lack of alternative adequate accommodations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Living in emergency or transitional shelters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Living in a place not designed for human habitation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Living in cars, parks, public spaces, abandoned buildings, substandard housing, bus/train station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Migratory children living in above circumstances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ll MT" pitchFamily="18" charset="0"/>
                <a:ea typeface="+mn-ea"/>
                <a:cs typeface="+mn-cs"/>
              </a:rPr>
              <a:t>Unaccompanied youth living in above circumstances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6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609600"/>
            <a:ext cx="7467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 panose="02020503060305020303" pitchFamily="18" charset="0"/>
              </a:rPr>
              <a:t>Fixed Living</a:t>
            </a:r>
          </a:p>
          <a:p>
            <a:pPr algn="ctr"/>
            <a:r>
              <a:rPr lang="en-US" sz="3200" dirty="0" smtClean="0">
                <a:latin typeface="Bell MT" panose="02020503060305020303" pitchFamily="18" charset="0"/>
              </a:rPr>
              <a:t>A fixed residence is one that is stationary, permanent, and not subject to change.</a:t>
            </a:r>
          </a:p>
          <a:p>
            <a:pPr algn="ctr"/>
            <a:endParaRPr lang="en-US" sz="3200" dirty="0" smtClean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Is this a permanent arrangement or just temporary?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Are you looking for another place to live?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Do you plan to move out soon?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Why are you staying in your current place?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Are you staying with friends/relatives just for a little while?</a:t>
            </a:r>
            <a:endParaRPr lang="en-US" sz="2600" dirty="0">
              <a:latin typeface="Bell MT" panose="020205030603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7</a:t>
            </a:fld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16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8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68826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 panose="02020503060305020303" pitchFamily="18" charset="0"/>
              </a:rPr>
              <a:t>Regular</a:t>
            </a:r>
          </a:p>
          <a:p>
            <a:pPr algn="ctr"/>
            <a:r>
              <a:rPr lang="en-US" sz="3200" dirty="0" smtClean="0">
                <a:latin typeface="Bell MT" panose="02020503060305020303" pitchFamily="18" charset="0"/>
              </a:rPr>
              <a:t>A regular residence is one that is used on a regular (i.e., nightly) basis</a:t>
            </a:r>
            <a:r>
              <a:rPr lang="en-US" sz="3200" b="1" dirty="0" smtClean="0">
                <a:latin typeface="Bell MT" panose="02020503060305020303" pitchFamily="18" charset="0"/>
              </a:rPr>
              <a:t>.</a:t>
            </a:r>
          </a:p>
          <a:p>
            <a:pPr algn="ctr"/>
            <a:endParaRPr lang="en-US" sz="3200" b="1" dirty="0" smtClean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Do you stay in the same place every night?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Do you have a key to the place where you are living?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Do you move around a lot?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How long have you been at that place? How long do you plan to stay? </a:t>
            </a:r>
            <a:endParaRPr lang="en-US" sz="26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7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C3D3DD-8709-7046-877D-E21D248BDC31}" type="slidenum">
              <a:rPr lang="en-US" smtClean="0"/>
              <a:pPr/>
              <a:t>9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1"/>
            <a:ext cx="8534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ll MT" panose="02020503060305020303" pitchFamily="18" charset="0"/>
              </a:rPr>
              <a:t>Adequate</a:t>
            </a:r>
            <a:endParaRPr lang="en-US" sz="4000" dirty="0" smtClean="0">
              <a:latin typeface="Bell MT" panose="02020503060305020303" pitchFamily="18" charset="0"/>
            </a:endParaRPr>
          </a:p>
          <a:p>
            <a:r>
              <a:rPr lang="en-US" sz="3200" dirty="0" smtClean="0">
                <a:latin typeface="Bell MT" panose="02020503060305020303" pitchFamily="18" charset="0"/>
              </a:rPr>
              <a:t>An adequate residence is one that </a:t>
            </a:r>
            <a:r>
              <a:rPr lang="en-US" sz="3200" smtClean="0">
                <a:latin typeface="Bell MT" panose="02020503060305020303" pitchFamily="18" charset="0"/>
              </a:rPr>
              <a:t>is </a:t>
            </a:r>
            <a:r>
              <a:rPr lang="en-US" sz="3200" smtClean="0">
                <a:latin typeface="Bell MT" panose="02020503060305020303" pitchFamily="18" charset="0"/>
              </a:rPr>
              <a:t>not</a:t>
            </a:r>
            <a:r>
              <a:rPr lang="en-US" sz="3200" smtClean="0">
                <a:latin typeface="Bell MT" panose="02020503060305020303" pitchFamily="18" charset="0"/>
              </a:rPr>
              <a:t> </a:t>
            </a:r>
            <a:r>
              <a:rPr lang="en-US" sz="3200" dirty="0" smtClean="0">
                <a:latin typeface="Bell MT" panose="02020503060305020303" pitchFamily="18" charset="0"/>
              </a:rPr>
              <a:t>meeting both the physical and psychological needs typically met in home environments.</a:t>
            </a:r>
          </a:p>
          <a:p>
            <a:endParaRPr lang="en-US" sz="3200" dirty="0" smtClean="0">
              <a:latin typeface="Bell MT" panose="020205030603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How many people are living in the home? How many bedrooms/bathrooms does it have?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Are you and your children sharing a room? How many people are staying in one room?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Are you and your children sleeping in a bedroom, or public area, like a living room?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Bell MT" panose="02020503060305020303" pitchFamily="18" charset="0"/>
              </a:rPr>
              <a:t>Does the home have heat/electricity/running water? Is it safe?</a:t>
            </a:r>
          </a:p>
          <a:p>
            <a:pPr algn="ctr"/>
            <a:endParaRPr lang="en-US" sz="40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2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927</Words>
  <Application>Microsoft Office PowerPoint</Application>
  <PresentationFormat>On-screen Show (4:3)</PresentationFormat>
  <Paragraphs>125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P. Vines</dc:creator>
  <cp:lastModifiedBy>HotelGuest</cp:lastModifiedBy>
  <cp:revision>41</cp:revision>
  <cp:lastPrinted>2015-09-25T18:34:10Z</cp:lastPrinted>
  <dcterms:created xsi:type="dcterms:W3CDTF">2015-07-22T14:37:57Z</dcterms:created>
  <dcterms:modified xsi:type="dcterms:W3CDTF">2017-10-30T15:00:52Z</dcterms:modified>
</cp:coreProperties>
</file>