
<file path=[Content_Types].xml><?xml version="1.0" encoding="utf-8"?>
<Types xmlns="http://schemas.openxmlformats.org/package/2006/content-types">
  <Default Extension="xml" ContentType="application/xml"/>
  <Default Extension="jpeg" ContentType="image/jpeg"/>
  <Default Extension="jpg" ContentType="image/jp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366" r:id="rId2"/>
    <p:sldId id="368" r:id="rId3"/>
    <p:sldId id="435" r:id="rId4"/>
    <p:sldId id="429" r:id="rId5"/>
    <p:sldId id="434" r:id="rId6"/>
    <p:sldId id="436" r:id="rId7"/>
    <p:sldId id="419" r:id="rId8"/>
    <p:sldId id="420" r:id="rId9"/>
    <p:sldId id="431" r:id="rId10"/>
    <p:sldId id="432" r:id="rId11"/>
    <p:sldId id="433" r:id="rId12"/>
    <p:sldId id="437" r:id="rId13"/>
    <p:sldId id="417" r:id="rId14"/>
    <p:sldId id="423"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Alyssa" initials="AP" lastIdx="30" clrIdx="0"/>
  <p:cmAuthor id="2" name="Hollingshead, Jessica" initials="HJ" lastIdx="14" clrIdx="1"/>
  <p:cmAuthor id="3" name="Young, Anna" initials="Y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1" autoAdjust="0"/>
    <p:restoredTop sz="73535" autoAdjust="0"/>
  </p:normalViewPr>
  <p:slideViewPr>
    <p:cSldViewPr snapToGrid="0" snapToObjects="1">
      <p:cViewPr varScale="1">
        <p:scale>
          <a:sx n="95" d="100"/>
          <a:sy n="95" d="100"/>
        </p:scale>
        <p:origin x="-21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EC664B4-81F1-E24F-90AF-27DC019489E9}" type="datetime1">
              <a:rPr lang="en-US" smtClean="0"/>
              <a:t>10/29/17</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F7F1863-8423-8E48-8D02-88636C918AC7}" type="datetime1">
              <a:rPr lang="en-US" smtClean="0"/>
              <a:t>10/29/17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1" Type="http://schemas.openxmlformats.org/officeDocument/2006/relationships/hyperlink" Target="https://youtu.be/AqftyVFH7X0" TargetMode="External"/><Relationship Id="rId12" Type="http://schemas.openxmlformats.org/officeDocument/2006/relationships/hyperlink" Target="http://www2.ed.gov/policy/elsec/leg/essa/edhhsfostercarenonregulatorguide.pdf" TargetMode="External"/><Relationship Id="rId13" Type="http://schemas.openxmlformats.org/officeDocument/2006/relationships/hyperlink" Target="http://www2.ed.gov/policy/elsec/leg/essa/edhhsfostercaredcl.pdf" TargetMode="External"/><Relationship Id="rId14" Type="http://schemas.openxmlformats.org/officeDocument/2006/relationships/hyperlink" Target="http://www2.ed.gov/policy/elsec/leg/essa/edhhseffectivedatesdcl.pdf" TargetMode="External"/><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www2.ed.gov/policy/elsec/leg/essa/essaeffectivecollaboration090716.pdf" TargetMode="External"/><Relationship Id="rId4" Type="http://schemas.openxmlformats.org/officeDocument/2006/relationships/hyperlink" Target="https://youtu.be/hws0Dux3Xbk" TargetMode="External"/><Relationship Id="rId5" Type="http://schemas.openxmlformats.org/officeDocument/2006/relationships/hyperlink" Target="http://fostercareandeducation.org/Portals/0/pdfs/08%2031%2016_ESSA%20Educational%20Stability%20Webinar_Transportation_vFINAL2.pdf" TargetMode="External"/><Relationship Id="rId6" Type="http://schemas.openxmlformats.org/officeDocument/2006/relationships/hyperlink" Target="https://youtu.be/driTuyL3XiQ" TargetMode="External"/><Relationship Id="rId7" Type="http://schemas.openxmlformats.org/officeDocument/2006/relationships/hyperlink" Target="http://www2.ed.gov/policy/elsec/leg/essa/essaedstabilitywebinar082416.pdf" TargetMode="External"/><Relationship Id="rId8" Type="http://schemas.openxmlformats.org/officeDocument/2006/relationships/hyperlink" Target="http://www2.ed.gov/policy/elsec/leg/essa/essaeducationalstabilitywebinar81716.pdf" TargetMode="External"/><Relationship Id="rId9" Type="http://schemas.openxmlformats.org/officeDocument/2006/relationships/hyperlink" Target="https://1sourceevents.adobeconnect.com/p9u646javei/?launcher=false&amp;fcsContent=true&amp;pbMode=normal" TargetMode="External"/><Relationship Id="rId10" Type="http://schemas.openxmlformats.org/officeDocument/2006/relationships/hyperlink" Target="http://www2.ed.gov/policy/elsec/leg/essa/hhsedfostercarewebinarppt72716.pdf"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youtu.be/AqftyVFH7X0" TargetMode="External"/><Relationship Id="rId12" Type="http://schemas.openxmlformats.org/officeDocument/2006/relationships/hyperlink" Target="http://www2.ed.gov/policy/elsec/leg/essa/edhhsfostercarenonregulatorguide.pdf" TargetMode="External"/><Relationship Id="rId13" Type="http://schemas.openxmlformats.org/officeDocument/2006/relationships/hyperlink" Target="http://www2.ed.gov/policy/elsec/leg/essa/edhhsfostercaredcl.pdf" TargetMode="External"/><Relationship Id="rId14" Type="http://schemas.openxmlformats.org/officeDocument/2006/relationships/hyperlink" Target="http://www2.ed.gov/policy/elsec/leg/essa/edhhseffectivedatesdcl.pdf" TargetMode="External"/><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2.ed.gov/policy/elsec/leg/essa/essaeffectivecollaboration090716.pdf" TargetMode="External"/><Relationship Id="rId4" Type="http://schemas.openxmlformats.org/officeDocument/2006/relationships/hyperlink" Target="https://youtu.be/hws0Dux3Xbk" TargetMode="External"/><Relationship Id="rId5" Type="http://schemas.openxmlformats.org/officeDocument/2006/relationships/hyperlink" Target="http://fostercareandeducation.org/Portals/0/pdfs/08%2031%2016_ESSA%20Educational%20Stability%20Webinar_Transportation_vFINAL2.pdf" TargetMode="External"/><Relationship Id="rId6" Type="http://schemas.openxmlformats.org/officeDocument/2006/relationships/hyperlink" Target="https://youtu.be/driTuyL3XiQ" TargetMode="External"/><Relationship Id="rId7" Type="http://schemas.openxmlformats.org/officeDocument/2006/relationships/hyperlink" Target="http://www2.ed.gov/policy/elsec/leg/essa/essaedstabilitywebinar082416.pdf" TargetMode="External"/><Relationship Id="rId8" Type="http://schemas.openxmlformats.org/officeDocument/2006/relationships/hyperlink" Target="http://www2.ed.gov/policy/elsec/leg/essa/essaeducationalstabilitywebinar81716.pdf" TargetMode="External"/><Relationship Id="rId9" Type="http://schemas.openxmlformats.org/officeDocument/2006/relationships/hyperlink" Target="https://1sourceevents.adobeconnect.com/p9u646javei/?launcher=false&amp;fcsContent=true&amp;pbMode=normal" TargetMode="External"/><Relationship Id="rId10" Type="http://schemas.openxmlformats.org/officeDocument/2006/relationships/hyperlink" Target="http://www2.ed.gov/policy/elsec/leg/essa/hhsedfostercarewebinarppt72716.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515547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in Foster Care</a:t>
            </a:r>
          </a:p>
          <a:p>
            <a:r>
              <a:rPr lang="en-US" dirty="0" smtClean="0">
                <a:hlinkClick r:id="rId3"/>
              </a:rPr>
              <a:t>Effective Collaboration Webinar PowerPoint</a:t>
            </a:r>
            <a:r>
              <a:rPr lang="en-US" dirty="0" smtClean="0"/>
              <a:t> (September 7, 2016)</a:t>
            </a:r>
          </a:p>
          <a:p>
            <a:pPr lvl="1"/>
            <a:r>
              <a:rPr lang="en-US" dirty="0" smtClean="0">
                <a:hlinkClick r:id="rId4"/>
              </a:rPr>
              <a:t>Collaboration Webinar Audio Recording</a:t>
            </a:r>
            <a:r>
              <a:rPr lang="en-US" dirty="0" smtClean="0"/>
              <a:t> (September 7, 2016)</a:t>
            </a:r>
          </a:p>
          <a:p>
            <a:r>
              <a:rPr lang="en-US" dirty="0" smtClean="0">
                <a:hlinkClick r:id="rId5"/>
              </a:rPr>
              <a:t>Transportation Procedures Webinar PowerPoint</a:t>
            </a:r>
            <a:r>
              <a:rPr lang="en-US" dirty="0" smtClean="0"/>
              <a:t> (August 31, 2016)</a:t>
            </a:r>
          </a:p>
          <a:p>
            <a:pPr lvl="1"/>
            <a:r>
              <a:rPr lang="en-US" dirty="0" smtClean="0">
                <a:hlinkClick r:id="rId6"/>
              </a:rPr>
              <a:t>Transportation Webinar Audio Recording </a:t>
            </a:r>
            <a:r>
              <a:rPr lang="en-US" dirty="0" smtClean="0"/>
              <a:t>(August 31, 2016) </a:t>
            </a:r>
          </a:p>
          <a:p>
            <a:r>
              <a:rPr lang="en-US" dirty="0" smtClean="0">
                <a:hlinkClick r:id="rId7"/>
              </a:rPr>
              <a:t>Best Interest Determinations and Immediate Enrollment PowerPoint Presentation</a:t>
            </a:r>
            <a:r>
              <a:rPr lang="en-US" dirty="0" smtClean="0"/>
              <a:t> (August 24, 2016)</a:t>
            </a:r>
          </a:p>
          <a:p>
            <a:r>
              <a:rPr lang="en-US" dirty="0" smtClean="0">
                <a:hlinkClick r:id="rId8"/>
              </a:rPr>
              <a:t>Education and Child Welfare Points of Contact Webinar PowerPoint </a:t>
            </a:r>
            <a:r>
              <a:rPr lang="en-US" dirty="0" smtClean="0"/>
              <a:t>(August 17, 2016) </a:t>
            </a:r>
          </a:p>
          <a:p>
            <a:pPr lvl="1"/>
            <a:r>
              <a:rPr lang="en-US" dirty="0" smtClean="0">
                <a:hlinkClick r:id="rId9"/>
              </a:rPr>
              <a:t>Points of Contact Webinar Audio Recording</a:t>
            </a:r>
            <a:r>
              <a:rPr lang="en-US" dirty="0" smtClean="0"/>
              <a:t> (August 17, 2016)</a:t>
            </a:r>
          </a:p>
          <a:p>
            <a:r>
              <a:rPr lang="en-US" dirty="0" smtClean="0">
                <a:hlinkClick r:id="rId10"/>
              </a:rPr>
              <a:t>An Overview of the ED/HHS Joint Guidance PowerPoint Presentation</a:t>
            </a:r>
            <a:r>
              <a:rPr lang="en-US" dirty="0" smtClean="0"/>
              <a:t> (July 27, 2016)</a:t>
            </a:r>
          </a:p>
          <a:p>
            <a:pPr lvl="1"/>
            <a:r>
              <a:rPr lang="en-US" dirty="0" smtClean="0">
                <a:hlinkClick r:id="rId11"/>
              </a:rPr>
              <a:t>Overview Webinar Audio Recording </a:t>
            </a:r>
            <a:r>
              <a:rPr lang="en-US" dirty="0" smtClean="0"/>
              <a:t>(July 27, 2016) </a:t>
            </a:r>
          </a:p>
          <a:p>
            <a:r>
              <a:rPr lang="en-US" dirty="0" smtClean="0">
                <a:hlinkClick r:id="rId12"/>
              </a:rPr>
              <a:t>Foster Care Guidance</a:t>
            </a:r>
            <a:r>
              <a:rPr lang="en-US" dirty="0" smtClean="0"/>
              <a:t> (June 23, 2016)</a:t>
            </a:r>
          </a:p>
          <a:p>
            <a:r>
              <a:rPr lang="en-US" dirty="0" smtClean="0">
                <a:hlinkClick r:id="rId13"/>
              </a:rPr>
              <a:t>Dear Colleague Letter on Foster Care Guidance</a:t>
            </a:r>
            <a:r>
              <a:rPr lang="en-US" dirty="0" smtClean="0"/>
              <a:t> (June 23, 2016)</a:t>
            </a:r>
          </a:p>
          <a:p>
            <a:r>
              <a:rPr lang="en-US" dirty="0" smtClean="0">
                <a:hlinkClick r:id="rId14"/>
              </a:rPr>
              <a:t>Dear Colleague Letter on Foster Care Timelines </a:t>
            </a:r>
            <a:r>
              <a:rPr lang="en-US" dirty="0" smtClean="0"/>
              <a:t>(June 23, 2016)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dirty="0"/>
          </a:p>
        </p:txBody>
      </p:sp>
    </p:spTree>
    <p:extLst>
      <p:ext uri="{BB962C8B-B14F-4D97-AF65-F5344CB8AC3E}">
        <p14:creationId xmlns:p14="http://schemas.microsoft.com/office/powerpoint/2010/main" val="194069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Requires state and local educational agencies (SEAs and LEAs) to collaborate with child welfare agencies to ensure the educational stability of children in foster care.  </a:t>
            </a:r>
          </a:p>
          <a:p>
            <a:pPr lvl="1"/>
            <a:r>
              <a:rPr lang="en-US" dirty="0" smtClean="0"/>
              <a:t>Builds upon the Fostering Connections to Success and Increasing Adoptions Act of 2008 (Fostering Connections), the Federal child welfare law that requires child welfare agencies to collaborate with educational agencies to ensure educational stability for children in foster care.  Together, the new Title I foster care requirements and Fostering Connections ensure that children in foster care experience minimal educational disruption as the result of foster care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dirty="0"/>
          </a:p>
        </p:txBody>
      </p:sp>
    </p:spTree>
    <p:extLst>
      <p:ext uri="{BB962C8B-B14F-4D97-AF65-F5344CB8AC3E}">
        <p14:creationId xmlns:p14="http://schemas.microsoft.com/office/powerpoint/2010/main" val="718542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0"/>
            <a:ext cx="3100208" cy="465455"/>
          </a:xfrm>
          <a:prstGeom prst="rect">
            <a:avLst/>
          </a:prstGeom>
        </p:spPr>
        <p:txBody>
          <a:bodyPr lIns="92309" tIns="46154" rIns="92309" bIns="46154"/>
          <a:lstStyle/>
          <a:p>
            <a:endParaRPr lang="en-US" dirty="0"/>
          </a:p>
        </p:txBody>
      </p:sp>
      <p:sp>
        <p:nvSpPr>
          <p:cNvPr id="5" name="Date Placeholder 4"/>
          <p:cNvSpPr>
            <a:spLocks noGrp="1"/>
          </p:cNvSpPr>
          <p:nvPr>
            <p:ph type="dt" idx="11"/>
          </p:nvPr>
        </p:nvSpPr>
        <p:spPr>
          <a:xfrm>
            <a:off x="4052463" y="0"/>
            <a:ext cx="3100208" cy="465455"/>
          </a:xfrm>
          <a:prstGeom prst="rect">
            <a:avLst/>
          </a:prstGeom>
        </p:spPr>
        <p:txBody>
          <a:bodyPr lIns="92309" tIns="46154" rIns="92309" bIns="46154"/>
          <a:lstStyle/>
          <a:p>
            <a:fld id="{DF7F1863-8423-8E48-8D02-88636C918AC7}" type="datetime1">
              <a:rPr lang="en-US" smtClean="0"/>
              <a:pPr/>
              <a:t>10/29/17</a:t>
            </a:fld>
            <a:endParaRPr lang="en-US" dirty="0"/>
          </a:p>
        </p:txBody>
      </p:sp>
      <p:sp>
        <p:nvSpPr>
          <p:cNvPr id="6" name="Footer Placeholder 5"/>
          <p:cNvSpPr>
            <a:spLocks noGrp="1"/>
          </p:cNvSpPr>
          <p:nvPr>
            <p:ph type="ftr" sz="quarter" idx="12"/>
          </p:nvPr>
        </p:nvSpPr>
        <p:spPr>
          <a:xfrm>
            <a:off x="0" y="8842030"/>
            <a:ext cx="3100208" cy="465455"/>
          </a:xfrm>
          <a:prstGeom prst="rect">
            <a:avLst/>
          </a:prstGeom>
        </p:spPr>
        <p:txBody>
          <a:bodyPr lIns="92309" tIns="46154" rIns="92309" bIns="46154"/>
          <a:lstStyle/>
          <a:p>
            <a:endParaRPr lang="en-US" dirty="0"/>
          </a:p>
        </p:txBody>
      </p:sp>
      <p:sp>
        <p:nvSpPr>
          <p:cNvPr id="7" name="Slide Number Placeholder 6"/>
          <p:cNvSpPr>
            <a:spLocks noGrp="1"/>
          </p:cNvSpPr>
          <p:nvPr>
            <p:ph type="sldNum" sz="quarter" idx="13"/>
          </p:nvPr>
        </p:nvSpPr>
        <p:spPr>
          <a:xfrm>
            <a:off x="4052463" y="8842030"/>
            <a:ext cx="3100208" cy="465455"/>
          </a:xfrm>
          <a:prstGeom prst="rect">
            <a:avLst/>
          </a:prstGeom>
        </p:spPr>
        <p:txBody>
          <a:bodyPr lIns="92309" tIns="46154" rIns="92309" bIns="46154"/>
          <a:lstStyle/>
          <a:p>
            <a:fld id="{3F7242FB-F25E-544B-B72F-E0B5A499AB48}" type="slidenum">
              <a:rPr lang="en-US" smtClean="0"/>
              <a:pPr/>
              <a:t>3</a:t>
            </a:fld>
            <a:endParaRPr lang="en-US" dirty="0"/>
          </a:p>
        </p:txBody>
      </p:sp>
    </p:spTree>
    <p:extLst>
      <p:ext uri="{BB962C8B-B14F-4D97-AF65-F5344CB8AC3E}">
        <p14:creationId xmlns:p14="http://schemas.microsoft.com/office/powerpoint/2010/main" val="4056760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Header Placeholder 3"/>
          <p:cNvSpPr>
            <a:spLocks noGrp="1"/>
          </p:cNvSpPr>
          <p:nvPr>
            <p:ph type="hdr" sz="quarter" idx="10"/>
          </p:nvPr>
        </p:nvSpPr>
        <p:spPr>
          <a:xfrm>
            <a:off x="0" y="0"/>
            <a:ext cx="3032813" cy="459415"/>
          </a:xfrm>
          <a:prstGeom prst="rect">
            <a:avLst/>
          </a:prstGeom>
        </p:spPr>
        <p:txBody>
          <a:bodyPr lIns="92309" tIns="46154" rIns="92309" bIns="46154"/>
          <a:lstStyle/>
          <a:p>
            <a:endParaRPr lang="en-US" dirty="0"/>
          </a:p>
        </p:txBody>
      </p:sp>
      <p:sp>
        <p:nvSpPr>
          <p:cNvPr id="5" name="Date Placeholder 4"/>
          <p:cNvSpPr>
            <a:spLocks noGrp="1"/>
          </p:cNvSpPr>
          <p:nvPr>
            <p:ph type="dt" idx="11"/>
          </p:nvPr>
        </p:nvSpPr>
        <p:spPr>
          <a:xfrm>
            <a:off x="3964366" y="0"/>
            <a:ext cx="3032813" cy="459415"/>
          </a:xfrm>
          <a:prstGeom prst="rect">
            <a:avLst/>
          </a:prstGeom>
        </p:spPr>
        <p:txBody>
          <a:bodyPr lIns="92309" tIns="46154" rIns="92309" bIns="46154"/>
          <a:lstStyle/>
          <a:p>
            <a:fld id="{DF7F1863-8423-8E48-8D02-88636C918AC7}" type="datetime1">
              <a:rPr lang="en-US" smtClean="0"/>
              <a:pPr/>
              <a:t>10/29/17</a:t>
            </a:fld>
            <a:endParaRPr lang="en-US" dirty="0"/>
          </a:p>
        </p:txBody>
      </p:sp>
      <p:sp>
        <p:nvSpPr>
          <p:cNvPr id="6" name="Footer Placeholder 5"/>
          <p:cNvSpPr>
            <a:spLocks noGrp="1"/>
          </p:cNvSpPr>
          <p:nvPr>
            <p:ph type="ftr" sz="quarter" idx="12"/>
          </p:nvPr>
        </p:nvSpPr>
        <p:spPr>
          <a:xfrm>
            <a:off x="0" y="8697078"/>
            <a:ext cx="3032813" cy="459414"/>
          </a:xfrm>
          <a:prstGeom prst="rect">
            <a:avLst/>
          </a:prstGeom>
        </p:spPr>
        <p:txBody>
          <a:bodyPr lIns="92309" tIns="46154" rIns="92309" bIns="46154"/>
          <a:lstStyle/>
          <a:p>
            <a:endParaRPr lang="en-US" dirty="0"/>
          </a:p>
        </p:txBody>
      </p:sp>
      <p:sp>
        <p:nvSpPr>
          <p:cNvPr id="7" name="Slide Number Placeholder 6"/>
          <p:cNvSpPr>
            <a:spLocks noGrp="1"/>
          </p:cNvSpPr>
          <p:nvPr>
            <p:ph type="sldNum" sz="quarter" idx="13"/>
          </p:nvPr>
        </p:nvSpPr>
        <p:spPr>
          <a:xfrm>
            <a:off x="3964366" y="8697078"/>
            <a:ext cx="3032813" cy="459414"/>
          </a:xfrm>
          <a:prstGeom prst="rect">
            <a:avLst/>
          </a:prstGeom>
        </p:spPr>
        <p:txBody>
          <a:bodyPr lIns="92309" tIns="46154" rIns="92309" bIns="46154"/>
          <a:lstStyle/>
          <a:p>
            <a:fld id="{3F7242FB-F25E-544B-B72F-E0B5A499AB48}" type="slidenum">
              <a:rPr lang="en-US" smtClean="0"/>
              <a:pPr/>
              <a:t>5</a:t>
            </a:fld>
            <a:endParaRPr lang="en-US" dirty="0"/>
          </a:p>
        </p:txBody>
      </p:sp>
    </p:spTree>
    <p:extLst>
      <p:ext uri="{BB962C8B-B14F-4D97-AF65-F5344CB8AC3E}">
        <p14:creationId xmlns:p14="http://schemas.microsoft.com/office/powerpoint/2010/main" val="388224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sz="quarter" idx="10"/>
          </p:nvPr>
        </p:nvSpPr>
        <p:spPr>
          <a:xfrm>
            <a:off x="0" y="0"/>
            <a:ext cx="3032813" cy="459415"/>
          </a:xfrm>
          <a:prstGeom prst="rect">
            <a:avLst/>
          </a:prstGeom>
        </p:spPr>
        <p:txBody>
          <a:bodyPr lIns="92309" tIns="46154" rIns="92309" bIns="46154"/>
          <a:lstStyle/>
          <a:p>
            <a:endParaRPr lang="en-US" dirty="0"/>
          </a:p>
        </p:txBody>
      </p:sp>
      <p:sp>
        <p:nvSpPr>
          <p:cNvPr id="5" name="Date Placeholder 4"/>
          <p:cNvSpPr>
            <a:spLocks noGrp="1"/>
          </p:cNvSpPr>
          <p:nvPr>
            <p:ph type="dt" idx="11"/>
          </p:nvPr>
        </p:nvSpPr>
        <p:spPr>
          <a:xfrm>
            <a:off x="3964366" y="0"/>
            <a:ext cx="3032813" cy="459415"/>
          </a:xfrm>
          <a:prstGeom prst="rect">
            <a:avLst/>
          </a:prstGeom>
        </p:spPr>
        <p:txBody>
          <a:bodyPr lIns="92309" tIns="46154" rIns="92309" bIns="46154"/>
          <a:lstStyle/>
          <a:p>
            <a:fld id="{DF7F1863-8423-8E48-8D02-88636C918AC7}" type="datetime1">
              <a:rPr lang="en-US" smtClean="0"/>
              <a:pPr/>
              <a:t>10/29/17</a:t>
            </a:fld>
            <a:endParaRPr lang="en-US" dirty="0"/>
          </a:p>
        </p:txBody>
      </p:sp>
      <p:sp>
        <p:nvSpPr>
          <p:cNvPr id="6" name="Footer Placeholder 5"/>
          <p:cNvSpPr>
            <a:spLocks noGrp="1"/>
          </p:cNvSpPr>
          <p:nvPr>
            <p:ph type="ftr" sz="quarter" idx="12"/>
          </p:nvPr>
        </p:nvSpPr>
        <p:spPr>
          <a:xfrm>
            <a:off x="0" y="8697078"/>
            <a:ext cx="3032813" cy="459414"/>
          </a:xfrm>
          <a:prstGeom prst="rect">
            <a:avLst/>
          </a:prstGeom>
        </p:spPr>
        <p:txBody>
          <a:bodyPr lIns="92309" tIns="46154" rIns="92309" bIns="46154"/>
          <a:lstStyle/>
          <a:p>
            <a:endParaRPr lang="en-US" dirty="0"/>
          </a:p>
        </p:txBody>
      </p:sp>
      <p:sp>
        <p:nvSpPr>
          <p:cNvPr id="7" name="Slide Number Placeholder 6"/>
          <p:cNvSpPr>
            <a:spLocks noGrp="1"/>
          </p:cNvSpPr>
          <p:nvPr>
            <p:ph type="sldNum" sz="quarter" idx="13"/>
          </p:nvPr>
        </p:nvSpPr>
        <p:spPr>
          <a:xfrm>
            <a:off x="3964366" y="8697078"/>
            <a:ext cx="3032813" cy="459414"/>
          </a:xfrm>
          <a:prstGeom prst="rect">
            <a:avLst/>
          </a:prstGeom>
        </p:spPr>
        <p:txBody>
          <a:bodyPr lIns="92309" tIns="46154" rIns="92309" bIns="46154"/>
          <a:lstStyle/>
          <a:p>
            <a:fld id="{3F7242FB-F25E-544B-B72F-E0B5A499AB48}" type="slidenum">
              <a:rPr lang="en-US" smtClean="0"/>
              <a:pPr/>
              <a:t>6</a:t>
            </a:fld>
            <a:endParaRPr lang="en-US" dirty="0"/>
          </a:p>
        </p:txBody>
      </p:sp>
    </p:spTree>
    <p:extLst>
      <p:ext uri="{BB962C8B-B14F-4D97-AF65-F5344CB8AC3E}">
        <p14:creationId xmlns:p14="http://schemas.microsoft.com/office/powerpoint/2010/main" val="875373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dirty="0"/>
          </a:p>
        </p:txBody>
      </p:sp>
    </p:spTree>
    <p:extLst>
      <p:ext uri="{BB962C8B-B14F-4D97-AF65-F5344CB8AC3E}">
        <p14:creationId xmlns:p14="http://schemas.microsoft.com/office/powerpoint/2010/main" val="2259997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Duties include; working with child placement agencies, county departments, and the state department to facilitate the prompt and appropriate placement, transfer, and enrollment in school of students in out-of-home placement.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Polling questions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a:t>
            </a:fld>
            <a:endParaRPr lang="en-US" dirty="0"/>
          </a:p>
        </p:txBody>
      </p:sp>
    </p:spTree>
    <p:extLst>
      <p:ext uri="{BB962C8B-B14F-4D97-AF65-F5344CB8AC3E}">
        <p14:creationId xmlns:p14="http://schemas.microsoft.com/office/powerpoint/2010/main" val="2034084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dirty="0"/>
          </a:p>
        </p:txBody>
      </p:sp>
    </p:spTree>
    <p:extLst>
      <p:ext uri="{BB962C8B-B14F-4D97-AF65-F5344CB8AC3E}">
        <p14:creationId xmlns:p14="http://schemas.microsoft.com/office/powerpoint/2010/main" val="1568389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 in Foster Care</a:t>
            </a:r>
          </a:p>
          <a:p>
            <a:r>
              <a:rPr lang="en-US" dirty="0" smtClean="0">
                <a:hlinkClick r:id="rId3"/>
              </a:rPr>
              <a:t>Effective Collaboration Webinar PowerPoint</a:t>
            </a:r>
            <a:r>
              <a:rPr lang="en-US" dirty="0" smtClean="0"/>
              <a:t> (September 7, 2016)</a:t>
            </a:r>
          </a:p>
          <a:p>
            <a:pPr lvl="1"/>
            <a:r>
              <a:rPr lang="en-US" dirty="0" smtClean="0">
                <a:hlinkClick r:id="rId4"/>
              </a:rPr>
              <a:t>Collaboration Webinar Audio Recording</a:t>
            </a:r>
            <a:r>
              <a:rPr lang="en-US" dirty="0" smtClean="0"/>
              <a:t> (September 7, 2016)</a:t>
            </a:r>
          </a:p>
          <a:p>
            <a:r>
              <a:rPr lang="en-US" dirty="0" smtClean="0">
                <a:hlinkClick r:id="rId5"/>
              </a:rPr>
              <a:t>Transportation Procedures Webinar PowerPoint</a:t>
            </a:r>
            <a:r>
              <a:rPr lang="en-US" dirty="0" smtClean="0"/>
              <a:t> (August 31, 2016)</a:t>
            </a:r>
          </a:p>
          <a:p>
            <a:pPr lvl="1"/>
            <a:r>
              <a:rPr lang="en-US" dirty="0" smtClean="0">
                <a:hlinkClick r:id="rId6"/>
              </a:rPr>
              <a:t>Transportation Webinar Audio Recording </a:t>
            </a:r>
            <a:r>
              <a:rPr lang="en-US" dirty="0" smtClean="0"/>
              <a:t>(August 31, 2016) </a:t>
            </a:r>
          </a:p>
          <a:p>
            <a:r>
              <a:rPr lang="en-US" dirty="0" smtClean="0">
                <a:hlinkClick r:id="rId7"/>
              </a:rPr>
              <a:t>Best Interest Determinations and Immediate Enrollment PowerPoint Presentation</a:t>
            </a:r>
            <a:r>
              <a:rPr lang="en-US" dirty="0" smtClean="0"/>
              <a:t> (August 24, 2016)</a:t>
            </a:r>
          </a:p>
          <a:p>
            <a:r>
              <a:rPr lang="en-US" dirty="0" smtClean="0">
                <a:hlinkClick r:id="rId8"/>
              </a:rPr>
              <a:t>Education and Child Welfare Points of Contact Webinar PowerPoint </a:t>
            </a:r>
            <a:r>
              <a:rPr lang="en-US" dirty="0" smtClean="0"/>
              <a:t>(August 17, 2016) </a:t>
            </a:r>
          </a:p>
          <a:p>
            <a:pPr lvl="1"/>
            <a:r>
              <a:rPr lang="en-US" dirty="0" smtClean="0">
                <a:hlinkClick r:id="rId9"/>
              </a:rPr>
              <a:t>Points of Contact Webinar Audio Recording</a:t>
            </a:r>
            <a:r>
              <a:rPr lang="en-US" dirty="0" smtClean="0"/>
              <a:t> (August 17, 2016)</a:t>
            </a:r>
          </a:p>
          <a:p>
            <a:r>
              <a:rPr lang="en-US" dirty="0" smtClean="0">
                <a:hlinkClick r:id="rId10"/>
              </a:rPr>
              <a:t>An Overview of the ED/HHS Joint Guidance PowerPoint Presentation</a:t>
            </a:r>
            <a:r>
              <a:rPr lang="en-US" dirty="0" smtClean="0"/>
              <a:t> (July 27, 2016)</a:t>
            </a:r>
          </a:p>
          <a:p>
            <a:pPr lvl="1"/>
            <a:r>
              <a:rPr lang="en-US" dirty="0" smtClean="0">
                <a:hlinkClick r:id="rId11"/>
              </a:rPr>
              <a:t>Overview Webinar Audio Recording </a:t>
            </a:r>
            <a:r>
              <a:rPr lang="en-US" dirty="0" smtClean="0"/>
              <a:t>(July 27, 2016) </a:t>
            </a:r>
          </a:p>
          <a:p>
            <a:r>
              <a:rPr lang="en-US" dirty="0" smtClean="0">
                <a:hlinkClick r:id="rId12"/>
              </a:rPr>
              <a:t>Foster Care Guidance</a:t>
            </a:r>
            <a:r>
              <a:rPr lang="en-US" dirty="0" smtClean="0"/>
              <a:t> (June 23, 2016)</a:t>
            </a:r>
          </a:p>
          <a:p>
            <a:r>
              <a:rPr lang="en-US" dirty="0" smtClean="0">
                <a:hlinkClick r:id="rId13"/>
              </a:rPr>
              <a:t>Dear Colleague Letter on Foster Care Guidance</a:t>
            </a:r>
            <a:r>
              <a:rPr lang="en-US" dirty="0" smtClean="0"/>
              <a:t> (June 23, 2016)</a:t>
            </a:r>
          </a:p>
          <a:p>
            <a:r>
              <a:rPr lang="en-US" dirty="0" smtClean="0">
                <a:hlinkClick r:id="rId14"/>
              </a:rPr>
              <a:t>Dear Colleague Letter on Foster Care Timelines </a:t>
            </a:r>
            <a:r>
              <a:rPr lang="en-US" dirty="0" smtClean="0"/>
              <a:t>(June 23, 2016)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10/29/17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dirty="0"/>
          </a:p>
        </p:txBody>
      </p:sp>
    </p:spTree>
    <p:extLst>
      <p:ext uri="{BB962C8B-B14F-4D97-AF65-F5344CB8AC3E}">
        <p14:creationId xmlns:p14="http://schemas.microsoft.com/office/powerpoint/2010/main" val="194069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a:t>Month Day Year</a:t>
            </a:r>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a:t>Click to edit Master title style</a:t>
            </a:r>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a:t>Click to edit Master title style</a:t>
            </a:r>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7800412" y="6165453"/>
            <a:ext cx="589915" cy="515620"/>
          </a:xfrm>
          <a:custGeom>
            <a:avLst/>
            <a:gdLst/>
            <a:ahLst/>
            <a:cxnLst/>
            <a:rect l="l" t="t" r="r" b="b"/>
            <a:pathLst>
              <a:path w="589915" h="515620">
                <a:moveTo>
                  <a:pt x="294931" y="0"/>
                </a:moveTo>
                <a:lnTo>
                  <a:pt x="284874" y="3367"/>
                </a:lnTo>
                <a:lnTo>
                  <a:pt x="276139" y="13470"/>
                </a:lnTo>
                <a:lnTo>
                  <a:pt x="4440" y="482952"/>
                </a:lnTo>
                <a:lnTo>
                  <a:pt x="0" y="495597"/>
                </a:lnTo>
                <a:lnTo>
                  <a:pt x="2092" y="505898"/>
                </a:lnTo>
                <a:lnTo>
                  <a:pt x="10057" y="512831"/>
                </a:lnTo>
                <a:lnTo>
                  <a:pt x="23234" y="515370"/>
                </a:lnTo>
                <a:lnTo>
                  <a:pt x="566648" y="515370"/>
                </a:lnTo>
                <a:lnTo>
                  <a:pt x="579808" y="512831"/>
                </a:lnTo>
                <a:lnTo>
                  <a:pt x="587766" y="505898"/>
                </a:lnTo>
                <a:lnTo>
                  <a:pt x="589863" y="495597"/>
                </a:lnTo>
                <a:lnTo>
                  <a:pt x="585437" y="482952"/>
                </a:lnTo>
                <a:lnTo>
                  <a:pt x="313723" y="13470"/>
                </a:lnTo>
                <a:lnTo>
                  <a:pt x="304988" y="3367"/>
                </a:lnTo>
                <a:lnTo>
                  <a:pt x="294931" y="0"/>
                </a:lnTo>
                <a:close/>
              </a:path>
            </a:pathLst>
          </a:custGeom>
          <a:solidFill>
            <a:srgbClr val="2A9741"/>
          </a:solidFill>
        </p:spPr>
        <p:txBody>
          <a:bodyPr wrap="square" lIns="0" tIns="0" rIns="0" bIns="0" rtlCol="0"/>
          <a:lstStyle/>
          <a:p>
            <a:endParaRPr dirty="0"/>
          </a:p>
        </p:txBody>
      </p:sp>
      <p:sp>
        <p:nvSpPr>
          <p:cNvPr id="18" name="bk object 18"/>
          <p:cNvSpPr/>
          <p:nvPr/>
        </p:nvSpPr>
        <p:spPr>
          <a:xfrm>
            <a:off x="8004123" y="6206671"/>
            <a:ext cx="196850" cy="194310"/>
          </a:xfrm>
          <a:custGeom>
            <a:avLst/>
            <a:gdLst/>
            <a:ahLst/>
            <a:cxnLst/>
            <a:rect l="l" t="t" r="r" b="b"/>
            <a:pathLst>
              <a:path w="196850" h="194310">
                <a:moveTo>
                  <a:pt x="113758" y="135904"/>
                </a:moveTo>
                <a:lnTo>
                  <a:pt x="42672" y="135904"/>
                </a:lnTo>
                <a:lnTo>
                  <a:pt x="48544" y="137856"/>
                </a:lnTo>
                <a:lnTo>
                  <a:pt x="50501" y="142541"/>
                </a:lnTo>
                <a:lnTo>
                  <a:pt x="72036" y="188630"/>
                </a:lnTo>
                <a:lnTo>
                  <a:pt x="73993" y="193712"/>
                </a:lnTo>
                <a:lnTo>
                  <a:pt x="78299" y="193712"/>
                </a:lnTo>
                <a:lnTo>
                  <a:pt x="81039" y="189411"/>
                </a:lnTo>
                <a:lnTo>
                  <a:pt x="113758" y="135904"/>
                </a:lnTo>
                <a:close/>
              </a:path>
              <a:path w="196850" h="194310">
                <a:moveTo>
                  <a:pt x="163484" y="122232"/>
                </a:moveTo>
                <a:lnTo>
                  <a:pt x="127235" y="122232"/>
                </a:lnTo>
                <a:lnTo>
                  <a:pt x="131154" y="125747"/>
                </a:lnTo>
                <a:lnTo>
                  <a:pt x="191442" y="176917"/>
                </a:lnTo>
                <a:lnTo>
                  <a:pt x="195356" y="180431"/>
                </a:lnTo>
                <a:lnTo>
                  <a:pt x="196531" y="179260"/>
                </a:lnTo>
                <a:lnTo>
                  <a:pt x="193790" y="174959"/>
                </a:lnTo>
                <a:lnTo>
                  <a:pt x="163484" y="122232"/>
                </a:lnTo>
                <a:close/>
              </a:path>
              <a:path w="196850" h="194310">
                <a:moveTo>
                  <a:pt x="93570" y="0"/>
                </a:moveTo>
                <a:lnTo>
                  <a:pt x="89259" y="0"/>
                </a:lnTo>
                <a:lnTo>
                  <a:pt x="86519" y="4685"/>
                </a:lnTo>
                <a:lnTo>
                  <a:pt x="2740" y="150746"/>
                </a:lnTo>
                <a:lnTo>
                  <a:pt x="0" y="155041"/>
                </a:lnTo>
                <a:lnTo>
                  <a:pt x="1957" y="156993"/>
                </a:lnTo>
                <a:lnTo>
                  <a:pt x="6263" y="154651"/>
                </a:lnTo>
                <a:lnTo>
                  <a:pt x="38366" y="138246"/>
                </a:lnTo>
                <a:lnTo>
                  <a:pt x="42672" y="135904"/>
                </a:lnTo>
                <a:lnTo>
                  <a:pt x="113758" y="135904"/>
                </a:lnTo>
                <a:lnTo>
                  <a:pt x="119014" y="127308"/>
                </a:lnTo>
                <a:lnTo>
                  <a:pt x="121754" y="123013"/>
                </a:lnTo>
                <a:lnTo>
                  <a:pt x="127235" y="122232"/>
                </a:lnTo>
                <a:lnTo>
                  <a:pt x="163484" y="122232"/>
                </a:lnTo>
                <a:lnTo>
                  <a:pt x="95919" y="4685"/>
                </a:lnTo>
                <a:lnTo>
                  <a:pt x="93570" y="0"/>
                </a:lnTo>
                <a:close/>
              </a:path>
            </a:pathLst>
          </a:custGeom>
          <a:solidFill>
            <a:srgbClr val="FDFDFD"/>
          </a:solidFill>
        </p:spPr>
        <p:txBody>
          <a:bodyPr wrap="square" lIns="0" tIns="0" rIns="0" bIns="0" rtlCol="0"/>
          <a:lstStyle/>
          <a:p>
            <a:endParaRPr dirty="0"/>
          </a:p>
        </p:txBody>
      </p:sp>
      <p:sp>
        <p:nvSpPr>
          <p:cNvPr id="19" name="bk object 19"/>
          <p:cNvSpPr/>
          <p:nvPr/>
        </p:nvSpPr>
        <p:spPr>
          <a:xfrm>
            <a:off x="7938741" y="6460925"/>
            <a:ext cx="146050" cy="161925"/>
          </a:xfrm>
          <a:custGeom>
            <a:avLst/>
            <a:gdLst/>
            <a:ahLst/>
            <a:cxnLst/>
            <a:rect l="l" t="t" r="r" b="b"/>
            <a:pathLst>
              <a:path w="146050" h="161925">
                <a:moveTo>
                  <a:pt x="80653" y="0"/>
                </a:moveTo>
                <a:lnTo>
                  <a:pt x="49220" y="6316"/>
                </a:lnTo>
                <a:lnTo>
                  <a:pt x="23588" y="23580"/>
                </a:lnTo>
                <a:lnTo>
                  <a:pt x="6325" y="49267"/>
                </a:lnTo>
                <a:lnTo>
                  <a:pt x="0" y="80850"/>
                </a:lnTo>
                <a:lnTo>
                  <a:pt x="6325" y="112042"/>
                </a:lnTo>
                <a:lnTo>
                  <a:pt x="23588" y="137631"/>
                </a:lnTo>
                <a:lnTo>
                  <a:pt x="49220" y="154944"/>
                </a:lnTo>
                <a:lnTo>
                  <a:pt x="80653" y="161309"/>
                </a:lnTo>
                <a:lnTo>
                  <a:pt x="98568" y="159332"/>
                </a:lnTo>
                <a:lnTo>
                  <a:pt x="142115" y="133191"/>
                </a:lnTo>
                <a:lnTo>
                  <a:pt x="144463" y="130062"/>
                </a:lnTo>
                <a:lnTo>
                  <a:pt x="142115" y="128501"/>
                </a:lnTo>
                <a:lnTo>
                  <a:pt x="129101" y="121082"/>
                </a:lnTo>
                <a:lnTo>
                  <a:pt x="80653" y="121082"/>
                </a:lnTo>
                <a:lnTo>
                  <a:pt x="64937" y="117927"/>
                </a:lnTo>
                <a:lnTo>
                  <a:pt x="52122" y="109316"/>
                </a:lnTo>
                <a:lnTo>
                  <a:pt x="43491" y="96529"/>
                </a:lnTo>
                <a:lnTo>
                  <a:pt x="40329" y="80850"/>
                </a:lnTo>
                <a:lnTo>
                  <a:pt x="43491" y="64946"/>
                </a:lnTo>
                <a:lnTo>
                  <a:pt x="52122" y="52044"/>
                </a:lnTo>
                <a:lnTo>
                  <a:pt x="64937" y="43389"/>
                </a:lnTo>
                <a:lnTo>
                  <a:pt x="80653" y="40227"/>
                </a:lnTo>
                <a:lnTo>
                  <a:pt x="133804" y="40227"/>
                </a:lnTo>
                <a:lnTo>
                  <a:pt x="144463" y="33979"/>
                </a:lnTo>
                <a:lnTo>
                  <a:pt x="145246" y="33589"/>
                </a:lnTo>
                <a:lnTo>
                  <a:pt x="145246" y="32808"/>
                </a:lnTo>
                <a:lnTo>
                  <a:pt x="145638" y="32418"/>
                </a:lnTo>
                <a:lnTo>
                  <a:pt x="144855" y="31637"/>
                </a:lnTo>
                <a:lnTo>
                  <a:pt x="144855" y="31246"/>
                </a:lnTo>
                <a:lnTo>
                  <a:pt x="132236" y="18288"/>
                </a:lnTo>
                <a:lnTo>
                  <a:pt x="117011" y="8444"/>
                </a:lnTo>
                <a:lnTo>
                  <a:pt x="99657" y="2190"/>
                </a:lnTo>
                <a:lnTo>
                  <a:pt x="80653" y="0"/>
                </a:lnTo>
                <a:close/>
              </a:path>
              <a:path w="146050" h="161925">
                <a:moveTo>
                  <a:pt x="109228" y="109363"/>
                </a:moveTo>
                <a:lnTo>
                  <a:pt x="80653" y="121082"/>
                </a:lnTo>
                <a:lnTo>
                  <a:pt x="129101" y="121082"/>
                </a:lnTo>
                <a:lnTo>
                  <a:pt x="111968" y="111315"/>
                </a:lnTo>
                <a:lnTo>
                  <a:pt x="109228" y="109363"/>
                </a:lnTo>
                <a:close/>
              </a:path>
              <a:path w="146050" h="161925">
                <a:moveTo>
                  <a:pt x="133804" y="40227"/>
                </a:moveTo>
                <a:lnTo>
                  <a:pt x="80653" y="40227"/>
                </a:lnTo>
                <a:lnTo>
                  <a:pt x="88861" y="41008"/>
                </a:lnTo>
                <a:lnTo>
                  <a:pt x="96408" y="43255"/>
                </a:lnTo>
                <a:lnTo>
                  <a:pt x="103222" y="46820"/>
                </a:lnTo>
                <a:lnTo>
                  <a:pt x="109228" y="51555"/>
                </a:lnTo>
                <a:lnTo>
                  <a:pt x="111185" y="53507"/>
                </a:lnTo>
                <a:lnTo>
                  <a:pt x="113143" y="52336"/>
                </a:lnTo>
                <a:lnTo>
                  <a:pt x="133804" y="40227"/>
                </a:lnTo>
                <a:close/>
              </a:path>
            </a:pathLst>
          </a:custGeom>
          <a:solidFill>
            <a:srgbClr val="FDFDFD"/>
          </a:solidFill>
        </p:spPr>
        <p:txBody>
          <a:bodyPr wrap="square" lIns="0" tIns="0" rIns="0" bIns="0" rtlCol="0"/>
          <a:lstStyle/>
          <a:p>
            <a:endParaRPr dirty="0"/>
          </a:p>
        </p:txBody>
      </p:sp>
      <p:sp>
        <p:nvSpPr>
          <p:cNvPr id="20" name="bk object 20"/>
          <p:cNvSpPr/>
          <p:nvPr/>
        </p:nvSpPr>
        <p:spPr>
          <a:xfrm>
            <a:off x="8094557" y="6460925"/>
            <a:ext cx="161925" cy="161925"/>
          </a:xfrm>
          <a:custGeom>
            <a:avLst/>
            <a:gdLst/>
            <a:ahLst/>
            <a:cxnLst/>
            <a:rect l="l" t="t" r="r" b="b"/>
            <a:pathLst>
              <a:path w="161925" h="161925">
                <a:moveTo>
                  <a:pt x="81044" y="0"/>
                </a:moveTo>
                <a:lnTo>
                  <a:pt x="49550" y="6316"/>
                </a:lnTo>
                <a:lnTo>
                  <a:pt x="23784" y="23580"/>
                </a:lnTo>
                <a:lnTo>
                  <a:pt x="6386" y="49267"/>
                </a:lnTo>
                <a:lnTo>
                  <a:pt x="0" y="80850"/>
                </a:lnTo>
                <a:lnTo>
                  <a:pt x="6386" y="112042"/>
                </a:lnTo>
                <a:lnTo>
                  <a:pt x="23784" y="137631"/>
                </a:lnTo>
                <a:lnTo>
                  <a:pt x="49550" y="154944"/>
                </a:lnTo>
                <a:lnTo>
                  <a:pt x="81044" y="161309"/>
                </a:lnTo>
                <a:lnTo>
                  <a:pt x="112474" y="154944"/>
                </a:lnTo>
                <a:lnTo>
                  <a:pt x="138107" y="137631"/>
                </a:lnTo>
                <a:lnTo>
                  <a:pt x="149272" y="121082"/>
                </a:lnTo>
                <a:lnTo>
                  <a:pt x="81044" y="121082"/>
                </a:lnTo>
                <a:lnTo>
                  <a:pt x="65102" y="117927"/>
                </a:lnTo>
                <a:lnTo>
                  <a:pt x="52171" y="109316"/>
                </a:lnTo>
                <a:lnTo>
                  <a:pt x="43497" y="96529"/>
                </a:lnTo>
                <a:lnTo>
                  <a:pt x="40329" y="80850"/>
                </a:lnTo>
                <a:lnTo>
                  <a:pt x="43497" y="64946"/>
                </a:lnTo>
                <a:lnTo>
                  <a:pt x="52171" y="52044"/>
                </a:lnTo>
                <a:lnTo>
                  <a:pt x="65102" y="43389"/>
                </a:lnTo>
                <a:lnTo>
                  <a:pt x="81044" y="40227"/>
                </a:lnTo>
                <a:lnTo>
                  <a:pt x="149295" y="40227"/>
                </a:lnTo>
                <a:lnTo>
                  <a:pt x="138107" y="23580"/>
                </a:lnTo>
                <a:lnTo>
                  <a:pt x="112474" y="6316"/>
                </a:lnTo>
                <a:lnTo>
                  <a:pt x="81044" y="0"/>
                </a:lnTo>
                <a:close/>
              </a:path>
              <a:path w="161925" h="161925">
                <a:moveTo>
                  <a:pt x="149295" y="40227"/>
                </a:moveTo>
                <a:lnTo>
                  <a:pt x="81044" y="40227"/>
                </a:lnTo>
                <a:lnTo>
                  <a:pt x="96758" y="43389"/>
                </a:lnTo>
                <a:lnTo>
                  <a:pt x="109573" y="52044"/>
                </a:lnTo>
                <a:lnTo>
                  <a:pt x="118205" y="64946"/>
                </a:lnTo>
                <a:lnTo>
                  <a:pt x="121368" y="80850"/>
                </a:lnTo>
                <a:lnTo>
                  <a:pt x="118205" y="96529"/>
                </a:lnTo>
                <a:lnTo>
                  <a:pt x="109573" y="109316"/>
                </a:lnTo>
                <a:lnTo>
                  <a:pt x="96758" y="117927"/>
                </a:lnTo>
                <a:lnTo>
                  <a:pt x="81044" y="121082"/>
                </a:lnTo>
                <a:lnTo>
                  <a:pt x="149272" y="121082"/>
                </a:lnTo>
                <a:lnTo>
                  <a:pt x="155371" y="112042"/>
                </a:lnTo>
                <a:lnTo>
                  <a:pt x="161697" y="80850"/>
                </a:lnTo>
                <a:lnTo>
                  <a:pt x="155371" y="49267"/>
                </a:lnTo>
                <a:lnTo>
                  <a:pt x="149295" y="40227"/>
                </a:lnTo>
                <a:close/>
              </a:path>
            </a:pathLst>
          </a:custGeom>
          <a:solidFill>
            <a:srgbClr val="FDFDFD"/>
          </a:solidFill>
        </p:spPr>
        <p:txBody>
          <a:bodyPr wrap="square" lIns="0" tIns="0" rIns="0" bIns="0" rtlCol="0"/>
          <a:lstStyle/>
          <a:p>
            <a:endParaRPr dirty="0"/>
          </a:p>
        </p:txBody>
      </p:sp>
      <p:sp>
        <p:nvSpPr>
          <p:cNvPr id="21" name="bk object 21"/>
          <p:cNvSpPr/>
          <p:nvPr/>
        </p:nvSpPr>
        <p:spPr>
          <a:xfrm>
            <a:off x="8408553" y="6655438"/>
            <a:ext cx="17780" cy="25400"/>
          </a:xfrm>
          <a:custGeom>
            <a:avLst/>
            <a:gdLst/>
            <a:ahLst/>
            <a:cxnLst/>
            <a:rect l="l" t="t" r="r" b="b"/>
            <a:pathLst>
              <a:path w="17779" h="25400">
                <a:moveTo>
                  <a:pt x="10960" y="4294"/>
                </a:moveTo>
                <a:lnTo>
                  <a:pt x="6263" y="4294"/>
                </a:lnTo>
                <a:lnTo>
                  <a:pt x="6263" y="24994"/>
                </a:lnTo>
                <a:lnTo>
                  <a:pt x="10960" y="24994"/>
                </a:lnTo>
                <a:lnTo>
                  <a:pt x="10960" y="4294"/>
                </a:lnTo>
                <a:close/>
              </a:path>
              <a:path w="17779" h="25400">
                <a:moveTo>
                  <a:pt x="17223" y="0"/>
                </a:moveTo>
                <a:lnTo>
                  <a:pt x="0" y="0"/>
                </a:lnTo>
                <a:lnTo>
                  <a:pt x="0" y="3904"/>
                </a:lnTo>
                <a:lnTo>
                  <a:pt x="365" y="4294"/>
                </a:lnTo>
                <a:lnTo>
                  <a:pt x="17223" y="4294"/>
                </a:lnTo>
                <a:lnTo>
                  <a:pt x="17223" y="0"/>
                </a:lnTo>
                <a:close/>
              </a:path>
            </a:pathLst>
          </a:custGeom>
          <a:solidFill>
            <a:srgbClr val="2A9741"/>
          </a:solidFill>
        </p:spPr>
        <p:txBody>
          <a:bodyPr wrap="square" lIns="0" tIns="0" rIns="0" bIns="0" rtlCol="0"/>
          <a:lstStyle/>
          <a:p>
            <a:endParaRPr dirty="0"/>
          </a:p>
        </p:txBody>
      </p:sp>
      <p:sp>
        <p:nvSpPr>
          <p:cNvPr id="22" name="bk object 22"/>
          <p:cNvSpPr/>
          <p:nvPr/>
        </p:nvSpPr>
        <p:spPr>
          <a:xfrm>
            <a:off x="8431256" y="6655048"/>
            <a:ext cx="28575" cy="26034"/>
          </a:xfrm>
          <a:custGeom>
            <a:avLst/>
            <a:gdLst/>
            <a:ahLst/>
            <a:cxnLst/>
            <a:rect l="l" t="t" r="r" b="b"/>
            <a:pathLst>
              <a:path w="28575" h="26034">
                <a:moveTo>
                  <a:pt x="11359" y="11323"/>
                </a:moveTo>
                <a:lnTo>
                  <a:pt x="6628" y="11323"/>
                </a:lnTo>
                <a:lnTo>
                  <a:pt x="13309" y="25384"/>
                </a:lnTo>
                <a:lnTo>
                  <a:pt x="13309" y="25775"/>
                </a:lnTo>
                <a:lnTo>
                  <a:pt x="14874" y="25775"/>
                </a:lnTo>
                <a:lnTo>
                  <a:pt x="15240" y="25384"/>
                </a:lnTo>
                <a:lnTo>
                  <a:pt x="18892" y="17185"/>
                </a:lnTo>
                <a:lnTo>
                  <a:pt x="14091" y="17185"/>
                </a:lnTo>
                <a:lnTo>
                  <a:pt x="11359" y="11323"/>
                </a:lnTo>
                <a:close/>
              </a:path>
              <a:path w="28575" h="26034">
                <a:moveTo>
                  <a:pt x="5845" y="0"/>
                </a:moveTo>
                <a:lnTo>
                  <a:pt x="4279" y="0"/>
                </a:lnTo>
                <a:lnTo>
                  <a:pt x="4279" y="390"/>
                </a:lnTo>
                <a:lnTo>
                  <a:pt x="0" y="24603"/>
                </a:lnTo>
                <a:lnTo>
                  <a:pt x="0" y="25384"/>
                </a:lnTo>
                <a:lnTo>
                  <a:pt x="4697" y="25384"/>
                </a:lnTo>
                <a:lnTo>
                  <a:pt x="4697" y="24994"/>
                </a:lnTo>
                <a:lnTo>
                  <a:pt x="6628" y="11323"/>
                </a:lnTo>
                <a:lnTo>
                  <a:pt x="11359" y="11323"/>
                </a:lnTo>
                <a:lnTo>
                  <a:pt x="6263" y="390"/>
                </a:lnTo>
                <a:lnTo>
                  <a:pt x="5845" y="0"/>
                </a:lnTo>
                <a:close/>
              </a:path>
              <a:path w="28575" h="26034">
                <a:moveTo>
                  <a:pt x="25807" y="11323"/>
                </a:moveTo>
                <a:lnTo>
                  <a:pt x="21503" y="11323"/>
                </a:lnTo>
                <a:lnTo>
                  <a:pt x="23486" y="24994"/>
                </a:lnTo>
                <a:lnTo>
                  <a:pt x="23851" y="25384"/>
                </a:lnTo>
                <a:lnTo>
                  <a:pt x="28549" y="25384"/>
                </a:lnTo>
                <a:lnTo>
                  <a:pt x="28183" y="24603"/>
                </a:lnTo>
                <a:lnTo>
                  <a:pt x="25807" y="11323"/>
                </a:lnTo>
                <a:close/>
              </a:path>
              <a:path w="28575" h="26034">
                <a:moveTo>
                  <a:pt x="23851" y="0"/>
                </a:moveTo>
                <a:lnTo>
                  <a:pt x="22286" y="0"/>
                </a:lnTo>
                <a:lnTo>
                  <a:pt x="22286" y="390"/>
                </a:lnTo>
                <a:lnTo>
                  <a:pt x="14091" y="17185"/>
                </a:lnTo>
                <a:lnTo>
                  <a:pt x="18892" y="17185"/>
                </a:lnTo>
                <a:lnTo>
                  <a:pt x="21503" y="11323"/>
                </a:lnTo>
                <a:lnTo>
                  <a:pt x="25807" y="11323"/>
                </a:lnTo>
                <a:lnTo>
                  <a:pt x="23851" y="390"/>
                </a:lnTo>
                <a:lnTo>
                  <a:pt x="23851" y="0"/>
                </a:lnTo>
                <a:close/>
              </a:path>
            </a:pathLst>
          </a:custGeom>
          <a:solidFill>
            <a:srgbClr val="2A9741"/>
          </a:solidFill>
        </p:spPr>
        <p:txBody>
          <a:bodyPr wrap="square" lIns="0" tIns="0" rIns="0" bIns="0" rtlCol="0"/>
          <a:lstStyle/>
          <a:p>
            <a:endParaRPr dirty="0"/>
          </a:p>
        </p:txBody>
      </p:sp>
      <p:sp>
        <p:nvSpPr>
          <p:cNvPr id="23" name="bk object 23"/>
          <p:cNvSpPr/>
          <p:nvPr/>
        </p:nvSpPr>
        <p:spPr>
          <a:xfrm>
            <a:off x="8215789" y="6164867"/>
            <a:ext cx="586740" cy="513080"/>
          </a:xfrm>
          <a:custGeom>
            <a:avLst/>
            <a:gdLst/>
            <a:ahLst/>
            <a:cxnLst/>
            <a:rect l="l" t="t" r="r" b="b"/>
            <a:pathLst>
              <a:path w="586740" h="513079">
                <a:moveTo>
                  <a:pt x="563487" y="0"/>
                </a:moveTo>
                <a:lnTo>
                  <a:pt x="23231" y="0"/>
                </a:lnTo>
                <a:lnTo>
                  <a:pt x="10056" y="2534"/>
                </a:lnTo>
                <a:lnTo>
                  <a:pt x="2092" y="9462"/>
                </a:lnTo>
                <a:lnTo>
                  <a:pt x="0" y="19766"/>
                </a:lnTo>
                <a:lnTo>
                  <a:pt x="4442" y="32433"/>
                </a:lnTo>
                <a:lnTo>
                  <a:pt x="274549" y="499161"/>
                </a:lnTo>
                <a:lnTo>
                  <a:pt x="283291" y="509267"/>
                </a:lnTo>
                <a:lnTo>
                  <a:pt x="293364" y="512636"/>
                </a:lnTo>
                <a:lnTo>
                  <a:pt x="303438" y="509267"/>
                </a:lnTo>
                <a:lnTo>
                  <a:pt x="312180" y="499161"/>
                </a:lnTo>
                <a:lnTo>
                  <a:pt x="582276" y="32433"/>
                </a:lnTo>
                <a:lnTo>
                  <a:pt x="586732" y="19766"/>
                </a:lnTo>
                <a:lnTo>
                  <a:pt x="584645" y="9462"/>
                </a:lnTo>
                <a:lnTo>
                  <a:pt x="576676" y="2534"/>
                </a:lnTo>
                <a:lnTo>
                  <a:pt x="563487" y="0"/>
                </a:lnTo>
                <a:close/>
              </a:path>
            </a:pathLst>
          </a:custGeom>
          <a:solidFill>
            <a:srgbClr val="465153"/>
          </a:solidFill>
        </p:spPr>
        <p:txBody>
          <a:bodyPr wrap="square" lIns="0" tIns="0" rIns="0" bIns="0" rtlCol="0"/>
          <a:lstStyle/>
          <a:p>
            <a:endParaRPr dirty="0"/>
          </a:p>
        </p:txBody>
      </p:sp>
      <p:sp>
        <p:nvSpPr>
          <p:cNvPr id="24" name="bk object 24"/>
          <p:cNvSpPr/>
          <p:nvPr/>
        </p:nvSpPr>
        <p:spPr>
          <a:xfrm>
            <a:off x="8444565" y="6479672"/>
            <a:ext cx="163830" cy="85090"/>
          </a:xfrm>
          <a:custGeom>
            <a:avLst/>
            <a:gdLst/>
            <a:ahLst/>
            <a:cxnLst/>
            <a:rect l="l" t="t" r="r" b="b"/>
            <a:pathLst>
              <a:path w="163829" h="85090">
                <a:moveTo>
                  <a:pt x="163258" y="0"/>
                </a:moveTo>
                <a:lnTo>
                  <a:pt x="0" y="58588"/>
                </a:lnTo>
                <a:lnTo>
                  <a:pt x="15240" y="84759"/>
                </a:lnTo>
                <a:lnTo>
                  <a:pt x="140137" y="40232"/>
                </a:lnTo>
                <a:lnTo>
                  <a:pt x="163258" y="0"/>
                </a:lnTo>
                <a:close/>
              </a:path>
            </a:pathLst>
          </a:custGeom>
          <a:solidFill>
            <a:srgbClr val="FDFDFD"/>
          </a:solidFill>
        </p:spPr>
        <p:txBody>
          <a:bodyPr wrap="square" lIns="0" tIns="0" rIns="0" bIns="0" rtlCol="0"/>
          <a:lstStyle/>
          <a:p>
            <a:endParaRPr dirty="0"/>
          </a:p>
        </p:txBody>
      </p:sp>
      <p:sp>
        <p:nvSpPr>
          <p:cNvPr id="25" name="bk object 25"/>
          <p:cNvSpPr/>
          <p:nvPr/>
        </p:nvSpPr>
        <p:spPr>
          <a:xfrm>
            <a:off x="8466069" y="6536308"/>
            <a:ext cx="109220" cy="65405"/>
          </a:xfrm>
          <a:custGeom>
            <a:avLst/>
            <a:gdLst/>
            <a:ahLst/>
            <a:cxnLst/>
            <a:rect l="l" t="t" r="r" b="b"/>
            <a:pathLst>
              <a:path w="109220" h="65404">
                <a:moveTo>
                  <a:pt x="108873" y="0"/>
                </a:moveTo>
                <a:lnTo>
                  <a:pt x="0" y="39055"/>
                </a:lnTo>
                <a:lnTo>
                  <a:pt x="14874" y="64836"/>
                </a:lnTo>
                <a:lnTo>
                  <a:pt x="86535" y="39055"/>
                </a:lnTo>
                <a:lnTo>
                  <a:pt x="108873" y="0"/>
                </a:lnTo>
                <a:close/>
              </a:path>
            </a:pathLst>
          </a:custGeom>
          <a:solidFill>
            <a:srgbClr val="FDFDFD"/>
          </a:solidFill>
        </p:spPr>
        <p:txBody>
          <a:bodyPr wrap="square" lIns="0" tIns="0" rIns="0" bIns="0" rtlCol="0"/>
          <a:lstStyle/>
          <a:p>
            <a:endParaRPr dirty="0"/>
          </a:p>
        </p:txBody>
      </p:sp>
      <p:sp>
        <p:nvSpPr>
          <p:cNvPr id="26" name="bk object 26"/>
          <p:cNvSpPr/>
          <p:nvPr/>
        </p:nvSpPr>
        <p:spPr>
          <a:xfrm>
            <a:off x="8487207" y="6592159"/>
            <a:ext cx="55880" cy="45720"/>
          </a:xfrm>
          <a:custGeom>
            <a:avLst/>
            <a:gdLst/>
            <a:ahLst/>
            <a:cxnLst/>
            <a:rect l="l" t="t" r="r" b="b"/>
            <a:pathLst>
              <a:path w="55879" h="45720">
                <a:moveTo>
                  <a:pt x="55637" y="0"/>
                </a:moveTo>
                <a:lnTo>
                  <a:pt x="0" y="19923"/>
                </a:lnTo>
                <a:lnTo>
                  <a:pt x="9394" y="36327"/>
                </a:lnTo>
                <a:lnTo>
                  <a:pt x="15372" y="42919"/>
                </a:lnTo>
                <a:lnTo>
                  <a:pt x="22103" y="45116"/>
                </a:lnTo>
                <a:lnTo>
                  <a:pt x="28756" y="42919"/>
                </a:lnTo>
                <a:lnTo>
                  <a:pt x="34499" y="36327"/>
                </a:lnTo>
                <a:lnTo>
                  <a:pt x="55637" y="0"/>
                </a:lnTo>
                <a:close/>
              </a:path>
            </a:pathLst>
          </a:custGeom>
          <a:solidFill>
            <a:srgbClr val="FDFDFD"/>
          </a:solidFill>
        </p:spPr>
        <p:txBody>
          <a:bodyPr wrap="square" lIns="0" tIns="0" rIns="0" bIns="0" rtlCol="0"/>
          <a:lstStyle/>
          <a:p>
            <a:endParaRPr dirty="0"/>
          </a:p>
        </p:txBody>
      </p:sp>
      <p:sp>
        <p:nvSpPr>
          <p:cNvPr id="27" name="bk object 27"/>
          <p:cNvSpPr/>
          <p:nvPr/>
        </p:nvSpPr>
        <p:spPr>
          <a:xfrm>
            <a:off x="8407352" y="6474205"/>
            <a:ext cx="90170" cy="53340"/>
          </a:xfrm>
          <a:custGeom>
            <a:avLst/>
            <a:gdLst/>
            <a:ahLst/>
            <a:cxnLst/>
            <a:rect l="l" t="t" r="r" b="b"/>
            <a:pathLst>
              <a:path w="90170" h="53340">
                <a:moveTo>
                  <a:pt x="0" y="0"/>
                </a:moveTo>
                <a:lnTo>
                  <a:pt x="30950" y="53117"/>
                </a:lnTo>
                <a:lnTo>
                  <a:pt x="90032" y="31637"/>
                </a:lnTo>
                <a:lnTo>
                  <a:pt x="0" y="0"/>
                </a:lnTo>
                <a:close/>
              </a:path>
            </a:pathLst>
          </a:custGeom>
          <a:solidFill>
            <a:srgbClr val="F9C32C"/>
          </a:solidFill>
        </p:spPr>
        <p:txBody>
          <a:bodyPr wrap="square" lIns="0" tIns="0" rIns="0" bIns="0" rtlCol="0"/>
          <a:lstStyle/>
          <a:p>
            <a:endParaRPr dirty="0"/>
          </a:p>
        </p:txBody>
      </p:sp>
      <p:sp>
        <p:nvSpPr>
          <p:cNvPr id="28" name="bk object 28"/>
          <p:cNvSpPr/>
          <p:nvPr/>
        </p:nvSpPr>
        <p:spPr>
          <a:xfrm>
            <a:off x="8395609" y="6193344"/>
            <a:ext cx="66040" cy="77470"/>
          </a:xfrm>
          <a:custGeom>
            <a:avLst/>
            <a:gdLst/>
            <a:ahLst/>
            <a:cxnLst/>
            <a:rect l="l" t="t" r="r" b="b"/>
            <a:pathLst>
              <a:path w="66040" h="77470">
                <a:moveTo>
                  <a:pt x="38779" y="0"/>
                </a:moveTo>
                <a:lnTo>
                  <a:pt x="23626" y="3027"/>
                </a:lnTo>
                <a:lnTo>
                  <a:pt x="11306" y="11297"/>
                </a:lnTo>
                <a:lnTo>
                  <a:pt x="3027" y="23588"/>
                </a:lnTo>
                <a:lnTo>
                  <a:pt x="0" y="38680"/>
                </a:lnTo>
                <a:lnTo>
                  <a:pt x="3027" y="53793"/>
                </a:lnTo>
                <a:lnTo>
                  <a:pt x="11306" y="66082"/>
                </a:lnTo>
                <a:lnTo>
                  <a:pt x="23626" y="74340"/>
                </a:lnTo>
                <a:lnTo>
                  <a:pt x="38779" y="77361"/>
                </a:lnTo>
                <a:lnTo>
                  <a:pt x="45948" y="76702"/>
                </a:lnTo>
                <a:lnTo>
                  <a:pt x="65762" y="64862"/>
                </a:lnTo>
                <a:lnTo>
                  <a:pt x="64979" y="64081"/>
                </a:lnTo>
                <a:lnTo>
                  <a:pt x="61417" y="60176"/>
                </a:lnTo>
                <a:lnTo>
                  <a:pt x="39561" y="60176"/>
                </a:lnTo>
                <a:lnTo>
                  <a:pt x="31128" y="58406"/>
                </a:lnTo>
                <a:lnTo>
                  <a:pt x="24432" y="53635"/>
                </a:lnTo>
                <a:lnTo>
                  <a:pt x="20016" y="46669"/>
                </a:lnTo>
                <a:lnTo>
                  <a:pt x="18423" y="38316"/>
                </a:lnTo>
                <a:lnTo>
                  <a:pt x="20016" y="29717"/>
                </a:lnTo>
                <a:lnTo>
                  <a:pt x="24432" y="22626"/>
                </a:lnTo>
                <a:lnTo>
                  <a:pt x="31128" y="17810"/>
                </a:lnTo>
                <a:lnTo>
                  <a:pt x="39561" y="16034"/>
                </a:lnTo>
                <a:lnTo>
                  <a:pt x="62000" y="16034"/>
                </a:lnTo>
                <a:lnTo>
                  <a:pt x="64979" y="12911"/>
                </a:lnTo>
                <a:lnTo>
                  <a:pt x="65762" y="12130"/>
                </a:lnTo>
                <a:lnTo>
                  <a:pt x="65762" y="10568"/>
                </a:lnTo>
                <a:lnTo>
                  <a:pt x="64979" y="9787"/>
                </a:lnTo>
                <a:lnTo>
                  <a:pt x="59300" y="5468"/>
                </a:lnTo>
                <a:lnTo>
                  <a:pt x="53210" y="2414"/>
                </a:lnTo>
                <a:lnTo>
                  <a:pt x="46454" y="599"/>
                </a:lnTo>
                <a:lnTo>
                  <a:pt x="38779" y="0"/>
                </a:lnTo>
                <a:close/>
              </a:path>
              <a:path w="66040" h="77470">
                <a:moveTo>
                  <a:pt x="56002" y="54319"/>
                </a:moveTo>
                <a:lnTo>
                  <a:pt x="54802" y="54319"/>
                </a:lnTo>
                <a:lnTo>
                  <a:pt x="54019" y="55100"/>
                </a:lnTo>
                <a:lnTo>
                  <a:pt x="50104" y="58224"/>
                </a:lnTo>
                <a:lnTo>
                  <a:pt x="44624" y="60176"/>
                </a:lnTo>
                <a:lnTo>
                  <a:pt x="61417" y="60176"/>
                </a:lnTo>
                <a:lnTo>
                  <a:pt x="56785" y="55100"/>
                </a:lnTo>
                <a:lnTo>
                  <a:pt x="56002" y="54319"/>
                </a:lnTo>
                <a:close/>
              </a:path>
              <a:path w="66040" h="77470">
                <a:moveTo>
                  <a:pt x="62000" y="16034"/>
                </a:moveTo>
                <a:lnTo>
                  <a:pt x="44624" y="16034"/>
                </a:lnTo>
                <a:lnTo>
                  <a:pt x="50104" y="18012"/>
                </a:lnTo>
                <a:lnTo>
                  <a:pt x="54019" y="21501"/>
                </a:lnTo>
                <a:lnTo>
                  <a:pt x="54802" y="22281"/>
                </a:lnTo>
                <a:lnTo>
                  <a:pt x="56002" y="22281"/>
                </a:lnTo>
                <a:lnTo>
                  <a:pt x="56785" y="21501"/>
                </a:lnTo>
                <a:lnTo>
                  <a:pt x="62000" y="16034"/>
                </a:lnTo>
                <a:close/>
              </a:path>
            </a:pathLst>
          </a:custGeom>
          <a:solidFill>
            <a:srgbClr val="FDFDFD"/>
          </a:solidFill>
        </p:spPr>
        <p:txBody>
          <a:bodyPr wrap="square" lIns="0" tIns="0" rIns="0" bIns="0" rtlCol="0"/>
          <a:lstStyle/>
          <a:p>
            <a:endParaRPr dirty="0"/>
          </a:p>
        </p:txBody>
      </p:sp>
      <p:sp>
        <p:nvSpPr>
          <p:cNvPr id="29" name="bk object 29"/>
          <p:cNvSpPr/>
          <p:nvPr/>
        </p:nvSpPr>
        <p:spPr>
          <a:xfrm>
            <a:off x="8487624" y="6194177"/>
            <a:ext cx="66040" cy="75565"/>
          </a:xfrm>
          <a:custGeom>
            <a:avLst/>
            <a:gdLst/>
            <a:ahLst/>
            <a:cxnLst/>
            <a:rect l="l" t="t" r="r" b="b"/>
            <a:pathLst>
              <a:path w="66040" h="75564">
                <a:moveTo>
                  <a:pt x="28183" y="0"/>
                </a:moveTo>
                <a:lnTo>
                  <a:pt x="782" y="0"/>
                </a:lnTo>
                <a:lnTo>
                  <a:pt x="0" y="1145"/>
                </a:lnTo>
                <a:lnTo>
                  <a:pt x="0" y="74576"/>
                </a:lnTo>
                <a:lnTo>
                  <a:pt x="782" y="75357"/>
                </a:lnTo>
                <a:lnTo>
                  <a:pt x="28183" y="75357"/>
                </a:lnTo>
                <a:lnTo>
                  <a:pt x="42819" y="72404"/>
                </a:lnTo>
                <a:lnTo>
                  <a:pt x="54763" y="64325"/>
                </a:lnTo>
                <a:lnTo>
                  <a:pt x="58095" y="59343"/>
                </a:lnTo>
                <a:lnTo>
                  <a:pt x="16858" y="59343"/>
                </a:lnTo>
                <a:lnTo>
                  <a:pt x="16858" y="15982"/>
                </a:lnTo>
                <a:lnTo>
                  <a:pt x="58037" y="15982"/>
                </a:lnTo>
                <a:lnTo>
                  <a:pt x="54763" y="11127"/>
                </a:lnTo>
                <a:lnTo>
                  <a:pt x="42819" y="3001"/>
                </a:lnTo>
                <a:lnTo>
                  <a:pt x="28183" y="0"/>
                </a:lnTo>
                <a:close/>
              </a:path>
              <a:path w="66040" h="75564">
                <a:moveTo>
                  <a:pt x="58037" y="15982"/>
                </a:moveTo>
                <a:lnTo>
                  <a:pt x="27035" y="15982"/>
                </a:lnTo>
                <a:lnTo>
                  <a:pt x="35446" y="17636"/>
                </a:lnTo>
                <a:lnTo>
                  <a:pt x="42145" y="22184"/>
                </a:lnTo>
                <a:lnTo>
                  <a:pt x="46573" y="29006"/>
                </a:lnTo>
                <a:lnTo>
                  <a:pt x="48173" y="37483"/>
                </a:lnTo>
                <a:lnTo>
                  <a:pt x="46573" y="46165"/>
                </a:lnTo>
                <a:lnTo>
                  <a:pt x="42145" y="53095"/>
                </a:lnTo>
                <a:lnTo>
                  <a:pt x="35446" y="57683"/>
                </a:lnTo>
                <a:lnTo>
                  <a:pt x="27035" y="59343"/>
                </a:lnTo>
                <a:lnTo>
                  <a:pt x="58095" y="59343"/>
                </a:lnTo>
                <a:lnTo>
                  <a:pt x="62812" y="52294"/>
                </a:lnTo>
                <a:lnTo>
                  <a:pt x="65762" y="37483"/>
                </a:lnTo>
                <a:lnTo>
                  <a:pt x="62812" y="23061"/>
                </a:lnTo>
                <a:lnTo>
                  <a:pt x="58037" y="15982"/>
                </a:lnTo>
                <a:close/>
              </a:path>
            </a:pathLst>
          </a:custGeom>
          <a:solidFill>
            <a:srgbClr val="FDFDFD"/>
          </a:solidFill>
        </p:spPr>
        <p:txBody>
          <a:bodyPr wrap="square" lIns="0" tIns="0" rIns="0" bIns="0" rtlCol="0"/>
          <a:lstStyle/>
          <a:p>
            <a:endParaRPr dirty="0"/>
          </a:p>
        </p:txBody>
      </p:sp>
      <p:sp>
        <p:nvSpPr>
          <p:cNvPr id="30" name="bk object 30"/>
          <p:cNvSpPr/>
          <p:nvPr/>
        </p:nvSpPr>
        <p:spPr>
          <a:xfrm>
            <a:off x="8580788" y="6194177"/>
            <a:ext cx="48895" cy="75565"/>
          </a:xfrm>
          <a:custGeom>
            <a:avLst/>
            <a:gdLst/>
            <a:ahLst/>
            <a:cxnLst/>
            <a:rect l="l" t="t" r="r" b="b"/>
            <a:pathLst>
              <a:path w="48895" h="75564">
                <a:moveTo>
                  <a:pt x="47756" y="0"/>
                </a:moveTo>
                <a:lnTo>
                  <a:pt x="782" y="0"/>
                </a:lnTo>
                <a:lnTo>
                  <a:pt x="0" y="1145"/>
                </a:lnTo>
                <a:lnTo>
                  <a:pt x="0" y="74576"/>
                </a:lnTo>
                <a:lnTo>
                  <a:pt x="782" y="75357"/>
                </a:lnTo>
                <a:lnTo>
                  <a:pt x="47756" y="75357"/>
                </a:lnTo>
                <a:lnTo>
                  <a:pt x="48539" y="74576"/>
                </a:lnTo>
                <a:lnTo>
                  <a:pt x="48539" y="60515"/>
                </a:lnTo>
                <a:lnTo>
                  <a:pt x="47756" y="59734"/>
                </a:lnTo>
                <a:lnTo>
                  <a:pt x="16858" y="59734"/>
                </a:lnTo>
                <a:lnTo>
                  <a:pt x="16858" y="44876"/>
                </a:lnTo>
                <a:lnTo>
                  <a:pt x="42275" y="44876"/>
                </a:lnTo>
                <a:lnTo>
                  <a:pt x="43476" y="44095"/>
                </a:lnTo>
                <a:lnTo>
                  <a:pt x="43476" y="30038"/>
                </a:lnTo>
                <a:lnTo>
                  <a:pt x="42275" y="29258"/>
                </a:lnTo>
                <a:lnTo>
                  <a:pt x="16858" y="29258"/>
                </a:lnTo>
                <a:lnTo>
                  <a:pt x="16858" y="15982"/>
                </a:lnTo>
                <a:lnTo>
                  <a:pt x="47756" y="15982"/>
                </a:lnTo>
                <a:lnTo>
                  <a:pt x="48539" y="14837"/>
                </a:lnTo>
                <a:lnTo>
                  <a:pt x="48539" y="1145"/>
                </a:lnTo>
                <a:lnTo>
                  <a:pt x="47756" y="0"/>
                </a:lnTo>
                <a:close/>
              </a:path>
            </a:pathLst>
          </a:custGeom>
          <a:solidFill>
            <a:srgbClr val="FDFDFD"/>
          </a:solidFill>
        </p:spPr>
        <p:txBody>
          <a:bodyPr wrap="square" lIns="0" tIns="0" rIns="0" bIns="0" rtlCol="0"/>
          <a:lstStyle/>
          <a:p>
            <a:endParaRPr dirty="0"/>
          </a:p>
        </p:txBody>
      </p:sp>
      <p:sp>
        <p:nvSpPr>
          <p:cNvPr id="31" name="bk object 31"/>
          <p:cNvSpPr/>
          <p:nvPr/>
        </p:nvSpPr>
        <p:spPr>
          <a:xfrm>
            <a:off x="8311974" y="6295706"/>
            <a:ext cx="394335" cy="206375"/>
          </a:xfrm>
          <a:custGeom>
            <a:avLst/>
            <a:gdLst/>
            <a:ahLst/>
            <a:cxnLst/>
            <a:rect l="l" t="t" r="r" b="b"/>
            <a:pathLst>
              <a:path w="394334" h="206375">
                <a:moveTo>
                  <a:pt x="381967" y="0"/>
                </a:moveTo>
                <a:lnTo>
                  <a:pt x="15523" y="0"/>
                </a:lnTo>
                <a:lnTo>
                  <a:pt x="6630" y="1714"/>
                </a:lnTo>
                <a:lnTo>
                  <a:pt x="1333" y="6394"/>
                </a:lnTo>
                <a:lnTo>
                  <a:pt x="0" y="13344"/>
                </a:lnTo>
                <a:lnTo>
                  <a:pt x="2996" y="21870"/>
                </a:lnTo>
                <a:lnTo>
                  <a:pt x="84834" y="163267"/>
                </a:lnTo>
                <a:lnTo>
                  <a:pt x="203833" y="205836"/>
                </a:lnTo>
                <a:lnTo>
                  <a:pt x="275901" y="179671"/>
                </a:lnTo>
                <a:lnTo>
                  <a:pt x="172100" y="179671"/>
                </a:lnTo>
                <a:lnTo>
                  <a:pt x="172100" y="178890"/>
                </a:lnTo>
                <a:lnTo>
                  <a:pt x="383532" y="390"/>
                </a:lnTo>
                <a:lnTo>
                  <a:pt x="381967" y="0"/>
                </a:lnTo>
                <a:close/>
              </a:path>
              <a:path w="394334" h="206375">
                <a:moveTo>
                  <a:pt x="394128" y="14452"/>
                </a:moveTo>
                <a:lnTo>
                  <a:pt x="172518" y="179280"/>
                </a:lnTo>
                <a:lnTo>
                  <a:pt x="172518" y="179671"/>
                </a:lnTo>
                <a:lnTo>
                  <a:pt x="275901" y="179671"/>
                </a:lnTo>
                <a:lnTo>
                  <a:pt x="306026" y="168733"/>
                </a:lnTo>
                <a:lnTo>
                  <a:pt x="391361" y="21870"/>
                </a:lnTo>
                <a:lnTo>
                  <a:pt x="392927" y="19137"/>
                </a:lnTo>
                <a:lnTo>
                  <a:pt x="393710" y="16794"/>
                </a:lnTo>
                <a:lnTo>
                  <a:pt x="394128" y="14452"/>
                </a:lnTo>
                <a:close/>
              </a:path>
            </a:pathLst>
          </a:custGeom>
          <a:solidFill>
            <a:srgbClr val="5287CE"/>
          </a:solidFill>
        </p:spPr>
        <p:txBody>
          <a:bodyPr wrap="square" lIns="0" tIns="0" rIns="0" bIns="0" rtlCol="0"/>
          <a:lstStyle/>
          <a:p>
            <a:endParaRPr dirty="0"/>
          </a:p>
        </p:txBody>
      </p:sp>
      <p:sp>
        <p:nvSpPr>
          <p:cNvPr id="32" name="bk object 32"/>
          <p:cNvSpPr/>
          <p:nvPr/>
        </p:nvSpPr>
        <p:spPr>
          <a:xfrm>
            <a:off x="8484075" y="6296096"/>
            <a:ext cx="223520" cy="179705"/>
          </a:xfrm>
          <a:custGeom>
            <a:avLst/>
            <a:gdLst/>
            <a:ahLst/>
            <a:cxnLst/>
            <a:rect l="l" t="t" r="r" b="b"/>
            <a:pathLst>
              <a:path w="223520" h="179704">
                <a:moveTo>
                  <a:pt x="211432" y="0"/>
                </a:moveTo>
                <a:lnTo>
                  <a:pt x="0" y="178499"/>
                </a:lnTo>
                <a:lnTo>
                  <a:pt x="0" y="179280"/>
                </a:lnTo>
                <a:lnTo>
                  <a:pt x="417" y="179280"/>
                </a:lnTo>
                <a:lnTo>
                  <a:pt x="417" y="178890"/>
                </a:lnTo>
                <a:lnTo>
                  <a:pt x="222027" y="14061"/>
                </a:lnTo>
                <a:lnTo>
                  <a:pt x="223175" y="7028"/>
                </a:lnTo>
                <a:lnTo>
                  <a:pt x="219260" y="1561"/>
                </a:lnTo>
                <a:lnTo>
                  <a:pt x="211432" y="0"/>
                </a:lnTo>
                <a:close/>
              </a:path>
            </a:pathLst>
          </a:custGeom>
          <a:solidFill>
            <a:srgbClr val="FDFDFD"/>
          </a:solidFill>
        </p:spPr>
        <p:txBody>
          <a:bodyPr wrap="square" lIns="0" tIns="0" rIns="0" bIns="0" rtlCol="0"/>
          <a:lstStyle/>
          <a:p>
            <a:endParaRPr dirty="0"/>
          </a:p>
        </p:txBody>
      </p:sp>
      <p:sp>
        <p:nvSpPr>
          <p:cNvPr id="33" name="bk object 33"/>
          <p:cNvSpPr/>
          <p:nvPr/>
        </p:nvSpPr>
        <p:spPr>
          <a:xfrm>
            <a:off x="8505631" y="6378508"/>
            <a:ext cx="162560" cy="104775"/>
          </a:xfrm>
          <a:custGeom>
            <a:avLst/>
            <a:gdLst/>
            <a:ahLst/>
            <a:cxnLst/>
            <a:rect l="l" t="t" r="r" b="b"/>
            <a:pathLst>
              <a:path w="162559" h="104775">
                <a:moveTo>
                  <a:pt x="162475" y="0"/>
                </a:moveTo>
                <a:lnTo>
                  <a:pt x="0" y="103897"/>
                </a:lnTo>
                <a:lnTo>
                  <a:pt x="0" y="104287"/>
                </a:lnTo>
                <a:lnTo>
                  <a:pt x="417" y="104287"/>
                </a:lnTo>
                <a:lnTo>
                  <a:pt x="148748" y="23437"/>
                </a:lnTo>
                <a:lnTo>
                  <a:pt x="162475" y="0"/>
                </a:lnTo>
                <a:close/>
              </a:path>
            </a:pathLst>
          </a:custGeom>
          <a:solidFill>
            <a:srgbClr val="FDFDFD"/>
          </a:solidFill>
        </p:spPr>
        <p:txBody>
          <a:bodyPr wrap="square" lIns="0" tIns="0" rIns="0" bIns="0" rtlCol="0"/>
          <a:lstStyle/>
          <a:p>
            <a:endParaRPr dirty="0"/>
          </a:p>
        </p:txBody>
      </p:sp>
      <p:sp>
        <p:nvSpPr>
          <p:cNvPr id="34" name="bk object 34"/>
          <p:cNvSpPr/>
          <p:nvPr/>
        </p:nvSpPr>
        <p:spPr>
          <a:xfrm>
            <a:off x="8462572" y="6295706"/>
            <a:ext cx="181610" cy="172085"/>
          </a:xfrm>
          <a:custGeom>
            <a:avLst/>
            <a:gdLst/>
            <a:ahLst/>
            <a:cxnLst/>
            <a:rect l="l" t="t" r="r" b="b"/>
            <a:pathLst>
              <a:path w="181609" h="172085">
                <a:moveTo>
                  <a:pt x="181264" y="0"/>
                </a:moveTo>
                <a:lnTo>
                  <a:pt x="158560" y="0"/>
                </a:lnTo>
                <a:lnTo>
                  <a:pt x="0" y="171466"/>
                </a:lnTo>
                <a:lnTo>
                  <a:pt x="0" y="171857"/>
                </a:lnTo>
                <a:lnTo>
                  <a:pt x="181264" y="0"/>
                </a:lnTo>
                <a:close/>
              </a:path>
            </a:pathLst>
          </a:custGeom>
          <a:solidFill>
            <a:srgbClr val="FDFDFD"/>
          </a:solidFill>
        </p:spPr>
        <p:txBody>
          <a:bodyPr wrap="square" lIns="0" tIns="0" rIns="0" bIns="0" rtlCol="0"/>
          <a:lstStyle/>
          <a:p>
            <a:endParaRPr dirty="0"/>
          </a:p>
        </p:txBody>
      </p:sp>
      <p:sp>
        <p:nvSpPr>
          <p:cNvPr id="35" name="bk object 35"/>
          <p:cNvSpPr/>
          <p:nvPr/>
        </p:nvSpPr>
        <p:spPr>
          <a:xfrm>
            <a:off x="8378020" y="6305467"/>
            <a:ext cx="172085" cy="156845"/>
          </a:xfrm>
          <a:custGeom>
            <a:avLst/>
            <a:gdLst/>
            <a:ahLst/>
            <a:cxnLst/>
            <a:rect l="l" t="t" r="r" b="b"/>
            <a:pathLst>
              <a:path w="172084" h="156845">
                <a:moveTo>
                  <a:pt x="102923" y="0"/>
                </a:moveTo>
                <a:lnTo>
                  <a:pt x="96660" y="0"/>
                </a:lnTo>
                <a:lnTo>
                  <a:pt x="93529" y="6252"/>
                </a:lnTo>
                <a:lnTo>
                  <a:pt x="91963" y="8204"/>
                </a:lnTo>
                <a:lnTo>
                  <a:pt x="67328" y="53513"/>
                </a:lnTo>
                <a:lnTo>
                  <a:pt x="3131" y="53513"/>
                </a:lnTo>
                <a:lnTo>
                  <a:pt x="0" y="57027"/>
                </a:lnTo>
                <a:lnTo>
                  <a:pt x="5845" y="63670"/>
                </a:lnTo>
                <a:lnTo>
                  <a:pt x="50887" y="115616"/>
                </a:lnTo>
                <a:lnTo>
                  <a:pt x="36378" y="150376"/>
                </a:lnTo>
                <a:lnTo>
                  <a:pt x="34447" y="156238"/>
                </a:lnTo>
                <a:lnTo>
                  <a:pt x="48539" y="147643"/>
                </a:lnTo>
                <a:lnTo>
                  <a:pt x="64562" y="112492"/>
                </a:lnTo>
                <a:lnTo>
                  <a:pt x="28549" y="69526"/>
                </a:lnTo>
                <a:lnTo>
                  <a:pt x="73591" y="69526"/>
                </a:lnTo>
                <a:lnTo>
                  <a:pt x="99792" y="28904"/>
                </a:lnTo>
                <a:lnTo>
                  <a:pt x="119661" y="28904"/>
                </a:lnTo>
                <a:lnTo>
                  <a:pt x="107255" y="7423"/>
                </a:lnTo>
                <a:lnTo>
                  <a:pt x="105272" y="5081"/>
                </a:lnTo>
                <a:lnTo>
                  <a:pt x="102923" y="0"/>
                </a:lnTo>
                <a:close/>
              </a:path>
              <a:path w="172084" h="156845">
                <a:moveTo>
                  <a:pt x="119661" y="28904"/>
                </a:moveTo>
                <a:lnTo>
                  <a:pt x="99792" y="28904"/>
                </a:lnTo>
                <a:lnTo>
                  <a:pt x="107720" y="39920"/>
                </a:lnTo>
                <a:lnTo>
                  <a:pt x="116793" y="53170"/>
                </a:lnTo>
                <a:lnTo>
                  <a:pt x="124321" y="64443"/>
                </a:lnTo>
                <a:lnTo>
                  <a:pt x="127610" y="69526"/>
                </a:lnTo>
                <a:lnTo>
                  <a:pt x="156995" y="69526"/>
                </a:lnTo>
                <a:lnTo>
                  <a:pt x="171870" y="53513"/>
                </a:lnTo>
                <a:lnTo>
                  <a:pt x="133873" y="53513"/>
                </a:lnTo>
                <a:lnTo>
                  <a:pt x="119661" y="28904"/>
                </a:lnTo>
                <a:close/>
              </a:path>
            </a:pathLst>
          </a:custGeom>
          <a:solidFill>
            <a:srgbClr val="FDFDFD"/>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36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dirty="0"/>
              <a:t>DRAFT</a:t>
            </a:r>
            <a:endParaRPr dirty="0"/>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en-US" dirty="0"/>
          </a:p>
        </p:txBody>
      </p:sp>
      <p:sp>
        <p:nvSpPr>
          <p:cNvPr id="7" name="Holder 7"/>
          <p:cNvSpPr>
            <a:spLocks noGrp="1"/>
          </p:cNvSpPr>
          <p:nvPr>
            <p:ph type="sldNum" sz="quarter" idx="7"/>
          </p:nvPr>
        </p:nvSpPr>
        <p:spPr>
          <a:xfrm>
            <a:off x="447040" y="6384671"/>
            <a:ext cx="181609" cy="205740"/>
          </a:xfrm>
          <a:prstGeom prst="rect">
            <a:avLst/>
          </a:prstGeom>
        </p:spPr>
        <p:txBody>
          <a:bodyPr lIns="0" tIns="0" rIns="0" bIns="0"/>
          <a:lstStyle>
            <a:lvl1pPr>
              <a:defRPr sz="1100" b="1" i="0">
                <a:solidFill>
                  <a:srgbClr val="45454B"/>
                </a:solidFill>
                <a:latin typeface="Calibri"/>
                <a:cs typeface="Calibri"/>
              </a:defRPr>
            </a:lvl1pPr>
          </a:lstStyle>
          <a:p>
            <a:pPr marL="25400">
              <a:lnSpc>
                <a:spcPts val="1045"/>
              </a:lnSpc>
            </a:pPr>
            <a:fld id="{81D60167-4931-47E6-BA6A-407CBD079E47}" type="slidenum">
              <a:rPr sz="1000" spc="-5" dirty="0"/>
              <a:t>‹#›</a:t>
            </a:fld>
            <a:endParaRPr sz="1000" dirty="0"/>
          </a:p>
        </p:txBody>
      </p:sp>
    </p:spTree>
    <p:extLst>
      <p:ext uri="{BB962C8B-B14F-4D97-AF65-F5344CB8AC3E}">
        <p14:creationId xmlns:p14="http://schemas.microsoft.com/office/powerpoint/2010/main" val="318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 typeface="Wingdings" charset="2"/>
              <a:buChar char="§"/>
              <a:defRPr spc="0"/>
            </a:lvl1pPr>
            <a:lvl2pPr marL="457200" indent="-228600">
              <a:buFont typeface="Wingdings" charset="2"/>
              <a:buChar char="§"/>
              <a:defRPr spc="0"/>
            </a:lvl2pPr>
            <a:lvl3pPr marL="685800" indent="-228600">
              <a:buFont typeface="Wingdings" charset="2"/>
              <a:buChar char="§"/>
              <a:defRPr spc="0"/>
            </a:lvl3pPr>
            <a:lvl4pPr marL="862013" indent="-176213">
              <a:buFont typeface="Wingdings" charset="2"/>
              <a:buChar char="§"/>
              <a:defRPr spc="0"/>
            </a:lvl4pPr>
            <a:lvl5pPr marL="1028700" indent="-166688">
              <a:buFont typeface="Wingdings" charset="2"/>
              <a:buChar char="§"/>
              <a:defRPr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a:t>Click to edit Master title style</a:t>
            </a:r>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2.png"/><Relationship Id="rId17"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a:p>
        </p:txBody>
      </p:sp>
      <p:pic>
        <p:nvPicPr>
          <p:cNvPr id="6" name="Picture 5" descr="co_cde_shield_rgb.eps"/>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0" r:id="rId14"/>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lorado.gov/pacific/cdhs/forms-20" TargetMode="External"/><Relationship Id="rId3"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www2.ed.gov/policy/elsec/leg/essa/160240ehcyguidance072716updated0317.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hyperlink" Target="http://www.cde.state.co.us/fedprograms/essa" TargetMode="External"/><Relationship Id="rId4" Type="http://schemas.openxmlformats.org/officeDocument/2006/relationships/hyperlink" Target="http://www.cde.state.co.us/fedprograms/essa_stateplandevelopment_titleprograms" TargetMode="External"/><Relationship Id="rId5" Type="http://schemas.openxmlformats.org/officeDocument/2006/relationships/hyperlink" Target="http://www.cde.state.co.us/dropoutprevention/fostercare_index" TargetMode="External"/><Relationship Id="rId6"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hyperlink" Target="http://www2.ed.gov/policy/elsec/leg/essa/essaeffectivecollaboration090716.pdf" TargetMode="External"/><Relationship Id="rId4" Type="http://schemas.openxmlformats.org/officeDocument/2006/relationships/hyperlink" Target="http://fostercareandeducation.org/Portals/0/pdfs/08%2031%2016_ESSA%20Educational%20Stability%20Webinar_Transportation_vFINAL2.pdf" TargetMode="External"/><Relationship Id="rId5" Type="http://schemas.openxmlformats.org/officeDocument/2006/relationships/hyperlink" Target="http://www2.ed.gov/policy/elsec/leg/essa/essaedstabilitywebinar082416.pdf" TargetMode="External"/><Relationship Id="rId6" Type="http://schemas.openxmlformats.org/officeDocument/2006/relationships/hyperlink" Target="http://www2.ed.gov/policy/elsec/leg/essa/hhsedfostercarewebinarppt72716.pdf" TargetMode="External"/><Relationship Id="rId7" Type="http://schemas.openxmlformats.org/officeDocument/2006/relationships/hyperlink" Target="http://www2.ed.gov/policy/elsec/leg/essa/edhhsfostercarenonregulatorguide.pdf" TargetMode="External"/><Relationship Id="rId8" Type="http://schemas.openxmlformats.org/officeDocument/2006/relationships/hyperlink" Target="http://www2.ed.gov/policy/elsec/leg/essa/edhhsfostercaredcl.pdf" TargetMode="External"/><Relationship Id="rId9"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hyperlink" Target="http://www.unco.edu/cebs/foster-care-research/" TargetMode="External"/><Relationship Id="rId4" Type="http://schemas.openxmlformats.org/officeDocument/2006/relationships/image" Target="../media/image15.png"/><Relationship Id="rId1" Type="http://schemas.openxmlformats.org/officeDocument/2006/relationships/slideLayout" Target="../slideLayouts/slideLayout11.xml"/><Relationship Id="rId2" Type="http://schemas.openxmlformats.org/officeDocument/2006/relationships/hyperlink" Target="https://www.youtube.com/watch?v=VRwii1Q9Rn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4" Type="http://schemas.openxmlformats.org/officeDocument/2006/relationships/image" Target="../media/image15.png"/><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15.png"/><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9" y="3674581"/>
            <a:ext cx="8341851" cy="1167558"/>
          </a:xfrm>
        </p:spPr>
        <p:txBody>
          <a:bodyPr/>
          <a:lstStyle/>
          <a:p>
            <a:r>
              <a:rPr lang="en-US" sz="2400" dirty="0" smtClean="0"/>
              <a:t>Kristin Melton, Colorado Department of Human Services </a:t>
            </a:r>
          </a:p>
          <a:p>
            <a:r>
              <a:rPr lang="en-US" sz="2400" dirty="0" smtClean="0"/>
              <a:t>Kristin Myers, Colorado Department of Education</a:t>
            </a:r>
          </a:p>
          <a:p>
            <a:r>
              <a:rPr lang="en-US" sz="2400" dirty="0" smtClean="0"/>
              <a:t>October 29, 2017</a:t>
            </a:r>
            <a:endParaRPr lang="en-US" sz="2400" dirty="0"/>
          </a:p>
        </p:txBody>
      </p:sp>
      <p:sp>
        <p:nvSpPr>
          <p:cNvPr id="5" name="Title 4"/>
          <p:cNvSpPr>
            <a:spLocks noGrp="1"/>
          </p:cNvSpPr>
          <p:nvPr>
            <p:ph type="title"/>
          </p:nvPr>
        </p:nvSpPr>
        <p:spPr>
          <a:xfrm>
            <a:off x="380999" y="1662272"/>
            <a:ext cx="8341851" cy="1645920"/>
          </a:xfrm>
        </p:spPr>
        <p:txBody>
          <a:bodyPr/>
          <a:lstStyle/>
          <a:p>
            <a:r>
              <a:rPr lang="en-US" sz="3200" b="1" dirty="0" smtClean="0"/>
              <a:t>Fostering Educational Stability for Children and Youth Experiencing Foster Care: ESSA Provisions and Best Practices in Implementation</a:t>
            </a:r>
            <a:br>
              <a:rPr lang="en-US" sz="3200" b="1" dirty="0" smtClean="0"/>
            </a:br>
            <a:endParaRPr lang="en-US" sz="3200" dirty="0"/>
          </a:p>
        </p:txBody>
      </p:sp>
      <p:sp>
        <p:nvSpPr>
          <p:cNvPr id="4" name="Footer Placeholder 3"/>
          <p:cNvSpPr>
            <a:spLocks noGrp="1"/>
          </p:cNvSpPr>
          <p:nvPr>
            <p:ph type="ftr" sz="quarter" idx="4294967295"/>
          </p:nvPr>
        </p:nvSpPr>
        <p:spPr>
          <a:xfrm>
            <a:off x="0" y="6265863"/>
            <a:ext cx="2895600" cy="365125"/>
          </a:xfrm>
          <a:prstGeom prst="rect">
            <a:avLst/>
          </a:prstGeom>
        </p:spPr>
        <p:txBody>
          <a:bodyPr lIns="91336" tIns="45670" rIns="91336" bIns="45670"/>
          <a:lstStyle/>
          <a:p>
            <a:fld id="{757A2F4E-5D54-B04B-91BD-7E78EE1FE9FD}" type="slidenum">
              <a:rPr lang="en-US" smtClean="0"/>
              <a:pPr/>
              <a:t>1</a:t>
            </a:fld>
            <a:endParaRPr lang="en-US" dirty="0" smtClean="0"/>
          </a:p>
        </p:txBody>
      </p:sp>
      <p:pic>
        <p:nvPicPr>
          <p:cNvPr id="7" name="Picture 6"/>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74896" y="5282538"/>
            <a:ext cx="1976120" cy="542925"/>
          </a:xfrm>
          <a:prstGeom prst="rect">
            <a:avLst/>
          </a:prstGeom>
          <a:noFill/>
          <a:ln>
            <a:noFill/>
          </a:ln>
        </p:spPr>
      </p:pic>
      <p:pic>
        <p:nvPicPr>
          <p:cNvPr id="8" name="Picture 7" descr="co_cde__dept_rgb"/>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53566" y="5331751"/>
            <a:ext cx="2489200" cy="444500"/>
          </a:xfrm>
          <a:prstGeom prst="rect">
            <a:avLst/>
          </a:prstGeom>
          <a:noFill/>
          <a:ln>
            <a:noFill/>
          </a:ln>
        </p:spPr>
      </p:pic>
    </p:spTree>
    <p:extLst>
      <p:ext uri="{BB962C8B-B14F-4D97-AF65-F5344CB8AC3E}">
        <p14:creationId xmlns:p14="http://schemas.microsoft.com/office/powerpoint/2010/main" val="4109347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363" y="1347467"/>
            <a:ext cx="9008533" cy="5249335"/>
          </a:xfrm>
        </p:spPr>
        <p:txBody>
          <a:bodyPr/>
          <a:lstStyle/>
          <a:p>
            <a:pPr marL="0" indent="0">
              <a:buNone/>
            </a:pPr>
            <a:endParaRPr lang="en-US" dirty="0" smtClean="0"/>
          </a:p>
          <a:p>
            <a:pPr marL="0" indent="0">
              <a:buNone/>
            </a:pPr>
            <a:r>
              <a:rPr lang="en-US" dirty="0" smtClean="0"/>
              <a:t>The </a:t>
            </a:r>
            <a:r>
              <a:rPr lang="en-US" dirty="0"/>
              <a:t>Colorado Department of Human Services created several sample templates for child welfare agencies and school districts to coordinate transitions and transfers for children and youth in foster care. </a:t>
            </a:r>
            <a:r>
              <a:rPr lang="en-US" u="sng" dirty="0" smtClean="0">
                <a:hlinkClick r:id="rId2"/>
              </a:rPr>
              <a:t>https</a:t>
            </a:r>
            <a:r>
              <a:rPr lang="en-US" u="sng" dirty="0">
                <a:hlinkClick r:id="rId2"/>
              </a:rPr>
              <a:t>://www.colorado.gov/pacific/cdhs/forms-20</a:t>
            </a:r>
            <a:r>
              <a:rPr lang="en-US" dirty="0"/>
              <a:t/>
            </a:r>
            <a:br>
              <a:rPr lang="en-US" dirty="0"/>
            </a:br>
            <a:r>
              <a:rPr lang="en-US" dirty="0"/>
              <a:t/>
            </a:r>
            <a:br>
              <a:rPr lang="en-US" dirty="0"/>
            </a:br>
            <a:r>
              <a:rPr lang="en-US" dirty="0"/>
              <a:t>To access the sample forms and templates, click "Child Welfare Forms &amp; Helpful Documents" then scroll down to the "educational success" folder</a:t>
            </a:r>
            <a:r>
              <a:rPr lang="en-US" dirty="0" smtClean="0"/>
              <a:t>.</a:t>
            </a:r>
            <a:endParaRPr lang="en-US" dirty="0"/>
          </a:p>
          <a:p>
            <a:pPr lvl="0"/>
            <a:r>
              <a:rPr lang="en-US" sz="1600" dirty="0" smtClean="0"/>
              <a:t>Colorado </a:t>
            </a:r>
            <a:r>
              <a:rPr lang="en-US" sz="1600" dirty="0"/>
              <a:t>Confirmation of Foster Care Dependency </a:t>
            </a:r>
          </a:p>
          <a:p>
            <a:pPr lvl="0"/>
            <a:r>
              <a:rPr lang="en-US" sz="1600" dirty="0"/>
              <a:t>Sample best interest determination worksheet</a:t>
            </a:r>
          </a:p>
          <a:p>
            <a:pPr lvl="0"/>
            <a:r>
              <a:rPr lang="en-US" sz="1600" dirty="0"/>
              <a:t>Notice to receiving school district of out-of-home placement</a:t>
            </a:r>
          </a:p>
          <a:p>
            <a:pPr lvl="0"/>
            <a:r>
              <a:rPr lang="en-US" sz="1600" dirty="0"/>
              <a:t>Notice to school district of origin of out-of-home placement </a:t>
            </a:r>
          </a:p>
          <a:p>
            <a:pPr lvl="0"/>
            <a:r>
              <a:rPr lang="en-US" sz="1600" dirty="0"/>
              <a:t>Sample transportation agreement between child welfare and school districts</a:t>
            </a:r>
          </a:p>
          <a:p>
            <a:endParaRPr lang="en-US" sz="1600" dirty="0"/>
          </a:p>
        </p:txBody>
      </p:sp>
      <p:sp>
        <p:nvSpPr>
          <p:cNvPr id="3" name="Title 2"/>
          <p:cNvSpPr>
            <a:spLocks noGrp="1"/>
          </p:cNvSpPr>
          <p:nvPr>
            <p:ph type="title"/>
          </p:nvPr>
        </p:nvSpPr>
        <p:spPr/>
        <p:txBody>
          <a:bodyPr/>
          <a:lstStyle/>
          <a:p>
            <a:r>
              <a:rPr lang="en-US" dirty="0" smtClean="0"/>
              <a:t>Foster Care Toolkit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363" y="6265545"/>
            <a:ext cx="1976120" cy="542925"/>
          </a:xfrm>
          <a:prstGeom prst="rect">
            <a:avLst/>
          </a:prstGeom>
          <a:noFill/>
          <a:ln>
            <a:noFill/>
          </a:ln>
        </p:spPr>
      </p:pic>
    </p:spTree>
    <p:extLst>
      <p:ext uri="{BB962C8B-B14F-4D97-AF65-F5344CB8AC3E}">
        <p14:creationId xmlns:p14="http://schemas.microsoft.com/office/powerpoint/2010/main" val="37809880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5279722"/>
              </p:ext>
            </p:extLst>
          </p:nvPr>
        </p:nvGraphicFramePr>
        <p:xfrm>
          <a:off x="178593" y="53578"/>
          <a:ext cx="8875095" cy="6652021"/>
        </p:xfrm>
        <a:graphic>
          <a:graphicData uri="http://schemas.openxmlformats.org/drawingml/2006/table">
            <a:tbl>
              <a:tblPr firstRow="1" bandRow="1">
                <a:tableStyleId>{5C22544A-7EE6-4342-B048-85BDC9FD1C3A}</a:tableStyleId>
              </a:tblPr>
              <a:tblGrid>
                <a:gridCol w="2958365"/>
                <a:gridCol w="2958365"/>
                <a:gridCol w="2958365"/>
              </a:tblGrid>
              <a:tr h="380374">
                <a:tc>
                  <a:txBody>
                    <a:bodyPr/>
                    <a:lstStyle/>
                    <a:p>
                      <a:pPr algn="ctr"/>
                      <a:r>
                        <a:rPr lang="en-US" sz="1800" dirty="0" smtClean="0"/>
                        <a:t>McKinney-Vento</a:t>
                      </a:r>
                      <a:endParaRPr lang="en-US" sz="1800" dirty="0"/>
                    </a:p>
                  </a:txBody>
                  <a:tcPr/>
                </a:tc>
                <a:tc>
                  <a:txBody>
                    <a:bodyPr/>
                    <a:lstStyle/>
                    <a:p>
                      <a:pPr algn="ctr"/>
                      <a:r>
                        <a:rPr lang="en-US" sz="1800" dirty="0" smtClean="0"/>
                        <a:t>Both</a:t>
                      </a:r>
                      <a:endParaRPr lang="en-US" sz="1800" dirty="0"/>
                    </a:p>
                  </a:txBody>
                  <a:tcPr/>
                </a:tc>
                <a:tc>
                  <a:txBody>
                    <a:bodyPr/>
                    <a:lstStyle/>
                    <a:p>
                      <a:pPr algn="ctr"/>
                      <a:r>
                        <a:rPr lang="en-US" sz="1800" dirty="0" smtClean="0"/>
                        <a:t>Foster</a:t>
                      </a:r>
                      <a:endParaRPr lang="en-US" sz="1800" dirty="0"/>
                    </a:p>
                  </a:txBody>
                  <a:tcPr/>
                </a:tc>
              </a:tr>
              <a:tr h="1597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Best interest determination with priority given to wishes of  parent/guardian/UHY (</a:t>
                      </a:r>
                      <a:r>
                        <a:rPr lang="en-US" sz="1600" dirty="0" smtClean="0">
                          <a:hlinkClick r:id="rId2"/>
                        </a:rPr>
                        <a:t>Section I of US</a:t>
                      </a:r>
                      <a:r>
                        <a:rPr lang="en-US" sz="1600" baseline="0" dirty="0" smtClean="0">
                          <a:hlinkClick r:id="rId2"/>
                        </a:rPr>
                        <a:t> Dept. of Ed</a:t>
                      </a:r>
                      <a:r>
                        <a:rPr lang="en-US" sz="1600" dirty="0" smtClean="0">
                          <a:hlinkClick r:id="rId2"/>
                        </a:rPr>
                        <a:t> Guidance</a:t>
                      </a:r>
                      <a:r>
                        <a:rPr lang="en-US" sz="1600" dirty="0" smtClean="0"/>
                        <a:t>)</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School of origin rights/best</a:t>
                      </a:r>
                      <a:r>
                        <a:rPr lang="en-US" sz="1600" baseline="0" dirty="0" smtClean="0"/>
                        <a:t> interest determination</a:t>
                      </a:r>
                      <a:endParaRPr lang="en-US" sz="1600" dirty="0" smtClean="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Placement determined by Best Interest Determination meeting (Child Welfare invites Schools) </a:t>
                      </a:r>
                    </a:p>
                    <a:p>
                      <a:endParaRPr lang="en-US" sz="1600" dirty="0"/>
                    </a:p>
                  </a:txBody>
                  <a:tcPr/>
                </a:tc>
              </a:tr>
              <a:tr h="13472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LEA(s) must provide school of origin transportation (</a:t>
                      </a:r>
                      <a:r>
                        <a:rPr lang="en-US" sz="1600" dirty="0" smtClean="0">
                          <a:hlinkClick r:id="rId2"/>
                        </a:rPr>
                        <a:t>Section J of US</a:t>
                      </a:r>
                      <a:r>
                        <a:rPr lang="en-US" sz="1600" baseline="0" dirty="0" smtClean="0">
                          <a:hlinkClick r:id="rId2"/>
                        </a:rPr>
                        <a:t> Dept. of Ed Guidance</a:t>
                      </a:r>
                      <a:r>
                        <a:rPr lang="en-US" sz="1600" baseline="0" dirty="0" smtClean="0"/>
                        <a:t>)</a:t>
                      </a:r>
                      <a:endParaRPr lang="en-US" sz="1600" dirty="0" smtClean="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Right to receive transportation to school of origin</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Transportation agreements (MOU) between Child Welfare and LEA’s</a:t>
                      </a:r>
                    </a:p>
                    <a:p>
                      <a:endParaRPr lang="en-US" sz="1600" dirty="0"/>
                    </a:p>
                  </a:txBody>
                  <a:tcPr/>
                </a:tc>
              </a:tr>
              <a:tr h="1614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Immediate enrollment even without records; school</a:t>
                      </a:r>
                      <a:r>
                        <a:rPr lang="en-US" sz="1600" baseline="0" dirty="0" smtClean="0"/>
                        <a:t> to assist in obtaining records (</a:t>
                      </a:r>
                      <a:r>
                        <a:rPr lang="en-US" sz="1600" baseline="0" dirty="0" smtClean="0">
                          <a:hlinkClick r:id="rId2"/>
                        </a:rPr>
                        <a:t>Section I of US Dept. of Ed Guidance</a:t>
                      </a:r>
                      <a:r>
                        <a:rPr lang="en-US" sz="1600" baseline="0" dirty="0" smtClean="0"/>
                        <a:t>)</a:t>
                      </a:r>
                      <a:endParaRPr lang="en-US" sz="1600" dirty="0" smtClean="0"/>
                    </a:p>
                    <a:p>
                      <a:endParaRPr lang="en-US" sz="1600" dirty="0"/>
                    </a:p>
                  </a:txBody>
                  <a:tcPr/>
                </a:tc>
                <a:tc>
                  <a:txBody>
                    <a:bodyPr/>
                    <a:lstStyle/>
                    <a:p>
                      <a:pPr lvl="0" algn="l"/>
                      <a:r>
                        <a:rPr lang="en-US" sz="1600" dirty="0" smtClean="0"/>
                        <a:t>Right to immediate enrollment even without records</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Immediate enrollment; school of origin will release immediately, receiving school will request records immediately </a:t>
                      </a:r>
                    </a:p>
                    <a:p>
                      <a:endParaRPr lang="en-US" sz="1600" dirty="0"/>
                    </a:p>
                  </a:txBody>
                  <a:tcPr/>
                </a:tc>
              </a:tr>
              <a:tr h="1712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Local funds, set-aside mandatory for Title I, Part A funds (</a:t>
                      </a:r>
                      <a:r>
                        <a:rPr lang="en-US" sz="1600" dirty="0" smtClean="0">
                          <a:hlinkClick r:id="rId2"/>
                        </a:rPr>
                        <a:t>Section M of US</a:t>
                      </a:r>
                      <a:r>
                        <a:rPr lang="en-US" sz="1600" baseline="0" dirty="0" smtClean="0">
                          <a:hlinkClick r:id="rId2"/>
                        </a:rPr>
                        <a:t> Dept. of Ed </a:t>
                      </a:r>
                      <a:r>
                        <a:rPr lang="en-US" sz="1600" dirty="0" smtClean="0">
                          <a:hlinkClick r:id="rId2"/>
                        </a:rPr>
                        <a:t>Guidance</a:t>
                      </a:r>
                      <a:r>
                        <a:rPr lang="en-US" sz="1600" dirty="0" smtClean="0"/>
                        <a:t>), McKinney-Vento </a:t>
                      </a:r>
                      <a:r>
                        <a:rPr lang="en-US" sz="1600" dirty="0" err="1" smtClean="0"/>
                        <a:t>subgrant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Funding sources</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Title</a:t>
                      </a:r>
                      <a:r>
                        <a:rPr lang="en-US" sz="1600" baseline="0" dirty="0" smtClean="0">
                          <a:solidFill>
                            <a:schemeClr val="tx1"/>
                          </a:solidFill>
                        </a:rPr>
                        <a:t> I, Part A of the ESSA (for additional costs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solidFill>
                            <a:schemeClr val="tx1"/>
                          </a:solidFill>
                        </a:rPr>
                        <a:t>Title IV, Part E of the Social Security Act (matching requirement)</a:t>
                      </a:r>
                      <a:endParaRPr lang="en-US" sz="1600" dirty="0">
                        <a:solidFill>
                          <a:schemeClr val="tx1"/>
                        </a:solidFill>
                      </a:endParaRPr>
                    </a:p>
                  </a:txBody>
                  <a:tcPr/>
                </a:tc>
              </a:tr>
            </a:tbl>
          </a:graphicData>
        </a:graphic>
      </p:graphicFrame>
    </p:spTree>
    <p:extLst>
      <p:ext uri="{BB962C8B-B14F-4D97-AF65-F5344CB8AC3E}">
        <p14:creationId xmlns:p14="http://schemas.microsoft.com/office/powerpoint/2010/main" val="25634262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CDHS/CDE Data-Sharing Agreement</a:t>
            </a:r>
          </a:p>
          <a:p>
            <a:r>
              <a:rPr lang="en-US" dirty="0" smtClean="0"/>
              <a:t>Scope of work and funding for State Coordinator for Foster Care Education from CDHS</a:t>
            </a:r>
          </a:p>
          <a:p>
            <a:r>
              <a:rPr lang="en-US" dirty="0" smtClean="0"/>
              <a:t>Foster care </a:t>
            </a:r>
            <a:r>
              <a:rPr lang="en-US" dirty="0" err="1" smtClean="0"/>
              <a:t>convenings</a:t>
            </a:r>
            <a:r>
              <a:rPr lang="en-US" dirty="0" smtClean="0"/>
              <a:t> (our experience in a local control state)</a:t>
            </a:r>
          </a:p>
          <a:p>
            <a:r>
              <a:rPr lang="en-US" dirty="0" smtClean="0"/>
              <a:t>Collaboration on technical assistance</a:t>
            </a:r>
          </a:p>
          <a:p>
            <a:r>
              <a:rPr lang="en-US" dirty="0" smtClean="0"/>
              <a:t>Interagency meetings and initiatives</a:t>
            </a:r>
          </a:p>
          <a:p>
            <a:r>
              <a:rPr lang="en-US" dirty="0" smtClean="0"/>
              <a:t>Governor’s Cabinet Youth Education Task Force </a:t>
            </a:r>
          </a:p>
          <a:p>
            <a:r>
              <a:rPr lang="en-US" dirty="0" smtClean="0"/>
              <a:t>Lessons learned and unique challenges </a:t>
            </a:r>
            <a:endParaRPr lang="en-US" dirty="0"/>
          </a:p>
        </p:txBody>
      </p:sp>
      <p:sp>
        <p:nvSpPr>
          <p:cNvPr id="3" name="Title 2"/>
          <p:cNvSpPr>
            <a:spLocks noGrp="1"/>
          </p:cNvSpPr>
          <p:nvPr>
            <p:ph type="title"/>
          </p:nvPr>
        </p:nvSpPr>
        <p:spPr/>
        <p:txBody>
          <a:bodyPr/>
          <a:lstStyle/>
          <a:p>
            <a:r>
              <a:rPr lang="en-US" dirty="0" smtClean="0"/>
              <a:t>CDHS/CDE Collaboration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05740" y="6163846"/>
            <a:ext cx="1976120" cy="542925"/>
          </a:xfrm>
          <a:prstGeom prst="rect">
            <a:avLst/>
          </a:prstGeom>
          <a:noFill/>
          <a:ln>
            <a:noFill/>
          </a:ln>
        </p:spPr>
      </p:pic>
    </p:spTree>
    <p:extLst>
      <p:ext uri="{BB962C8B-B14F-4D97-AF65-F5344CB8AC3E}">
        <p14:creationId xmlns:p14="http://schemas.microsoft.com/office/powerpoint/2010/main" val="5111488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Colorado ESSA State Planning – Stakeholder Engagement Opportunities</a:t>
            </a:r>
            <a:endParaRPr lang="en-US" dirty="0"/>
          </a:p>
          <a:p>
            <a:pPr lvl="2"/>
            <a:r>
              <a:rPr lang="en-US" dirty="0">
                <a:hlinkClick r:id="rId3"/>
              </a:rPr>
              <a:t>http://www.cde.state.co.us/fedprograms/essa</a:t>
            </a:r>
            <a:r>
              <a:rPr lang="en-US" dirty="0"/>
              <a:t> </a:t>
            </a:r>
            <a:endParaRPr lang="en-US" dirty="0" smtClean="0"/>
          </a:p>
          <a:p>
            <a:pPr lvl="2"/>
            <a:r>
              <a:rPr lang="en-US" dirty="0">
                <a:hlinkClick r:id="rId4"/>
              </a:rPr>
              <a:t>http://</a:t>
            </a:r>
            <a:r>
              <a:rPr lang="en-US" dirty="0" smtClean="0">
                <a:hlinkClick r:id="rId4"/>
              </a:rPr>
              <a:t>www.cde.state.co.us/fedprograms/essa_stateplandevelopment_titleprograms</a:t>
            </a:r>
            <a:r>
              <a:rPr lang="en-US" dirty="0" smtClean="0"/>
              <a:t> </a:t>
            </a:r>
            <a:endParaRPr lang="en-US" dirty="0"/>
          </a:p>
          <a:p>
            <a:pPr lvl="2"/>
            <a:endParaRPr lang="en-US" dirty="0" smtClean="0"/>
          </a:p>
          <a:p>
            <a:pPr marL="0" lvl="2" indent="0">
              <a:buClr>
                <a:schemeClr val="accent1"/>
              </a:buClr>
              <a:buNone/>
            </a:pPr>
            <a:r>
              <a:rPr lang="en-US" sz="2400" b="1" dirty="0"/>
              <a:t>Colorado Department of Education – Foster Care Education</a:t>
            </a:r>
          </a:p>
          <a:p>
            <a:pPr lvl="2"/>
            <a:r>
              <a:rPr lang="en-US" dirty="0">
                <a:hlinkClick r:id="rId5"/>
              </a:rPr>
              <a:t>http://</a:t>
            </a:r>
            <a:r>
              <a:rPr lang="en-US" dirty="0" smtClean="0">
                <a:hlinkClick r:id="rId5"/>
              </a:rPr>
              <a:t>www.cde.state.co.us/dropoutprevention/fostercare_index</a:t>
            </a:r>
            <a:endParaRPr lang="en-US" dirty="0" smtClean="0"/>
          </a:p>
          <a:p>
            <a:pPr marL="457200" lvl="2" indent="0">
              <a:buNone/>
            </a:pPr>
            <a:r>
              <a:rPr lang="en-US" b="1" dirty="0" smtClean="0"/>
              <a:t>(School </a:t>
            </a:r>
            <a:r>
              <a:rPr lang="en-US" b="1" dirty="0"/>
              <a:t>District CWEL Designation </a:t>
            </a:r>
            <a:r>
              <a:rPr lang="en-US" b="1" dirty="0" smtClean="0"/>
              <a:t>Information, webinars, and guidance)</a:t>
            </a:r>
            <a:endParaRPr lang="en-US" dirty="0" smtClean="0"/>
          </a:p>
        </p:txBody>
      </p:sp>
      <p:sp>
        <p:nvSpPr>
          <p:cNvPr id="3" name="Title 2"/>
          <p:cNvSpPr>
            <a:spLocks noGrp="1"/>
          </p:cNvSpPr>
          <p:nvPr>
            <p:ph type="title"/>
          </p:nvPr>
        </p:nvSpPr>
        <p:spPr/>
        <p:txBody>
          <a:bodyPr/>
          <a:lstStyle/>
          <a:p>
            <a:r>
              <a:rPr lang="en-US" dirty="0" smtClean="0"/>
              <a:t>State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a:p>
        </p:txBody>
      </p:sp>
      <p:pic>
        <p:nvPicPr>
          <p:cNvPr id="5" name="Picture 4"/>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60585" y="6087745"/>
            <a:ext cx="1976120" cy="542925"/>
          </a:xfrm>
          <a:prstGeom prst="rect">
            <a:avLst/>
          </a:prstGeom>
          <a:noFill/>
          <a:ln>
            <a:noFill/>
          </a:ln>
        </p:spPr>
      </p:pic>
    </p:spTree>
    <p:extLst>
      <p:ext uri="{BB962C8B-B14F-4D97-AF65-F5344CB8AC3E}">
        <p14:creationId xmlns:p14="http://schemas.microsoft.com/office/powerpoint/2010/main" val="3466013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ESSA - Children </a:t>
            </a:r>
            <a:r>
              <a:rPr lang="en-US" dirty="0"/>
              <a:t>in Foster Care</a:t>
            </a:r>
          </a:p>
          <a:p>
            <a:r>
              <a:rPr lang="en-US" dirty="0">
                <a:hlinkClick r:id="rId3"/>
              </a:rPr>
              <a:t>Effective Collaboration Webinar PowerPoint</a:t>
            </a:r>
            <a:r>
              <a:rPr lang="en-US" dirty="0"/>
              <a:t> </a:t>
            </a:r>
            <a:endParaRPr lang="en-US" dirty="0" smtClean="0"/>
          </a:p>
          <a:p>
            <a:r>
              <a:rPr lang="en-US" dirty="0" smtClean="0">
                <a:hlinkClick r:id="rId4"/>
              </a:rPr>
              <a:t>Transportation </a:t>
            </a:r>
            <a:r>
              <a:rPr lang="en-US" dirty="0">
                <a:hlinkClick r:id="rId4"/>
              </a:rPr>
              <a:t>Procedures Webinar PowerPoint</a:t>
            </a:r>
            <a:r>
              <a:rPr lang="en-US" dirty="0"/>
              <a:t> </a:t>
            </a:r>
          </a:p>
          <a:p>
            <a:r>
              <a:rPr lang="en-US" dirty="0" smtClean="0">
                <a:hlinkClick r:id="rId5"/>
              </a:rPr>
              <a:t>Best </a:t>
            </a:r>
            <a:r>
              <a:rPr lang="en-US" dirty="0">
                <a:hlinkClick r:id="rId5"/>
              </a:rPr>
              <a:t>Interest Determinations and Immediate Enrollment PowerPoint Presentation</a:t>
            </a:r>
            <a:r>
              <a:rPr lang="en-US" dirty="0"/>
              <a:t> </a:t>
            </a:r>
            <a:endParaRPr lang="en-US" dirty="0" smtClean="0"/>
          </a:p>
          <a:p>
            <a:r>
              <a:rPr lang="en-US" dirty="0" smtClean="0">
                <a:hlinkClick r:id="rId6"/>
              </a:rPr>
              <a:t>An </a:t>
            </a:r>
            <a:r>
              <a:rPr lang="en-US" dirty="0">
                <a:hlinkClick r:id="rId6"/>
              </a:rPr>
              <a:t>Overview of the ED/HHS Joint Guidance PowerPoint Presentation</a:t>
            </a:r>
            <a:r>
              <a:rPr lang="en-US" dirty="0"/>
              <a:t> (July 27, 2016)</a:t>
            </a:r>
          </a:p>
          <a:p>
            <a:r>
              <a:rPr lang="en-US" dirty="0" smtClean="0">
                <a:hlinkClick r:id="rId7"/>
              </a:rPr>
              <a:t>Foster </a:t>
            </a:r>
            <a:r>
              <a:rPr lang="en-US" dirty="0">
                <a:hlinkClick r:id="rId7"/>
              </a:rPr>
              <a:t>Care Guidance</a:t>
            </a:r>
            <a:r>
              <a:rPr lang="en-US" dirty="0"/>
              <a:t> (June 23, 2016)</a:t>
            </a:r>
          </a:p>
          <a:p>
            <a:r>
              <a:rPr lang="en-US" dirty="0">
                <a:hlinkClick r:id="rId8"/>
              </a:rPr>
              <a:t>Dear Colleague Letter on Foster Care Guidance</a:t>
            </a:r>
            <a:r>
              <a:rPr lang="en-US" dirty="0"/>
              <a:t> (June 23, 2016</a:t>
            </a:r>
            <a:r>
              <a:rPr lang="en-US" dirty="0" smtClean="0"/>
              <a:t>)</a:t>
            </a:r>
            <a:endParaRPr lang="en-US" dirty="0"/>
          </a:p>
        </p:txBody>
      </p:sp>
      <p:sp>
        <p:nvSpPr>
          <p:cNvPr id="3" name="Title 2"/>
          <p:cNvSpPr>
            <a:spLocks noGrp="1"/>
          </p:cNvSpPr>
          <p:nvPr>
            <p:ph type="title"/>
          </p:nvPr>
        </p:nvSpPr>
        <p:spPr/>
        <p:txBody>
          <a:bodyPr/>
          <a:lstStyle/>
          <a:p>
            <a:r>
              <a:rPr lang="en-US" dirty="0" smtClean="0"/>
              <a:t>US Dept. of Education</a:t>
            </a:r>
            <a:br>
              <a:rPr lang="en-US" dirty="0" smtClean="0"/>
            </a:br>
            <a:r>
              <a:rPr lang="en-US" dirty="0" smtClean="0"/>
              <a:t>ESSA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a:p>
        </p:txBody>
      </p:sp>
      <p:pic>
        <p:nvPicPr>
          <p:cNvPr id="5" name="Picture 4"/>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205740" y="6087745"/>
            <a:ext cx="1976120" cy="542925"/>
          </a:xfrm>
          <a:prstGeom prst="rect">
            <a:avLst/>
          </a:prstGeom>
          <a:noFill/>
          <a:ln>
            <a:noFill/>
          </a:ln>
        </p:spPr>
      </p:pic>
    </p:spTree>
    <p:extLst>
      <p:ext uri="{BB962C8B-B14F-4D97-AF65-F5344CB8AC3E}">
        <p14:creationId xmlns:p14="http://schemas.microsoft.com/office/powerpoint/2010/main" val="23056778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b="0" dirty="0" smtClean="0"/>
              <a:t> </a:t>
            </a:r>
            <a:r>
              <a:rPr lang="en-US" b="0" dirty="0"/>
              <a:t>D</a:t>
            </a:r>
            <a:r>
              <a:rPr lang="en-US" b="0" dirty="0" smtClean="0"/>
              <a:t>ecember </a:t>
            </a:r>
            <a:r>
              <a:rPr lang="en-US" b="0" dirty="0"/>
              <a:t>10, 2015, </a:t>
            </a:r>
            <a:r>
              <a:rPr lang="en-US" b="0" i="1" dirty="0" smtClean="0"/>
              <a:t>Every </a:t>
            </a:r>
            <a:r>
              <a:rPr lang="en-US" b="0" i="1" dirty="0"/>
              <a:t>Student Succeeds Act </a:t>
            </a:r>
            <a:r>
              <a:rPr lang="en-US" b="0" dirty="0"/>
              <a:t>(</a:t>
            </a:r>
            <a:r>
              <a:rPr lang="en-US" b="0" dirty="0" smtClean="0"/>
              <a:t>ESSA) is signed into law.  It amends </a:t>
            </a:r>
            <a:r>
              <a:rPr lang="en-US" b="0" dirty="0"/>
              <a:t>Title I, Part A of the </a:t>
            </a:r>
            <a:r>
              <a:rPr lang="en-US" b="0" i="1" dirty="0"/>
              <a:t>Elementary and Secondary Education </a:t>
            </a:r>
            <a:r>
              <a:rPr lang="en-US" b="0" i="1" dirty="0" smtClean="0"/>
              <a:t>Act.</a:t>
            </a:r>
          </a:p>
          <a:p>
            <a:r>
              <a:rPr lang="en-US" dirty="0" smtClean="0"/>
              <a:t>Intent of key foster care provisions </a:t>
            </a:r>
          </a:p>
          <a:p>
            <a:pPr lvl="1"/>
            <a:r>
              <a:rPr lang="en-US" dirty="0" smtClean="0"/>
              <a:t>Ensure educational </a:t>
            </a:r>
            <a:r>
              <a:rPr lang="en-US" dirty="0"/>
              <a:t>stability</a:t>
            </a:r>
          </a:p>
          <a:p>
            <a:pPr lvl="1"/>
            <a:r>
              <a:rPr lang="en-US" dirty="0" smtClean="0"/>
              <a:t>Minimize disruptions for </a:t>
            </a:r>
            <a:r>
              <a:rPr lang="en-US" dirty="0"/>
              <a:t>children in foster care </a:t>
            </a:r>
            <a:endParaRPr lang="en-US" dirty="0" smtClean="0"/>
          </a:p>
          <a:p>
            <a:pPr lvl="1"/>
            <a:r>
              <a:rPr lang="en-US" dirty="0" smtClean="0"/>
              <a:t>Collaboration between state and local education agencies and child </a:t>
            </a:r>
            <a:r>
              <a:rPr lang="en-US" dirty="0"/>
              <a:t>welfare </a:t>
            </a:r>
            <a:r>
              <a:rPr lang="en-US" dirty="0" smtClean="0"/>
              <a:t>agencies   </a:t>
            </a:r>
          </a:p>
          <a:p>
            <a:pPr lvl="1"/>
            <a:r>
              <a:rPr lang="en-US" dirty="0" smtClean="0"/>
              <a:t>Emphasis on cross-agency collaboration in the Fostering Connections to Success and Increasing Adoptions Act of 2008 (Fostering Connections Act).</a:t>
            </a:r>
            <a:endParaRPr lang="en-US" sz="1000" dirty="0"/>
          </a:p>
          <a:p>
            <a:pPr marL="228600" lvl="1" indent="0">
              <a:buNone/>
            </a:pPr>
            <a:r>
              <a:rPr lang="en-US" sz="1800" dirty="0" smtClean="0"/>
              <a:t>Source: www2.ed.gov/policy/elsec/leg/essa/edhhseffectivedatesdcl.pdf</a:t>
            </a:r>
            <a:endParaRPr lang="en-US" sz="1800" dirty="0"/>
          </a:p>
        </p:txBody>
      </p:sp>
      <p:sp>
        <p:nvSpPr>
          <p:cNvPr id="3" name="Title 2"/>
          <p:cNvSpPr>
            <a:spLocks noGrp="1"/>
          </p:cNvSpPr>
          <p:nvPr>
            <p:ph type="title"/>
          </p:nvPr>
        </p:nvSpPr>
        <p:spPr/>
        <p:txBody>
          <a:bodyPr/>
          <a:lstStyle/>
          <a:p>
            <a:r>
              <a:rPr lang="en-US" dirty="0" smtClean="0"/>
              <a:t>Background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pic>
        <p:nvPicPr>
          <p:cNvPr id="6" name="Picture 5"/>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4487" y="6265545"/>
            <a:ext cx="1614312" cy="542925"/>
          </a:xfrm>
          <a:prstGeom prst="rect">
            <a:avLst/>
          </a:prstGeom>
          <a:noFill/>
          <a:ln>
            <a:noFill/>
          </a:ln>
        </p:spPr>
      </p:pic>
    </p:spTree>
    <p:extLst>
      <p:ext uri="{BB962C8B-B14F-4D97-AF65-F5344CB8AC3E}">
        <p14:creationId xmlns:p14="http://schemas.microsoft.com/office/powerpoint/2010/main" val="19761047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7953" y="1641903"/>
            <a:ext cx="7772400" cy="3913420"/>
          </a:xfrm>
        </p:spPr>
        <p:txBody>
          <a:bodyPr/>
          <a:lstStyle/>
          <a:p>
            <a:pPr marL="0" indent="0">
              <a:spcBef>
                <a:spcPts val="1800"/>
              </a:spcBef>
              <a:buNone/>
            </a:pPr>
            <a:endParaRPr lang="en-US" sz="2800" dirty="0" smtClean="0"/>
          </a:p>
          <a:p>
            <a:pPr marL="0" indent="0">
              <a:spcBef>
                <a:spcPts val="1800"/>
              </a:spcBef>
              <a:buNone/>
            </a:pPr>
            <a:r>
              <a:rPr lang="en-US" sz="2800" dirty="0" smtClean="0"/>
              <a:t>“</a:t>
            </a:r>
            <a:r>
              <a:rPr lang="en-US" sz="2800" dirty="0"/>
              <a:t>Student in foster care” means that an individual has </a:t>
            </a:r>
            <a:r>
              <a:rPr lang="en-US" sz="2800" dirty="0">
                <a:solidFill>
                  <a:schemeClr val="tx1"/>
                </a:solidFill>
              </a:rPr>
              <a:t>experienced an out-of-home placement and has been enrolled in a Colorado public school </a:t>
            </a:r>
            <a:r>
              <a:rPr lang="en-US" sz="2800" dirty="0"/>
              <a:t>during the time period or school year referenced. </a:t>
            </a:r>
          </a:p>
          <a:p>
            <a:pPr marL="0" indent="0">
              <a:spcBef>
                <a:spcPts val="1800"/>
              </a:spcBef>
              <a:buNone/>
            </a:pPr>
            <a:endParaRPr lang="en-US" sz="2800" dirty="0"/>
          </a:p>
          <a:p>
            <a:pPr marL="0" indent="0">
              <a:spcBef>
                <a:spcPts val="1800"/>
              </a:spcBef>
              <a:buNone/>
            </a:pPr>
            <a:r>
              <a:rPr lang="en-US" sz="2800" dirty="0" smtClean="0"/>
              <a:t>The </a:t>
            </a:r>
            <a:r>
              <a:rPr lang="en-US" sz="2800" dirty="0"/>
              <a:t>foster care placement could be brief, such as a few days, or might occur across multiple years.”</a:t>
            </a:r>
          </a:p>
          <a:p>
            <a:pPr>
              <a:spcBef>
                <a:spcPts val="1800"/>
              </a:spcBef>
            </a:pPr>
            <a:endParaRPr lang="en-US" sz="2800" dirty="0"/>
          </a:p>
        </p:txBody>
      </p:sp>
      <p:sp>
        <p:nvSpPr>
          <p:cNvPr id="3" name="Title 2"/>
          <p:cNvSpPr>
            <a:spLocks noGrp="1"/>
          </p:cNvSpPr>
          <p:nvPr>
            <p:ph type="title"/>
          </p:nvPr>
        </p:nvSpPr>
        <p:spPr>
          <a:xfrm>
            <a:off x="925116" y="34559"/>
            <a:ext cx="7715250" cy="1607344"/>
          </a:xfrm>
        </p:spPr>
        <p:txBody>
          <a:bodyPr/>
          <a:lstStyle/>
          <a:p>
            <a:r>
              <a:rPr lang="en-US" sz="3797" dirty="0"/>
              <a:t>Defining</a:t>
            </a:r>
            <a:r>
              <a:rPr lang="en-US" dirty="0" smtClean="0"/>
              <a:t> Student in Foster Care</a:t>
            </a:r>
            <a:endParaRPr lang="en-US" dirty="0"/>
          </a:p>
        </p:txBody>
      </p:sp>
      <p:sp>
        <p:nvSpPr>
          <p:cNvPr id="4" name="Footer Placeholder 3"/>
          <p:cNvSpPr>
            <a:spLocks noGrp="1"/>
          </p:cNvSpPr>
          <p:nvPr>
            <p:ph type="ftr" sz="quarter" idx="4294967295"/>
          </p:nvPr>
        </p:nvSpPr>
        <p:spPr>
          <a:xfrm>
            <a:off x="380999" y="6265546"/>
            <a:ext cx="2895600" cy="365125"/>
          </a:xfrm>
          <a:prstGeom prst="rect">
            <a:avLst/>
          </a:prstGeom>
        </p:spPr>
        <p:txBody>
          <a:bodyPr/>
          <a:lstStyle/>
          <a:p>
            <a:fld id="{757A2F4E-5D54-B04B-91BD-7E78EE1FE9FD}" type="slidenum">
              <a:rPr lang="en-US" smtClean="0"/>
              <a:pPr/>
              <a:t>3</a:t>
            </a:fld>
            <a:endParaRPr lang="en-US" dirty="0" smtClean="0"/>
          </a:p>
        </p:txBody>
      </p:sp>
      <p:sp>
        <p:nvSpPr>
          <p:cNvPr id="5" name="Footer Placeholder 3"/>
          <p:cNvSpPr txBox="1">
            <a:spLocks/>
          </p:cNvSpPr>
          <p:nvPr/>
        </p:nvSpPr>
        <p:spPr>
          <a:xfrm>
            <a:off x="6125766" y="6429375"/>
            <a:ext cx="2514600" cy="205740"/>
          </a:xfrm>
          <a:prstGeom prst="rect">
            <a:avLst/>
          </a:prstGeom>
        </p:spPr>
        <p:txBody>
          <a:bodyPr/>
          <a:lstStyle/>
          <a:p>
            <a:pPr algn="r" defTabSz="410751" fontAlgn="base" hangingPunct="0">
              <a:spcBef>
                <a:spcPct val="0"/>
              </a:spcBef>
              <a:spcAft>
                <a:spcPct val="0"/>
              </a:spcAft>
              <a:defRPr/>
            </a:pPr>
            <a:fld id="{757A2F4E-5D54-B04B-91BD-7E78EE1FE9FD}" type="slidenum">
              <a:rPr lang="en-US" sz="1266">
                <a:solidFill>
                  <a:schemeClr val="bg1"/>
                </a:solidFill>
                <a:latin typeface="Trebuchet MS" pitchFamily="-100" charset="0"/>
                <a:ea typeface="Trebuchet MS" pitchFamily="-100" charset="0"/>
                <a:cs typeface="Trebuchet MS" pitchFamily="-100" charset="0"/>
                <a:sym typeface="Trebuchet MS" pitchFamily="-100" charset="0"/>
              </a:rPr>
              <a:pPr algn="r" defTabSz="410751" fontAlgn="base" hangingPunct="0">
                <a:spcBef>
                  <a:spcPct val="0"/>
                </a:spcBef>
                <a:spcAft>
                  <a:spcPct val="0"/>
                </a:spcAft>
                <a:defRPr/>
              </a:pPr>
              <a:t>3</a:t>
            </a:fld>
            <a:endParaRPr lang="en-US" sz="1266" dirty="0">
              <a:solidFill>
                <a:schemeClr val="bg1"/>
              </a:solidFill>
              <a:latin typeface="Trebuchet MS" pitchFamily="-100" charset="0"/>
              <a:ea typeface="Trebuchet MS" pitchFamily="-100" charset="0"/>
              <a:cs typeface="Trebuchet MS" pitchFamily="-100" charset="0"/>
              <a:sym typeface="Trebuchet MS" pitchFamily="-100" charset="0"/>
            </a:endParaRPr>
          </a:p>
        </p:txBody>
      </p:sp>
      <p:pic>
        <p:nvPicPr>
          <p:cNvPr id="6" name="Picture 5"/>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6052" y="6087746"/>
            <a:ext cx="1976120" cy="542925"/>
          </a:xfrm>
          <a:prstGeom prst="rect">
            <a:avLst/>
          </a:prstGeom>
          <a:noFill/>
          <a:ln>
            <a:noFill/>
          </a:ln>
        </p:spPr>
      </p:pic>
    </p:spTree>
    <p:extLst>
      <p:ext uri="{BB962C8B-B14F-4D97-AF65-F5344CB8AC3E}">
        <p14:creationId xmlns:p14="http://schemas.microsoft.com/office/powerpoint/2010/main" val="16948441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a:p>
        </p:txBody>
      </p:sp>
      <p:sp>
        <p:nvSpPr>
          <p:cNvPr id="6" name="Content Placeholder 5"/>
          <p:cNvSpPr>
            <a:spLocks noGrp="1"/>
          </p:cNvSpPr>
          <p:nvPr>
            <p:ph idx="1"/>
          </p:nvPr>
        </p:nvSpPr>
        <p:spPr>
          <a:xfrm>
            <a:off x="1971368" y="1036320"/>
            <a:ext cx="6817524" cy="6019236"/>
          </a:xfrm>
        </p:spPr>
        <p:txBody>
          <a:bodyPr/>
          <a:lstStyle/>
          <a:p>
            <a:r>
              <a:rPr lang="en-US" dirty="0"/>
              <a:t>Every Transition Counts for Students in Foster Care -</a:t>
            </a:r>
          </a:p>
          <a:p>
            <a:r>
              <a:rPr lang="en-US" dirty="0"/>
              <a:t>3-minute video on the importance of educational stability, Colorado partnerships, and previously released research on educational outcomes for students in foster care.  </a:t>
            </a:r>
            <a:endParaRPr lang="en-US" dirty="0" smtClean="0"/>
          </a:p>
          <a:p>
            <a:r>
              <a:rPr lang="en-US" dirty="0" smtClean="0"/>
              <a:t>The </a:t>
            </a:r>
            <a:r>
              <a:rPr lang="en-US" dirty="0"/>
              <a:t>video was developed with support from the U.S. Dept. of Education</a:t>
            </a:r>
            <a:r>
              <a:rPr lang="en-US" dirty="0" smtClean="0"/>
              <a:t>.</a:t>
            </a:r>
          </a:p>
          <a:p>
            <a:r>
              <a:rPr lang="en-US" dirty="0" smtClean="0"/>
              <a:t> </a:t>
            </a:r>
            <a:r>
              <a:rPr lang="en-US" dirty="0">
                <a:hlinkClick r:id="rId2"/>
              </a:rPr>
              <a:t>Click here to view </a:t>
            </a:r>
            <a:r>
              <a:rPr lang="en-US" dirty="0" smtClean="0">
                <a:hlinkClick r:id="rId2"/>
              </a:rPr>
              <a:t>video</a:t>
            </a:r>
            <a:endParaRPr lang="en-US" dirty="0" smtClean="0"/>
          </a:p>
          <a:p>
            <a:pPr marL="45720" indent="0">
              <a:buNone/>
            </a:pPr>
            <a:endParaRPr lang="en-US" dirty="0" smtClean="0"/>
          </a:p>
          <a:p>
            <a:pPr marL="45720" indent="0">
              <a:buNone/>
            </a:pPr>
            <a:endParaRPr lang="en-US" sz="1400" dirty="0"/>
          </a:p>
          <a:p>
            <a:pPr marL="45720" indent="0">
              <a:buNone/>
            </a:pPr>
            <a:r>
              <a:rPr lang="en-US" sz="1400" dirty="0" smtClean="0"/>
              <a:t>Reference: </a:t>
            </a:r>
            <a:r>
              <a:rPr lang="en-US" sz="1400" dirty="0"/>
              <a:t>The Colorado Study of Students in Foster </a:t>
            </a:r>
            <a:r>
              <a:rPr lang="en-US" sz="1400" dirty="0" smtClean="0"/>
              <a:t>Care: </a:t>
            </a:r>
            <a:r>
              <a:rPr lang="en-US" sz="1400" dirty="0"/>
              <a:t>located on the University of Northern Colorado Webpage at: </a:t>
            </a:r>
            <a:r>
              <a:rPr lang="en-US" sz="1400" u="sng" dirty="0">
                <a:hlinkClick r:id="rId3"/>
              </a:rPr>
              <a:t>http://www.unco.edu/cebs/foster-care-research/</a:t>
            </a:r>
            <a:endParaRPr lang="en-US" sz="1400" dirty="0"/>
          </a:p>
          <a:p>
            <a:pPr marL="45720" indent="0">
              <a:buNone/>
            </a:pPr>
            <a:endParaRPr lang="en-US" dirty="0"/>
          </a:p>
          <a:p>
            <a:endParaRPr lang="en-US" dirty="0"/>
          </a:p>
        </p:txBody>
      </p:sp>
      <p:sp>
        <p:nvSpPr>
          <p:cNvPr id="8" name="Text Placeholder 7"/>
          <p:cNvSpPr>
            <a:spLocks noGrp="1"/>
          </p:cNvSpPr>
          <p:nvPr>
            <p:ph type="body" idx="10"/>
          </p:nvPr>
        </p:nvSpPr>
        <p:spPr/>
        <p:txBody>
          <a:bodyPr/>
          <a:lstStyle/>
          <a:p>
            <a:r>
              <a:rPr lang="en-US" dirty="0" smtClean="0"/>
              <a:t>Foster Education in Colorado</a:t>
            </a:r>
            <a:endParaRPr lang="en-US" dirty="0"/>
          </a:p>
        </p:txBody>
      </p:sp>
      <p:pic>
        <p:nvPicPr>
          <p:cNvPr id="5" name="Picture 4"/>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71368" y="6222047"/>
            <a:ext cx="1976120" cy="542925"/>
          </a:xfrm>
          <a:prstGeom prst="rect">
            <a:avLst/>
          </a:prstGeom>
          <a:noFill/>
          <a:ln>
            <a:noFill/>
          </a:ln>
        </p:spPr>
      </p:pic>
    </p:spTree>
    <p:extLst>
      <p:ext uri="{BB962C8B-B14F-4D97-AF65-F5344CB8AC3E}">
        <p14:creationId xmlns:p14="http://schemas.microsoft.com/office/powerpoint/2010/main" val="40559871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6018609" y="6429375"/>
            <a:ext cx="2514600" cy="205740"/>
          </a:xfrm>
          <a:prstGeom prst="rect">
            <a:avLst/>
          </a:prstGeom>
        </p:spPr>
        <p:txBody>
          <a:bodyPr/>
          <a:lstStyle/>
          <a:p>
            <a:pPr algn="r"/>
            <a:fld id="{757A2F4E-5D54-B04B-91BD-7E78EE1FE9FD}" type="slidenum">
              <a:rPr lang="en-US" smtClean="0">
                <a:solidFill>
                  <a:schemeClr val="bg1"/>
                </a:solidFill>
              </a:rPr>
              <a:pPr algn="r"/>
              <a:t>5</a:t>
            </a:fld>
            <a:endParaRPr lang="en-US" dirty="0" smtClean="0">
              <a:solidFill>
                <a:schemeClr val="bg1"/>
              </a:solidFill>
            </a:endParaRPr>
          </a:p>
        </p:txBody>
      </p:sp>
      <p:sp>
        <p:nvSpPr>
          <p:cNvPr id="21" name="Title 1"/>
          <p:cNvSpPr txBox="1">
            <a:spLocks/>
          </p:cNvSpPr>
          <p:nvPr/>
        </p:nvSpPr>
        <p:spPr>
          <a:xfrm>
            <a:off x="928687" y="321469"/>
            <a:ext cx="7661672" cy="1064419"/>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r>
              <a:rPr lang="en-US" sz="2812" i="1" dirty="0">
                <a:solidFill>
                  <a:srgbClr val="53585F"/>
                </a:solidFill>
                <a:cs typeface="+mj-cs"/>
              </a:rPr>
              <a:t>Colorado Foster Care Education Demographics </a:t>
            </a:r>
          </a:p>
          <a:p>
            <a:endParaRPr lang="en-US" sz="1200" dirty="0">
              <a:solidFill>
                <a:srgbClr val="FF0000"/>
              </a:solidFill>
              <a:latin typeface="Museo Sans 500"/>
              <a:cs typeface="Museo Sans 500"/>
            </a:endParaRPr>
          </a:p>
        </p:txBody>
      </p:sp>
      <p:grpSp>
        <p:nvGrpSpPr>
          <p:cNvPr id="35" name="Group 34"/>
          <p:cNvGrpSpPr/>
          <p:nvPr/>
        </p:nvGrpSpPr>
        <p:grpSpPr>
          <a:xfrm>
            <a:off x="1143000" y="1071563"/>
            <a:ext cx="7028321" cy="4741578"/>
            <a:chOff x="1168400" y="1600200"/>
            <a:chExt cx="9995834" cy="6743577"/>
          </a:xfrm>
        </p:grpSpPr>
        <p:sp>
          <p:nvSpPr>
            <p:cNvPr id="5" name="Rectangle 4"/>
            <p:cNvSpPr/>
            <p:nvPr/>
          </p:nvSpPr>
          <p:spPr>
            <a:xfrm>
              <a:off x="1944858" y="2212101"/>
              <a:ext cx="8321735" cy="5634088"/>
            </a:xfrm>
            <a:prstGeom prst="rect">
              <a:avLst/>
            </a:prstGeom>
            <a:ln>
              <a:noFill/>
            </a:ln>
          </p:spPr>
        </p:sp>
        <p:pic>
          <p:nvPicPr>
            <p:cNvPr id="20" name="Picture 1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68400" y="1600200"/>
              <a:ext cx="9995834" cy="6743577"/>
            </a:xfrm>
            <a:prstGeom prst="rect">
              <a:avLst/>
            </a:prstGeom>
            <a:effectLst>
              <a:softEdge rad="63500"/>
            </a:effectLst>
          </p:spPr>
        </p:pic>
        <p:sp>
          <p:nvSpPr>
            <p:cNvPr id="22" name="Rectangle 21"/>
            <p:cNvSpPr/>
            <p:nvPr/>
          </p:nvSpPr>
          <p:spPr>
            <a:xfrm>
              <a:off x="1944858" y="2212101"/>
              <a:ext cx="8321735" cy="5634088"/>
            </a:xfrm>
            <a:prstGeom prst="rect">
              <a:avLst/>
            </a:prstGeom>
            <a:ln>
              <a:noFill/>
            </a:ln>
          </p:spPr>
        </p:sp>
        <p:sp>
          <p:nvSpPr>
            <p:cNvPr id="23" name="Freeform 22"/>
            <p:cNvSpPr/>
            <p:nvPr/>
          </p:nvSpPr>
          <p:spPr>
            <a:xfrm>
              <a:off x="1894450" y="2209800"/>
              <a:ext cx="2227821" cy="1406006"/>
            </a:xfrm>
            <a:custGeom>
              <a:avLst/>
              <a:gdLst>
                <a:gd name="connsiteX0" fmla="*/ 0 w 1958361"/>
                <a:gd name="connsiteY0" fmla="*/ 119801 h 1198006"/>
                <a:gd name="connsiteX1" fmla="*/ 119801 w 1958361"/>
                <a:gd name="connsiteY1" fmla="*/ 0 h 1198006"/>
                <a:gd name="connsiteX2" fmla="*/ 1838560 w 1958361"/>
                <a:gd name="connsiteY2" fmla="*/ 0 h 1198006"/>
                <a:gd name="connsiteX3" fmla="*/ 1958361 w 1958361"/>
                <a:gd name="connsiteY3" fmla="*/ 119801 h 1198006"/>
                <a:gd name="connsiteX4" fmla="*/ 1958361 w 1958361"/>
                <a:gd name="connsiteY4" fmla="*/ 1078205 h 1198006"/>
                <a:gd name="connsiteX5" fmla="*/ 1838560 w 1958361"/>
                <a:gd name="connsiteY5" fmla="*/ 1198006 h 1198006"/>
                <a:gd name="connsiteX6" fmla="*/ 119801 w 1958361"/>
                <a:gd name="connsiteY6" fmla="*/ 1198006 h 1198006"/>
                <a:gd name="connsiteX7" fmla="*/ 0 w 1958361"/>
                <a:gd name="connsiteY7" fmla="*/ 1078205 h 1198006"/>
                <a:gd name="connsiteX8" fmla="*/ 0 w 1958361"/>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8361" h="1198006">
                  <a:moveTo>
                    <a:pt x="0" y="119801"/>
                  </a:moveTo>
                  <a:cubicBezTo>
                    <a:pt x="0" y="53637"/>
                    <a:pt x="53637" y="0"/>
                    <a:pt x="119801" y="0"/>
                  </a:cubicBezTo>
                  <a:lnTo>
                    <a:pt x="1838560" y="0"/>
                  </a:lnTo>
                  <a:cubicBezTo>
                    <a:pt x="1904724" y="0"/>
                    <a:pt x="1958361" y="53637"/>
                    <a:pt x="1958361" y="119801"/>
                  </a:cubicBezTo>
                  <a:lnTo>
                    <a:pt x="1958361" y="1078205"/>
                  </a:lnTo>
                  <a:cubicBezTo>
                    <a:pt x="1958361" y="1144369"/>
                    <a:pt x="1904724" y="1198006"/>
                    <a:pt x="1838560" y="1198006"/>
                  </a:cubicBezTo>
                  <a:lnTo>
                    <a:pt x="119801" y="1198006"/>
                  </a:lnTo>
                  <a:cubicBezTo>
                    <a:pt x="53637" y="1198006"/>
                    <a:pt x="0" y="1144369"/>
                    <a:pt x="0" y="1078205"/>
                  </a:cubicBezTo>
                  <a:lnTo>
                    <a:pt x="0" y="119801"/>
                  </a:lnTo>
                  <a:close/>
                </a:path>
              </a:pathLst>
            </a:custGeom>
            <a:solidFill>
              <a:srgbClr val="6CC3DE"/>
            </a:solidFill>
            <a:ln>
              <a:solidFill>
                <a:schemeClr val="tx1">
                  <a:lumMod val="50000"/>
                </a:schemeClr>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4,956</a:t>
              </a:r>
            </a:p>
            <a:p>
              <a:pPr algn="ctr" defTabSz="600073">
                <a:lnSpc>
                  <a:spcPct val="90000"/>
                </a:lnSpc>
                <a:spcAft>
                  <a:spcPct val="35000"/>
                </a:spcAft>
              </a:pPr>
              <a:r>
                <a:rPr lang="en-US" sz="1266" dirty="0">
                  <a:solidFill>
                    <a:schemeClr val="bg2">
                      <a:lumMod val="25000"/>
                    </a:schemeClr>
                  </a:solidFill>
                </a:rPr>
                <a:t> K-12 foster care students </a:t>
              </a:r>
              <a:br>
                <a:rPr lang="en-US" sz="1266" dirty="0">
                  <a:solidFill>
                    <a:schemeClr val="bg2">
                      <a:lumMod val="25000"/>
                    </a:schemeClr>
                  </a:solidFill>
                </a:rPr>
              </a:br>
              <a:r>
                <a:rPr lang="en-US" sz="1050" dirty="0">
                  <a:solidFill>
                    <a:schemeClr val="bg2">
                      <a:lumMod val="25000"/>
                    </a:schemeClr>
                  </a:solidFill>
                </a:rPr>
                <a:t>(2014-15)</a:t>
              </a:r>
            </a:p>
          </p:txBody>
        </p:sp>
        <p:sp>
          <p:nvSpPr>
            <p:cNvPr id="25" name="Freeform 24"/>
            <p:cNvSpPr/>
            <p:nvPr/>
          </p:nvSpPr>
          <p:spPr>
            <a:xfrm>
              <a:off x="1854200" y="3931026"/>
              <a:ext cx="2271411" cy="4038600"/>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77A1CB"/>
            </a:solidFill>
            <a:ln>
              <a:solidFill>
                <a:schemeClr val="tx1">
                  <a:lumMod val="50000"/>
                </a:schemeClr>
              </a:solidFill>
            </a:ln>
          </p:spPr>
          <p:style>
            <a:lnRef idx="2">
              <a:scrgbClr r="0" g="0" b="0"/>
            </a:lnRef>
            <a:fillRef idx="1">
              <a:schemeClr val="accent2">
                <a:hueOff val="945839"/>
                <a:satOff val="-18240"/>
                <a:lumOff val="-1078"/>
                <a:alphaOff val="0"/>
              </a:schemeClr>
            </a:fillRef>
            <a:effectRef idx="0">
              <a:schemeClr val="accent2">
                <a:hueOff val="945839"/>
                <a:satOff val="-18240"/>
                <a:lumOff val="-1078"/>
                <a:alphaOff val="0"/>
              </a:schemeClr>
            </a:effectRef>
            <a:fontRef idx="minor">
              <a:schemeClr val="lt1"/>
            </a:fontRef>
          </p:style>
          <p:txBody>
            <a:bodyPr spcFirstLastPara="0" vert="horz" wrap="square" lIns="60606" tIns="60606" rIns="60606" bIns="60606" numCol="1" spcCol="1270" anchor="ctr" anchorCtr="0">
              <a:noAutofit/>
            </a:bodyPr>
            <a:lstStyle/>
            <a:p>
              <a:pPr algn="ctr" defTabSz="600073">
                <a:lnSpc>
                  <a:spcPct val="90000"/>
                </a:lnSpc>
                <a:spcBef>
                  <a:spcPts val="422"/>
                </a:spcBef>
                <a:spcAft>
                  <a:spcPct val="35000"/>
                </a:spcAft>
              </a:pPr>
              <a:endParaRPr lang="en-US" sz="1266" dirty="0">
                <a:solidFill>
                  <a:srgbClr val="000000"/>
                </a:solidFill>
              </a:endParaRPr>
            </a:p>
            <a:p>
              <a:pPr algn="ctr" defTabSz="600073">
                <a:lnSpc>
                  <a:spcPct val="90000"/>
                </a:lnSpc>
                <a:spcBef>
                  <a:spcPts val="422"/>
                </a:spcBef>
                <a:spcAft>
                  <a:spcPts val="422"/>
                </a:spcAft>
              </a:pPr>
              <a:r>
                <a:rPr lang="en-US" sz="1266" dirty="0">
                  <a:solidFill>
                    <a:srgbClr val="000000"/>
                  </a:solidFill>
                </a:rPr>
                <a:t>42.2% </a:t>
              </a:r>
            </a:p>
            <a:p>
              <a:pPr algn="ctr" defTabSz="600073">
                <a:lnSpc>
                  <a:spcPct val="90000"/>
                </a:lnSpc>
                <a:spcAft>
                  <a:spcPts val="422"/>
                </a:spcAft>
              </a:pPr>
              <a:r>
                <a:rPr lang="en-US" sz="1266" dirty="0">
                  <a:solidFill>
                    <a:srgbClr val="000000"/>
                  </a:solidFill>
                </a:rPr>
                <a:t>(2,092)</a:t>
              </a:r>
            </a:p>
            <a:p>
              <a:pPr algn="ctr" defTabSz="600073">
                <a:lnSpc>
                  <a:spcPct val="90000"/>
                </a:lnSpc>
                <a:spcAft>
                  <a:spcPts val="422"/>
                </a:spcAft>
              </a:pPr>
              <a:r>
                <a:rPr lang="en-US" sz="1266" dirty="0">
                  <a:solidFill>
                    <a:srgbClr val="000000"/>
                  </a:solidFill>
                </a:rPr>
                <a:t>Grades P-5</a:t>
              </a:r>
            </a:p>
            <a:p>
              <a:pPr algn="ctr" defTabSz="600073">
                <a:lnSpc>
                  <a:spcPct val="90000"/>
                </a:lnSpc>
                <a:spcAft>
                  <a:spcPts val="422"/>
                </a:spcAft>
              </a:pPr>
              <a:endParaRPr lang="en-US" sz="703" dirty="0">
                <a:solidFill>
                  <a:srgbClr val="000000"/>
                </a:solidFill>
              </a:endParaRPr>
            </a:p>
            <a:p>
              <a:pPr algn="ctr" defTabSz="600073">
                <a:lnSpc>
                  <a:spcPct val="90000"/>
                </a:lnSpc>
                <a:spcAft>
                  <a:spcPts val="422"/>
                </a:spcAft>
              </a:pPr>
              <a:r>
                <a:rPr lang="en-US" sz="1266" dirty="0">
                  <a:solidFill>
                    <a:srgbClr val="000000"/>
                  </a:solidFill>
                </a:rPr>
                <a:t>19.3%</a:t>
              </a:r>
            </a:p>
            <a:p>
              <a:pPr algn="ctr" defTabSz="600073">
                <a:lnSpc>
                  <a:spcPct val="90000"/>
                </a:lnSpc>
                <a:spcAft>
                  <a:spcPts val="422"/>
                </a:spcAft>
              </a:pPr>
              <a:r>
                <a:rPr lang="en-US" sz="1266" dirty="0">
                  <a:solidFill>
                    <a:srgbClr val="000000"/>
                  </a:solidFill>
                </a:rPr>
                <a:t>(956)</a:t>
              </a:r>
            </a:p>
            <a:p>
              <a:pPr algn="ctr" defTabSz="600073">
                <a:lnSpc>
                  <a:spcPct val="90000"/>
                </a:lnSpc>
                <a:spcAft>
                  <a:spcPts val="422"/>
                </a:spcAft>
              </a:pPr>
              <a:r>
                <a:rPr lang="en-US" sz="1266" dirty="0">
                  <a:solidFill>
                    <a:srgbClr val="000000"/>
                  </a:solidFill>
                </a:rPr>
                <a:t>Grades 6 to 8</a:t>
              </a:r>
            </a:p>
            <a:p>
              <a:pPr algn="ctr" defTabSz="600073">
                <a:lnSpc>
                  <a:spcPct val="90000"/>
                </a:lnSpc>
                <a:spcAft>
                  <a:spcPts val="422"/>
                </a:spcAft>
              </a:pPr>
              <a:endParaRPr lang="en-US" sz="703" dirty="0">
                <a:solidFill>
                  <a:srgbClr val="000000"/>
                </a:solidFill>
              </a:endParaRPr>
            </a:p>
            <a:p>
              <a:pPr algn="ctr" defTabSz="600073">
                <a:lnSpc>
                  <a:spcPct val="90000"/>
                </a:lnSpc>
                <a:spcAft>
                  <a:spcPts val="422"/>
                </a:spcAft>
              </a:pPr>
              <a:r>
                <a:rPr lang="en-US" sz="1266" dirty="0">
                  <a:solidFill>
                    <a:srgbClr val="000000"/>
                  </a:solidFill>
                </a:rPr>
                <a:t>38.5%</a:t>
              </a:r>
            </a:p>
            <a:p>
              <a:pPr algn="ctr" defTabSz="600073">
                <a:lnSpc>
                  <a:spcPct val="90000"/>
                </a:lnSpc>
                <a:spcAft>
                  <a:spcPts val="422"/>
                </a:spcAft>
              </a:pPr>
              <a:r>
                <a:rPr lang="en-US" sz="1266" dirty="0">
                  <a:solidFill>
                    <a:srgbClr val="000000"/>
                  </a:solidFill>
                </a:rPr>
                <a:t>(1,908) </a:t>
              </a:r>
            </a:p>
            <a:p>
              <a:pPr algn="ctr" defTabSz="600073">
                <a:lnSpc>
                  <a:spcPct val="90000"/>
                </a:lnSpc>
                <a:spcAft>
                  <a:spcPts val="422"/>
                </a:spcAft>
              </a:pPr>
              <a:r>
                <a:rPr lang="en-US" sz="1266" dirty="0">
                  <a:solidFill>
                    <a:srgbClr val="000000"/>
                  </a:solidFill>
                </a:rPr>
                <a:t>High School </a:t>
              </a:r>
            </a:p>
            <a:p>
              <a:pPr algn="ctr" defTabSz="600073">
                <a:lnSpc>
                  <a:spcPct val="90000"/>
                </a:lnSpc>
                <a:spcAft>
                  <a:spcPts val="422"/>
                </a:spcAft>
              </a:pPr>
              <a:r>
                <a:rPr lang="en-US" sz="1266" dirty="0">
                  <a:solidFill>
                    <a:srgbClr val="000000"/>
                  </a:solidFill>
                </a:rPr>
                <a:t>(9th-12th grade)</a:t>
              </a:r>
            </a:p>
            <a:p>
              <a:pPr algn="ctr" defTabSz="600073">
                <a:lnSpc>
                  <a:spcPct val="90000"/>
                </a:lnSpc>
                <a:spcAft>
                  <a:spcPts val="422"/>
                </a:spcAft>
              </a:pPr>
              <a:endParaRPr lang="en-US" sz="1050" dirty="0">
                <a:solidFill>
                  <a:schemeClr val="bg2">
                    <a:lumMod val="25000"/>
                  </a:schemeClr>
                </a:solidFill>
              </a:endParaRPr>
            </a:p>
          </p:txBody>
        </p:sp>
        <p:sp>
          <p:nvSpPr>
            <p:cNvPr id="26" name="Freeform 25"/>
            <p:cNvSpPr/>
            <p:nvPr/>
          </p:nvSpPr>
          <p:spPr>
            <a:xfrm>
              <a:off x="8340067" y="3733800"/>
              <a:ext cx="2353334" cy="2514600"/>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A9ABC3"/>
            </a:solidFill>
            <a:ln>
              <a:solidFill>
                <a:schemeClr val="tx1">
                  <a:lumMod val="50000"/>
                </a:schemeClr>
              </a:solidFill>
            </a:ln>
          </p:spPr>
          <p:style>
            <a:lnRef idx="2">
              <a:scrgbClr r="0" g="0" b="0"/>
            </a:lnRef>
            <a:fillRef idx="1">
              <a:schemeClr val="accent2">
                <a:hueOff val="1418758"/>
                <a:satOff val="-27360"/>
                <a:lumOff val="-1617"/>
                <a:alphaOff val="0"/>
              </a:schemeClr>
            </a:fillRef>
            <a:effectRef idx="0">
              <a:schemeClr val="accent2">
                <a:hueOff val="1418758"/>
                <a:satOff val="-27360"/>
                <a:lumOff val="-1617"/>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87% </a:t>
              </a:r>
            </a:p>
            <a:p>
              <a:pPr algn="ctr" defTabSz="600073">
                <a:lnSpc>
                  <a:spcPct val="90000"/>
                </a:lnSpc>
                <a:spcAft>
                  <a:spcPct val="35000"/>
                </a:spcAft>
              </a:pPr>
              <a:r>
                <a:rPr lang="en-US" sz="1266" dirty="0">
                  <a:solidFill>
                    <a:schemeClr val="bg2">
                      <a:lumMod val="25000"/>
                    </a:schemeClr>
                  </a:solidFill>
                </a:rPr>
                <a:t>Districts include students in foster care</a:t>
              </a:r>
            </a:p>
            <a:p>
              <a:pPr algn="ctr" defTabSz="600073">
                <a:lnSpc>
                  <a:spcPct val="90000"/>
                </a:lnSpc>
              </a:pPr>
              <a:endParaRPr lang="en-US" sz="703" dirty="0">
                <a:solidFill>
                  <a:schemeClr val="bg2">
                    <a:lumMod val="25000"/>
                  </a:schemeClr>
                </a:solidFill>
              </a:endParaRPr>
            </a:p>
            <a:p>
              <a:pPr algn="ctr" defTabSz="600073">
                <a:lnSpc>
                  <a:spcPct val="90000"/>
                </a:lnSpc>
                <a:spcAft>
                  <a:spcPts val="422"/>
                </a:spcAft>
              </a:pPr>
              <a:r>
                <a:rPr lang="en-US" sz="1266" dirty="0">
                  <a:solidFill>
                    <a:schemeClr val="bg2">
                      <a:lumMod val="25000"/>
                    </a:schemeClr>
                  </a:solidFill>
                </a:rPr>
                <a:t>60% </a:t>
              </a:r>
            </a:p>
            <a:p>
              <a:pPr algn="ctr" defTabSz="600073">
                <a:lnSpc>
                  <a:spcPct val="90000"/>
                </a:lnSpc>
                <a:spcAft>
                  <a:spcPct val="35000"/>
                </a:spcAft>
              </a:pPr>
              <a:r>
                <a:rPr lang="en-US" sz="1266" dirty="0">
                  <a:solidFill>
                    <a:schemeClr val="bg2">
                      <a:lumMod val="25000"/>
                    </a:schemeClr>
                  </a:solidFill>
                </a:rPr>
                <a:t>attend school in the Denver metro area</a:t>
              </a:r>
            </a:p>
          </p:txBody>
        </p:sp>
        <p:sp>
          <p:nvSpPr>
            <p:cNvPr id="27" name="Freeform 26"/>
            <p:cNvSpPr/>
            <p:nvPr/>
          </p:nvSpPr>
          <p:spPr>
            <a:xfrm>
              <a:off x="8330906" y="2209800"/>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C2C8DC"/>
            </a:solidFill>
            <a:ln>
              <a:solidFill>
                <a:schemeClr val="tx1">
                  <a:lumMod val="50000"/>
                </a:schemeClr>
              </a:solidFill>
            </a:ln>
          </p:spPr>
          <p:style>
            <a:lnRef idx="2">
              <a:scrgbClr r="0" g="0" b="0"/>
            </a:lnRef>
            <a:fillRef idx="1">
              <a:schemeClr val="accent2">
                <a:hueOff val="1891677"/>
                <a:satOff val="-36480"/>
                <a:lumOff val="-2156"/>
                <a:alphaOff val="0"/>
              </a:schemeClr>
            </a:fillRef>
            <a:effectRef idx="0">
              <a:schemeClr val="accent2">
                <a:hueOff val="1891677"/>
                <a:satOff val="-36480"/>
                <a:lumOff val="-2156"/>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ct val="35000"/>
                </a:spcAft>
              </a:pPr>
              <a:r>
                <a:rPr lang="en-US" sz="1266" dirty="0">
                  <a:solidFill>
                    <a:schemeClr val="bg2">
                      <a:lumMod val="25000"/>
                    </a:schemeClr>
                  </a:solidFill>
                </a:rPr>
                <a:t>55%  </a:t>
              </a:r>
            </a:p>
            <a:p>
              <a:pPr algn="ctr" defTabSz="600073">
                <a:lnSpc>
                  <a:spcPct val="90000"/>
                </a:lnSpc>
                <a:spcAft>
                  <a:spcPct val="35000"/>
                </a:spcAft>
              </a:pPr>
              <a:r>
                <a:rPr lang="en-US" sz="1266" dirty="0">
                  <a:solidFill>
                    <a:schemeClr val="bg2">
                      <a:lumMod val="25000"/>
                    </a:schemeClr>
                  </a:solidFill>
                </a:rPr>
                <a:t>Students in foster care are male</a:t>
              </a:r>
            </a:p>
            <a:p>
              <a:pPr algn="ctr" defTabSz="600073">
                <a:lnSpc>
                  <a:spcPct val="90000"/>
                </a:lnSpc>
                <a:spcAft>
                  <a:spcPct val="35000"/>
                </a:spcAft>
              </a:pPr>
              <a:r>
                <a:rPr lang="en-US" sz="1050" dirty="0">
                  <a:solidFill>
                    <a:schemeClr val="bg2">
                      <a:lumMod val="25000"/>
                    </a:schemeClr>
                  </a:solidFill>
                </a:rPr>
                <a:t>(2014-15)</a:t>
              </a:r>
            </a:p>
          </p:txBody>
        </p:sp>
        <p:sp>
          <p:nvSpPr>
            <p:cNvPr id="28" name="Rectangle 27"/>
            <p:cNvSpPr/>
            <p:nvPr/>
          </p:nvSpPr>
          <p:spPr>
            <a:xfrm>
              <a:off x="5435481" y="2808735"/>
              <a:ext cx="3009798" cy="210901"/>
            </a:xfrm>
            <a:prstGeom prst="rect">
              <a:avLst/>
            </a:prstGeom>
            <a:noFill/>
          </p:spPr>
          <p:style>
            <a:lnRef idx="0">
              <a:schemeClr val="lt1">
                <a:hueOff val="0"/>
                <a:satOff val="0"/>
                <a:lumOff val="0"/>
                <a:alphaOff val="0"/>
              </a:schemeClr>
            </a:lnRef>
            <a:fillRef idx="1">
              <a:scrgbClr r="0" g="0" b="0"/>
            </a:fillRef>
            <a:effectRef idx="0">
              <a:schemeClr val="accent2">
                <a:hueOff val="2702396"/>
                <a:satOff val="-52114"/>
                <a:lumOff val="-3081"/>
                <a:alphaOff val="0"/>
              </a:schemeClr>
            </a:effectRef>
            <a:fontRef idx="minor">
              <a:schemeClr val="lt1">
                <a:hueOff val="0"/>
                <a:satOff val="0"/>
                <a:lumOff val="0"/>
                <a:alphaOff val="0"/>
              </a:schemeClr>
            </a:fontRef>
          </p:style>
        </p:sp>
        <p:sp>
          <p:nvSpPr>
            <p:cNvPr id="29" name="Freeform 28"/>
            <p:cNvSpPr/>
            <p:nvPr/>
          </p:nvSpPr>
          <p:spPr>
            <a:xfrm>
              <a:off x="8407400" y="6400800"/>
              <a:ext cx="2296740" cy="1459314"/>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9598B5"/>
            </a:solidFill>
            <a:ln>
              <a:solidFill>
                <a:schemeClr val="tx1">
                  <a:lumMod val="50000"/>
                </a:schemeClr>
              </a:solidFill>
            </a:ln>
          </p:spPr>
          <p:style>
            <a:lnRef idx="2">
              <a:scrgbClr r="0" g="0" b="0"/>
            </a:lnRef>
            <a:fillRef idx="1">
              <a:schemeClr val="accent2">
                <a:hueOff val="2364596"/>
                <a:satOff val="-45600"/>
                <a:lumOff val="-2696"/>
                <a:alphaOff val="0"/>
              </a:schemeClr>
            </a:fillRef>
            <a:effectRef idx="0">
              <a:schemeClr val="accent2">
                <a:hueOff val="2364596"/>
                <a:satOff val="-45600"/>
                <a:lumOff val="-2696"/>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30% </a:t>
              </a:r>
            </a:p>
            <a:p>
              <a:pPr algn="ctr" defTabSz="600073">
                <a:lnSpc>
                  <a:spcPct val="90000"/>
                </a:lnSpc>
                <a:spcAft>
                  <a:spcPct val="35000"/>
                </a:spcAft>
              </a:pPr>
              <a:r>
                <a:rPr lang="en-US" sz="1266" dirty="0">
                  <a:solidFill>
                    <a:schemeClr val="bg2">
                      <a:lumMod val="25000"/>
                    </a:schemeClr>
                  </a:solidFill>
                </a:rPr>
                <a:t>Special education designation</a:t>
              </a:r>
            </a:p>
            <a:p>
              <a:pPr algn="ctr" defTabSz="600073">
                <a:lnSpc>
                  <a:spcPct val="90000"/>
                </a:lnSpc>
                <a:spcAft>
                  <a:spcPct val="35000"/>
                </a:spcAft>
              </a:pPr>
              <a:r>
                <a:rPr lang="en-US" sz="1125" dirty="0">
                  <a:solidFill>
                    <a:schemeClr val="bg2">
                      <a:lumMod val="25000"/>
                    </a:schemeClr>
                  </a:solidFill>
                </a:rPr>
                <a:t>(2015-16)</a:t>
              </a:r>
            </a:p>
          </p:txBody>
        </p:sp>
        <p:sp>
          <p:nvSpPr>
            <p:cNvPr id="30" name="Rectangle 29"/>
            <p:cNvSpPr/>
            <p:nvPr/>
          </p:nvSpPr>
          <p:spPr>
            <a:xfrm rot="5400000">
              <a:off x="7577879" y="3690727"/>
              <a:ext cx="1745976" cy="204427"/>
            </a:xfrm>
            <a:prstGeom prst="rect">
              <a:avLst/>
            </a:prstGeom>
            <a:noFill/>
          </p:spPr>
          <p:style>
            <a:lnRef idx="0">
              <a:schemeClr val="lt1">
                <a:hueOff val="0"/>
                <a:satOff val="0"/>
                <a:lumOff val="0"/>
                <a:alphaOff val="0"/>
              </a:schemeClr>
            </a:lnRef>
            <a:fillRef idx="1">
              <a:scrgbClr r="0" g="0" b="0"/>
            </a:fillRef>
            <a:effectRef idx="0">
              <a:schemeClr val="accent2">
                <a:hueOff val="3242875"/>
                <a:satOff val="-62537"/>
                <a:lumOff val="-3697"/>
                <a:alphaOff val="0"/>
              </a:schemeClr>
            </a:effectRef>
            <a:fontRef idx="minor">
              <a:schemeClr val="lt1">
                <a:hueOff val="0"/>
                <a:satOff val="0"/>
                <a:lumOff val="0"/>
                <a:alphaOff val="0"/>
              </a:schemeClr>
            </a:fontRef>
          </p:style>
        </p:sp>
        <p:sp>
          <p:nvSpPr>
            <p:cNvPr id="31" name="Freeform 30"/>
            <p:cNvSpPr/>
            <p:nvPr/>
          </p:nvSpPr>
          <p:spPr>
            <a:xfrm>
              <a:off x="5013327" y="2209800"/>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B4DF85"/>
            </a:solidFill>
            <a:ln>
              <a:solidFill>
                <a:schemeClr val="tx1">
                  <a:lumMod val="50000"/>
                </a:schemeClr>
              </a:solidFill>
            </a:ln>
          </p:spPr>
          <p:style>
            <a:lnRef idx="2">
              <a:scrgbClr r="0" g="0" b="0"/>
            </a:lnRef>
            <a:fillRef idx="1">
              <a:schemeClr val="accent2">
                <a:hueOff val="2837515"/>
                <a:satOff val="-54720"/>
                <a:lumOff val="-3235"/>
                <a:alphaOff val="0"/>
              </a:schemeClr>
            </a:fillRef>
            <a:effectRef idx="0">
              <a:schemeClr val="accent2">
                <a:hueOff val="2837515"/>
                <a:satOff val="-54720"/>
                <a:lumOff val="-3235"/>
                <a:alphaOff val="0"/>
              </a:schemeClr>
            </a:effectRef>
            <a:fontRef idx="minor">
              <a:schemeClr val="lt1"/>
            </a:fontRef>
          </p:style>
          <p:txBody>
            <a:bodyPr spcFirstLastPara="0" vert="horz" wrap="square" lIns="77751" tIns="77751" rIns="77751" bIns="77751" numCol="1" spcCol="1270" anchor="ctr" anchorCtr="0">
              <a:noAutofit/>
            </a:bodyPr>
            <a:lstStyle/>
            <a:p>
              <a:pPr algn="ctr">
                <a:spcAft>
                  <a:spcPts val="422"/>
                </a:spcAft>
              </a:pPr>
              <a:r>
                <a:rPr lang="en-US" sz="1266" dirty="0">
                  <a:solidFill>
                    <a:srgbClr val="000000"/>
                  </a:solidFill>
                  <a:latin typeface="+mj-lt"/>
                  <a:ea typeface="Avenir" charset="0"/>
                  <a:cs typeface="Avenir" charset="0"/>
                  <a:sym typeface="Avenir" charset="0"/>
                </a:rPr>
                <a:t>44% White</a:t>
              </a:r>
            </a:p>
            <a:p>
              <a:pPr algn="ctr">
                <a:spcAft>
                  <a:spcPts val="422"/>
                </a:spcAft>
              </a:pPr>
              <a:r>
                <a:rPr lang="en-US" sz="1266" dirty="0">
                  <a:solidFill>
                    <a:srgbClr val="000000"/>
                  </a:solidFill>
                  <a:latin typeface="+mj-lt"/>
                  <a:sym typeface="Avenir" charset="0"/>
                </a:rPr>
                <a:t>Students in Foster Care</a:t>
              </a:r>
              <a:r>
                <a:rPr lang="en-US" sz="1266" dirty="0">
                  <a:latin typeface="+mj-lt"/>
                </a:rPr>
                <a:t> </a:t>
              </a:r>
            </a:p>
            <a:p>
              <a:pPr algn="ctr">
                <a:spcAft>
                  <a:spcPts val="422"/>
                </a:spcAft>
              </a:pPr>
              <a:r>
                <a:rPr lang="en-US" sz="1125" dirty="0">
                  <a:solidFill>
                    <a:schemeClr val="bg2">
                      <a:lumMod val="25000"/>
                    </a:schemeClr>
                  </a:solidFill>
                  <a:latin typeface="+mj-lt"/>
                </a:rPr>
                <a:t>(2014-15)</a:t>
              </a:r>
              <a:endParaRPr lang="en-US" sz="1125" dirty="0">
                <a:latin typeface="+mj-lt"/>
              </a:endParaRPr>
            </a:p>
          </p:txBody>
        </p:sp>
        <p:sp>
          <p:nvSpPr>
            <p:cNvPr id="32" name="Rectangle 31"/>
            <p:cNvSpPr/>
            <p:nvPr/>
          </p:nvSpPr>
          <p:spPr>
            <a:xfrm rot="5400000">
              <a:off x="7577879" y="5448234"/>
              <a:ext cx="1745976" cy="204427"/>
            </a:xfrm>
            <a:prstGeom prst="rect">
              <a:avLst/>
            </a:prstGeom>
            <a:noFill/>
          </p:spPr>
          <p:style>
            <a:lnRef idx="0">
              <a:schemeClr val="lt1">
                <a:hueOff val="0"/>
                <a:satOff val="0"/>
                <a:lumOff val="0"/>
                <a:alphaOff val="0"/>
              </a:schemeClr>
            </a:lnRef>
            <a:fillRef idx="1">
              <a:scrgbClr r="0" g="0" b="0"/>
            </a:fillRef>
            <a:effectRef idx="0">
              <a:schemeClr val="accent2">
                <a:hueOff val="3783354"/>
                <a:satOff val="-72960"/>
                <a:lumOff val="-4313"/>
                <a:alphaOff val="0"/>
              </a:schemeClr>
            </a:effectRef>
            <a:fontRef idx="minor">
              <a:schemeClr val="lt1">
                <a:hueOff val="0"/>
                <a:satOff val="0"/>
                <a:lumOff val="0"/>
                <a:alphaOff val="0"/>
              </a:schemeClr>
            </a:fontRef>
          </p:style>
        </p:sp>
        <p:sp>
          <p:nvSpPr>
            <p:cNvPr id="33" name="Freeform 32"/>
            <p:cNvSpPr/>
            <p:nvPr/>
          </p:nvSpPr>
          <p:spPr>
            <a:xfrm>
              <a:off x="5013327" y="4220982"/>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95D153"/>
            </a:solidFill>
            <a:ln>
              <a:solidFill>
                <a:schemeClr val="tx1">
                  <a:lumMod val="50000"/>
                </a:schemeClr>
              </a:solidFill>
            </a:ln>
          </p:spPr>
          <p:style>
            <a:lnRef idx="2">
              <a:scrgbClr r="0" g="0" b="0"/>
            </a:lnRef>
            <a:fillRef idx="1">
              <a:schemeClr val="accent2">
                <a:hueOff val="3310435"/>
                <a:satOff val="-63840"/>
                <a:lumOff val="-3774"/>
                <a:alphaOff val="0"/>
              </a:schemeClr>
            </a:fillRef>
            <a:effectRef idx="0">
              <a:schemeClr val="accent2">
                <a:hueOff val="3310435"/>
                <a:satOff val="-63840"/>
                <a:lumOff val="-3774"/>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chemeClr val="bg2">
                      <a:lumMod val="25000"/>
                    </a:schemeClr>
                  </a:solidFill>
                </a:rPr>
                <a:t>37% Hispanic/Latino</a:t>
              </a:r>
            </a:p>
          </p:txBody>
        </p:sp>
        <p:sp>
          <p:nvSpPr>
            <p:cNvPr id="34" name="Freeform 33"/>
            <p:cNvSpPr/>
            <p:nvPr/>
          </p:nvSpPr>
          <p:spPr>
            <a:xfrm>
              <a:off x="5029027" y="6092139"/>
              <a:ext cx="2271411" cy="1406006"/>
            </a:xfrm>
            <a:custGeom>
              <a:avLst/>
              <a:gdLst>
                <a:gd name="connsiteX0" fmla="*/ 0 w 1996678"/>
                <a:gd name="connsiteY0" fmla="*/ 119801 h 1198006"/>
                <a:gd name="connsiteX1" fmla="*/ 119801 w 1996678"/>
                <a:gd name="connsiteY1" fmla="*/ 0 h 1198006"/>
                <a:gd name="connsiteX2" fmla="*/ 1876877 w 1996678"/>
                <a:gd name="connsiteY2" fmla="*/ 0 h 1198006"/>
                <a:gd name="connsiteX3" fmla="*/ 1996678 w 1996678"/>
                <a:gd name="connsiteY3" fmla="*/ 119801 h 1198006"/>
                <a:gd name="connsiteX4" fmla="*/ 1996678 w 1996678"/>
                <a:gd name="connsiteY4" fmla="*/ 1078205 h 1198006"/>
                <a:gd name="connsiteX5" fmla="*/ 1876877 w 1996678"/>
                <a:gd name="connsiteY5" fmla="*/ 1198006 h 1198006"/>
                <a:gd name="connsiteX6" fmla="*/ 119801 w 1996678"/>
                <a:gd name="connsiteY6" fmla="*/ 1198006 h 1198006"/>
                <a:gd name="connsiteX7" fmla="*/ 0 w 1996678"/>
                <a:gd name="connsiteY7" fmla="*/ 1078205 h 1198006"/>
                <a:gd name="connsiteX8" fmla="*/ 0 w 1996678"/>
                <a:gd name="connsiteY8" fmla="*/ 119801 h 119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6678" h="1198006">
                  <a:moveTo>
                    <a:pt x="0" y="119801"/>
                  </a:moveTo>
                  <a:cubicBezTo>
                    <a:pt x="0" y="53637"/>
                    <a:pt x="53637" y="0"/>
                    <a:pt x="119801" y="0"/>
                  </a:cubicBezTo>
                  <a:lnTo>
                    <a:pt x="1876877" y="0"/>
                  </a:lnTo>
                  <a:cubicBezTo>
                    <a:pt x="1943041" y="0"/>
                    <a:pt x="1996678" y="53637"/>
                    <a:pt x="1996678" y="119801"/>
                  </a:cubicBezTo>
                  <a:lnTo>
                    <a:pt x="1996678" y="1078205"/>
                  </a:lnTo>
                  <a:cubicBezTo>
                    <a:pt x="1996678" y="1144369"/>
                    <a:pt x="1943041" y="1198006"/>
                    <a:pt x="1876877" y="1198006"/>
                  </a:cubicBezTo>
                  <a:lnTo>
                    <a:pt x="119801" y="1198006"/>
                  </a:lnTo>
                  <a:cubicBezTo>
                    <a:pt x="53637" y="1198006"/>
                    <a:pt x="0" y="1144369"/>
                    <a:pt x="0" y="1078205"/>
                  </a:cubicBezTo>
                  <a:lnTo>
                    <a:pt x="0" y="119801"/>
                  </a:lnTo>
                  <a:close/>
                </a:path>
              </a:pathLst>
            </a:custGeom>
            <a:solidFill>
              <a:srgbClr val="78B832"/>
            </a:solidFill>
            <a:ln>
              <a:solidFill>
                <a:schemeClr val="tx1">
                  <a:lumMod val="50000"/>
                </a:schemeClr>
              </a:solidFill>
            </a:ln>
          </p:spPr>
          <p:style>
            <a:lnRef idx="2">
              <a:scrgbClr r="0" g="0" b="0"/>
            </a:lnRef>
            <a:fillRef idx="1">
              <a:schemeClr val="accent2">
                <a:hueOff val="3783354"/>
                <a:satOff val="-72960"/>
                <a:lumOff val="-4313"/>
                <a:alphaOff val="0"/>
              </a:schemeClr>
            </a:fillRef>
            <a:effectRef idx="0">
              <a:schemeClr val="accent2">
                <a:hueOff val="3783354"/>
                <a:satOff val="-72960"/>
                <a:lumOff val="-4313"/>
                <a:alphaOff val="0"/>
              </a:schemeClr>
            </a:effectRef>
            <a:fontRef idx="minor">
              <a:schemeClr val="lt1"/>
            </a:fontRef>
          </p:style>
          <p:txBody>
            <a:bodyPr spcFirstLastPara="0" vert="horz" wrap="square" lIns="77751" tIns="77751" rIns="77751" bIns="77751" numCol="1" spcCol="1270" anchor="ctr" anchorCtr="0">
              <a:noAutofit/>
            </a:bodyPr>
            <a:lstStyle/>
            <a:p>
              <a:pPr algn="ctr" defTabSz="600073">
                <a:lnSpc>
                  <a:spcPct val="90000"/>
                </a:lnSpc>
                <a:spcAft>
                  <a:spcPts val="422"/>
                </a:spcAft>
              </a:pPr>
              <a:r>
                <a:rPr lang="en-US" sz="1266" dirty="0">
                  <a:solidFill>
                    <a:srgbClr val="000000"/>
                  </a:solidFill>
                </a:rPr>
                <a:t>12%</a:t>
              </a:r>
            </a:p>
            <a:p>
              <a:pPr algn="ctr" defTabSz="600073">
                <a:lnSpc>
                  <a:spcPct val="90000"/>
                </a:lnSpc>
                <a:spcAft>
                  <a:spcPts val="422"/>
                </a:spcAft>
              </a:pPr>
              <a:r>
                <a:rPr lang="en-US" sz="1266" dirty="0">
                  <a:solidFill>
                    <a:srgbClr val="000000"/>
                  </a:solidFill>
                </a:rPr>
                <a:t>Black/African American</a:t>
              </a:r>
            </a:p>
          </p:txBody>
        </p:sp>
      </p:grpSp>
      <p:pic>
        <p:nvPicPr>
          <p:cNvPr id="19" name="Picture 18"/>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18629" y="6128968"/>
            <a:ext cx="1976120" cy="542925"/>
          </a:xfrm>
          <a:prstGeom prst="rect">
            <a:avLst/>
          </a:prstGeom>
          <a:noFill/>
          <a:ln>
            <a:noFill/>
          </a:ln>
        </p:spPr>
      </p:pic>
    </p:spTree>
    <p:extLst>
      <p:ext uri="{BB962C8B-B14F-4D97-AF65-F5344CB8AC3E}">
        <p14:creationId xmlns:p14="http://schemas.microsoft.com/office/powerpoint/2010/main" val="4536653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6072188" y="6482953"/>
            <a:ext cx="2514600" cy="205740"/>
          </a:xfrm>
          <a:prstGeom prst="rect">
            <a:avLst/>
          </a:prstGeom>
        </p:spPr>
        <p:txBody>
          <a:bodyPr/>
          <a:lstStyle/>
          <a:p>
            <a:pPr algn="r"/>
            <a:fld id="{757A2F4E-5D54-B04B-91BD-7E78EE1FE9FD}" type="slidenum">
              <a:rPr lang="en-US" smtClean="0">
                <a:solidFill>
                  <a:schemeClr val="bg1"/>
                </a:solidFill>
              </a:rPr>
              <a:pPr algn="r"/>
              <a:t>6</a:t>
            </a:fld>
            <a:endParaRPr lang="en-US" dirty="0" smtClean="0">
              <a:solidFill>
                <a:schemeClr val="bg1"/>
              </a:solidFill>
            </a:endParaRPr>
          </a:p>
        </p:txBody>
      </p:sp>
      <p:sp>
        <p:nvSpPr>
          <p:cNvPr id="5" name="Rectangle 4"/>
          <p:cNvSpPr/>
          <p:nvPr/>
        </p:nvSpPr>
        <p:spPr>
          <a:xfrm>
            <a:off x="1771650" y="1543050"/>
            <a:ext cx="5486400" cy="3600450"/>
          </a:xfrm>
          <a:prstGeom prst="rect">
            <a:avLst/>
          </a:prstGeom>
          <a:ln>
            <a:noFill/>
          </a:ln>
        </p:spPr>
      </p:sp>
      <p:sp>
        <p:nvSpPr>
          <p:cNvPr id="21" name="Title 1"/>
          <p:cNvSpPr txBox="1">
            <a:spLocks/>
          </p:cNvSpPr>
          <p:nvPr/>
        </p:nvSpPr>
        <p:spPr>
          <a:xfrm>
            <a:off x="553641" y="428625"/>
            <a:ext cx="8143875" cy="1000489"/>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a:lstStyle>
          <a:p>
            <a:r>
              <a:rPr lang="en-US" sz="2812" i="1" dirty="0">
                <a:solidFill>
                  <a:srgbClr val="53585F"/>
                </a:solidFill>
                <a:cs typeface="+mj-cs"/>
              </a:rPr>
              <a:t>10 School Districts with 190+ Foster Students</a:t>
            </a:r>
          </a:p>
          <a:p>
            <a:r>
              <a:rPr lang="en-US" sz="2812" i="1" dirty="0">
                <a:solidFill>
                  <a:srgbClr val="53585F"/>
                </a:solidFill>
                <a:cs typeface="+mj-cs"/>
              </a:rPr>
              <a:t>Based on 3-year Average (2014-2016)</a:t>
            </a:r>
          </a:p>
        </p:txBody>
      </p:sp>
      <p:sp>
        <p:nvSpPr>
          <p:cNvPr id="22" name="Rectangle 21"/>
          <p:cNvSpPr/>
          <p:nvPr/>
        </p:nvSpPr>
        <p:spPr>
          <a:xfrm>
            <a:off x="1771650" y="1543050"/>
            <a:ext cx="5486400" cy="3600450"/>
          </a:xfrm>
          <a:prstGeom prst="rect">
            <a:avLst/>
          </a:prstGeom>
          <a:ln>
            <a:noFill/>
          </a:ln>
        </p:spPr>
      </p:sp>
      <p:sp>
        <p:nvSpPr>
          <p:cNvPr id="3" name="TextBox 2"/>
          <p:cNvSpPr txBox="1"/>
          <p:nvPr/>
        </p:nvSpPr>
        <p:spPr>
          <a:xfrm>
            <a:off x="7036594" y="2196703"/>
            <a:ext cx="1928813" cy="2748060"/>
          </a:xfrm>
          <a:prstGeom prst="rect">
            <a:avLst/>
          </a:prstGeom>
          <a:noFill/>
        </p:spPr>
        <p:txBody>
          <a:bodyPr wrap="square" rtlCol="0">
            <a:spAutoFit/>
          </a:bodyPr>
          <a:lstStyle/>
          <a:p>
            <a:pPr marL="241093" indent="-241093">
              <a:spcAft>
                <a:spcPts val="422"/>
              </a:spcAft>
              <a:buFont typeface="+mj-lt"/>
              <a:buAutoNum type="arabicPeriod"/>
            </a:pPr>
            <a:r>
              <a:rPr lang="en-US" sz="1266" dirty="0"/>
              <a:t>Adams 12</a:t>
            </a:r>
          </a:p>
          <a:p>
            <a:pPr marL="241093" indent="-241093">
              <a:spcAft>
                <a:spcPts val="422"/>
              </a:spcAft>
              <a:buFont typeface="+mj-lt"/>
              <a:buAutoNum type="arabicPeriod"/>
            </a:pPr>
            <a:r>
              <a:rPr lang="en-US" sz="1266" dirty="0"/>
              <a:t>Aurora</a:t>
            </a:r>
          </a:p>
          <a:p>
            <a:pPr marL="241093" indent="-241093">
              <a:spcAft>
                <a:spcPts val="422"/>
              </a:spcAft>
              <a:buFont typeface="+mj-lt"/>
              <a:buAutoNum type="arabicPeriod"/>
            </a:pPr>
            <a:r>
              <a:rPr lang="en-US" sz="1266" dirty="0"/>
              <a:t>Brighton 27J</a:t>
            </a:r>
          </a:p>
          <a:p>
            <a:pPr marL="241093" indent="-241093">
              <a:spcAft>
                <a:spcPts val="422"/>
              </a:spcAft>
              <a:buFont typeface="+mj-lt"/>
              <a:buAutoNum type="arabicPeriod"/>
            </a:pPr>
            <a:r>
              <a:rPr lang="en-US" sz="1266" dirty="0"/>
              <a:t>Cherry Creek</a:t>
            </a:r>
          </a:p>
          <a:p>
            <a:pPr marL="241093" indent="-241093">
              <a:spcAft>
                <a:spcPts val="422"/>
              </a:spcAft>
              <a:buFont typeface="+mj-lt"/>
              <a:buAutoNum type="arabicPeriod"/>
            </a:pPr>
            <a:r>
              <a:rPr lang="en-US" sz="1266" dirty="0"/>
              <a:t>Colorado Springs D11</a:t>
            </a:r>
          </a:p>
          <a:p>
            <a:pPr marL="241093" indent="-241093">
              <a:spcAft>
                <a:spcPts val="422"/>
              </a:spcAft>
              <a:buFont typeface="+mj-lt"/>
              <a:buAutoNum type="arabicPeriod"/>
            </a:pPr>
            <a:r>
              <a:rPr lang="en-US" sz="1266" dirty="0"/>
              <a:t>Denver</a:t>
            </a:r>
          </a:p>
          <a:p>
            <a:pPr marL="241093" indent="-241093">
              <a:spcAft>
                <a:spcPts val="422"/>
              </a:spcAft>
              <a:buFont typeface="+mj-lt"/>
              <a:buAutoNum type="arabicPeriod"/>
            </a:pPr>
            <a:r>
              <a:rPr lang="en-US" sz="1266" dirty="0"/>
              <a:t>Greeley</a:t>
            </a:r>
          </a:p>
          <a:p>
            <a:pPr marL="241093" indent="-241093">
              <a:spcAft>
                <a:spcPts val="422"/>
              </a:spcAft>
              <a:buFont typeface="+mj-lt"/>
              <a:buAutoNum type="arabicPeriod"/>
            </a:pPr>
            <a:r>
              <a:rPr lang="en-US" sz="1266" dirty="0"/>
              <a:t>Jeffco</a:t>
            </a:r>
          </a:p>
          <a:p>
            <a:pPr marL="241093" indent="-241093">
              <a:spcAft>
                <a:spcPts val="422"/>
              </a:spcAft>
              <a:buFont typeface="+mj-lt"/>
              <a:buAutoNum type="arabicPeriod"/>
            </a:pPr>
            <a:r>
              <a:rPr lang="en-US" sz="1266" dirty="0"/>
              <a:t>Mesa</a:t>
            </a:r>
          </a:p>
          <a:p>
            <a:pPr marL="241093" indent="-241093">
              <a:spcAft>
                <a:spcPts val="422"/>
              </a:spcAft>
              <a:buFont typeface="+mj-lt"/>
              <a:buAutoNum type="arabicPeriod"/>
            </a:pPr>
            <a:r>
              <a:rPr lang="en-US" sz="1266" dirty="0"/>
              <a:t>Pueblo 60</a:t>
            </a:r>
          </a:p>
          <a:p>
            <a:endParaRPr lang="en-US" sz="1266" dirty="0"/>
          </a:p>
        </p:txBody>
      </p:sp>
      <p:pic>
        <p:nvPicPr>
          <p:cNvPr id="2051" name="Picture 3"/>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r="3174"/>
          <a:stretch/>
        </p:blipFill>
        <p:spPr bwMode="auto">
          <a:xfrm>
            <a:off x="553641" y="1341475"/>
            <a:ext cx="6536531" cy="4766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567545" y="6010938"/>
            <a:ext cx="2303859" cy="287130"/>
          </a:xfrm>
          <a:prstGeom prst="rect">
            <a:avLst/>
          </a:prstGeom>
          <a:noFill/>
        </p:spPr>
        <p:txBody>
          <a:bodyPr wrap="square" rtlCol="0">
            <a:spAutoFit/>
          </a:bodyPr>
          <a:lstStyle/>
          <a:p>
            <a:r>
              <a:rPr lang="en-US" sz="1266" dirty="0"/>
              <a:t>Colorado School District Map</a:t>
            </a:r>
          </a:p>
        </p:txBody>
      </p:sp>
      <p:pic>
        <p:nvPicPr>
          <p:cNvPr id="9" name="Picture 8"/>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7029" y="6154503"/>
            <a:ext cx="1976120" cy="542925"/>
          </a:xfrm>
          <a:prstGeom prst="rect">
            <a:avLst/>
          </a:prstGeom>
          <a:noFill/>
          <a:ln>
            <a:noFill/>
          </a:ln>
        </p:spPr>
      </p:pic>
    </p:spTree>
    <p:extLst>
      <p:ext uri="{BB962C8B-B14F-4D97-AF65-F5344CB8AC3E}">
        <p14:creationId xmlns:p14="http://schemas.microsoft.com/office/powerpoint/2010/main" val="7745255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99031"/>
            <a:ext cx="8407893" cy="4188822"/>
          </a:xfrm>
        </p:spPr>
        <p:txBody>
          <a:bodyPr/>
          <a:lstStyle/>
          <a:p>
            <a:pPr>
              <a:spcAft>
                <a:spcPts val="600"/>
              </a:spcAft>
            </a:pPr>
            <a:r>
              <a:rPr lang="en-US" sz="2200" b="0" dirty="0" smtClean="0"/>
              <a:t> A child in foster care will enroll or remain in the child’s school of origin, unless it’s determined that it’s not in the child’s best interest.</a:t>
            </a:r>
          </a:p>
          <a:p>
            <a:pPr>
              <a:spcAft>
                <a:spcPts val="600"/>
              </a:spcAft>
            </a:pPr>
            <a:r>
              <a:rPr lang="en-US" sz="2200" b="0" dirty="0" smtClean="0"/>
              <a:t>If not in the child’s best interest to remain in the school of origin, the child will be </a:t>
            </a:r>
            <a:r>
              <a:rPr lang="en-US" sz="2200" b="0" dirty="0" smtClean="0">
                <a:solidFill>
                  <a:srgbClr val="FF0000"/>
                </a:solidFill>
              </a:rPr>
              <a:t>immediately enrolled </a:t>
            </a:r>
            <a:r>
              <a:rPr lang="en-US" sz="2200" b="0" dirty="0" smtClean="0"/>
              <a:t>in a new school.</a:t>
            </a:r>
          </a:p>
          <a:p>
            <a:pPr>
              <a:spcAft>
                <a:spcPts val="600"/>
              </a:spcAft>
            </a:pPr>
            <a:r>
              <a:rPr lang="en-US" sz="2200" b="0" dirty="0" smtClean="0"/>
              <a:t>A new (enrolling) school immediately contacts the school of origin to obtain relevant academic and other records.</a:t>
            </a:r>
          </a:p>
          <a:p>
            <a:pPr>
              <a:spcAft>
                <a:spcPts val="600"/>
              </a:spcAft>
            </a:pPr>
            <a:r>
              <a:rPr lang="en-US" sz="2200" b="0" dirty="0" smtClean="0"/>
              <a:t>State point of contact (POC) shall be designated to oversee implementation of the educational stability provisions.</a:t>
            </a:r>
          </a:p>
          <a:p>
            <a:pPr>
              <a:spcAft>
                <a:spcPts val="600"/>
              </a:spcAft>
            </a:pPr>
            <a:r>
              <a:rPr lang="en-US" sz="2200" b="0" dirty="0"/>
              <a:t>Education data reporting on students in foster </a:t>
            </a:r>
            <a:r>
              <a:rPr lang="en-US" sz="2200" b="0" dirty="0" smtClean="0"/>
              <a:t>care is now required.</a:t>
            </a:r>
            <a:endParaRPr lang="en-US" sz="2200" b="0" dirty="0"/>
          </a:p>
          <a:p>
            <a:pPr>
              <a:spcAft>
                <a:spcPts val="600"/>
              </a:spcAft>
            </a:pPr>
            <a:r>
              <a:rPr lang="en-US" sz="2200" b="0" dirty="0" smtClean="0"/>
              <a:t>Removes “awaiting foster care” from </a:t>
            </a:r>
            <a:r>
              <a:rPr lang="en-US" sz="2200" b="0" dirty="0"/>
              <a:t>McKinney-Vento Homeless Assistance </a:t>
            </a:r>
            <a:r>
              <a:rPr lang="en-US" sz="2200" b="0" dirty="0" smtClean="0"/>
              <a:t>Act.</a:t>
            </a:r>
          </a:p>
        </p:txBody>
      </p:sp>
      <p:sp>
        <p:nvSpPr>
          <p:cNvPr id="3" name="Title 2"/>
          <p:cNvSpPr>
            <a:spLocks noGrp="1"/>
          </p:cNvSpPr>
          <p:nvPr>
            <p:ph type="title"/>
          </p:nvPr>
        </p:nvSpPr>
        <p:spPr/>
        <p:txBody>
          <a:bodyPr/>
          <a:lstStyle/>
          <a:p>
            <a:r>
              <a:rPr lang="en-US" dirty="0" smtClean="0"/>
              <a:t>Foster Care Provisions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0688" y="6265545"/>
            <a:ext cx="1976120" cy="542925"/>
          </a:xfrm>
          <a:prstGeom prst="rect">
            <a:avLst/>
          </a:prstGeom>
          <a:noFill/>
          <a:ln>
            <a:noFill/>
          </a:ln>
        </p:spPr>
      </p:pic>
    </p:spTree>
    <p:extLst>
      <p:ext uri="{BB962C8B-B14F-4D97-AF65-F5344CB8AC3E}">
        <p14:creationId xmlns:p14="http://schemas.microsoft.com/office/powerpoint/2010/main" val="40467939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b="0" dirty="0" smtClean="0">
                <a:solidFill>
                  <a:schemeClr val="tx1"/>
                </a:solidFill>
              </a:rPr>
              <a:t>C.R.S</a:t>
            </a:r>
            <a:r>
              <a:rPr lang="en-US" sz="1800" b="0" dirty="0">
                <a:solidFill>
                  <a:schemeClr val="tx1"/>
                </a:solidFill>
              </a:rPr>
              <a:t>. </a:t>
            </a:r>
            <a:r>
              <a:rPr lang="en-US" sz="1800" b="0" dirty="0" smtClean="0">
                <a:solidFill>
                  <a:schemeClr val="tx1"/>
                </a:solidFill>
              </a:rPr>
              <a:t>22-32-138 requires each </a:t>
            </a:r>
            <a:r>
              <a:rPr lang="en-US" sz="1800" b="0" dirty="0">
                <a:solidFill>
                  <a:schemeClr val="tx1"/>
                </a:solidFill>
              </a:rPr>
              <a:t>school district and the state charter school </a:t>
            </a:r>
            <a:r>
              <a:rPr lang="en-US" sz="1800" b="0" dirty="0" smtClean="0">
                <a:solidFill>
                  <a:schemeClr val="tx1"/>
                </a:solidFill>
              </a:rPr>
              <a:t>institute to designate </a:t>
            </a:r>
            <a:r>
              <a:rPr lang="en-US" sz="1800" b="0" dirty="0">
                <a:solidFill>
                  <a:schemeClr val="tx1"/>
                </a:solidFill>
              </a:rPr>
              <a:t>a person to act as the Child Welfare Education Liaison (CWEL</a:t>
            </a:r>
            <a:r>
              <a:rPr lang="en-US" sz="1800" b="0" dirty="0" smtClean="0">
                <a:solidFill>
                  <a:schemeClr val="tx1"/>
                </a:solidFill>
              </a:rPr>
              <a:t>). </a:t>
            </a:r>
          </a:p>
          <a:p>
            <a:pPr marL="800100" lvl="4" indent="-228600">
              <a:lnSpc>
                <a:spcPct val="90000"/>
              </a:lnSpc>
              <a:spcBef>
                <a:spcPts val="1000"/>
              </a:spcBef>
              <a:buFont typeface="Arial" panose="020B0604020202020204" pitchFamily="34" charset="0"/>
              <a:buChar char="•"/>
            </a:pPr>
            <a:r>
              <a:rPr lang="en-US" sz="1800" b="0" dirty="0" smtClean="0">
                <a:solidFill>
                  <a:schemeClr val="tx1"/>
                </a:solidFill>
              </a:rPr>
              <a:t>C.R.S. 22-32-138 (1)(e) states, regarding fee waivers…</a:t>
            </a:r>
            <a:r>
              <a:rPr lang="en-US" sz="1800" dirty="0" smtClean="0">
                <a:solidFill>
                  <a:srgbClr val="E95F1A"/>
                </a:solidFill>
              </a:rPr>
              <a:t>this includes, </a:t>
            </a:r>
            <a:r>
              <a:rPr lang="en-US" sz="1800" dirty="0">
                <a:solidFill>
                  <a:srgbClr val="E95F1A"/>
                </a:solidFill>
              </a:rPr>
              <a:t>but is not limited to any general fees, fees for books, fees for lab work, fees for participation in school or extracurricular activities, and fees for before-school or after-school programs.  </a:t>
            </a:r>
          </a:p>
          <a:p>
            <a:pPr marL="800100" lvl="4" indent="-228600">
              <a:lnSpc>
                <a:spcPct val="90000"/>
              </a:lnSpc>
              <a:spcBef>
                <a:spcPts val="1000"/>
              </a:spcBef>
              <a:buFont typeface="Arial" panose="020B0604020202020204" pitchFamily="34" charset="0"/>
              <a:buChar char="•"/>
            </a:pPr>
            <a:r>
              <a:rPr lang="en-US" sz="1800" dirty="0">
                <a:solidFill>
                  <a:srgbClr val="E95F1A"/>
                </a:solidFill>
              </a:rPr>
              <a:t>The school district or school shall not limit the opportunity of a student in out-of-home placement to participate in-school and extracurricular activities before-school and after-school programs due to waiver of the participation fees. </a:t>
            </a:r>
          </a:p>
          <a:p>
            <a:pPr marL="457200" indent="-457200">
              <a:buFont typeface="Arial" panose="020B0604020202020204" pitchFamily="34" charset="0"/>
              <a:buChar char="•"/>
            </a:pPr>
            <a:r>
              <a:rPr lang="en-US" sz="1800" b="0" dirty="0"/>
              <a:t>Partial credit must be awarded for coursework completed in previous school</a:t>
            </a:r>
          </a:p>
          <a:p>
            <a:pPr marL="457200" indent="-457200">
              <a:buFont typeface="Arial" panose="020B0604020202020204" pitchFamily="34" charset="0"/>
              <a:buChar char="•"/>
            </a:pPr>
            <a:r>
              <a:rPr lang="en-US" sz="1800" b="0" dirty="0"/>
              <a:t>Absences from school are considered excused for court appearances or participation in court-ordered activities including, but not limited to, family visitation or therapy. </a:t>
            </a:r>
          </a:p>
          <a:p>
            <a:endParaRPr lang="en-US" dirty="0">
              <a:solidFill>
                <a:schemeClr val="tx1"/>
              </a:solidFill>
            </a:endParaRPr>
          </a:p>
        </p:txBody>
      </p:sp>
      <p:sp>
        <p:nvSpPr>
          <p:cNvPr id="3" name="Title 2"/>
          <p:cNvSpPr>
            <a:spLocks noGrp="1"/>
          </p:cNvSpPr>
          <p:nvPr>
            <p:ph type="title"/>
          </p:nvPr>
        </p:nvSpPr>
        <p:spPr/>
        <p:txBody>
          <a:bodyPr/>
          <a:lstStyle/>
          <a:p>
            <a:r>
              <a:rPr lang="en-US" dirty="0" smtClean="0"/>
              <a:t>Colorado Specific Laws</a:t>
            </a:r>
            <a:br>
              <a:rPr lang="en-US" dirty="0" smtClean="0"/>
            </a:br>
            <a:r>
              <a:rPr lang="en-US" dirty="0" smtClean="0"/>
              <a:t>C.R.S. 22-32-138</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8007" y="6176644"/>
            <a:ext cx="1976120" cy="542925"/>
          </a:xfrm>
          <a:prstGeom prst="rect">
            <a:avLst/>
          </a:prstGeom>
          <a:noFill/>
          <a:ln>
            <a:noFill/>
          </a:ln>
        </p:spPr>
      </p:pic>
    </p:spTree>
    <p:extLst>
      <p:ext uri="{BB962C8B-B14F-4D97-AF65-F5344CB8AC3E}">
        <p14:creationId xmlns:p14="http://schemas.microsoft.com/office/powerpoint/2010/main" val="11915309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380999" y="2245831"/>
            <a:ext cx="8341851" cy="1645920"/>
          </a:xfrm>
        </p:spPr>
        <p:txBody>
          <a:bodyPr/>
          <a:lstStyle/>
          <a:p>
            <a:r>
              <a:rPr lang="en-US" sz="3200" dirty="0"/>
              <a:t>Colorado Department </a:t>
            </a:r>
            <a:r>
              <a:rPr lang="en-US" sz="3200" dirty="0" smtClean="0"/>
              <a:t/>
            </a:r>
            <a:br>
              <a:rPr lang="en-US" sz="3200" dirty="0" smtClean="0"/>
            </a:br>
            <a:r>
              <a:rPr lang="en-US" sz="3200" dirty="0" smtClean="0"/>
              <a:t>of </a:t>
            </a:r>
            <a:r>
              <a:rPr lang="en-US" sz="3200" dirty="0"/>
              <a:t>Human </a:t>
            </a:r>
            <a:r>
              <a:rPr lang="en-US" sz="3200" dirty="0" smtClean="0"/>
              <a:t>Services</a:t>
            </a:r>
            <a:br>
              <a:rPr lang="en-US" sz="3200" dirty="0" smtClean="0"/>
            </a:br>
            <a:r>
              <a:rPr lang="en-US" sz="1200" dirty="0" smtClean="0"/>
              <a:t/>
            </a:r>
            <a:br>
              <a:rPr lang="en-US" sz="1200" dirty="0" smtClean="0"/>
            </a:br>
            <a:r>
              <a:rPr lang="en-US" sz="3200" i="1" dirty="0" smtClean="0"/>
              <a:t>Social </a:t>
            </a:r>
            <a:r>
              <a:rPr lang="en-US" sz="3200" i="1" dirty="0"/>
              <a:t>Services Rules</a:t>
            </a:r>
            <a:br>
              <a:rPr lang="en-US" sz="3200" i="1" dirty="0"/>
            </a:br>
            <a:r>
              <a:rPr lang="en-US" sz="3200" i="1" dirty="0" smtClean="0"/>
              <a:t>CHILD </a:t>
            </a:r>
            <a:r>
              <a:rPr lang="en-US" sz="3200" i="1" dirty="0"/>
              <a:t>WELFARE SERVICES</a:t>
            </a:r>
            <a:br>
              <a:rPr lang="en-US" sz="3200" i="1" dirty="0"/>
            </a:br>
            <a:r>
              <a:rPr lang="en-US" sz="3200" i="1" dirty="0" smtClean="0"/>
              <a:t>12 </a:t>
            </a:r>
            <a:r>
              <a:rPr lang="en-US" sz="3200" i="1" dirty="0"/>
              <a:t>CCR 2509-4</a:t>
            </a:r>
            <a:br>
              <a:rPr lang="en-US" sz="3200" i="1" dirty="0"/>
            </a:br>
            <a:endParaRPr lang="en-US" sz="3200" i="1" dirty="0"/>
          </a:p>
        </p:txBody>
      </p:sp>
      <p:sp>
        <p:nvSpPr>
          <p:cNvPr id="4" name="Slide Number Placeholder 3"/>
          <p:cNvSpPr>
            <a:spLocks noGrp="1"/>
          </p:cNvSpPr>
          <p:nvPr>
            <p:ph type="sldNum" sz="quarter" idx="4294967295"/>
          </p:nvPr>
        </p:nvSpPr>
        <p:spPr>
          <a:xfrm>
            <a:off x="0" y="6384925"/>
            <a:ext cx="381000" cy="204788"/>
          </a:xfrm>
          <a:prstGeom prst="rect">
            <a:avLst/>
          </a:prstGeom>
        </p:spPr>
        <p:txBody>
          <a:bodyPr/>
          <a:lstStyle/>
          <a:p>
            <a:pPr marL="25400">
              <a:lnSpc>
                <a:spcPts val="1045"/>
              </a:lnSpc>
              <a:spcBef>
                <a:spcPts val="1200"/>
              </a:spcBef>
            </a:pPr>
            <a:fld id="{81D60167-4931-47E6-BA6A-407CBD079E47}" type="slidenum">
              <a:rPr lang="en-US" sz="1000" spc="-5" smtClean="0"/>
              <a:pPr marL="25400">
                <a:lnSpc>
                  <a:spcPts val="1045"/>
                </a:lnSpc>
                <a:spcBef>
                  <a:spcPts val="1200"/>
                </a:spcBef>
              </a:pPr>
              <a:t>9</a:t>
            </a:fld>
            <a:endParaRPr lang="en-US" sz="1000" dirty="0"/>
          </a:p>
        </p:txBody>
      </p:sp>
    </p:spTree>
    <p:extLst>
      <p:ext uri="{BB962C8B-B14F-4D97-AF65-F5344CB8AC3E}">
        <p14:creationId xmlns:p14="http://schemas.microsoft.com/office/powerpoint/2010/main" val="1212297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ustom 11">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18694</TotalTime>
  <Words>1360</Words>
  <Application>Microsoft Macintosh PowerPoint</Application>
  <PresentationFormat>On-screen Show (4:3)</PresentationFormat>
  <Paragraphs>198</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CDE THEME</vt:lpstr>
      <vt:lpstr>Fostering Educational Stability for Children and Youth Experiencing Foster Care: ESSA Provisions and Best Practices in Implementation </vt:lpstr>
      <vt:lpstr>Background</vt:lpstr>
      <vt:lpstr>Defining Student in Foster Care</vt:lpstr>
      <vt:lpstr>PowerPoint Presentation</vt:lpstr>
      <vt:lpstr>PowerPoint Presentation</vt:lpstr>
      <vt:lpstr>PowerPoint Presentation</vt:lpstr>
      <vt:lpstr>Foster Care Provisions</vt:lpstr>
      <vt:lpstr>Colorado Specific Laws C.R.S. 22-32-138</vt:lpstr>
      <vt:lpstr>Colorado Department  of Human Services  Social Services Rules CHILD WELFARE SERVICES 12 CCR 2509-4 </vt:lpstr>
      <vt:lpstr>Foster Care Toolkit</vt:lpstr>
      <vt:lpstr>PowerPoint Presentation</vt:lpstr>
      <vt:lpstr>CDHS/CDE Collaboration</vt:lpstr>
      <vt:lpstr>State Resources</vt:lpstr>
      <vt:lpstr>US Dept. of Education ESSA Resources</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Kristin Myers</cp:lastModifiedBy>
  <cp:revision>278</cp:revision>
  <cp:lastPrinted>2016-11-01T23:46:17Z</cp:lastPrinted>
  <dcterms:created xsi:type="dcterms:W3CDTF">2012-07-16T02:29:43Z</dcterms:created>
  <dcterms:modified xsi:type="dcterms:W3CDTF">2017-10-29T19:52:03Z</dcterms:modified>
</cp:coreProperties>
</file>