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61" r:id="rId4"/>
    <p:sldId id="262" r:id="rId5"/>
    <p:sldId id="264" r:id="rId6"/>
    <p:sldId id="265" r:id="rId7"/>
    <p:sldId id="258" r:id="rId8"/>
    <p:sldId id="263" r:id="rId9"/>
    <p:sldId id="279" r:id="rId10"/>
    <p:sldId id="274" r:id="rId11"/>
    <p:sldId id="275" r:id="rId12"/>
    <p:sldId id="276" r:id="rId13"/>
    <p:sldId id="277" r:id="rId14"/>
    <p:sldId id="278" r:id="rId15"/>
    <p:sldId id="268" r:id="rId16"/>
    <p:sldId id="269" r:id="rId17"/>
    <p:sldId id="270" r:id="rId18"/>
    <p:sldId id="271" r:id="rId19"/>
    <p:sldId id="272" r:id="rId20"/>
    <p:sldId id="273" r:id="rId21"/>
    <p:sldId id="266" r:id="rId22"/>
    <p:sldId id="267" r:id="rId23"/>
    <p:sldId id="281" r:id="rId24"/>
    <p:sldId id="28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660"/>
  </p:normalViewPr>
  <p:slideViewPr>
    <p:cSldViewPr>
      <p:cViewPr varScale="1">
        <p:scale>
          <a:sx n="73" d="100"/>
          <a:sy n="73" d="100"/>
        </p:scale>
        <p:origin x="624" y="5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7A3F75-217E-4044-B5D7-97F6F5E34EFB}" type="datetimeFigureOut">
              <a:rPr lang="en-US" smtClean="0"/>
              <a:t>10/28/2017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05ED74-3532-4D2B-BF18-82D306B99E15}" type="slidenum">
              <a:rPr lang="en-US" smtClean="0"/>
              <a:t>‹#›</a:t>
            </a:fld>
            <a:endParaRPr lang="en-US"/>
          </a:p>
        </p:txBody>
      </p:sp>
    </p:spTree>
    <p:extLst>
      <p:ext uri="{BB962C8B-B14F-4D97-AF65-F5344CB8AC3E}">
        <p14:creationId xmlns:p14="http://schemas.microsoft.com/office/powerpoint/2010/main" val="35493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a:t>
            </a:fld>
            <a:endParaRPr lang="en-US"/>
          </a:p>
        </p:txBody>
      </p:sp>
    </p:spTree>
    <p:extLst>
      <p:ext uri="{BB962C8B-B14F-4D97-AF65-F5344CB8AC3E}">
        <p14:creationId xmlns:p14="http://schemas.microsoft.com/office/powerpoint/2010/main" val="185035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10</a:t>
            </a:fld>
            <a:endParaRPr lang="en-US"/>
          </a:p>
        </p:txBody>
      </p:sp>
    </p:spTree>
    <p:extLst>
      <p:ext uri="{BB962C8B-B14F-4D97-AF65-F5344CB8AC3E}">
        <p14:creationId xmlns:p14="http://schemas.microsoft.com/office/powerpoint/2010/main" val="132713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11</a:t>
            </a:fld>
            <a:endParaRPr lang="en-US"/>
          </a:p>
        </p:txBody>
      </p:sp>
    </p:spTree>
    <p:extLst>
      <p:ext uri="{BB962C8B-B14F-4D97-AF65-F5344CB8AC3E}">
        <p14:creationId xmlns:p14="http://schemas.microsoft.com/office/powerpoint/2010/main" val="407507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12</a:t>
            </a:fld>
            <a:endParaRPr lang="en-US"/>
          </a:p>
        </p:txBody>
      </p:sp>
    </p:spTree>
    <p:extLst>
      <p:ext uri="{BB962C8B-B14F-4D97-AF65-F5344CB8AC3E}">
        <p14:creationId xmlns:p14="http://schemas.microsoft.com/office/powerpoint/2010/main" val="168752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13</a:t>
            </a:fld>
            <a:endParaRPr lang="en-US"/>
          </a:p>
        </p:txBody>
      </p:sp>
    </p:spTree>
    <p:extLst>
      <p:ext uri="{BB962C8B-B14F-4D97-AF65-F5344CB8AC3E}">
        <p14:creationId xmlns:p14="http://schemas.microsoft.com/office/powerpoint/2010/main" val="208817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14</a:t>
            </a:fld>
            <a:endParaRPr lang="en-US"/>
          </a:p>
        </p:txBody>
      </p:sp>
    </p:spTree>
    <p:extLst>
      <p:ext uri="{BB962C8B-B14F-4D97-AF65-F5344CB8AC3E}">
        <p14:creationId xmlns:p14="http://schemas.microsoft.com/office/powerpoint/2010/main" val="177730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15</a:t>
            </a:fld>
            <a:endParaRPr lang="en-US"/>
          </a:p>
        </p:txBody>
      </p:sp>
    </p:spTree>
    <p:extLst>
      <p:ext uri="{BB962C8B-B14F-4D97-AF65-F5344CB8AC3E}">
        <p14:creationId xmlns:p14="http://schemas.microsoft.com/office/powerpoint/2010/main" val="114044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16</a:t>
            </a:fld>
            <a:endParaRPr lang="en-US"/>
          </a:p>
        </p:txBody>
      </p:sp>
    </p:spTree>
    <p:extLst>
      <p:ext uri="{BB962C8B-B14F-4D97-AF65-F5344CB8AC3E}">
        <p14:creationId xmlns:p14="http://schemas.microsoft.com/office/powerpoint/2010/main" val="334966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17</a:t>
            </a:fld>
            <a:endParaRPr lang="en-US"/>
          </a:p>
        </p:txBody>
      </p:sp>
    </p:spTree>
    <p:extLst>
      <p:ext uri="{BB962C8B-B14F-4D97-AF65-F5344CB8AC3E}">
        <p14:creationId xmlns:p14="http://schemas.microsoft.com/office/powerpoint/2010/main" val="162204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18</a:t>
            </a:fld>
            <a:endParaRPr lang="en-US"/>
          </a:p>
        </p:txBody>
      </p:sp>
    </p:spTree>
    <p:extLst>
      <p:ext uri="{BB962C8B-B14F-4D97-AF65-F5344CB8AC3E}">
        <p14:creationId xmlns:p14="http://schemas.microsoft.com/office/powerpoint/2010/main" val="121574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19</a:t>
            </a:fld>
            <a:endParaRPr lang="en-US"/>
          </a:p>
        </p:txBody>
      </p:sp>
    </p:spTree>
    <p:extLst>
      <p:ext uri="{BB962C8B-B14F-4D97-AF65-F5344CB8AC3E}">
        <p14:creationId xmlns:p14="http://schemas.microsoft.com/office/powerpoint/2010/main" val="34049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2</a:t>
            </a:fld>
            <a:endParaRPr lang="en-US"/>
          </a:p>
        </p:txBody>
      </p:sp>
    </p:spTree>
    <p:extLst>
      <p:ext uri="{BB962C8B-B14F-4D97-AF65-F5344CB8AC3E}">
        <p14:creationId xmlns:p14="http://schemas.microsoft.com/office/powerpoint/2010/main" val="278303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20</a:t>
            </a:fld>
            <a:endParaRPr lang="en-US"/>
          </a:p>
        </p:txBody>
      </p:sp>
    </p:spTree>
    <p:extLst>
      <p:ext uri="{BB962C8B-B14F-4D97-AF65-F5344CB8AC3E}">
        <p14:creationId xmlns:p14="http://schemas.microsoft.com/office/powerpoint/2010/main" val="4012050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21</a:t>
            </a:fld>
            <a:endParaRPr lang="en-US"/>
          </a:p>
        </p:txBody>
      </p:sp>
    </p:spTree>
    <p:extLst>
      <p:ext uri="{BB962C8B-B14F-4D97-AF65-F5344CB8AC3E}">
        <p14:creationId xmlns:p14="http://schemas.microsoft.com/office/powerpoint/2010/main" val="30429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22</a:t>
            </a:fld>
            <a:endParaRPr lang="en-US"/>
          </a:p>
        </p:txBody>
      </p:sp>
    </p:spTree>
    <p:extLst>
      <p:ext uri="{BB962C8B-B14F-4D97-AF65-F5344CB8AC3E}">
        <p14:creationId xmlns:p14="http://schemas.microsoft.com/office/powerpoint/2010/main" val="4213650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23</a:t>
            </a:fld>
            <a:endParaRPr lang="en-US"/>
          </a:p>
        </p:txBody>
      </p:sp>
    </p:spTree>
    <p:extLst>
      <p:ext uri="{BB962C8B-B14F-4D97-AF65-F5344CB8AC3E}">
        <p14:creationId xmlns:p14="http://schemas.microsoft.com/office/powerpoint/2010/main" val="317124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24</a:t>
            </a:fld>
            <a:endParaRPr lang="en-US"/>
          </a:p>
        </p:txBody>
      </p:sp>
    </p:spTree>
    <p:extLst>
      <p:ext uri="{BB962C8B-B14F-4D97-AF65-F5344CB8AC3E}">
        <p14:creationId xmlns:p14="http://schemas.microsoft.com/office/powerpoint/2010/main" val="4742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3</a:t>
            </a:fld>
            <a:endParaRPr lang="en-US"/>
          </a:p>
        </p:txBody>
      </p:sp>
    </p:spTree>
    <p:extLst>
      <p:ext uri="{BB962C8B-B14F-4D97-AF65-F5344CB8AC3E}">
        <p14:creationId xmlns:p14="http://schemas.microsoft.com/office/powerpoint/2010/main" val="115483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4</a:t>
            </a:fld>
            <a:endParaRPr lang="en-US"/>
          </a:p>
        </p:txBody>
      </p:sp>
    </p:spTree>
    <p:extLst>
      <p:ext uri="{BB962C8B-B14F-4D97-AF65-F5344CB8AC3E}">
        <p14:creationId xmlns:p14="http://schemas.microsoft.com/office/powerpoint/2010/main" val="34573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5</a:t>
            </a:fld>
            <a:endParaRPr lang="en-US"/>
          </a:p>
        </p:txBody>
      </p:sp>
    </p:spTree>
    <p:extLst>
      <p:ext uri="{BB962C8B-B14F-4D97-AF65-F5344CB8AC3E}">
        <p14:creationId xmlns:p14="http://schemas.microsoft.com/office/powerpoint/2010/main" val="66631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6</a:t>
            </a:fld>
            <a:endParaRPr lang="en-US"/>
          </a:p>
        </p:txBody>
      </p:sp>
    </p:spTree>
    <p:extLst>
      <p:ext uri="{BB962C8B-B14F-4D97-AF65-F5344CB8AC3E}">
        <p14:creationId xmlns:p14="http://schemas.microsoft.com/office/powerpoint/2010/main" val="203537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7</a:t>
            </a:fld>
            <a:endParaRPr lang="en-US"/>
          </a:p>
        </p:txBody>
      </p:sp>
    </p:spTree>
    <p:extLst>
      <p:ext uri="{BB962C8B-B14F-4D97-AF65-F5344CB8AC3E}">
        <p14:creationId xmlns:p14="http://schemas.microsoft.com/office/powerpoint/2010/main" val="65358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8</a:t>
            </a:fld>
            <a:endParaRPr lang="en-US"/>
          </a:p>
        </p:txBody>
      </p:sp>
    </p:spTree>
    <p:extLst>
      <p:ext uri="{BB962C8B-B14F-4D97-AF65-F5344CB8AC3E}">
        <p14:creationId xmlns:p14="http://schemas.microsoft.com/office/powerpoint/2010/main" val="35800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5ED74-3532-4D2B-BF18-82D306B99E15}" type="slidenum">
              <a:rPr lang="en-US" smtClean="0"/>
              <a:t>9</a:t>
            </a:fld>
            <a:endParaRPr lang="en-US"/>
          </a:p>
        </p:txBody>
      </p:sp>
    </p:spTree>
    <p:extLst>
      <p:ext uri="{BB962C8B-B14F-4D97-AF65-F5344CB8AC3E}">
        <p14:creationId xmlns:p14="http://schemas.microsoft.com/office/powerpoint/2010/main" val="372258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C0DC71-79DA-425C-9BB4-A67409853266}" type="datetimeFigureOut">
              <a:rPr lang="en-US" smtClean="0"/>
              <a:t>10/28/2017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29CCA9-0DFE-4828-AA7B-6D5A017C231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C0DC71-79DA-425C-9BB4-A67409853266}"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9CCA9-0DFE-4828-AA7B-6D5A017C231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129CCA9-0DFE-4828-AA7B-6D5A017C231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C0DC71-79DA-425C-9BB4-A67409853266}"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C0DC71-79DA-425C-9BB4-A67409853266}"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129CCA9-0DFE-4828-AA7B-6D5A017C231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AC0DC71-79DA-425C-9BB4-A67409853266}" type="datetimeFigureOut">
              <a:rPr lang="en-US" smtClean="0"/>
              <a:t>10/28/2017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29CCA9-0DFE-4828-AA7B-6D5A017C231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AC0DC71-79DA-425C-9BB4-A67409853266}"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9CCA9-0DFE-4828-AA7B-6D5A017C231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C0DC71-79DA-425C-9BB4-A67409853266}" type="datetimeFigureOut">
              <a:rPr lang="en-US" smtClean="0"/>
              <a:t>10/28/2017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129CCA9-0DFE-4828-AA7B-6D5A017C231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C0DC71-79DA-425C-9BB4-A67409853266}"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129CCA9-0DFE-4828-AA7B-6D5A017C23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AC0DC71-79DA-425C-9BB4-A67409853266}"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129CCA9-0DFE-4828-AA7B-6D5A017C23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129CCA9-0DFE-4828-AA7B-6D5A017C231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AC0DC71-79DA-425C-9BB4-A67409853266}" type="datetimeFigureOut">
              <a:rPr lang="en-US" smtClean="0"/>
              <a:t>10/28/2017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129CCA9-0DFE-4828-AA7B-6D5A017C231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AC0DC71-79DA-425C-9BB4-A67409853266}" type="datetimeFigureOut">
              <a:rPr lang="en-US" smtClean="0"/>
              <a:t>10/28/2017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AC0DC71-79DA-425C-9BB4-A67409853266}" type="datetimeFigureOut">
              <a:rPr lang="en-US" smtClean="0"/>
              <a:t>10/28/2017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129CCA9-0DFE-4828-AA7B-6D5A017C231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olicy.cps.edu/download.aspx?ID=12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lorado.gov/pacific/cdhs/forms-2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0" dirty="0" smtClean="0"/>
              <a:t>Presented by:</a:t>
            </a:r>
          </a:p>
          <a:p>
            <a:r>
              <a:rPr lang="en-US" b="0" dirty="0" smtClean="0"/>
              <a:t>Colorado</a:t>
            </a:r>
          </a:p>
          <a:p>
            <a:r>
              <a:rPr lang="en-US" b="0" dirty="0" smtClean="0"/>
              <a:t>Illinois</a:t>
            </a:r>
          </a:p>
          <a:p>
            <a:r>
              <a:rPr lang="en-US" b="0" dirty="0" smtClean="0"/>
              <a:t>Michigan</a:t>
            </a:r>
          </a:p>
          <a:p>
            <a:r>
              <a:rPr lang="en-US" b="0" dirty="0" smtClean="0"/>
              <a:t>Massachusetts</a:t>
            </a:r>
            <a:endParaRPr lang="en-US" b="0" dirty="0"/>
          </a:p>
        </p:txBody>
      </p:sp>
      <p:sp>
        <p:nvSpPr>
          <p:cNvPr id="2" name="Title 1"/>
          <p:cNvSpPr>
            <a:spLocks noGrp="1"/>
          </p:cNvSpPr>
          <p:nvPr>
            <p:ph type="ctrTitle"/>
          </p:nvPr>
        </p:nvSpPr>
        <p:spPr/>
        <p:txBody>
          <a:bodyPr>
            <a:normAutofit/>
          </a:bodyPr>
          <a:lstStyle/>
          <a:p>
            <a:r>
              <a:rPr lang="en-US" dirty="0" smtClean="0"/>
              <a:t>Education Stability for Students in Foster Care </a:t>
            </a:r>
            <a:endParaRPr lang="en-US" dirty="0"/>
          </a:p>
        </p:txBody>
      </p:sp>
      <p:sp>
        <p:nvSpPr>
          <p:cNvPr id="4" name="TextBox 3"/>
          <p:cNvSpPr txBox="1"/>
          <p:nvPr/>
        </p:nvSpPr>
        <p:spPr>
          <a:xfrm>
            <a:off x="685800" y="5181600"/>
            <a:ext cx="8077200" cy="830997"/>
          </a:xfrm>
          <a:prstGeom prst="rect">
            <a:avLst/>
          </a:prstGeom>
          <a:noFill/>
        </p:spPr>
        <p:txBody>
          <a:bodyPr wrap="square" rtlCol="0">
            <a:spAutoFit/>
          </a:bodyPr>
          <a:lstStyle/>
          <a:p>
            <a:pPr algn="ctr"/>
            <a:r>
              <a:rPr lang="en-US" sz="2400" dirty="0" smtClean="0"/>
              <a:t>NAEHCY Annual Conference  </a:t>
            </a:r>
          </a:p>
          <a:p>
            <a:pPr algn="ctr"/>
            <a:r>
              <a:rPr lang="en-US" sz="2400" dirty="0" smtClean="0"/>
              <a:t>October 29 - 31, 2017 - Chicago, IL</a:t>
            </a:r>
            <a:endParaRPr lang="en-US" sz="2400" dirty="0"/>
          </a:p>
        </p:txBody>
      </p:sp>
    </p:spTree>
    <p:extLst>
      <p:ext uri="{BB962C8B-B14F-4D97-AF65-F5344CB8AC3E}">
        <p14:creationId xmlns:p14="http://schemas.microsoft.com/office/powerpoint/2010/main" val="2560350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51273" cy="990600"/>
          </a:xfrm>
        </p:spPr>
        <p:txBody>
          <a:bodyPr>
            <a:noAutofit/>
          </a:bodyPr>
          <a:lstStyle/>
          <a:p>
            <a:r>
              <a:rPr lang="en-US" sz="2800" dirty="0" smtClean="0"/>
              <a:t/>
            </a:r>
            <a:br>
              <a:rPr lang="en-US" sz="2800" dirty="0" smtClean="0"/>
            </a:br>
            <a:r>
              <a:rPr lang="en-US" sz="3200" dirty="0" smtClean="0"/>
              <a:t>ILLINOIS</a:t>
            </a:r>
            <a:r>
              <a:rPr lang="en-US" sz="2800" dirty="0" smtClean="0"/>
              <a:t> </a:t>
            </a:r>
            <a:r>
              <a:rPr lang="en-US" sz="2800" dirty="0"/>
              <a:t>State Board of Education</a:t>
            </a:r>
            <a:br>
              <a:rPr lang="en-US" sz="2800" dirty="0"/>
            </a:br>
            <a:r>
              <a:rPr lang="en-US" sz="2800" b="1" dirty="0"/>
              <a:t>Purpose of ESSA</a:t>
            </a:r>
            <a:endParaRPr lang="en-US" sz="2800" dirty="0"/>
          </a:p>
        </p:txBody>
      </p:sp>
      <p:sp>
        <p:nvSpPr>
          <p:cNvPr id="3" name="Content Placeholder 2"/>
          <p:cNvSpPr>
            <a:spLocks noGrp="1"/>
          </p:cNvSpPr>
          <p:nvPr>
            <p:ph idx="1"/>
          </p:nvPr>
        </p:nvSpPr>
        <p:spPr/>
        <p:txBody>
          <a:bodyPr>
            <a:normAutofit/>
          </a:bodyPr>
          <a:lstStyle/>
          <a:p>
            <a:r>
              <a:rPr lang="en-US" dirty="0" smtClean="0"/>
              <a:t>A </a:t>
            </a:r>
            <a:r>
              <a:rPr lang="en-US" dirty="0"/>
              <a:t>much stronger emphasis is being place on “Identification of Homeless Children and Youth” </a:t>
            </a:r>
          </a:p>
          <a:p>
            <a:r>
              <a:rPr lang="en-US" dirty="0"/>
              <a:t>Homeless children and youth must be enrolled in school immediately, even if the student has missed application or enrollment deadlines during any period of homelessness </a:t>
            </a:r>
          </a:p>
          <a:p>
            <a:r>
              <a:rPr lang="en-US" dirty="0"/>
              <a:t>ISBE must include disaggregated information on the graduation rates and academic achievement of homeless children and youth, and children and youth in foster care </a:t>
            </a:r>
          </a:p>
          <a:p>
            <a:endParaRPr lang="en-US" dirty="0"/>
          </a:p>
        </p:txBody>
      </p:sp>
    </p:spTree>
    <p:extLst>
      <p:ext uri="{BB962C8B-B14F-4D97-AF65-F5344CB8AC3E}">
        <p14:creationId xmlns:p14="http://schemas.microsoft.com/office/powerpoint/2010/main" val="167282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Who is considered Homeless?</a:t>
            </a:r>
            <a:endParaRPr lang="en-US" sz="4000" dirty="0"/>
          </a:p>
        </p:txBody>
      </p:sp>
      <p:sp>
        <p:nvSpPr>
          <p:cNvPr id="3" name="Content Placeholder 2"/>
          <p:cNvSpPr>
            <a:spLocks noGrp="1"/>
          </p:cNvSpPr>
          <p:nvPr>
            <p:ph idx="1"/>
          </p:nvPr>
        </p:nvSpPr>
        <p:spPr/>
        <p:txBody>
          <a:bodyPr/>
          <a:lstStyle/>
          <a:p>
            <a:r>
              <a:rPr lang="en-US" u="sng" dirty="0" smtClean="0">
                <a:hlinkClick r:id="rId3"/>
              </a:rPr>
              <a:t>Chicago Public School Policy</a:t>
            </a:r>
            <a:endParaRPr lang="en-US" dirty="0"/>
          </a:p>
          <a:p>
            <a:pPr marL="0" indent="0">
              <a:buNone/>
            </a:pPr>
            <a:endParaRPr lang="en-US" dirty="0"/>
          </a:p>
        </p:txBody>
      </p:sp>
    </p:spTree>
    <p:extLst>
      <p:ext uri="{BB962C8B-B14F-4D97-AF65-F5344CB8AC3E}">
        <p14:creationId xmlns:p14="http://schemas.microsoft.com/office/powerpoint/2010/main" val="3609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Kids To The School of Origin?</a:t>
            </a:r>
            <a:endParaRPr lang="en-US" dirty="0"/>
          </a:p>
        </p:txBody>
      </p:sp>
      <p:sp>
        <p:nvSpPr>
          <p:cNvPr id="3" name="Content Placeholder 2"/>
          <p:cNvSpPr>
            <a:spLocks noGrp="1"/>
          </p:cNvSpPr>
          <p:nvPr>
            <p:ph idx="1"/>
          </p:nvPr>
        </p:nvSpPr>
        <p:spPr/>
        <p:txBody>
          <a:bodyPr/>
          <a:lstStyle/>
          <a:p>
            <a:r>
              <a:rPr lang="en-US" dirty="0" smtClean="0"/>
              <a:t>School Bus</a:t>
            </a:r>
          </a:p>
          <a:p>
            <a:pPr marL="0" indent="0">
              <a:buNone/>
            </a:pPr>
            <a:r>
              <a:rPr lang="en-US" dirty="0"/>
              <a:t>	</a:t>
            </a:r>
            <a:r>
              <a:rPr lang="en-US" dirty="0" smtClean="0"/>
              <a:t>General Education</a:t>
            </a:r>
          </a:p>
          <a:p>
            <a:pPr marL="0" indent="0">
              <a:buNone/>
            </a:pPr>
            <a:r>
              <a:rPr lang="en-US" dirty="0"/>
              <a:t>	</a:t>
            </a:r>
            <a:r>
              <a:rPr lang="en-US" dirty="0" smtClean="0"/>
              <a:t>Special Education-Related Service</a:t>
            </a:r>
          </a:p>
          <a:p>
            <a:r>
              <a:rPr lang="en-US" dirty="0" smtClean="0"/>
              <a:t>Reimbursement to caregivers (or Foster Family agencies) via Title IVE funds</a:t>
            </a:r>
          </a:p>
          <a:p>
            <a:r>
              <a:rPr lang="en-US" dirty="0" smtClean="0"/>
              <a:t>Group Home/Foster Family Agency contract requirements</a:t>
            </a:r>
            <a:endParaRPr lang="en-US" dirty="0"/>
          </a:p>
        </p:txBody>
      </p:sp>
    </p:spTree>
    <p:extLst>
      <p:ext uri="{BB962C8B-B14F-4D97-AF65-F5344CB8AC3E}">
        <p14:creationId xmlns:p14="http://schemas.microsoft.com/office/powerpoint/2010/main" val="218143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Get Kids To The School of Origin?</a:t>
            </a:r>
          </a:p>
        </p:txBody>
      </p:sp>
      <p:sp>
        <p:nvSpPr>
          <p:cNvPr id="3" name="Content Placeholder 2"/>
          <p:cNvSpPr>
            <a:spLocks noGrp="1"/>
          </p:cNvSpPr>
          <p:nvPr>
            <p:ph idx="1"/>
          </p:nvPr>
        </p:nvSpPr>
        <p:spPr/>
        <p:txBody>
          <a:bodyPr/>
          <a:lstStyle/>
          <a:p>
            <a:r>
              <a:rPr lang="en-US" dirty="0" smtClean="0"/>
              <a:t>School District Staff (Administrative regulations and board policies)</a:t>
            </a:r>
          </a:p>
          <a:p>
            <a:r>
              <a:rPr lang="en-US" dirty="0" smtClean="0"/>
              <a:t>Public Transportation</a:t>
            </a:r>
          </a:p>
          <a:p>
            <a:r>
              <a:rPr lang="en-US" dirty="0" smtClean="0"/>
              <a:t>Contracted Services</a:t>
            </a:r>
          </a:p>
          <a:p>
            <a:pPr lvl="1"/>
            <a:r>
              <a:rPr lang="en-US" dirty="0" smtClean="0"/>
              <a:t>Taxi Companies</a:t>
            </a:r>
          </a:p>
          <a:p>
            <a:pPr lvl="1"/>
            <a:r>
              <a:rPr lang="en-US" dirty="0" smtClean="0"/>
              <a:t>Student transport companies</a:t>
            </a:r>
          </a:p>
          <a:p>
            <a:pPr lvl="1"/>
            <a:r>
              <a:rPr lang="en-US" dirty="0" smtClean="0"/>
              <a:t>Uber/Lyft/etc.</a:t>
            </a:r>
            <a:endParaRPr lang="en-US" dirty="0"/>
          </a:p>
        </p:txBody>
      </p:sp>
    </p:spTree>
    <p:extLst>
      <p:ext uri="{BB962C8B-B14F-4D97-AF65-F5344CB8AC3E}">
        <p14:creationId xmlns:p14="http://schemas.microsoft.com/office/powerpoint/2010/main" val="2526288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Transportation for Youth in Care</a:t>
            </a:r>
            <a:endParaRPr lang="en-US" sz="4000" dirty="0"/>
          </a:p>
        </p:txBody>
      </p:sp>
      <p:sp>
        <p:nvSpPr>
          <p:cNvPr id="3" name="Content Placeholder 2"/>
          <p:cNvSpPr>
            <a:spLocks noGrp="1"/>
          </p:cNvSpPr>
          <p:nvPr>
            <p:ph idx="1"/>
          </p:nvPr>
        </p:nvSpPr>
        <p:spPr/>
        <p:txBody>
          <a:bodyPr>
            <a:normAutofit/>
          </a:bodyPr>
          <a:lstStyle/>
          <a:p>
            <a:r>
              <a:rPr lang="en-US" sz="3600" dirty="0" smtClean="0"/>
              <a:t>Who Decides?</a:t>
            </a:r>
          </a:p>
          <a:p>
            <a:endParaRPr lang="en-US" sz="3600" dirty="0" smtClean="0"/>
          </a:p>
          <a:p>
            <a:r>
              <a:rPr lang="en-US" sz="3600" dirty="0" smtClean="0"/>
              <a:t>Who Pays?</a:t>
            </a:r>
          </a:p>
          <a:p>
            <a:endParaRPr lang="en-US" sz="3600" dirty="0" smtClean="0"/>
          </a:p>
          <a:p>
            <a:r>
              <a:rPr lang="en-US" sz="3600" dirty="0" smtClean="0"/>
              <a:t>Is this working for our Youth in Care?</a:t>
            </a:r>
            <a:endParaRPr lang="en-US" sz="3600" dirty="0"/>
          </a:p>
        </p:txBody>
      </p:sp>
    </p:spTree>
    <p:extLst>
      <p:ext uri="{BB962C8B-B14F-4D97-AF65-F5344CB8AC3E}">
        <p14:creationId xmlns:p14="http://schemas.microsoft.com/office/powerpoint/2010/main" val="976707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sz="4000" dirty="0" smtClean="0"/>
              <a:t>MASSCHUSETTS</a:t>
            </a:r>
          </a:p>
        </p:txBody>
      </p:sp>
      <p:sp>
        <p:nvSpPr>
          <p:cNvPr id="3" name="Content Placeholder 2"/>
          <p:cNvSpPr>
            <a:spLocks noGrp="1"/>
          </p:cNvSpPr>
          <p:nvPr>
            <p:ph idx="1"/>
          </p:nvPr>
        </p:nvSpPr>
        <p:spPr/>
        <p:txBody>
          <a:bodyPr/>
          <a:lstStyle/>
          <a:p>
            <a:pPr>
              <a:defRPr/>
            </a:pPr>
            <a:r>
              <a:rPr lang="en-US" dirty="0" smtClean="0"/>
              <a:t>Educational Stability Team</a:t>
            </a:r>
          </a:p>
          <a:p>
            <a:pPr>
              <a:defRPr/>
            </a:pPr>
            <a:r>
              <a:rPr lang="en-US" dirty="0" smtClean="0"/>
              <a:t>Foster care (POC designated)</a:t>
            </a:r>
          </a:p>
          <a:p>
            <a:pPr lvl="1">
              <a:defRPr/>
            </a:pPr>
            <a:r>
              <a:rPr lang="en-US" dirty="0" smtClean="0"/>
              <a:t>Homeless</a:t>
            </a:r>
          </a:p>
          <a:p>
            <a:pPr lvl="1">
              <a:defRPr/>
            </a:pPr>
            <a:r>
              <a:rPr lang="en-US" dirty="0" smtClean="0"/>
              <a:t>Migrant</a:t>
            </a:r>
          </a:p>
          <a:p>
            <a:pPr lvl="1">
              <a:defRPr/>
            </a:pPr>
            <a:r>
              <a:rPr lang="en-US" dirty="0" smtClean="0"/>
              <a:t>Military Interstate Children’s Compact</a:t>
            </a:r>
            <a:endParaRPr lang="en-US" dirty="0"/>
          </a:p>
          <a:p>
            <a:pPr>
              <a:defRPr/>
            </a:pPr>
            <a:r>
              <a:rPr lang="en-US" dirty="0" smtClean="0"/>
              <a:t>Guidance – a work in progress</a:t>
            </a:r>
          </a:p>
          <a:p>
            <a:pPr>
              <a:defRPr/>
            </a:pPr>
            <a:r>
              <a:rPr lang="en-US" dirty="0" smtClean="0"/>
              <a:t>Training – LEAs and DCF </a:t>
            </a:r>
          </a:p>
          <a:p>
            <a:pPr>
              <a:defRPr/>
            </a:pPr>
            <a:r>
              <a:rPr lang="en-US" dirty="0" smtClean="0"/>
              <a:t>Technical Assistance – Problem </a:t>
            </a:r>
            <a:r>
              <a:rPr lang="en-US" dirty="0"/>
              <a:t>R</a:t>
            </a:r>
            <a:r>
              <a:rPr lang="en-US" dirty="0" smtClean="0"/>
              <a:t>esolution </a:t>
            </a:r>
            <a:r>
              <a:rPr lang="en-US" dirty="0"/>
              <a:t>S</a:t>
            </a:r>
            <a:r>
              <a:rPr lang="en-US" dirty="0" smtClean="0"/>
              <a:t>ervices</a:t>
            </a:r>
          </a:p>
          <a:p>
            <a:pPr>
              <a:defRPr/>
            </a:pPr>
            <a:r>
              <a:rPr lang="en-US" dirty="0" smtClean="0"/>
              <a:t>Data Collection – real time</a:t>
            </a:r>
          </a:p>
          <a:p>
            <a:pPr marL="0" indent="0">
              <a:buFont typeface="Wingdings 2" panose="05020102010507070707" pitchFamily="18" charset="2"/>
              <a:buNone/>
              <a:defRPr/>
            </a:pPr>
            <a:endParaRPr lang="en-US" dirty="0"/>
          </a:p>
        </p:txBody>
      </p:sp>
    </p:spTree>
    <p:extLst>
      <p:ext uri="{BB962C8B-B14F-4D97-AF65-F5344CB8AC3E}">
        <p14:creationId xmlns:p14="http://schemas.microsoft.com/office/powerpoint/2010/main" val="98943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sz="4000" dirty="0" smtClean="0"/>
              <a:t>Guidance</a:t>
            </a:r>
          </a:p>
        </p:txBody>
      </p:sp>
      <p:sp>
        <p:nvSpPr>
          <p:cNvPr id="9219" name="Content Placeholder 2"/>
          <p:cNvSpPr>
            <a:spLocks noGrp="1"/>
          </p:cNvSpPr>
          <p:nvPr>
            <p:ph idx="1"/>
          </p:nvPr>
        </p:nvSpPr>
        <p:spPr/>
        <p:txBody>
          <a:bodyPr/>
          <a:lstStyle/>
          <a:p>
            <a:r>
              <a:rPr lang="en-US" altLang="en-US" dirty="0" smtClean="0"/>
              <a:t>Joint effort</a:t>
            </a:r>
          </a:p>
          <a:p>
            <a:pPr lvl="1"/>
            <a:r>
              <a:rPr lang="en-US" altLang="en-US" dirty="0" smtClean="0"/>
              <a:t>Program staff, senior management, commissioners, secretaries, …</a:t>
            </a:r>
          </a:p>
          <a:p>
            <a:endParaRPr lang="en-US" altLang="en-US" dirty="0" smtClean="0"/>
          </a:p>
          <a:p>
            <a:r>
              <a:rPr lang="en-US" altLang="en-US" dirty="0" smtClean="0"/>
              <a:t>To include: </a:t>
            </a:r>
          </a:p>
          <a:p>
            <a:pPr lvl="1"/>
            <a:r>
              <a:rPr lang="en-US" altLang="en-US" dirty="0" smtClean="0"/>
              <a:t>Designation of LEA POC</a:t>
            </a:r>
          </a:p>
          <a:p>
            <a:pPr lvl="1"/>
            <a:r>
              <a:rPr lang="en-US" altLang="en-US" dirty="0" smtClean="0"/>
              <a:t>School of origin or immediate enrollment</a:t>
            </a:r>
          </a:p>
          <a:p>
            <a:pPr lvl="1"/>
            <a:r>
              <a:rPr lang="en-US" altLang="en-US" dirty="0" smtClean="0"/>
              <a:t>Transportation</a:t>
            </a:r>
          </a:p>
          <a:p>
            <a:endParaRPr lang="en-US" altLang="en-US" dirty="0" smtClean="0"/>
          </a:p>
          <a:p>
            <a:r>
              <a:rPr lang="en-US" altLang="en-US" dirty="0" smtClean="0"/>
              <a:t>Dispute Resolution as a separate document</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Tree>
    <p:extLst>
      <p:ext uri="{BB962C8B-B14F-4D97-AF65-F5344CB8AC3E}">
        <p14:creationId xmlns:p14="http://schemas.microsoft.com/office/powerpoint/2010/main" val="69535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dirty="0" smtClean="0"/>
              <a:t>LEA/DCF Training</a:t>
            </a:r>
          </a:p>
        </p:txBody>
      </p:sp>
      <p:sp>
        <p:nvSpPr>
          <p:cNvPr id="10243" name="Content Placeholder 2"/>
          <p:cNvSpPr>
            <a:spLocks noGrp="1"/>
          </p:cNvSpPr>
          <p:nvPr>
            <p:ph idx="1"/>
          </p:nvPr>
        </p:nvSpPr>
        <p:spPr/>
        <p:txBody>
          <a:bodyPr/>
          <a:lstStyle/>
          <a:p>
            <a:r>
              <a:rPr lang="en-US" altLang="en-US" dirty="0" smtClean="0"/>
              <a:t>Why foster care provisions?</a:t>
            </a:r>
          </a:p>
          <a:p>
            <a:r>
              <a:rPr lang="en-US" altLang="en-US" dirty="0" smtClean="0"/>
              <a:t>Who is in foster care?</a:t>
            </a:r>
          </a:p>
          <a:p>
            <a:r>
              <a:rPr lang="en-US" altLang="en-US" dirty="0" smtClean="0"/>
              <a:t>Rights of students in foster care</a:t>
            </a:r>
          </a:p>
          <a:p>
            <a:pPr lvl="1"/>
            <a:r>
              <a:rPr lang="en-US" altLang="en-US" dirty="0" smtClean="0"/>
              <a:t>School of Origin, Transportation (as needed)</a:t>
            </a:r>
          </a:p>
          <a:p>
            <a:pPr lvl="1"/>
            <a:r>
              <a:rPr lang="en-US" altLang="en-US" dirty="0" smtClean="0"/>
              <a:t>Best Interest Determination</a:t>
            </a:r>
          </a:p>
          <a:p>
            <a:pPr lvl="1"/>
            <a:r>
              <a:rPr lang="en-US" altLang="en-US" dirty="0" smtClean="0"/>
              <a:t>Immediate Enrollment</a:t>
            </a:r>
          </a:p>
          <a:p>
            <a:r>
              <a:rPr lang="en-US" altLang="en-US" dirty="0" smtClean="0"/>
              <a:t>The Points of Contact - Roles</a:t>
            </a:r>
          </a:p>
          <a:p>
            <a:pPr lvl="1"/>
            <a:r>
              <a:rPr lang="en-US" altLang="en-US" dirty="0" smtClean="0"/>
              <a:t>ESE/DCF</a:t>
            </a:r>
          </a:p>
          <a:p>
            <a:pPr lvl="1"/>
            <a:r>
              <a:rPr lang="en-US" altLang="en-US" dirty="0" smtClean="0"/>
              <a:t>District</a:t>
            </a:r>
          </a:p>
          <a:p>
            <a:endParaRPr lang="en-US" altLang="en-US" dirty="0" smtClean="0"/>
          </a:p>
          <a:p>
            <a:endParaRPr lang="en-US" altLang="en-US" dirty="0" smtClean="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2" panose="05020102010507070707" pitchFamily="18"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2" panose="05020102010507070707" pitchFamily="18" charset="2"/>
              <a:buChar char="ê"/>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lr>
                <a:schemeClr val="accent1"/>
              </a:buClr>
              <a:buFont typeface="Wingdings 2" panose="05020102010507070707" pitchFamily="18" charset="2"/>
              <a:buChar char="ê"/>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FA6C3C62-AE77-49CF-9435-D36C7E9D1057}" type="slidenum">
              <a:rPr lang="en-US" altLang="en-US" sz="1600" smtClean="0">
                <a:solidFill>
                  <a:srgbClr val="8A8BA1"/>
                </a:solidFill>
                <a:latin typeface="Georgia" panose="02040502050405020303" pitchFamily="18" charset="0"/>
                <a:cs typeface="Arial" panose="020B0604020202020204" pitchFamily="34" charset="0"/>
              </a:rPr>
              <a:pPr fontAlgn="base">
                <a:spcBef>
                  <a:spcPct val="0"/>
                </a:spcBef>
                <a:spcAft>
                  <a:spcPct val="0"/>
                </a:spcAft>
                <a:buClrTx/>
                <a:buFontTx/>
                <a:buNone/>
              </a:pPr>
              <a:t>17</a:t>
            </a:fld>
            <a:endParaRPr lang="en-US" altLang="en-US" sz="1600" smtClean="0">
              <a:solidFill>
                <a:srgbClr val="8A8BA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70586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000" dirty="0" smtClean="0"/>
              <a:t>Technical Assistance</a:t>
            </a:r>
          </a:p>
        </p:txBody>
      </p:sp>
      <p:sp>
        <p:nvSpPr>
          <p:cNvPr id="11267" name="Content Placeholder 2"/>
          <p:cNvSpPr>
            <a:spLocks noGrp="1"/>
          </p:cNvSpPr>
          <p:nvPr>
            <p:ph idx="1"/>
          </p:nvPr>
        </p:nvSpPr>
        <p:spPr/>
        <p:txBody>
          <a:bodyPr/>
          <a:lstStyle/>
          <a:p>
            <a:endParaRPr lang="en-US" altLang="en-US" dirty="0" smtClean="0"/>
          </a:p>
          <a:p>
            <a:r>
              <a:rPr lang="en-US" altLang="en-US" sz="2800" dirty="0" smtClean="0"/>
              <a:t>Problem Resolution services</a:t>
            </a:r>
          </a:p>
          <a:p>
            <a:pPr lvl="1"/>
            <a:r>
              <a:rPr lang="en-US" altLang="en-US" sz="2800" dirty="0" smtClean="0"/>
              <a:t>Trained on homeless and foster care</a:t>
            </a:r>
          </a:p>
          <a:p>
            <a:pPr lvl="1"/>
            <a:r>
              <a:rPr lang="en-US" altLang="en-US" sz="2800" dirty="0" smtClean="0"/>
              <a:t>Responding to calls</a:t>
            </a:r>
          </a:p>
          <a:p>
            <a:pPr lvl="1"/>
            <a:r>
              <a:rPr lang="en-US" altLang="en-US" sz="2800" dirty="0" smtClean="0"/>
              <a:t>Disputes</a:t>
            </a:r>
          </a:p>
          <a:p>
            <a:pPr lvl="1"/>
            <a:r>
              <a:rPr lang="en-US" altLang="en-US" sz="2800" dirty="0" smtClean="0"/>
              <a:t>Supported by state POCs</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Tree>
    <p:extLst>
      <p:ext uri="{BB962C8B-B14F-4D97-AF65-F5344CB8AC3E}">
        <p14:creationId xmlns:p14="http://schemas.microsoft.com/office/powerpoint/2010/main" val="339457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sz="4000" dirty="0" smtClean="0"/>
              <a:t>Data Collection</a:t>
            </a:r>
          </a:p>
        </p:txBody>
      </p:sp>
      <p:sp>
        <p:nvSpPr>
          <p:cNvPr id="12291" name="Content Placeholder 2"/>
          <p:cNvSpPr>
            <a:spLocks noGrp="1"/>
          </p:cNvSpPr>
          <p:nvPr>
            <p:ph idx="1"/>
          </p:nvPr>
        </p:nvSpPr>
        <p:spPr/>
        <p:txBody>
          <a:bodyPr/>
          <a:lstStyle/>
          <a:p>
            <a:pPr marL="0" indent="0">
              <a:buNone/>
            </a:pPr>
            <a:r>
              <a:rPr lang="en-US" altLang="en-US" dirty="0" smtClean="0"/>
              <a:t>ESE effort:</a:t>
            </a:r>
          </a:p>
          <a:p>
            <a:r>
              <a:rPr lang="en-US" altLang="en-US" dirty="0" smtClean="0"/>
              <a:t>Foster care and homeless </a:t>
            </a:r>
          </a:p>
          <a:p>
            <a:r>
              <a:rPr lang="en-US" altLang="en-US" dirty="0" smtClean="0"/>
              <a:t>Local student information system</a:t>
            </a:r>
          </a:p>
          <a:p>
            <a:r>
              <a:rPr lang="en-US" altLang="en-US" dirty="0" smtClean="0"/>
              <a:t>Department’s data bases – real time</a:t>
            </a:r>
          </a:p>
          <a:p>
            <a:r>
              <a:rPr lang="en-US" altLang="en-US" dirty="0" smtClean="0"/>
              <a:t>Annual certification</a:t>
            </a:r>
          </a:p>
          <a:p>
            <a:endParaRPr lang="en-US" altLang="en-US" dirty="0" smtClean="0"/>
          </a:p>
          <a:p>
            <a:r>
              <a:rPr lang="en-US" altLang="en-US" dirty="0" smtClean="0"/>
              <a:t>Data reporting per ESSA</a:t>
            </a:r>
          </a:p>
          <a:p>
            <a:r>
              <a:rPr lang="en-US" altLang="en-US" dirty="0" smtClean="0"/>
              <a:t>Program analysis</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a:p>
        </p:txBody>
      </p:sp>
    </p:spTree>
    <p:extLst>
      <p:ext uri="{BB962C8B-B14F-4D97-AF65-F5344CB8AC3E}">
        <p14:creationId xmlns:p14="http://schemas.microsoft.com/office/powerpoint/2010/main" val="175265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AGENDA</a:t>
            </a:r>
            <a:r>
              <a:rPr lang="en-US" dirty="0" smtClean="0"/>
              <a:t>	</a:t>
            </a:r>
            <a:endParaRPr lang="en-US" dirty="0"/>
          </a:p>
        </p:txBody>
      </p:sp>
      <p:sp>
        <p:nvSpPr>
          <p:cNvPr id="3" name="Content Placeholder 2"/>
          <p:cNvSpPr>
            <a:spLocks noGrp="1"/>
          </p:cNvSpPr>
          <p:nvPr>
            <p:ph sz="quarter" idx="1"/>
          </p:nvPr>
        </p:nvSpPr>
        <p:spPr>
          <a:xfrm>
            <a:off x="301752" y="1527048"/>
            <a:ext cx="8503920" cy="4797552"/>
          </a:xfrm>
        </p:spPr>
        <p:txBody>
          <a:bodyPr>
            <a:noAutofit/>
          </a:bodyPr>
          <a:lstStyle/>
          <a:p>
            <a:pPr>
              <a:lnSpc>
                <a:spcPct val="200000"/>
              </a:lnSpc>
              <a:spcBef>
                <a:spcPts val="0"/>
              </a:spcBef>
            </a:pPr>
            <a:r>
              <a:rPr lang="en-US" sz="2800" dirty="0" smtClean="0"/>
              <a:t>Presenters introduction and Agenda overview</a:t>
            </a:r>
          </a:p>
          <a:p>
            <a:pPr>
              <a:lnSpc>
                <a:spcPct val="200000"/>
              </a:lnSpc>
              <a:spcBef>
                <a:spcPts val="0"/>
              </a:spcBef>
            </a:pPr>
            <a:r>
              <a:rPr lang="en-US" sz="2800" dirty="0" smtClean="0"/>
              <a:t>Every Student Succeeds Act 2015 Overview</a:t>
            </a:r>
          </a:p>
          <a:p>
            <a:pPr>
              <a:lnSpc>
                <a:spcPct val="200000"/>
              </a:lnSpc>
              <a:spcBef>
                <a:spcPts val="0"/>
              </a:spcBef>
            </a:pPr>
            <a:r>
              <a:rPr lang="en-US" sz="2800" dirty="0" smtClean="0"/>
              <a:t>Highlights of the ESSA regulation guidance</a:t>
            </a:r>
          </a:p>
          <a:p>
            <a:pPr>
              <a:lnSpc>
                <a:spcPct val="200000"/>
              </a:lnSpc>
              <a:spcBef>
                <a:spcPts val="0"/>
              </a:spcBef>
            </a:pPr>
            <a:r>
              <a:rPr lang="en-US" sz="2800" dirty="0" smtClean="0"/>
              <a:t>Presentation in state models </a:t>
            </a:r>
          </a:p>
          <a:p>
            <a:pPr>
              <a:lnSpc>
                <a:spcPct val="200000"/>
              </a:lnSpc>
              <a:spcBef>
                <a:spcPts val="0"/>
              </a:spcBef>
            </a:pPr>
            <a:r>
              <a:rPr lang="en-US" sz="2800" dirty="0" smtClean="0"/>
              <a:t>Questions and Sharing</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48400"/>
            <a:ext cx="44005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812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dirty="0" smtClean="0"/>
              <a:t>Transportation</a:t>
            </a:r>
          </a:p>
        </p:txBody>
      </p:sp>
      <p:sp>
        <p:nvSpPr>
          <p:cNvPr id="15363" name="Content Placeholder 2"/>
          <p:cNvSpPr>
            <a:spLocks noGrp="1"/>
          </p:cNvSpPr>
          <p:nvPr>
            <p:ph idx="1"/>
          </p:nvPr>
        </p:nvSpPr>
        <p:spPr/>
        <p:txBody>
          <a:bodyPr>
            <a:normAutofit lnSpcReduction="10000"/>
          </a:bodyPr>
          <a:lstStyle/>
          <a:p>
            <a:pPr>
              <a:defRPr/>
            </a:pPr>
            <a:r>
              <a:rPr lang="en-US" altLang="en-US" dirty="0" smtClean="0"/>
              <a:t>LEA policies and procedures</a:t>
            </a:r>
          </a:p>
          <a:p>
            <a:pPr>
              <a:defRPr/>
            </a:pPr>
            <a:endParaRPr lang="en-US" altLang="en-US" dirty="0" smtClean="0"/>
          </a:p>
          <a:p>
            <a:pPr>
              <a:defRPr/>
            </a:pPr>
            <a:r>
              <a:rPr lang="en-US" altLang="en-US" dirty="0" smtClean="0"/>
              <a:t>Collaboration </a:t>
            </a:r>
            <a:r>
              <a:rPr lang="en-US" dirty="0" smtClean="0"/>
              <a:t>and </a:t>
            </a:r>
            <a:r>
              <a:rPr lang="en-US" dirty="0"/>
              <a:t>creativity among districts and DCF </a:t>
            </a:r>
            <a:r>
              <a:rPr lang="en-US" dirty="0" smtClean="0"/>
              <a:t>is encouraged</a:t>
            </a:r>
          </a:p>
          <a:p>
            <a:pPr>
              <a:defRPr/>
            </a:pPr>
            <a:endParaRPr lang="en-US" altLang="en-US" dirty="0" smtClean="0"/>
          </a:p>
          <a:p>
            <a:pPr>
              <a:defRPr/>
            </a:pPr>
            <a:r>
              <a:rPr lang="en-US" altLang="en-US" dirty="0" smtClean="0"/>
              <a:t>Responsibility of the school of origin</a:t>
            </a:r>
          </a:p>
          <a:p>
            <a:pPr>
              <a:defRPr/>
            </a:pPr>
            <a:endParaRPr lang="en-US" altLang="en-US" dirty="0" smtClean="0"/>
          </a:p>
          <a:p>
            <a:pPr>
              <a:defRPr/>
            </a:pPr>
            <a:r>
              <a:rPr lang="en-US" dirty="0"/>
              <a:t>W</a:t>
            </a:r>
            <a:r>
              <a:rPr lang="en-US" dirty="0" smtClean="0"/>
              <a:t>hen </a:t>
            </a:r>
            <a:r>
              <a:rPr lang="en-US" dirty="0"/>
              <a:t>no other agreement can be reached on supporting additional costs, then the district of origin is responsible</a:t>
            </a:r>
            <a:endParaRPr lang="en-US" altLang="en-US" dirty="0" smtClean="0"/>
          </a:p>
          <a:p>
            <a:pPr marL="0" indent="0">
              <a:buFont typeface="Wingdings 2" panose="05020102010507070707" pitchFamily="18" charset="2"/>
              <a:buNone/>
              <a:defRPr/>
            </a:pPr>
            <a:endParaRPr lang="en-US" altLang="en-US" dirty="0" smtClean="0">
              <a:latin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Tree>
    <p:extLst>
      <p:ext uri="{BB962C8B-B14F-4D97-AF65-F5344CB8AC3E}">
        <p14:creationId xmlns:p14="http://schemas.microsoft.com/office/powerpoint/2010/main" val="262994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MICHIGAN</a:t>
            </a:r>
            <a:r>
              <a:rPr lang="en-US" dirty="0"/>
              <a:t>	</a:t>
            </a:r>
          </a:p>
        </p:txBody>
      </p:sp>
      <p:sp>
        <p:nvSpPr>
          <p:cNvPr id="3" name="Content Placeholder 2"/>
          <p:cNvSpPr>
            <a:spLocks noGrp="1"/>
          </p:cNvSpPr>
          <p:nvPr>
            <p:ph sz="quarter" idx="1"/>
          </p:nvPr>
        </p:nvSpPr>
        <p:spPr>
          <a:xfrm>
            <a:off x="301752" y="1527048"/>
            <a:ext cx="8503920" cy="4797552"/>
          </a:xfrm>
        </p:spPr>
        <p:txBody>
          <a:bodyPr>
            <a:noAutofit/>
          </a:bodyPr>
          <a:lstStyle/>
          <a:p>
            <a:pPr>
              <a:lnSpc>
                <a:spcPct val="90000"/>
              </a:lnSpc>
              <a:spcBef>
                <a:spcPts val="900"/>
              </a:spcBef>
            </a:pPr>
            <a:r>
              <a:rPr lang="en-US" sz="2400" dirty="0"/>
              <a:t>“Awaiting Foster Care Placement” – </a:t>
            </a:r>
            <a:r>
              <a:rPr lang="en-US" sz="2000" dirty="0"/>
              <a:t>MI definition, 2006 – 2016</a:t>
            </a:r>
          </a:p>
          <a:p>
            <a:pPr lvl="1">
              <a:lnSpc>
                <a:spcPct val="90000"/>
              </a:lnSpc>
              <a:spcBef>
                <a:spcPts val="600"/>
              </a:spcBef>
            </a:pPr>
            <a:r>
              <a:rPr lang="en-US" sz="1800" dirty="0"/>
              <a:t>Youth in first 6 months of new placement = MV eligible</a:t>
            </a:r>
          </a:p>
          <a:p>
            <a:pPr lvl="1">
              <a:lnSpc>
                <a:spcPct val="90000"/>
              </a:lnSpc>
              <a:spcBef>
                <a:spcPts val="600"/>
              </a:spcBef>
            </a:pPr>
            <a:r>
              <a:rPr lang="en-US" sz="1800" dirty="0"/>
              <a:t>LEA provides school of origin transportation until end of 6 month period</a:t>
            </a:r>
          </a:p>
          <a:p>
            <a:pPr lvl="1">
              <a:lnSpc>
                <a:spcPct val="90000"/>
              </a:lnSpc>
              <a:spcBef>
                <a:spcPts val="600"/>
              </a:spcBef>
            </a:pPr>
            <a:r>
              <a:rPr lang="en-US" sz="1800" dirty="0"/>
              <a:t>After 6 months, MI DHHS provides school transportation</a:t>
            </a:r>
          </a:p>
          <a:p>
            <a:pPr>
              <a:lnSpc>
                <a:spcPct val="90000"/>
              </a:lnSpc>
              <a:spcBef>
                <a:spcPts val="900"/>
              </a:spcBef>
            </a:pPr>
            <a:r>
              <a:rPr lang="en-US" sz="2400" dirty="0"/>
              <a:t>Michigan Settlement :  </a:t>
            </a:r>
            <a:r>
              <a:rPr lang="en-US" sz="2400" i="1" dirty="0"/>
              <a:t>Dwayne B. v. Granholm, </a:t>
            </a:r>
            <a:r>
              <a:rPr lang="en-US" sz="2400" dirty="0"/>
              <a:t>2008</a:t>
            </a:r>
          </a:p>
          <a:p>
            <a:pPr lvl="1">
              <a:lnSpc>
                <a:spcPct val="90000"/>
              </a:lnSpc>
              <a:spcBef>
                <a:spcPts val="600"/>
              </a:spcBef>
            </a:pPr>
            <a:r>
              <a:rPr lang="en-US" sz="1800" dirty="0"/>
              <a:t>“DHS shall hire 14 regional Education Planners who shall provide consultation and support to youth age 14 and older in accessing educational services and in developing individualized education plans, including identifying all available financial aid resources.”  (17 were hired in 2009)</a:t>
            </a:r>
          </a:p>
          <a:p>
            <a:pPr>
              <a:lnSpc>
                <a:spcPct val="90000"/>
              </a:lnSpc>
              <a:spcBef>
                <a:spcPts val="900"/>
              </a:spcBef>
            </a:pPr>
            <a:r>
              <a:rPr lang="en-US" sz="2400" dirty="0"/>
              <a:t>MI State Law, P.A. 0186, 2009</a:t>
            </a:r>
          </a:p>
          <a:p>
            <a:pPr lvl="1">
              <a:lnSpc>
                <a:spcPct val="90000"/>
              </a:lnSpc>
              <a:spcBef>
                <a:spcPts val="600"/>
              </a:spcBef>
            </a:pPr>
            <a:r>
              <a:rPr lang="en-US" sz="1800" dirty="0"/>
              <a:t>Child welfare caseworkers may select school for foster youth w/o regard to residency; LEAs must enroll</a:t>
            </a:r>
          </a:p>
          <a:p>
            <a:pPr>
              <a:lnSpc>
                <a:spcPct val="90000"/>
              </a:lnSpc>
              <a:spcBef>
                <a:spcPts val="900"/>
              </a:spcBef>
            </a:pPr>
            <a:r>
              <a:rPr lang="en-US" sz="2400" dirty="0"/>
              <a:t>Cross-Agency Training, 2010 – 2015</a:t>
            </a:r>
          </a:p>
          <a:p>
            <a:pPr lvl="1">
              <a:lnSpc>
                <a:spcPct val="90000"/>
              </a:lnSpc>
              <a:spcBef>
                <a:spcPts val="900"/>
              </a:spcBef>
            </a:pPr>
            <a:r>
              <a:rPr lang="en-US" sz="1500" dirty="0"/>
              <a:t>MV Liaisons, school staff, caseworkers, State Court Admin. Office trainings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48400"/>
            <a:ext cx="44005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295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MICHIGAN</a:t>
            </a:r>
            <a:r>
              <a:rPr lang="en-US" sz="2800" dirty="0"/>
              <a:t>, continued</a:t>
            </a:r>
            <a:r>
              <a:rPr lang="en-US" dirty="0"/>
              <a:t>	</a:t>
            </a:r>
          </a:p>
        </p:txBody>
      </p:sp>
      <p:sp>
        <p:nvSpPr>
          <p:cNvPr id="3" name="Content Placeholder 2"/>
          <p:cNvSpPr>
            <a:spLocks noGrp="1"/>
          </p:cNvSpPr>
          <p:nvPr>
            <p:ph sz="quarter" idx="1"/>
          </p:nvPr>
        </p:nvSpPr>
        <p:spPr>
          <a:xfrm>
            <a:off x="301752" y="1527048"/>
            <a:ext cx="8613648" cy="5635752"/>
          </a:xfrm>
        </p:spPr>
        <p:txBody>
          <a:bodyPr>
            <a:noAutofit/>
          </a:bodyPr>
          <a:lstStyle/>
          <a:p>
            <a:pPr>
              <a:lnSpc>
                <a:spcPct val="90000"/>
              </a:lnSpc>
              <a:spcBef>
                <a:spcPts val="900"/>
              </a:spcBef>
            </a:pPr>
            <a:r>
              <a:rPr lang="en-US" sz="2400" dirty="0"/>
              <a:t>ESSA Change in Definition of “homeless” in MV Act</a:t>
            </a:r>
            <a:endParaRPr lang="en-US" sz="2000" dirty="0"/>
          </a:p>
          <a:p>
            <a:pPr lvl="1">
              <a:lnSpc>
                <a:spcPct val="90000"/>
              </a:lnSpc>
              <a:spcBef>
                <a:spcPts val="600"/>
              </a:spcBef>
            </a:pPr>
            <a:r>
              <a:rPr lang="en-US" sz="2000" dirty="0"/>
              <a:t>Removed youth in foster care from definition, </a:t>
            </a:r>
            <a:r>
              <a:rPr lang="en-US" sz="2000" u="sng" dirty="0"/>
              <a:t>effective Dec. 10, 2016</a:t>
            </a:r>
          </a:p>
          <a:p>
            <a:pPr>
              <a:lnSpc>
                <a:spcPct val="90000"/>
              </a:lnSpc>
              <a:spcBef>
                <a:spcPts val="900"/>
              </a:spcBef>
            </a:pPr>
            <a:r>
              <a:rPr lang="en-US" sz="2400" dirty="0"/>
              <a:t>ESSA Provisions Implementation </a:t>
            </a:r>
          </a:p>
          <a:p>
            <a:pPr lvl="1">
              <a:lnSpc>
                <a:spcPct val="90000"/>
              </a:lnSpc>
              <a:spcBef>
                <a:spcPts val="600"/>
              </a:spcBef>
            </a:pPr>
            <a:r>
              <a:rPr lang="en-US" sz="2000" dirty="0"/>
              <a:t>Development of new policies, procedures, forms, and best practices – BASED ON PAST SUCCESSES AND CHALLENGES</a:t>
            </a:r>
          </a:p>
          <a:p>
            <a:pPr lvl="1">
              <a:lnSpc>
                <a:spcPct val="90000"/>
              </a:lnSpc>
              <a:spcBef>
                <a:spcPts val="600"/>
              </a:spcBef>
            </a:pPr>
            <a:r>
              <a:rPr lang="en-US" sz="2000" dirty="0"/>
              <a:t>Routed for approvals in both state departments (Education and Health &amp; Human Services/Child Welfare)</a:t>
            </a:r>
          </a:p>
          <a:p>
            <a:pPr lvl="1">
              <a:lnSpc>
                <a:spcPct val="90000"/>
              </a:lnSpc>
              <a:spcBef>
                <a:spcPts val="600"/>
              </a:spcBef>
            </a:pPr>
            <a:r>
              <a:rPr lang="en-US" sz="2000" dirty="0"/>
              <a:t>Selection of Child Welfare Points of Contact in each County</a:t>
            </a:r>
          </a:p>
          <a:p>
            <a:pPr lvl="1">
              <a:lnSpc>
                <a:spcPct val="90000"/>
              </a:lnSpc>
              <a:spcBef>
                <a:spcPts val="600"/>
              </a:spcBef>
            </a:pPr>
            <a:r>
              <a:rPr lang="en-US" sz="2000" dirty="0"/>
              <a:t>Joint communications to the field – both departments</a:t>
            </a:r>
          </a:p>
          <a:p>
            <a:pPr lvl="1">
              <a:lnSpc>
                <a:spcPct val="90000"/>
              </a:lnSpc>
              <a:spcBef>
                <a:spcPts val="600"/>
              </a:spcBef>
            </a:pPr>
            <a:r>
              <a:rPr lang="en-US" sz="2000" dirty="0"/>
              <a:t>Designation of LEA Foster Care Liaisons – majority are MV Liaisons</a:t>
            </a:r>
          </a:p>
          <a:p>
            <a:pPr>
              <a:lnSpc>
                <a:spcPct val="90000"/>
              </a:lnSpc>
              <a:spcBef>
                <a:spcPts val="900"/>
              </a:spcBef>
            </a:pPr>
            <a:r>
              <a:rPr lang="en-US" sz="2400" dirty="0"/>
              <a:t>Cross-Agency Training, 2015-16 (</a:t>
            </a:r>
            <a:r>
              <a:rPr lang="en-US" sz="2400" i="1" dirty="0"/>
              <a:t>STILL ONGOING!</a:t>
            </a:r>
            <a:r>
              <a:rPr lang="en-US" sz="2400" dirty="0"/>
              <a:t>)</a:t>
            </a:r>
          </a:p>
          <a:p>
            <a:pPr>
              <a:lnSpc>
                <a:spcPct val="90000"/>
              </a:lnSpc>
              <a:spcBef>
                <a:spcPts val="900"/>
              </a:spcBef>
            </a:pPr>
            <a:r>
              <a:rPr lang="en-US" sz="2400" dirty="0"/>
              <a:t>Foster Care Education Consultant Hired, 2017</a:t>
            </a:r>
          </a:p>
          <a:p>
            <a:pPr lvl="1">
              <a:lnSpc>
                <a:spcPct val="90000"/>
              </a:lnSpc>
              <a:spcBef>
                <a:spcPts val="600"/>
              </a:spcBef>
            </a:pPr>
            <a:r>
              <a:rPr lang="en-US" sz="2000" dirty="0"/>
              <a:t>The process is ongoing…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48400"/>
            <a:ext cx="44005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18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pic>
        <p:nvPicPr>
          <p:cNvPr id="4" name="Content Placeholder 3"/>
          <p:cNvPicPr>
            <a:picLocks noGrp="1" noChangeAspect="1"/>
          </p:cNvPicPr>
          <p:nvPr>
            <p:ph sz="quarter" idx="1"/>
          </p:nvPr>
        </p:nvPicPr>
        <p:blipFill>
          <a:blip r:embed="rId3"/>
          <a:stretch>
            <a:fillRect/>
          </a:stretch>
        </p:blipFill>
        <p:spPr>
          <a:xfrm>
            <a:off x="1410983" y="2042133"/>
            <a:ext cx="6285521" cy="3542083"/>
          </a:xfrm>
          <a:prstGeom prst="ellipse">
            <a:avLst/>
          </a:prstGeom>
          <a:ln>
            <a:noFill/>
          </a:ln>
          <a:effectLst>
            <a:softEdge rad="112500"/>
          </a:effectLst>
        </p:spPr>
      </p:pic>
    </p:spTree>
    <p:extLst>
      <p:ext uri="{BB962C8B-B14F-4D97-AF65-F5344CB8AC3E}">
        <p14:creationId xmlns:p14="http://schemas.microsoft.com/office/powerpoint/2010/main" val="2093158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0" y="981642"/>
            <a:ext cx="5715000" cy="3056957"/>
          </a:xfrm>
          <a:prstGeom prst="rect">
            <a:avLst/>
          </a:prstGeom>
        </p:spPr>
      </p:pic>
      <p:sp>
        <p:nvSpPr>
          <p:cNvPr id="6" name="TextBox 5"/>
          <p:cNvSpPr txBox="1"/>
          <p:nvPr/>
        </p:nvSpPr>
        <p:spPr>
          <a:xfrm>
            <a:off x="533400" y="4953000"/>
            <a:ext cx="8610600" cy="584775"/>
          </a:xfrm>
          <a:prstGeom prst="rect">
            <a:avLst/>
          </a:prstGeom>
          <a:noFill/>
        </p:spPr>
        <p:txBody>
          <a:bodyPr wrap="square" rtlCol="0">
            <a:spAutoFit/>
          </a:bodyPr>
          <a:lstStyle/>
          <a:p>
            <a:r>
              <a:rPr lang="en-US" sz="3200" dirty="0" smtClean="0"/>
              <a:t>Contact information list is being distributed</a:t>
            </a:r>
            <a:endParaRPr lang="en-US" sz="3200" dirty="0"/>
          </a:p>
        </p:txBody>
      </p:sp>
    </p:spTree>
    <p:extLst>
      <p:ext uri="{BB962C8B-B14F-4D97-AF65-F5344CB8AC3E}">
        <p14:creationId xmlns:p14="http://schemas.microsoft.com/office/powerpoint/2010/main" val="1018302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is the BIG DEAL?</a:t>
            </a:r>
            <a:endParaRPr lang="en-US" dirty="0"/>
          </a:p>
        </p:txBody>
      </p:sp>
      <p:pic>
        <p:nvPicPr>
          <p:cNvPr id="1026" name="Picture 2" descr="C:\Users\sfanchan\AppData\Local\Microsoft\Windows\Temporary Internet Files\Content.IE5\0BWUQYT7\broken-rings-problem-marriag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7898" y="2794724"/>
            <a:ext cx="2573185"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698" y="2819400"/>
            <a:ext cx="3124200" cy="1200329"/>
          </a:xfrm>
          <a:prstGeom prst="rect">
            <a:avLst/>
          </a:prstGeom>
          <a:noFill/>
        </p:spPr>
        <p:txBody>
          <a:bodyPr wrap="square" rtlCol="0">
            <a:spAutoFit/>
          </a:bodyPr>
          <a:lstStyle/>
          <a:p>
            <a:r>
              <a:rPr lang="en-US" sz="24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McKinney Vento Homeless Assistance Act </a:t>
            </a:r>
            <a:endParaRPr lang="en-US" sz="24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5" name="TextBox 4"/>
          <p:cNvSpPr txBox="1"/>
          <p:nvPr/>
        </p:nvSpPr>
        <p:spPr>
          <a:xfrm>
            <a:off x="6172200" y="2219235"/>
            <a:ext cx="2468880" cy="1200329"/>
          </a:xfrm>
          <a:prstGeom prst="rect">
            <a:avLst/>
          </a:prstGeom>
          <a:noFill/>
        </p:spPr>
        <p:txBody>
          <a:bodyPr wrap="square" rtlCol="0">
            <a:spAutoFit/>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Fostering Connection 2008</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589" y="38005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52737"/>
            <a:ext cx="1124374"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284" y="4559805"/>
            <a:ext cx="167329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fltVal val="0"/>
                                          </p:val>
                                        </p:tav>
                                        <p:tav tm="100000">
                                          <p:val>
                                            <p:strVal val="#ppt_w"/>
                                          </p:val>
                                        </p:tav>
                                      </p:tavLst>
                                    </p:anim>
                                    <p:anim calcmode="lin" valueType="num">
                                      <p:cBhvr>
                                        <p:cTn id="8" dur="3000" fill="hold"/>
                                        <p:tgtEl>
                                          <p:spTgt spid="1026"/>
                                        </p:tgtEl>
                                        <p:attrNameLst>
                                          <p:attrName>ppt_h</p:attrName>
                                        </p:attrNameLst>
                                      </p:cBhvr>
                                      <p:tavLst>
                                        <p:tav tm="0">
                                          <p:val>
                                            <p:fltVal val="0"/>
                                          </p:val>
                                        </p:tav>
                                        <p:tav tm="100000">
                                          <p:val>
                                            <p:strVal val="#ppt_h"/>
                                          </p:val>
                                        </p:tav>
                                      </p:tavLst>
                                    </p:anim>
                                    <p:anim calcmode="lin" valueType="num">
                                      <p:cBhvr>
                                        <p:cTn id="9" dur="3000" fill="hold"/>
                                        <p:tgtEl>
                                          <p:spTgt spid="1026"/>
                                        </p:tgtEl>
                                        <p:attrNameLst>
                                          <p:attrName>style.rotation</p:attrName>
                                        </p:attrNameLst>
                                      </p:cBhvr>
                                      <p:tavLst>
                                        <p:tav tm="0">
                                          <p:val>
                                            <p:fltVal val="90"/>
                                          </p:val>
                                        </p:tav>
                                        <p:tav tm="100000">
                                          <p:val>
                                            <p:fltVal val="0"/>
                                          </p:val>
                                        </p:tav>
                                      </p:tavLst>
                                    </p:anim>
                                    <p:animEffect transition="in" filter="fade">
                                      <p:cBhvr>
                                        <p:cTn id="10"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Then WHAT happened?</a:t>
            </a:r>
            <a:endParaRPr lang="en-US" dirty="0"/>
          </a:p>
        </p:txBody>
      </p:sp>
      <p:pic>
        <p:nvPicPr>
          <p:cNvPr id="2050" name="Picture 2" descr="C:\Users\sfanchan\AppData\Local\Microsoft\Windows\Temporary Internet Files\Content.IE5\NK8D4QIC\Allow-Love-gay-marri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970" y="2584022"/>
            <a:ext cx="3739879"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133600"/>
            <a:ext cx="3418308" cy="461665"/>
          </a:xfrm>
          <a:prstGeom prst="rect">
            <a:avLst/>
          </a:prstGeom>
          <a:noFill/>
        </p:spPr>
        <p:txBody>
          <a:bodyPr wrap="square" rtlCol="0">
            <a:spAutoFit/>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Title I – Part A</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6567849" y="1895011"/>
            <a:ext cx="2286000" cy="1015663"/>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Fostering Connection 2008</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967" y="3013959"/>
            <a:ext cx="223170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781" y="3429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39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ppt_w</p:attrName>
                                        </p:attrNameLst>
                                      </p:cBhvr>
                                      <p:tavLst>
                                        <p:tav tm="0">
                                          <p:val>
                                            <p:fltVal val="0"/>
                                          </p:val>
                                        </p:tav>
                                        <p:tav tm="100000">
                                          <p:val>
                                            <p:strVal val="#ppt_w"/>
                                          </p:val>
                                        </p:tav>
                                      </p:tavLst>
                                    </p:anim>
                                    <p:anim calcmode="lin" valueType="num">
                                      <p:cBhvr>
                                        <p:cTn id="8" dur="3000" fill="hold"/>
                                        <p:tgtEl>
                                          <p:spTgt spid="2050"/>
                                        </p:tgtEl>
                                        <p:attrNameLst>
                                          <p:attrName>ppt_h</p:attrName>
                                        </p:attrNameLst>
                                      </p:cBhvr>
                                      <p:tavLst>
                                        <p:tav tm="0">
                                          <p:val>
                                            <p:fltVal val="0"/>
                                          </p:val>
                                        </p:tav>
                                        <p:tav tm="100000">
                                          <p:val>
                                            <p:strVal val="#ppt_h"/>
                                          </p:val>
                                        </p:tav>
                                      </p:tavLst>
                                    </p:anim>
                                    <p:anim calcmode="lin" valueType="num">
                                      <p:cBhvr>
                                        <p:cTn id="9" dur="3000" fill="hold"/>
                                        <p:tgtEl>
                                          <p:spTgt spid="2050"/>
                                        </p:tgtEl>
                                        <p:attrNameLst>
                                          <p:attrName>style.rotation</p:attrName>
                                        </p:attrNameLst>
                                      </p:cBhvr>
                                      <p:tavLst>
                                        <p:tav tm="0">
                                          <p:val>
                                            <p:fltVal val="90"/>
                                          </p:val>
                                        </p:tav>
                                        <p:tav tm="100000">
                                          <p:val>
                                            <p:fltVal val="0"/>
                                          </p:val>
                                        </p:tav>
                                      </p:tavLst>
                                    </p:anim>
                                    <p:animEffect transition="in" filter="fade">
                                      <p:cBhvr>
                                        <p:cTn id="10"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6781800" cy="4525963"/>
          </a:xfrm>
        </p:spPr>
        <p:txBody>
          <a:bodyPr/>
          <a:lstStyle/>
          <a:p>
            <a:r>
              <a:rPr lang="en-US" dirty="0" smtClean="0"/>
              <a:t>DOE includes provision for children and youth in foster care incorporated with Fostering Connection 2008.</a:t>
            </a:r>
          </a:p>
          <a:p>
            <a:endParaRPr lang="en-US" dirty="0"/>
          </a:p>
          <a:p>
            <a:r>
              <a:rPr lang="en-US" dirty="0" smtClean="0"/>
              <a:t>US DOE encourages LEAs to collaborate with child welfare agencies.</a:t>
            </a:r>
          </a:p>
          <a:p>
            <a:endParaRPr lang="en-US" dirty="0"/>
          </a:p>
          <a:p>
            <a:endParaRPr lang="en-US" dirty="0">
              <a:solidFill>
                <a:schemeClr val="accent4">
                  <a:lumMod val="75000"/>
                </a:schemeClr>
              </a:solidFill>
            </a:endParaRPr>
          </a:p>
        </p:txBody>
      </p:sp>
      <p:sp>
        <p:nvSpPr>
          <p:cNvPr id="3" name="Title 2"/>
          <p:cNvSpPr>
            <a:spLocks noGrp="1"/>
          </p:cNvSpPr>
          <p:nvPr>
            <p:ph type="title"/>
          </p:nvPr>
        </p:nvSpPr>
        <p:spPr/>
        <p:txBody>
          <a:bodyPr/>
          <a:lstStyle/>
          <a:p>
            <a:r>
              <a:rPr lang="en-US" dirty="0" smtClean="0"/>
              <a:t>The birth of ESSA 2015</a:t>
            </a:r>
            <a:endParaRPr lang="en-US" dirty="0"/>
          </a:p>
        </p:txBody>
      </p:sp>
      <p:pic>
        <p:nvPicPr>
          <p:cNvPr id="1027" name="Picture 3" descr="C:\Users\sfanchan\AppData\Local\Microsoft\Windows\Temporary Internet Files\Content.IE5\NVQG4KWF\beb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4333875"/>
            <a:ext cx="2286000" cy="1943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V="1">
            <a:off x="6248400" y="4518540"/>
            <a:ext cx="1257300" cy="646331"/>
          </a:xfrm>
          <a:prstGeom prst="rect">
            <a:avLst/>
          </a:prstGeom>
          <a:noFill/>
        </p:spPr>
        <p:txBody>
          <a:bodyPr wrap="square" rtlCol="0">
            <a:spAutoFit/>
          </a:bodyPr>
          <a:lstStyle/>
          <a:p>
            <a:r>
              <a:rPr lang="en-US" dirty="0" smtClean="0"/>
              <a:t>ESSA 2015</a:t>
            </a:r>
            <a:endParaRPr lang="en-US" dirty="0"/>
          </a:p>
        </p:txBody>
      </p:sp>
      <p:sp>
        <p:nvSpPr>
          <p:cNvPr id="5" name="8-Point Star 4"/>
          <p:cNvSpPr/>
          <p:nvPr/>
        </p:nvSpPr>
        <p:spPr>
          <a:xfrm>
            <a:off x="5715000" y="4470230"/>
            <a:ext cx="1981200" cy="742950"/>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886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20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dirty="0" smtClean="0"/>
              <a:t>School selection – School of Origin</a:t>
            </a:r>
          </a:p>
          <a:p>
            <a:pPr>
              <a:lnSpc>
                <a:spcPct val="150000"/>
              </a:lnSpc>
            </a:pPr>
            <a:r>
              <a:rPr lang="en-US" dirty="0" smtClean="0"/>
              <a:t>Best Interest Determination</a:t>
            </a:r>
          </a:p>
          <a:p>
            <a:pPr>
              <a:lnSpc>
                <a:spcPct val="150000"/>
              </a:lnSpc>
            </a:pPr>
            <a:r>
              <a:rPr lang="en-US" dirty="0" smtClean="0"/>
              <a:t>Immediate School Enrollment</a:t>
            </a:r>
          </a:p>
          <a:p>
            <a:pPr>
              <a:lnSpc>
                <a:spcPct val="150000"/>
              </a:lnSpc>
            </a:pPr>
            <a:r>
              <a:rPr lang="en-US" dirty="0" smtClean="0"/>
              <a:t>Transportation</a:t>
            </a:r>
          </a:p>
          <a:p>
            <a:pPr>
              <a:lnSpc>
                <a:spcPct val="150000"/>
              </a:lnSpc>
            </a:pPr>
            <a:r>
              <a:rPr lang="en-US" dirty="0"/>
              <a:t>Foster Care Point of Contact</a:t>
            </a:r>
          </a:p>
          <a:p>
            <a:pPr>
              <a:lnSpc>
                <a:spcPct val="150000"/>
              </a:lnSpc>
            </a:pPr>
            <a:r>
              <a:rPr lang="en-US" dirty="0" smtClean="0"/>
              <a:t>Dispute Resolution Process</a:t>
            </a:r>
            <a:endParaRPr lang="en-US" dirty="0"/>
          </a:p>
        </p:txBody>
      </p:sp>
      <p:sp>
        <p:nvSpPr>
          <p:cNvPr id="2" name="Title 1"/>
          <p:cNvSpPr>
            <a:spLocks noGrp="1"/>
          </p:cNvSpPr>
          <p:nvPr>
            <p:ph type="title"/>
          </p:nvPr>
        </p:nvSpPr>
        <p:spPr/>
        <p:txBody>
          <a:bodyPr>
            <a:normAutofit/>
          </a:bodyPr>
          <a:lstStyle/>
          <a:p>
            <a:r>
              <a:rPr lang="en-US" sz="3200" dirty="0" smtClean="0"/>
              <a:t>Highlights of the ESSA Foster Care Provision</a:t>
            </a:r>
            <a:endParaRPr lang="en-US" sz="3200" dirty="0"/>
          </a:p>
        </p:txBody>
      </p:sp>
    </p:spTree>
    <p:extLst>
      <p:ext uri="{BB962C8B-B14F-4D97-AF65-F5344CB8AC3E}">
        <p14:creationId xmlns:p14="http://schemas.microsoft.com/office/powerpoint/2010/main" val="187968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ESSA Provisions</a:t>
            </a:r>
          </a:p>
        </p:txBody>
      </p:sp>
      <p:sp>
        <p:nvSpPr>
          <p:cNvPr id="3" name="Content Placeholder 2"/>
          <p:cNvSpPr>
            <a:spLocks noGrp="1"/>
          </p:cNvSpPr>
          <p:nvPr>
            <p:ph sz="quarter" idx="1"/>
          </p:nvPr>
        </p:nvSpPr>
        <p:spPr/>
        <p:txBody>
          <a:bodyPr/>
          <a:lstStyle/>
          <a:p>
            <a:r>
              <a:rPr lang="en-US" sz="2800" dirty="0"/>
              <a:t>Children in foster care remain in the school of origin, unless it is determined that it is not in </a:t>
            </a:r>
            <a:r>
              <a:rPr lang="en-US" sz="2800" dirty="0" smtClean="0"/>
              <a:t>his/her </a:t>
            </a:r>
            <a:r>
              <a:rPr lang="en-US" sz="2800" dirty="0"/>
              <a:t>best interest</a:t>
            </a:r>
          </a:p>
          <a:p>
            <a:endParaRPr lang="en-US" sz="2800" dirty="0"/>
          </a:p>
          <a:p>
            <a:r>
              <a:rPr lang="en-US" sz="2800" dirty="0"/>
              <a:t>If it is not in the child’s best interest to remain in the school of origin, the child must be immediately enrolled in the new school even if they don’t have the required documentation</a:t>
            </a:r>
          </a:p>
          <a:p>
            <a:endParaRPr lang="en-US" dirty="0"/>
          </a:p>
        </p:txBody>
      </p:sp>
    </p:spTree>
    <p:extLst>
      <p:ext uri="{BB962C8B-B14F-4D97-AF65-F5344CB8AC3E}">
        <p14:creationId xmlns:p14="http://schemas.microsoft.com/office/powerpoint/2010/main" val="401807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ESSA Provisions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Each state education agency (SEA) must designate a point of contact (POC) for child welfare agencies (CWAs).  Local education agencies (LEAs) must also designate a POC for CWAs if the corresponding CWA notifies the LEA, in writing, that is has designated a </a:t>
            </a:r>
            <a:r>
              <a:rPr lang="en-US" dirty="0" smtClean="0"/>
              <a:t>POC</a:t>
            </a:r>
          </a:p>
          <a:p>
            <a:r>
              <a:rPr lang="en-US" dirty="0" smtClean="0"/>
              <a:t>LEAs must collaborate with CWAs to develop and implement clear written procedures for how transportation will be provided, arranged and </a:t>
            </a:r>
            <a:r>
              <a:rPr lang="en-US" b="1" i="1" dirty="0" smtClean="0"/>
              <a:t>funded</a:t>
            </a:r>
            <a:r>
              <a:rPr lang="en-US" dirty="0" smtClean="0"/>
              <a:t> for the duration of a child’s time in foster care</a:t>
            </a:r>
            <a:endParaRPr lang="en-US" dirty="0"/>
          </a:p>
        </p:txBody>
      </p:sp>
    </p:spTree>
    <p:extLst>
      <p:ext uri="{BB962C8B-B14F-4D97-AF65-F5344CB8AC3E}">
        <p14:creationId xmlns:p14="http://schemas.microsoft.com/office/powerpoint/2010/main" val="422775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a:t>
            </a:r>
            <a:endParaRPr lang="en-US" dirty="0"/>
          </a:p>
        </p:txBody>
      </p:sp>
      <p:sp>
        <p:nvSpPr>
          <p:cNvPr id="3" name="Content Placeholder 2"/>
          <p:cNvSpPr>
            <a:spLocks noGrp="1"/>
          </p:cNvSpPr>
          <p:nvPr>
            <p:ph sz="quarter" idx="1"/>
          </p:nvPr>
        </p:nvSpPr>
        <p:spPr/>
        <p:txBody>
          <a:bodyPr/>
          <a:lstStyle/>
          <a:p>
            <a:pPr marL="0" indent="0">
              <a:buNone/>
            </a:pPr>
            <a:r>
              <a:rPr lang="en-US" dirty="0" smtClean="0"/>
              <a:t>Foster Care tool kit</a:t>
            </a:r>
          </a:p>
          <a:p>
            <a:pPr marL="0" indent="0">
              <a:buNone/>
            </a:pPr>
            <a:endParaRPr lang="en-US" dirty="0"/>
          </a:p>
          <a:p>
            <a:pPr marL="0" indent="0">
              <a:buNone/>
            </a:pPr>
            <a:r>
              <a:rPr lang="en-US" u="sng" dirty="0">
                <a:hlinkClick r:id="rId3"/>
              </a:rPr>
              <a:t>https://www.colorado.gov/pacific/cdhs/forms-20</a:t>
            </a:r>
            <a:endParaRPr lang="en-US" dirty="0"/>
          </a:p>
        </p:txBody>
      </p:sp>
    </p:spTree>
    <p:extLst>
      <p:ext uri="{BB962C8B-B14F-4D97-AF65-F5344CB8AC3E}">
        <p14:creationId xmlns:p14="http://schemas.microsoft.com/office/powerpoint/2010/main" val="733783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186</TotalTime>
  <Words>872</Words>
  <Application>Microsoft Office PowerPoint</Application>
  <PresentationFormat>On-screen Show (4:3)</PresentationFormat>
  <Paragraphs>177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Wingdings</vt:lpstr>
      <vt:lpstr>Wingdings 2</vt:lpstr>
      <vt:lpstr>Civic</vt:lpstr>
      <vt:lpstr>Education Stability for Students in Foster Care </vt:lpstr>
      <vt:lpstr>AGENDA </vt:lpstr>
      <vt:lpstr>What is the BIG DEAL?</vt:lpstr>
      <vt:lpstr>Then WHAT happened?</vt:lpstr>
      <vt:lpstr>The birth of ESSA 2015</vt:lpstr>
      <vt:lpstr>Highlights of the ESSA Foster Care Provision</vt:lpstr>
      <vt:lpstr>Key ESSA Provisions</vt:lpstr>
      <vt:lpstr>Key ESSA Provisions (con’t)</vt:lpstr>
      <vt:lpstr>COLORADO</vt:lpstr>
      <vt:lpstr> ILLINOIS State Board of Education Purpose of ESSA</vt:lpstr>
      <vt:lpstr>Who is considered Homeless?</vt:lpstr>
      <vt:lpstr>How Do We Get Kids To The School of Origin?</vt:lpstr>
      <vt:lpstr>How Do We Get Kids To The School of Origin?</vt:lpstr>
      <vt:lpstr>Transportation for Youth in Care</vt:lpstr>
      <vt:lpstr>MASSCHUSETTS</vt:lpstr>
      <vt:lpstr>Guidance</vt:lpstr>
      <vt:lpstr>LEA/DCF Training</vt:lpstr>
      <vt:lpstr>Technical Assistance</vt:lpstr>
      <vt:lpstr>Data Collection</vt:lpstr>
      <vt:lpstr>Transportation</vt:lpstr>
      <vt:lpstr>MICHIGAN </vt:lpstr>
      <vt:lpstr>MICHIGAN, continued </vt:lpstr>
      <vt:lpstr>Questions and Answers</vt:lpstr>
      <vt:lpstr>PowerPoint Presentation</vt:lpstr>
    </vt:vector>
  </TitlesOfParts>
  <Company>EOHHS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Fan-Chan, Shirley (DCF)</dc:creator>
  <cp:lastModifiedBy>Shirley Fan-Chan</cp:lastModifiedBy>
  <cp:revision>11</cp:revision>
  <cp:lastPrinted>2017-10-25T13:08:20Z</cp:lastPrinted>
  <dcterms:created xsi:type="dcterms:W3CDTF">2017-10-06T15:56:16Z</dcterms:created>
  <dcterms:modified xsi:type="dcterms:W3CDTF">2017-10-28T13:44:41Z</dcterms:modified>
</cp:coreProperties>
</file>