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6" r:id="rId2"/>
    <p:sldId id="282" r:id="rId3"/>
    <p:sldId id="293" r:id="rId4"/>
    <p:sldId id="291" r:id="rId5"/>
    <p:sldId id="270" r:id="rId6"/>
    <p:sldId id="283" r:id="rId7"/>
    <p:sldId id="284" r:id="rId8"/>
    <p:sldId id="257" r:id="rId9"/>
    <p:sldId id="277" r:id="rId10"/>
    <p:sldId id="258" r:id="rId11"/>
    <p:sldId id="259" r:id="rId12"/>
    <p:sldId id="292" r:id="rId13"/>
    <p:sldId id="285" r:id="rId14"/>
    <p:sldId id="286" r:id="rId15"/>
    <p:sldId id="294" r:id="rId16"/>
    <p:sldId id="260" r:id="rId17"/>
    <p:sldId id="278" r:id="rId18"/>
    <p:sldId id="287" r:id="rId19"/>
    <p:sldId id="261" r:id="rId20"/>
    <p:sldId id="262" r:id="rId21"/>
    <p:sldId id="263" r:id="rId22"/>
    <p:sldId id="264" r:id="rId23"/>
    <p:sldId id="265" r:id="rId24"/>
    <p:sldId id="266" r:id="rId25"/>
    <p:sldId id="269" r:id="rId26"/>
    <p:sldId id="267" r:id="rId27"/>
    <p:sldId id="288" r:id="rId28"/>
    <p:sldId id="289" r:id="rId29"/>
    <p:sldId id="272" r:id="rId30"/>
    <p:sldId id="27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52" autoAdjust="0"/>
    <p:restoredTop sz="94660"/>
  </p:normalViewPr>
  <p:slideViewPr>
    <p:cSldViewPr snapToGrid="0">
      <p:cViewPr varScale="1">
        <p:scale>
          <a:sx n="69" d="100"/>
          <a:sy n="69" d="100"/>
        </p:scale>
        <p:origin x="60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F9E846-9B72-4F65-8A92-79E7F872362D}" type="datetimeFigureOut">
              <a:rPr lang="en-US" smtClean="0"/>
              <a:t>10/30/2017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85F6B-93DF-4186-8460-78C9712BE03F}" type="slidenum">
              <a:rPr lang="en-US" smtClean="0"/>
              <a:t>‹#›</a:t>
            </a:fld>
            <a:endParaRPr lang="en-US"/>
          </a:p>
        </p:txBody>
      </p:sp>
    </p:spTree>
    <p:extLst>
      <p:ext uri="{BB962C8B-B14F-4D97-AF65-F5344CB8AC3E}">
        <p14:creationId xmlns:p14="http://schemas.microsoft.com/office/powerpoint/2010/main" val="1448824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self</a:t>
            </a:r>
          </a:p>
          <a:p>
            <a:r>
              <a:rPr lang="en-US" dirty="0" smtClean="0"/>
              <a:t>Title</a:t>
            </a:r>
            <a:r>
              <a:rPr lang="en-US" baseline="0" dirty="0" smtClean="0"/>
              <a:t> </a:t>
            </a:r>
          </a:p>
          <a:p>
            <a:r>
              <a:rPr lang="en-US" baseline="0" dirty="0" smtClean="0"/>
              <a:t>Years of service</a:t>
            </a:r>
          </a:p>
          <a:p>
            <a:r>
              <a:rPr lang="en-US" baseline="0" dirty="0" smtClean="0"/>
              <a:t>Background</a:t>
            </a:r>
          </a:p>
          <a:p>
            <a:r>
              <a:rPr lang="en-US" baseline="0" dirty="0" smtClean="0"/>
              <a:t>Ask who is in the room? School Liaisons, educators, after school staff, </a:t>
            </a:r>
            <a:r>
              <a:rPr lang="en-US" baseline="0" dirty="0" err="1" smtClean="0"/>
              <a:t>CoC</a:t>
            </a:r>
            <a:r>
              <a:rPr lang="en-US" baseline="0" dirty="0" smtClean="0"/>
              <a:t> folks, etc. </a:t>
            </a:r>
          </a:p>
          <a:p>
            <a:endParaRPr lang="en-US" dirty="0" smtClean="0"/>
          </a:p>
        </p:txBody>
      </p:sp>
      <p:sp>
        <p:nvSpPr>
          <p:cNvPr id="4" name="Slide Number Placeholder 3"/>
          <p:cNvSpPr>
            <a:spLocks noGrp="1"/>
          </p:cNvSpPr>
          <p:nvPr>
            <p:ph type="sldNum" sz="quarter" idx="10"/>
          </p:nvPr>
        </p:nvSpPr>
        <p:spPr/>
        <p:txBody>
          <a:bodyPr/>
          <a:lstStyle/>
          <a:p>
            <a:fld id="{16085F6B-93DF-4186-8460-78C9712BE03F}" type="slidenum">
              <a:rPr lang="en-US" smtClean="0"/>
              <a:t>1</a:t>
            </a:fld>
            <a:endParaRPr lang="en-US"/>
          </a:p>
        </p:txBody>
      </p:sp>
    </p:spTree>
    <p:extLst>
      <p:ext uri="{BB962C8B-B14F-4D97-AF65-F5344CB8AC3E}">
        <p14:creationId xmlns:p14="http://schemas.microsoft.com/office/powerpoint/2010/main" val="3769704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a:t>
            </a:r>
            <a:r>
              <a:rPr lang="en-US" baseline="0" dirty="0" smtClean="0"/>
              <a:t> Iain and </a:t>
            </a:r>
            <a:r>
              <a:rPr lang="en-US" baseline="0" dirty="0" err="1" smtClean="0"/>
              <a:t>OrgCode</a:t>
            </a:r>
            <a:r>
              <a:rPr lang="en-US" baseline="0" dirty="0" smtClean="0"/>
              <a:t>, background on the video and Built for Zero</a:t>
            </a:r>
            <a:endParaRPr lang="en-US" dirty="0"/>
          </a:p>
        </p:txBody>
      </p:sp>
      <p:sp>
        <p:nvSpPr>
          <p:cNvPr id="4" name="Slide Number Placeholder 3"/>
          <p:cNvSpPr>
            <a:spLocks noGrp="1"/>
          </p:cNvSpPr>
          <p:nvPr>
            <p:ph type="sldNum" sz="quarter" idx="10"/>
          </p:nvPr>
        </p:nvSpPr>
        <p:spPr/>
        <p:txBody>
          <a:bodyPr/>
          <a:lstStyle/>
          <a:p>
            <a:fld id="{16085F6B-93DF-4186-8460-78C9712BE03F}" type="slidenum">
              <a:rPr lang="en-US" smtClean="0"/>
              <a:t>2</a:t>
            </a:fld>
            <a:endParaRPr lang="en-US"/>
          </a:p>
        </p:txBody>
      </p:sp>
    </p:spTree>
    <p:extLst>
      <p:ext uri="{BB962C8B-B14F-4D97-AF65-F5344CB8AC3E}">
        <p14:creationId xmlns:p14="http://schemas.microsoft.com/office/powerpoint/2010/main" val="1867437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CoC</a:t>
            </a:r>
            <a:r>
              <a:rPr lang="en-US" dirty="0" smtClean="0"/>
              <a:t> must have a competition for the funds</a:t>
            </a:r>
          </a:p>
          <a:p>
            <a:r>
              <a:rPr lang="en-US" dirty="0" smtClean="0"/>
              <a:t>Prioritizes how to spend funds</a:t>
            </a:r>
          </a:p>
          <a:p>
            <a:r>
              <a:rPr lang="en-US" dirty="0" smtClean="0"/>
              <a:t>Schools should have their voices</a:t>
            </a:r>
            <a:r>
              <a:rPr lang="en-US" baseline="0" dirty="0" smtClean="0"/>
              <a:t> heard</a:t>
            </a:r>
            <a:endParaRPr lang="en-US" dirty="0"/>
          </a:p>
        </p:txBody>
      </p:sp>
      <p:sp>
        <p:nvSpPr>
          <p:cNvPr id="4" name="Slide Number Placeholder 3"/>
          <p:cNvSpPr>
            <a:spLocks noGrp="1"/>
          </p:cNvSpPr>
          <p:nvPr>
            <p:ph type="sldNum" sz="quarter" idx="10"/>
          </p:nvPr>
        </p:nvSpPr>
        <p:spPr/>
        <p:txBody>
          <a:bodyPr/>
          <a:lstStyle/>
          <a:p>
            <a:fld id="{16085F6B-93DF-4186-8460-78C9712BE03F}" type="slidenum">
              <a:rPr lang="en-US" smtClean="0"/>
              <a:t>16</a:t>
            </a:fld>
            <a:endParaRPr lang="en-US"/>
          </a:p>
        </p:txBody>
      </p:sp>
    </p:spTree>
    <p:extLst>
      <p:ext uri="{BB962C8B-B14F-4D97-AF65-F5344CB8AC3E}">
        <p14:creationId xmlns:p14="http://schemas.microsoft.com/office/powerpoint/2010/main" val="289517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a:t>
            </a:r>
            <a:r>
              <a:rPr lang="en-US" baseline="0" dirty="0" smtClean="0"/>
              <a:t> diversion and how this could be a way to help those who don’t meet HUD definition</a:t>
            </a:r>
          </a:p>
          <a:p>
            <a:r>
              <a:rPr lang="en-US" baseline="0" dirty="0" smtClean="0"/>
              <a:t>Mention FHS as a program that is non-HUD funded</a:t>
            </a:r>
          </a:p>
          <a:p>
            <a:r>
              <a:rPr lang="en-US" baseline="0" dirty="0" err="1" smtClean="0"/>
              <a:t>CoC’s</a:t>
            </a:r>
            <a:r>
              <a:rPr lang="en-US" baseline="0" dirty="0" smtClean="0"/>
              <a:t> make decisions that will have lasting effects on those in need of services: Community Plan, Coordinated Entry, etc.</a:t>
            </a:r>
          </a:p>
          <a:p>
            <a:endParaRPr lang="en-US" dirty="0"/>
          </a:p>
        </p:txBody>
      </p:sp>
      <p:sp>
        <p:nvSpPr>
          <p:cNvPr id="4" name="Slide Number Placeholder 3"/>
          <p:cNvSpPr>
            <a:spLocks noGrp="1"/>
          </p:cNvSpPr>
          <p:nvPr>
            <p:ph type="sldNum" sz="quarter" idx="10"/>
          </p:nvPr>
        </p:nvSpPr>
        <p:spPr/>
        <p:txBody>
          <a:bodyPr/>
          <a:lstStyle/>
          <a:p>
            <a:fld id="{16085F6B-93DF-4186-8460-78C9712BE03F}" type="slidenum">
              <a:rPr lang="en-US" smtClean="0"/>
              <a:t>17</a:t>
            </a:fld>
            <a:endParaRPr lang="en-US"/>
          </a:p>
        </p:txBody>
      </p:sp>
    </p:spTree>
    <p:extLst>
      <p:ext uri="{BB962C8B-B14F-4D97-AF65-F5344CB8AC3E}">
        <p14:creationId xmlns:p14="http://schemas.microsoft.com/office/powerpoint/2010/main" val="3397814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13" name="Rectangle 12"/>
          <p:cNvSpPr/>
          <p:nvPr/>
        </p:nvSpPr>
        <p:spPr>
          <a:xfrm>
            <a:off x="0" y="-1"/>
            <a:ext cx="12192000" cy="4572001"/>
          </a:xfrm>
          <a:prstGeom prst="rect">
            <a:avLst/>
          </a:prstGeom>
          <a:blipFill dpi="0" rotWithShape="1">
            <a:blip r:embed="rId2">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10" name="Rectangle 9"/>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10/30/2017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10/30/2017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10/30/2017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10/30/2017</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nche.ed.gov/downloads/briefs/hud.pdf" TargetMode="External"/><Relationship Id="rId2" Type="http://schemas.openxmlformats.org/officeDocument/2006/relationships/hyperlink" Target="https://nche.ed.gov/downloads/briefs/coord-entry.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bing.com/images/search?view=detailV2&amp;ccid=dCL2xUKC&amp;id=FAF6D234BF2BDB3A1E61798EDB352596F0DF60C1&amp;thid=OIP.dCL2xUKCIeB1OJoyBCD54gEhEs&amp;q=collaboration&amp;simid=608018086477368626&amp;selectedIndex=21"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hudexchange.info/grantees/contact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O1zwe-6DSGQ"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danecountyhomeless.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HUD Definition, Dept. of Ed Definition: From Boxing to Dancing</a:t>
            </a:r>
            <a:endParaRPr lang="en-US" dirty="0"/>
          </a:p>
        </p:txBody>
      </p:sp>
      <p:sp>
        <p:nvSpPr>
          <p:cNvPr id="3" name="Subtitle 2"/>
          <p:cNvSpPr>
            <a:spLocks noGrp="1"/>
          </p:cNvSpPr>
          <p:nvPr>
            <p:ph type="subTitle" idx="1"/>
          </p:nvPr>
        </p:nvSpPr>
        <p:spPr/>
        <p:txBody>
          <a:bodyPr/>
          <a:lstStyle/>
          <a:p>
            <a:r>
              <a:rPr lang="en-US" dirty="0" smtClean="0"/>
              <a:t>NAEHCY Conference</a:t>
            </a:r>
          </a:p>
          <a:p>
            <a:r>
              <a:rPr lang="en-US" dirty="0" smtClean="0"/>
              <a:t>Oct 30, 2017</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038" t="-351" r="10038" b="351"/>
          <a:stretch/>
        </p:blipFill>
        <p:spPr bwMode="auto">
          <a:xfrm>
            <a:off x="3219189" y="910583"/>
            <a:ext cx="2232109"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Image result for ballet sho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3153" y="910583"/>
            <a:ext cx="2012950"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560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082" y="272066"/>
            <a:ext cx="9720072" cy="1499616"/>
          </a:xfrm>
        </p:spPr>
        <p:txBody>
          <a:bodyPr/>
          <a:lstStyle/>
          <a:p>
            <a:r>
              <a:rPr lang="en-US" dirty="0" smtClean="0"/>
              <a:t>HUD Definition of Homelessness</a:t>
            </a:r>
            <a:endParaRPr lang="en-US" dirty="0"/>
          </a:p>
        </p:txBody>
      </p:sp>
      <p:sp>
        <p:nvSpPr>
          <p:cNvPr id="3" name="Content Placeholder 2"/>
          <p:cNvSpPr>
            <a:spLocks noGrp="1"/>
          </p:cNvSpPr>
          <p:nvPr>
            <p:ph idx="1"/>
          </p:nvPr>
        </p:nvSpPr>
        <p:spPr>
          <a:xfrm>
            <a:off x="761082" y="1671474"/>
            <a:ext cx="10712759" cy="4691748"/>
          </a:xfrm>
        </p:spPr>
        <p:txBody>
          <a:bodyPr>
            <a:normAutofit lnSpcReduction="10000"/>
          </a:bodyPr>
          <a:lstStyle/>
          <a:p>
            <a:r>
              <a:rPr lang="en-US" sz="2800" dirty="0" smtClean="0">
                <a:solidFill>
                  <a:schemeClr val="tx1">
                    <a:lumMod val="95000"/>
                  </a:schemeClr>
                </a:solidFill>
              </a:rPr>
              <a:t>Category 1: Lacks a fixed, regular and adequate nighttime residence: </a:t>
            </a:r>
          </a:p>
          <a:p>
            <a:pPr lvl="1"/>
            <a:r>
              <a:rPr lang="en-US" sz="2400" dirty="0" smtClean="0">
                <a:solidFill>
                  <a:schemeClr val="tx1">
                    <a:lumMod val="95000"/>
                  </a:schemeClr>
                </a:solidFill>
              </a:rPr>
              <a:t>Public or private place not designed for or used as a regular sleeping accommodation for human beings;</a:t>
            </a:r>
          </a:p>
          <a:p>
            <a:pPr lvl="1"/>
            <a:r>
              <a:rPr lang="en-US" sz="2400" dirty="0" smtClean="0">
                <a:solidFill>
                  <a:schemeClr val="tx1">
                    <a:lumMod val="95000"/>
                  </a:schemeClr>
                </a:solidFill>
              </a:rPr>
              <a:t>Supervised publicly or privately operated shelter designated as a temporary living arrangement (includes hotels paid by charitable organizations or government); or</a:t>
            </a:r>
          </a:p>
          <a:p>
            <a:pPr lvl="1"/>
            <a:r>
              <a:rPr lang="en-US" sz="2400" dirty="0" smtClean="0">
                <a:solidFill>
                  <a:schemeClr val="tx1">
                    <a:lumMod val="95000"/>
                  </a:schemeClr>
                </a:solidFill>
              </a:rPr>
              <a:t>Exiting an institution where stayed 90 days or less and who was in shelter or place not meant for human habitation immediately before entering the institution</a:t>
            </a:r>
          </a:p>
          <a:p>
            <a:pPr marL="128016" lvl="1" indent="0">
              <a:buNone/>
            </a:pPr>
            <a:endParaRPr lang="en-US" sz="2400" dirty="0" smtClean="0">
              <a:solidFill>
                <a:schemeClr val="tx1">
                  <a:lumMod val="95000"/>
                </a:schemeClr>
              </a:solidFill>
            </a:endParaRPr>
          </a:p>
          <a:p>
            <a:pPr marL="128016" lvl="1" indent="0">
              <a:buNone/>
            </a:pPr>
            <a:r>
              <a:rPr lang="en-US" sz="2800" dirty="0" smtClean="0">
                <a:solidFill>
                  <a:schemeClr val="tx1">
                    <a:lumMod val="95000"/>
                  </a:schemeClr>
                </a:solidFill>
              </a:rPr>
              <a:t>Category 2: Imminently lose their nighttime residence</a:t>
            </a:r>
          </a:p>
          <a:p>
            <a:pPr lvl="1"/>
            <a:r>
              <a:rPr lang="en-US" sz="2400" dirty="0" smtClean="0">
                <a:solidFill>
                  <a:schemeClr val="tx1">
                    <a:lumMod val="95000"/>
                  </a:schemeClr>
                </a:solidFill>
              </a:rPr>
              <a:t>Primary nighttime residence will be lost within 14 days of application for assistance</a:t>
            </a:r>
          </a:p>
          <a:p>
            <a:pPr lvl="1"/>
            <a:r>
              <a:rPr lang="en-US" sz="2400" dirty="0" smtClean="0">
                <a:solidFill>
                  <a:schemeClr val="tx1">
                    <a:lumMod val="95000"/>
                  </a:schemeClr>
                </a:solidFill>
              </a:rPr>
              <a:t>No subsequent residence has been identified; and</a:t>
            </a:r>
          </a:p>
          <a:p>
            <a:pPr lvl="1"/>
            <a:r>
              <a:rPr lang="en-US" sz="2400" dirty="0" smtClean="0">
                <a:solidFill>
                  <a:schemeClr val="tx1">
                    <a:lumMod val="95000"/>
                  </a:schemeClr>
                </a:solidFill>
              </a:rPr>
              <a:t>Lacks the resources or support networks to obtain other permanent housing.</a:t>
            </a:r>
          </a:p>
          <a:p>
            <a:pPr marL="128016" lvl="1" indent="0">
              <a:buNone/>
            </a:pPr>
            <a:endParaRPr lang="en-US" dirty="0"/>
          </a:p>
          <a:p>
            <a:pPr marL="128016" lvl="1" indent="0">
              <a:buNone/>
            </a:pPr>
            <a:endParaRPr lang="en-US" sz="2200" dirty="0" smtClean="0"/>
          </a:p>
        </p:txBody>
      </p:sp>
    </p:spTree>
    <p:extLst>
      <p:ext uri="{BB962C8B-B14F-4D97-AF65-F5344CB8AC3E}">
        <p14:creationId xmlns:p14="http://schemas.microsoft.com/office/powerpoint/2010/main" val="1364834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286" y="459956"/>
            <a:ext cx="9720072" cy="1499616"/>
          </a:xfrm>
        </p:spPr>
        <p:txBody>
          <a:bodyPr/>
          <a:lstStyle/>
          <a:p>
            <a:r>
              <a:rPr lang="en-US" dirty="0" err="1" smtClean="0"/>
              <a:t>Hud</a:t>
            </a:r>
            <a:r>
              <a:rPr lang="en-US" dirty="0" smtClean="0"/>
              <a:t> definition Cont.</a:t>
            </a:r>
            <a:endParaRPr lang="en-US" dirty="0"/>
          </a:p>
        </p:txBody>
      </p:sp>
      <p:sp>
        <p:nvSpPr>
          <p:cNvPr id="3" name="Content Placeholder 2"/>
          <p:cNvSpPr>
            <a:spLocks noGrp="1"/>
          </p:cNvSpPr>
          <p:nvPr>
            <p:ph idx="1"/>
          </p:nvPr>
        </p:nvSpPr>
        <p:spPr>
          <a:xfrm>
            <a:off x="858286" y="1622121"/>
            <a:ext cx="10750337" cy="5029200"/>
          </a:xfrm>
        </p:spPr>
        <p:txBody>
          <a:bodyPr>
            <a:normAutofit/>
          </a:bodyPr>
          <a:lstStyle/>
          <a:p>
            <a:r>
              <a:rPr lang="en-US" sz="2800" dirty="0" smtClean="0"/>
              <a:t>Category 3: </a:t>
            </a:r>
          </a:p>
          <a:p>
            <a:pPr lvl="1"/>
            <a:r>
              <a:rPr lang="en-US" sz="2400" dirty="0" smtClean="0"/>
              <a:t>Can only be used by High Performing Communities as designated by HUD</a:t>
            </a:r>
          </a:p>
          <a:p>
            <a:pPr lvl="1"/>
            <a:r>
              <a:rPr lang="en-US" sz="2400" dirty="0" smtClean="0">
                <a:solidFill>
                  <a:srgbClr val="FF0000"/>
                </a:solidFill>
              </a:rPr>
              <a:t>Currently there are no High Performing Communities</a:t>
            </a:r>
          </a:p>
          <a:p>
            <a:pPr lvl="1"/>
            <a:r>
              <a:rPr lang="en-US" sz="2400" dirty="0" smtClean="0"/>
              <a:t>This is where our definitions match</a:t>
            </a:r>
            <a:endParaRPr lang="en-US" sz="2400" dirty="0"/>
          </a:p>
          <a:p>
            <a:pPr marL="128016" lvl="1" indent="0">
              <a:buNone/>
            </a:pPr>
            <a:r>
              <a:rPr lang="en-US" sz="2400" dirty="0" smtClean="0"/>
              <a:t>Category 4: An Individual for family who: </a:t>
            </a:r>
          </a:p>
          <a:p>
            <a:pPr lvl="1"/>
            <a:r>
              <a:rPr lang="en-US" sz="2400" dirty="0" smtClean="0"/>
              <a:t>Is fleeing, or is attempting to flee, domestic violence, dating violence, sexual assault, stalking or other dangerous or life threatening conditions that relate to violence against the individual or family member and had taken place within the nighttime residence or has made them afraid to return to their nighttime residence;</a:t>
            </a:r>
          </a:p>
          <a:p>
            <a:pPr lvl="1"/>
            <a:r>
              <a:rPr lang="en-US" sz="2400" dirty="0" smtClean="0"/>
              <a:t>Has no other residence; and</a:t>
            </a:r>
          </a:p>
          <a:p>
            <a:pPr lvl="1"/>
            <a:r>
              <a:rPr lang="en-US" sz="2400" dirty="0" smtClean="0"/>
              <a:t>Lacks the resources or support networks, e.g., family, friends, and faith based or other social networks, to obtain other permanent housing.	</a:t>
            </a:r>
          </a:p>
        </p:txBody>
      </p:sp>
    </p:spTree>
    <p:extLst>
      <p:ext uri="{BB962C8B-B14F-4D97-AF65-F5344CB8AC3E}">
        <p14:creationId xmlns:p14="http://schemas.microsoft.com/office/powerpoint/2010/main" val="3492294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Diversion!?</a:t>
            </a:r>
            <a:endParaRPr lang="en-US" dirty="0"/>
          </a:p>
        </p:txBody>
      </p:sp>
      <p:sp>
        <p:nvSpPr>
          <p:cNvPr id="3" name="Content Placeholder 2"/>
          <p:cNvSpPr>
            <a:spLocks noGrp="1"/>
          </p:cNvSpPr>
          <p:nvPr>
            <p:ph idx="1"/>
          </p:nvPr>
        </p:nvSpPr>
        <p:spPr>
          <a:xfrm>
            <a:off x="1024128" y="1640909"/>
            <a:ext cx="9720073" cy="5085567"/>
          </a:xfrm>
        </p:spPr>
        <p:txBody>
          <a:bodyPr>
            <a:normAutofit/>
          </a:bodyPr>
          <a:lstStyle/>
          <a:p>
            <a:r>
              <a:rPr lang="en-US" sz="3600" dirty="0" smtClean="0"/>
              <a:t>Diversion has to have support – as a family in our community is diverted they are provided with supports to ease the over night arrangements</a:t>
            </a:r>
          </a:p>
          <a:p>
            <a:r>
              <a:rPr lang="en-US" sz="3600" dirty="0" smtClean="0"/>
              <a:t>Has connections to housing support</a:t>
            </a:r>
          </a:p>
          <a:p>
            <a:r>
              <a:rPr lang="en-US" sz="3600" dirty="0" smtClean="0"/>
              <a:t>Largest family  shelter recently hired a staff member to specifically support families who are part of diversion with housing needs</a:t>
            </a:r>
          </a:p>
          <a:p>
            <a:r>
              <a:rPr lang="en-US" sz="3600" dirty="0" smtClean="0"/>
              <a:t> </a:t>
            </a:r>
            <a:endParaRPr lang="en-US" sz="3600" dirty="0"/>
          </a:p>
        </p:txBody>
      </p:sp>
    </p:spTree>
    <p:extLst>
      <p:ext uri="{BB962C8B-B14F-4D97-AF65-F5344CB8AC3E}">
        <p14:creationId xmlns:p14="http://schemas.microsoft.com/office/powerpoint/2010/main" val="2211645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72120"/>
            <a:ext cx="9720072" cy="1406575"/>
          </a:xfrm>
        </p:spPr>
        <p:txBody>
          <a:bodyPr/>
          <a:lstStyle/>
          <a:p>
            <a:r>
              <a:rPr lang="en-US" dirty="0" smtClean="0"/>
              <a:t>What’s the difference?</a:t>
            </a:r>
            <a:endParaRPr lang="en-US" dirty="0"/>
          </a:p>
        </p:txBody>
      </p:sp>
      <p:sp>
        <p:nvSpPr>
          <p:cNvPr id="3" name="Text Placeholder 2"/>
          <p:cNvSpPr>
            <a:spLocks noGrp="1"/>
          </p:cNvSpPr>
          <p:nvPr>
            <p:ph type="body" idx="1"/>
          </p:nvPr>
        </p:nvSpPr>
        <p:spPr>
          <a:xfrm>
            <a:off x="1024128" y="1513622"/>
            <a:ext cx="4754880" cy="822960"/>
          </a:xfrm>
        </p:spPr>
        <p:txBody>
          <a:bodyPr>
            <a:normAutofit/>
          </a:bodyPr>
          <a:lstStyle/>
          <a:p>
            <a:r>
              <a:rPr lang="en-US" sz="2800" b="1" dirty="0" smtClean="0"/>
              <a:t>HUD</a:t>
            </a:r>
            <a:endParaRPr lang="en-US" sz="2800" b="1" dirty="0"/>
          </a:p>
        </p:txBody>
      </p:sp>
      <p:sp>
        <p:nvSpPr>
          <p:cNvPr id="4" name="Content Placeholder 3"/>
          <p:cNvSpPr>
            <a:spLocks noGrp="1"/>
          </p:cNvSpPr>
          <p:nvPr>
            <p:ph sz="half" idx="2"/>
          </p:nvPr>
        </p:nvSpPr>
        <p:spPr>
          <a:xfrm>
            <a:off x="1024128" y="2071509"/>
            <a:ext cx="4754880" cy="3341572"/>
          </a:xfrm>
        </p:spPr>
        <p:txBody>
          <a:bodyPr>
            <a:normAutofit/>
          </a:bodyPr>
          <a:lstStyle/>
          <a:p>
            <a:pPr marL="515938" lvl="1" indent="-285750" fontAlgn="base">
              <a:lnSpc>
                <a:spcPct val="100000"/>
              </a:lnSpc>
              <a:spcBef>
                <a:spcPct val="20000"/>
              </a:spcBef>
              <a:spcAft>
                <a:spcPct val="0"/>
              </a:spcAft>
              <a:buClr>
                <a:schemeClr val="accent2"/>
              </a:buClr>
              <a:buFont typeface="Arial" panose="020B0604020202020204" pitchFamily="34" charset="0"/>
              <a:buChar char="•"/>
              <a:defRPr/>
            </a:pPr>
            <a:r>
              <a:rPr lang="en-US" altLang="en-US" sz="2000" dirty="0">
                <a:latin typeface="Arial" charset="0"/>
              </a:rPr>
              <a:t>On the streets or in a place not meant for human habitation</a:t>
            </a:r>
          </a:p>
          <a:p>
            <a:pPr marL="515938" lvl="1" indent="-285750" fontAlgn="base">
              <a:lnSpc>
                <a:spcPct val="100000"/>
              </a:lnSpc>
              <a:spcBef>
                <a:spcPct val="20000"/>
              </a:spcBef>
              <a:spcAft>
                <a:spcPct val="0"/>
              </a:spcAft>
              <a:buClr>
                <a:schemeClr val="accent2"/>
              </a:buClr>
              <a:buFont typeface="Arial" panose="020B0604020202020204" pitchFamily="34" charset="0"/>
              <a:buChar char="•"/>
            </a:pPr>
            <a:r>
              <a:rPr lang="en-US" altLang="en-US" sz="2000" dirty="0">
                <a:latin typeface="Arial" charset="0"/>
              </a:rPr>
              <a:t>In an emergency shelter</a:t>
            </a:r>
          </a:p>
          <a:p>
            <a:pPr marL="515938" lvl="1" indent="-285750" fontAlgn="base">
              <a:lnSpc>
                <a:spcPct val="100000"/>
              </a:lnSpc>
              <a:spcBef>
                <a:spcPct val="20000"/>
              </a:spcBef>
              <a:spcAft>
                <a:spcPct val="0"/>
              </a:spcAft>
              <a:buClr>
                <a:schemeClr val="accent2"/>
              </a:buClr>
              <a:buFont typeface="Arial" panose="020B0604020202020204" pitchFamily="34" charset="0"/>
              <a:buChar char="•"/>
            </a:pPr>
            <a:r>
              <a:rPr lang="en-US" altLang="en-US" sz="2000" dirty="0">
                <a:latin typeface="Arial" charset="0"/>
              </a:rPr>
              <a:t>In a safe haven</a:t>
            </a:r>
          </a:p>
          <a:p>
            <a:pPr marL="515938" lvl="1" indent="-285750" fontAlgn="base">
              <a:lnSpc>
                <a:spcPct val="100000"/>
              </a:lnSpc>
              <a:spcBef>
                <a:spcPct val="20000"/>
              </a:spcBef>
              <a:spcAft>
                <a:spcPct val="0"/>
              </a:spcAft>
              <a:buClr>
                <a:schemeClr val="accent2"/>
              </a:buClr>
              <a:buFont typeface="Arial" panose="020B0604020202020204" pitchFamily="34" charset="0"/>
              <a:buChar char="•"/>
            </a:pPr>
            <a:r>
              <a:rPr lang="en-US" altLang="en-US" sz="2000" dirty="0">
                <a:latin typeface="Arial" charset="0"/>
              </a:rPr>
              <a:t>Fleeing domestic violence</a:t>
            </a:r>
          </a:p>
          <a:p>
            <a:endParaRPr lang="en-US" sz="2800" dirty="0"/>
          </a:p>
        </p:txBody>
      </p:sp>
      <p:sp>
        <p:nvSpPr>
          <p:cNvPr id="5" name="Text Placeholder 4"/>
          <p:cNvSpPr>
            <a:spLocks noGrp="1"/>
          </p:cNvSpPr>
          <p:nvPr>
            <p:ph type="body" sz="quarter" idx="3"/>
          </p:nvPr>
        </p:nvSpPr>
        <p:spPr>
          <a:xfrm>
            <a:off x="5989320" y="1367215"/>
            <a:ext cx="4754880" cy="822960"/>
          </a:xfrm>
        </p:spPr>
        <p:txBody>
          <a:bodyPr>
            <a:normAutofit/>
          </a:bodyPr>
          <a:lstStyle/>
          <a:p>
            <a:r>
              <a:rPr lang="en-US" sz="2800" b="1" dirty="0" smtClean="0"/>
              <a:t>US Department of Education</a:t>
            </a:r>
            <a:endParaRPr lang="en-US" sz="2800" b="1" dirty="0"/>
          </a:p>
        </p:txBody>
      </p:sp>
      <p:sp>
        <p:nvSpPr>
          <p:cNvPr id="6" name="Content Placeholder 5"/>
          <p:cNvSpPr>
            <a:spLocks noGrp="1"/>
          </p:cNvSpPr>
          <p:nvPr>
            <p:ph sz="quarter" idx="4"/>
          </p:nvPr>
        </p:nvSpPr>
        <p:spPr>
          <a:xfrm>
            <a:off x="5989320" y="2030451"/>
            <a:ext cx="5534625" cy="4017375"/>
          </a:xfrm>
        </p:spPr>
        <p:txBody>
          <a:bodyPr>
            <a:noAutofit/>
          </a:bodyPr>
          <a:lstStyle/>
          <a:p>
            <a:pPr marL="285750" indent="-285750">
              <a:buFont typeface="Arial" panose="020B0604020202020204" pitchFamily="34" charset="0"/>
              <a:buChar char="•"/>
            </a:pPr>
            <a:r>
              <a:rPr lang="en-US" sz="2000" dirty="0"/>
              <a:t>Children and unaccompanied youth who lack a</a:t>
            </a:r>
            <a:r>
              <a:rPr lang="en-US" sz="2000" b="1" dirty="0"/>
              <a:t> </a:t>
            </a:r>
            <a:r>
              <a:rPr lang="en-US" sz="2000" i="1" dirty="0"/>
              <a:t>fixed, regular, and adequate</a:t>
            </a:r>
            <a:r>
              <a:rPr lang="en-US" sz="2000" b="1" dirty="0"/>
              <a:t> </a:t>
            </a:r>
            <a:r>
              <a:rPr lang="en-US" sz="2000" dirty="0"/>
              <a:t>nighttime residence, and are:</a:t>
            </a:r>
          </a:p>
          <a:p>
            <a:pPr marL="285750" indent="-285750">
              <a:buFont typeface="Arial" panose="020B0604020202020204" pitchFamily="34" charset="0"/>
              <a:buChar char="•"/>
            </a:pPr>
            <a:endParaRPr lang="en-US" sz="2000" dirty="0"/>
          </a:p>
          <a:p>
            <a:pPr marL="515938" lvl="1" indent="-285750">
              <a:buFont typeface="Arial" panose="020B0604020202020204" pitchFamily="34" charset="0"/>
              <a:buChar char="•"/>
            </a:pPr>
            <a:r>
              <a:rPr lang="en-US" sz="2000" dirty="0"/>
              <a:t>Sharing housing due to economic hardship, or similar reason</a:t>
            </a:r>
          </a:p>
          <a:p>
            <a:pPr marL="515938" lvl="1" indent="-285750">
              <a:buFont typeface="Arial" panose="020B0604020202020204" pitchFamily="34" charset="0"/>
              <a:buChar char="•"/>
            </a:pPr>
            <a:r>
              <a:rPr lang="en-US" sz="2000" dirty="0"/>
              <a:t>Living in motels, camp grounds, etc. </a:t>
            </a:r>
          </a:p>
          <a:p>
            <a:pPr marL="515938" lvl="1" indent="-285750">
              <a:buFont typeface="Arial" panose="020B0604020202020204" pitchFamily="34" charset="0"/>
              <a:buChar char="•"/>
            </a:pPr>
            <a:r>
              <a:rPr lang="en-US" sz="2000" dirty="0"/>
              <a:t>Living in emergency or transitional shelters</a:t>
            </a:r>
          </a:p>
          <a:p>
            <a:pPr marL="515938" lvl="1" indent="-285750">
              <a:buFont typeface="Arial" panose="020B0604020202020204" pitchFamily="34" charset="0"/>
              <a:buChar char="•"/>
            </a:pPr>
            <a:r>
              <a:rPr lang="en-US" sz="2000" dirty="0">
                <a:cs typeface="Times New Roman" pitchFamily="18" charset="0"/>
              </a:rPr>
              <a:t>Living in a public or private place not designed for humans to live (cars, parks, abandoned buildings, bus stations, etc.)</a:t>
            </a:r>
          </a:p>
          <a:p>
            <a:pPr marL="515938" lvl="1" indent="-285750">
              <a:buFont typeface="Arial" panose="020B0604020202020204" pitchFamily="34" charset="0"/>
              <a:buChar char="•"/>
            </a:pPr>
            <a:endParaRPr lang="en-US" sz="2000" dirty="0">
              <a:cs typeface="Times New Roman" pitchFamily="18" charset="0"/>
            </a:endParaRPr>
          </a:p>
          <a:p>
            <a:pPr marL="515938" lvl="1" indent="-285750">
              <a:buFont typeface="Arial" panose="020B0604020202020204" pitchFamily="34" charset="0"/>
              <a:buChar char="•"/>
            </a:pPr>
            <a:r>
              <a:rPr lang="en-US" sz="2000" dirty="0">
                <a:cs typeface="Times New Roman" pitchFamily="18" charset="0"/>
              </a:rPr>
              <a:t>Migratory children or Unaccompanied Youth living in above </a:t>
            </a:r>
            <a:r>
              <a:rPr lang="en-US" sz="2000" dirty="0" smtClean="0">
                <a:cs typeface="Times New Roman" pitchFamily="18" charset="0"/>
              </a:rPr>
              <a:t>situations</a:t>
            </a:r>
            <a:endParaRPr lang="en-US" sz="2000" dirty="0"/>
          </a:p>
        </p:txBody>
      </p:sp>
    </p:spTree>
    <p:extLst>
      <p:ext uri="{BB962C8B-B14F-4D97-AF65-F5344CB8AC3E}">
        <p14:creationId xmlns:p14="http://schemas.microsoft.com/office/powerpoint/2010/main" val="3373906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354280"/>
            <a:ext cx="9720072" cy="1499616"/>
          </a:xfrm>
        </p:spPr>
        <p:txBody>
          <a:bodyPr>
            <a:normAutofit/>
          </a:bodyPr>
          <a:lstStyle/>
          <a:p>
            <a:r>
              <a:rPr lang="en-US" sz="4800" dirty="0"/>
              <a:t>Two Federal Definitions of Homelessness</a:t>
            </a:r>
          </a:p>
        </p:txBody>
      </p:sp>
      <p:sp>
        <p:nvSpPr>
          <p:cNvPr id="3" name="Content Placeholder 2"/>
          <p:cNvSpPr>
            <a:spLocks noGrp="1"/>
          </p:cNvSpPr>
          <p:nvPr>
            <p:ph idx="1"/>
          </p:nvPr>
        </p:nvSpPr>
        <p:spPr>
          <a:xfrm>
            <a:off x="1024129" y="1678488"/>
            <a:ext cx="4499849" cy="4611408"/>
          </a:xfrm>
        </p:spPr>
        <p:txBody>
          <a:bodyPr>
            <a:normAutofit/>
          </a:bodyPr>
          <a:lstStyle/>
          <a:p>
            <a:pPr>
              <a:buFont typeface="Wingdings" panose="05000000000000000000" pitchFamily="2" charset="2"/>
              <a:buChar char="v"/>
            </a:pPr>
            <a:r>
              <a:rPr lang="en-US" sz="3200" b="1" dirty="0"/>
              <a:t>McKinney Vento – US Department of Education</a:t>
            </a:r>
          </a:p>
          <a:p>
            <a:pPr marL="0" indent="0">
              <a:buNone/>
            </a:pPr>
            <a:endParaRPr lang="en-US" sz="2400" b="1" dirty="0" smtClean="0"/>
          </a:p>
          <a:p>
            <a:pPr>
              <a:buFont typeface="Wingdings" panose="05000000000000000000" pitchFamily="2" charset="2"/>
              <a:buChar char="v"/>
            </a:pPr>
            <a:r>
              <a:rPr lang="en-US" sz="3200" b="1" dirty="0" smtClean="0"/>
              <a:t>Housing </a:t>
            </a:r>
            <a:r>
              <a:rPr lang="en-US" sz="3200" b="1" dirty="0"/>
              <a:t>and Urban Development (HUD)</a:t>
            </a:r>
          </a:p>
          <a:p>
            <a:pPr lvl="1">
              <a:buFont typeface="Wingdings" panose="05000000000000000000" pitchFamily="2" charset="2"/>
              <a:buChar char="v"/>
            </a:pPr>
            <a:r>
              <a:rPr lang="en-US" sz="2400" dirty="0"/>
              <a:t>Excludes families who are doubled-up</a:t>
            </a:r>
          </a:p>
          <a:p>
            <a:pPr lvl="1">
              <a:buFont typeface="Wingdings" panose="05000000000000000000" pitchFamily="2" charset="2"/>
              <a:buChar char="v"/>
            </a:pPr>
            <a:r>
              <a:rPr lang="en-US" sz="2400" dirty="0"/>
              <a:t>Excludes families who are self-paying in motels/hotels</a:t>
            </a:r>
          </a:p>
          <a:p>
            <a:endParaRPr lang="en-US" sz="2400" dirty="0"/>
          </a:p>
        </p:txBody>
      </p:sp>
      <p:pic>
        <p:nvPicPr>
          <p:cNvPr id="4" name="Picture 3"/>
          <p:cNvPicPr>
            <a:picLocks noChangeAspect="1"/>
          </p:cNvPicPr>
          <p:nvPr/>
        </p:nvPicPr>
        <p:blipFill>
          <a:blip r:embed="rId2"/>
          <a:stretch>
            <a:fillRect/>
          </a:stretch>
        </p:blipFill>
        <p:spPr>
          <a:xfrm>
            <a:off x="5649690" y="1565753"/>
            <a:ext cx="6285059" cy="4493310"/>
          </a:xfrm>
          <a:prstGeom prst="rect">
            <a:avLst/>
          </a:prstGeom>
        </p:spPr>
      </p:pic>
      <p:sp>
        <p:nvSpPr>
          <p:cNvPr id="5" name="TextBox 4"/>
          <p:cNvSpPr txBox="1"/>
          <p:nvPr/>
        </p:nvSpPr>
        <p:spPr>
          <a:xfrm>
            <a:off x="5300595" y="6059063"/>
            <a:ext cx="7177414" cy="461665"/>
          </a:xfrm>
          <a:prstGeom prst="rect">
            <a:avLst/>
          </a:prstGeom>
          <a:noFill/>
        </p:spPr>
        <p:txBody>
          <a:bodyPr wrap="square" rtlCol="0">
            <a:spAutoFit/>
          </a:bodyPr>
          <a:lstStyle/>
          <a:p>
            <a:r>
              <a:rPr lang="en-US" sz="2400" dirty="0"/>
              <a:t>1,360,747 Students in the US identified as homeless</a:t>
            </a:r>
          </a:p>
        </p:txBody>
      </p:sp>
    </p:spTree>
    <p:extLst>
      <p:ext uri="{BB962C8B-B14F-4D97-AF65-F5344CB8AC3E}">
        <p14:creationId xmlns:p14="http://schemas.microsoft.com/office/powerpoint/2010/main" val="1981747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NCHE</a:t>
            </a:r>
            <a:br>
              <a:rPr lang="en-US" dirty="0" smtClean="0"/>
            </a:br>
            <a:r>
              <a:rPr lang="en-US" dirty="0" smtClean="0"/>
              <a:t>(National Center for Homeless Education) </a:t>
            </a:r>
            <a:endParaRPr lang="en-US" dirty="0"/>
          </a:p>
        </p:txBody>
      </p:sp>
      <p:sp>
        <p:nvSpPr>
          <p:cNvPr id="3" name="Content Placeholder 2"/>
          <p:cNvSpPr>
            <a:spLocks noGrp="1"/>
          </p:cNvSpPr>
          <p:nvPr>
            <p:ph idx="1"/>
          </p:nvPr>
        </p:nvSpPr>
        <p:spPr>
          <a:xfrm>
            <a:off x="1024128" y="2298526"/>
            <a:ext cx="10687708" cy="4023360"/>
          </a:xfrm>
        </p:spPr>
        <p:txBody>
          <a:bodyPr>
            <a:normAutofit/>
          </a:bodyPr>
          <a:lstStyle/>
          <a:p>
            <a:pPr marL="0" indent="0">
              <a:buNone/>
            </a:pPr>
            <a:r>
              <a:rPr lang="en-US" sz="3600" dirty="0" smtClean="0"/>
              <a:t>Best </a:t>
            </a:r>
            <a:r>
              <a:rPr lang="en-US" sz="3600" dirty="0"/>
              <a:t>Practices in Interagency Collaboration Brief Series </a:t>
            </a:r>
          </a:p>
          <a:p>
            <a:pPr>
              <a:buFont typeface="Wingdings" panose="05000000000000000000" pitchFamily="2" charset="2"/>
              <a:buChar char="v"/>
            </a:pPr>
            <a:r>
              <a:rPr lang="en-US" sz="2800" b="1" dirty="0">
                <a:hlinkClick r:id="rId2"/>
              </a:rPr>
              <a:t>Coordinated Entry Processes: Building Mutual Engagement between Schools and Continuums of Care </a:t>
            </a:r>
            <a:r>
              <a:rPr lang="en-US" sz="2800" b="1" dirty="0" smtClean="0"/>
              <a:t>   August 2017</a:t>
            </a:r>
            <a:endParaRPr lang="en-US" sz="2800" dirty="0" smtClean="0">
              <a:hlinkClick r:id="rId3"/>
            </a:endParaRPr>
          </a:p>
          <a:p>
            <a:pPr>
              <a:buFont typeface="Wingdings" panose="05000000000000000000" pitchFamily="2" charset="2"/>
              <a:buChar char="v"/>
            </a:pPr>
            <a:endParaRPr lang="en-US" sz="2800" dirty="0">
              <a:hlinkClick r:id="rId3"/>
            </a:endParaRPr>
          </a:p>
          <a:p>
            <a:pPr>
              <a:buFont typeface="Wingdings" panose="05000000000000000000" pitchFamily="2" charset="2"/>
              <a:buChar char="v"/>
            </a:pPr>
            <a:r>
              <a:rPr lang="en-US" sz="2800" dirty="0" smtClean="0">
                <a:hlinkClick r:id="rId3"/>
              </a:rPr>
              <a:t>Best Practices in Interagency Collaboration Brief Series</a:t>
            </a:r>
            <a:r>
              <a:rPr lang="en-US" sz="2800" dirty="0" smtClean="0"/>
              <a:t>   Spring 2013</a:t>
            </a:r>
            <a:endParaRPr lang="en-US" sz="2800" dirty="0"/>
          </a:p>
        </p:txBody>
      </p:sp>
    </p:spTree>
    <p:extLst>
      <p:ext uri="{BB962C8B-B14F-4D97-AF65-F5344CB8AC3E}">
        <p14:creationId xmlns:p14="http://schemas.microsoft.com/office/powerpoint/2010/main" val="2388190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HUD’s Continuum of Care</a:t>
            </a:r>
            <a:endParaRPr lang="en-US" dirty="0"/>
          </a:p>
        </p:txBody>
      </p:sp>
      <p:sp>
        <p:nvSpPr>
          <p:cNvPr id="3" name="Content Placeholder 2"/>
          <p:cNvSpPr>
            <a:spLocks noGrp="1"/>
          </p:cNvSpPr>
          <p:nvPr>
            <p:ph idx="1"/>
          </p:nvPr>
        </p:nvSpPr>
        <p:spPr>
          <a:xfrm>
            <a:off x="1024128" y="1866378"/>
            <a:ext cx="10286875" cy="4442982"/>
          </a:xfrm>
        </p:spPr>
        <p:txBody>
          <a:bodyPr>
            <a:normAutofit/>
          </a:bodyPr>
          <a:lstStyle/>
          <a:p>
            <a:pPr>
              <a:buFont typeface="Wingdings" panose="05000000000000000000" pitchFamily="2" charset="2"/>
              <a:buChar char="v"/>
            </a:pPr>
            <a:r>
              <a:rPr lang="en-US" sz="2800" dirty="0"/>
              <a:t>HUD requires all communities receiving McKinney Vento Homeless funds to establish a local Homeless  Continuum of Care [</a:t>
            </a:r>
            <a:r>
              <a:rPr lang="en-US" sz="2800" dirty="0" err="1"/>
              <a:t>CoC</a:t>
            </a:r>
            <a:r>
              <a:rPr lang="en-US" sz="2800" dirty="0"/>
              <a:t>]</a:t>
            </a:r>
          </a:p>
          <a:p>
            <a:pPr>
              <a:buFont typeface="Wingdings" panose="05000000000000000000" pitchFamily="2" charset="2"/>
              <a:buChar char="v"/>
            </a:pPr>
            <a:r>
              <a:rPr lang="en-US" sz="2800" dirty="0" smtClean="0"/>
              <a:t>Communitywide commitment to ending homelessness</a:t>
            </a:r>
          </a:p>
          <a:p>
            <a:pPr>
              <a:buFont typeface="Wingdings" panose="05000000000000000000" pitchFamily="2" charset="2"/>
              <a:buChar char="v"/>
            </a:pPr>
            <a:r>
              <a:rPr lang="en-US" sz="2800" dirty="0" smtClean="0"/>
              <a:t>Provide funding for efforts to quickly rehouse people while minimizing the trauma and dislocation caused by homelessness</a:t>
            </a:r>
          </a:p>
          <a:p>
            <a:pPr>
              <a:buFont typeface="Wingdings" panose="05000000000000000000" pitchFamily="2" charset="2"/>
              <a:buChar char="v"/>
            </a:pPr>
            <a:r>
              <a:rPr lang="en-US" sz="2800" dirty="0" smtClean="0"/>
              <a:t>Promote access to and utilization of mainstream programs </a:t>
            </a:r>
          </a:p>
          <a:p>
            <a:pPr>
              <a:buFont typeface="Wingdings" panose="05000000000000000000" pitchFamily="2" charset="2"/>
              <a:buChar char="v"/>
            </a:pPr>
            <a:r>
              <a:rPr lang="en-US" sz="2800" dirty="0" smtClean="0"/>
              <a:t>Optimize self-sufficiency among people experiencing homelessness</a:t>
            </a:r>
          </a:p>
        </p:txBody>
      </p:sp>
    </p:spTree>
    <p:extLst>
      <p:ext uri="{BB962C8B-B14F-4D97-AF65-F5344CB8AC3E}">
        <p14:creationId xmlns:p14="http://schemas.microsoft.com/office/powerpoint/2010/main" val="756273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this matter?</a:t>
            </a:r>
            <a:endParaRPr lang="en-US" dirty="0"/>
          </a:p>
        </p:txBody>
      </p:sp>
      <p:sp>
        <p:nvSpPr>
          <p:cNvPr id="3" name="Content Placeholder 2"/>
          <p:cNvSpPr>
            <a:spLocks noGrp="1"/>
          </p:cNvSpPr>
          <p:nvPr>
            <p:ph idx="1"/>
          </p:nvPr>
        </p:nvSpPr>
        <p:spPr>
          <a:xfrm>
            <a:off x="1024128" y="1900052"/>
            <a:ext cx="10650130" cy="4409308"/>
          </a:xfrm>
        </p:spPr>
        <p:txBody>
          <a:bodyPr>
            <a:normAutofit/>
          </a:bodyPr>
          <a:lstStyle/>
          <a:p>
            <a:pPr>
              <a:buFont typeface="Wingdings" panose="05000000000000000000" pitchFamily="2" charset="2"/>
              <a:buChar char="v"/>
            </a:pPr>
            <a:r>
              <a:rPr lang="en-US" sz="2800" dirty="0" smtClean="0"/>
              <a:t>The </a:t>
            </a:r>
            <a:r>
              <a:rPr lang="en-US" sz="2800" dirty="0" err="1" smtClean="0"/>
              <a:t>CoC</a:t>
            </a:r>
            <a:r>
              <a:rPr lang="en-US" sz="2800" dirty="0" smtClean="0"/>
              <a:t> and the School District do have overlap in who they serve.  </a:t>
            </a:r>
          </a:p>
          <a:p>
            <a:pPr>
              <a:buFont typeface="Wingdings" panose="05000000000000000000" pitchFamily="2" charset="2"/>
              <a:buChar char="v"/>
            </a:pPr>
            <a:r>
              <a:rPr lang="en-US" sz="2800" dirty="0" smtClean="0"/>
              <a:t>But, the School District is serving/identifying more people as experiencing homelessness.</a:t>
            </a:r>
          </a:p>
          <a:p>
            <a:pPr>
              <a:buFont typeface="Wingdings" panose="05000000000000000000" pitchFamily="2" charset="2"/>
              <a:buChar char="v"/>
            </a:pPr>
            <a:r>
              <a:rPr lang="en-US" sz="2800" dirty="0" err="1" smtClean="0"/>
              <a:t>CoC’s</a:t>
            </a:r>
            <a:r>
              <a:rPr lang="en-US" sz="2800" dirty="0" smtClean="0"/>
              <a:t> want to serve as many people as possible, but assistance is tied to funding requirements.  </a:t>
            </a:r>
          </a:p>
          <a:p>
            <a:pPr>
              <a:buFont typeface="Wingdings" panose="05000000000000000000" pitchFamily="2" charset="2"/>
              <a:buChar char="v"/>
            </a:pPr>
            <a:r>
              <a:rPr lang="en-US" sz="2800" dirty="0" smtClean="0"/>
              <a:t>Important to be creative when it comes to funds not regulated by HUD.</a:t>
            </a:r>
          </a:p>
          <a:p>
            <a:pPr>
              <a:buFont typeface="Wingdings" panose="05000000000000000000" pitchFamily="2" charset="2"/>
              <a:buChar char="v"/>
            </a:pPr>
            <a:r>
              <a:rPr lang="en-US" sz="2800" dirty="0" smtClean="0"/>
              <a:t>Important for schools to be at the table when decisions are made.  Need the voices of children to be heard.</a:t>
            </a:r>
          </a:p>
          <a:p>
            <a:endParaRPr lang="en-US" dirty="0"/>
          </a:p>
          <a:p>
            <a:endParaRPr lang="en-US" dirty="0"/>
          </a:p>
          <a:p>
            <a:endParaRPr lang="en-US" dirty="0"/>
          </a:p>
        </p:txBody>
      </p:sp>
    </p:spTree>
    <p:extLst>
      <p:ext uri="{BB962C8B-B14F-4D97-AF65-F5344CB8AC3E}">
        <p14:creationId xmlns:p14="http://schemas.microsoft.com/office/powerpoint/2010/main" val="2066893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69" y="4672208"/>
            <a:ext cx="7772400" cy="2185792"/>
          </a:xfrm>
        </p:spPr>
        <p:txBody>
          <a:bodyPr/>
          <a:lstStyle/>
          <a:p>
            <a:r>
              <a:rPr lang="en-US" dirty="0" smtClean="0"/>
              <a:t>Collaboration</a:t>
            </a:r>
            <a:endParaRPr lang="en-US" dirty="0"/>
          </a:p>
        </p:txBody>
      </p:sp>
      <p:sp>
        <p:nvSpPr>
          <p:cNvPr id="3" name="Text Placeholder 2"/>
          <p:cNvSpPr>
            <a:spLocks noGrp="1"/>
          </p:cNvSpPr>
          <p:nvPr>
            <p:ph type="body" idx="1"/>
          </p:nvPr>
        </p:nvSpPr>
        <p:spPr/>
        <p:txBody>
          <a:bodyPr/>
          <a:lstStyle/>
          <a:p>
            <a:endParaRPr lang="en-US"/>
          </a:p>
        </p:txBody>
      </p:sp>
      <p:pic>
        <p:nvPicPr>
          <p:cNvPr id="1026" name="Picture 2" descr="Image result for collabora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3427499"/>
            <a:ext cx="3367153" cy="3336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229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816" y="374779"/>
            <a:ext cx="9720072" cy="1499616"/>
          </a:xfrm>
        </p:spPr>
        <p:txBody>
          <a:bodyPr/>
          <a:lstStyle/>
          <a:p>
            <a:r>
              <a:rPr lang="en-US" dirty="0" smtClean="0"/>
              <a:t>How do I connect with my </a:t>
            </a:r>
            <a:r>
              <a:rPr lang="en-US" dirty="0" err="1" smtClean="0"/>
              <a:t>CoC</a:t>
            </a:r>
            <a:r>
              <a:rPr lang="en-US" dirty="0" smtClean="0"/>
              <a:t>? </a:t>
            </a:r>
            <a:endParaRPr lang="en-US" dirty="0"/>
          </a:p>
        </p:txBody>
      </p:sp>
      <p:sp>
        <p:nvSpPr>
          <p:cNvPr id="3" name="Content Placeholder 2"/>
          <p:cNvSpPr>
            <a:spLocks noGrp="1"/>
          </p:cNvSpPr>
          <p:nvPr>
            <p:ph idx="1"/>
          </p:nvPr>
        </p:nvSpPr>
        <p:spPr>
          <a:xfrm>
            <a:off x="873816" y="1791222"/>
            <a:ext cx="9870385" cy="4518138"/>
          </a:xfrm>
        </p:spPr>
        <p:txBody>
          <a:bodyPr>
            <a:normAutofit lnSpcReduction="10000"/>
          </a:bodyPr>
          <a:lstStyle/>
          <a:p>
            <a:pPr marL="0" indent="0">
              <a:buNone/>
            </a:pPr>
            <a:r>
              <a:rPr lang="en-US" sz="2800" dirty="0" smtClean="0"/>
              <a:t>Find your </a:t>
            </a:r>
            <a:r>
              <a:rPr lang="en-US" sz="2800" dirty="0" err="1" smtClean="0"/>
              <a:t>CoC’s</a:t>
            </a:r>
            <a:r>
              <a:rPr lang="en-US" sz="2800" dirty="0" smtClean="0"/>
              <a:t> Lead</a:t>
            </a:r>
            <a:endParaRPr lang="en-US" sz="2800" dirty="0" smtClean="0">
              <a:hlinkClick r:id="rId2"/>
            </a:endParaRPr>
          </a:p>
          <a:p>
            <a:pPr marL="0" indent="0">
              <a:buNone/>
            </a:pPr>
            <a:r>
              <a:rPr lang="en-US" sz="2800" dirty="0" smtClean="0">
                <a:hlinkClick r:id="rId2"/>
              </a:rPr>
              <a:t>https</a:t>
            </a:r>
            <a:r>
              <a:rPr lang="en-US" sz="2800" dirty="0">
                <a:hlinkClick r:id="rId2"/>
              </a:rPr>
              <a:t>://</a:t>
            </a:r>
            <a:r>
              <a:rPr lang="en-US" sz="2800" dirty="0" smtClean="0">
                <a:hlinkClick r:id="rId2"/>
              </a:rPr>
              <a:t>www.hudexchange.info/grantees/contacts/</a:t>
            </a:r>
            <a:endParaRPr lang="en-US" sz="2800" dirty="0" smtClean="0"/>
          </a:p>
          <a:p>
            <a:pPr lvl="1"/>
            <a:r>
              <a:rPr lang="en-US" sz="2400" dirty="0" smtClean="0"/>
              <a:t>Lists </a:t>
            </a:r>
            <a:r>
              <a:rPr lang="en-US" sz="2400" dirty="0" err="1" smtClean="0"/>
              <a:t>CoC’s</a:t>
            </a:r>
            <a:r>
              <a:rPr lang="en-US" sz="2400" dirty="0" smtClean="0"/>
              <a:t> by State, has contact information for the </a:t>
            </a:r>
            <a:r>
              <a:rPr lang="en-US" sz="2400" dirty="0" err="1" smtClean="0"/>
              <a:t>CoC</a:t>
            </a:r>
            <a:r>
              <a:rPr lang="en-US" sz="2400" dirty="0" smtClean="0"/>
              <a:t> Lead</a:t>
            </a:r>
          </a:p>
          <a:p>
            <a:pPr lvl="1"/>
            <a:r>
              <a:rPr lang="en-US" sz="2400" dirty="0" smtClean="0"/>
              <a:t>Info may not be up to date, but a really good start</a:t>
            </a:r>
          </a:p>
          <a:p>
            <a:pPr marL="128016" lvl="1" indent="0">
              <a:buNone/>
            </a:pPr>
            <a:endParaRPr lang="en-US" sz="2800" dirty="0"/>
          </a:p>
          <a:p>
            <a:pPr marL="128016" lvl="1" indent="0">
              <a:buNone/>
            </a:pPr>
            <a:r>
              <a:rPr lang="en-US" sz="2800" dirty="0" smtClean="0"/>
              <a:t>Find your </a:t>
            </a:r>
            <a:r>
              <a:rPr lang="en-US" sz="2800" dirty="0" err="1" smtClean="0"/>
              <a:t>CoC’s</a:t>
            </a:r>
            <a:r>
              <a:rPr lang="en-US" sz="2800" dirty="0" smtClean="0"/>
              <a:t> Board of Directors</a:t>
            </a:r>
          </a:p>
          <a:p>
            <a:pPr lvl="1"/>
            <a:r>
              <a:rPr lang="en-US" sz="2400" dirty="0" smtClean="0"/>
              <a:t>Each </a:t>
            </a:r>
            <a:r>
              <a:rPr lang="en-US" sz="2400" dirty="0" err="1" smtClean="0"/>
              <a:t>CoC</a:t>
            </a:r>
            <a:r>
              <a:rPr lang="en-US" sz="2400" dirty="0" smtClean="0"/>
              <a:t> is required to have a Board of Directors</a:t>
            </a:r>
          </a:p>
          <a:p>
            <a:pPr lvl="1"/>
            <a:r>
              <a:rPr lang="en-US" sz="2400" dirty="0" smtClean="0"/>
              <a:t>Use Google to find them</a:t>
            </a:r>
          </a:p>
          <a:p>
            <a:pPr marL="128016" lvl="1" indent="0">
              <a:buNone/>
            </a:pPr>
            <a:endParaRPr lang="en-US" sz="2400" dirty="0" smtClean="0"/>
          </a:p>
          <a:p>
            <a:pPr marL="128016" lvl="1" indent="0">
              <a:buNone/>
            </a:pPr>
            <a:r>
              <a:rPr lang="en-US" sz="2800" dirty="0" smtClean="0"/>
              <a:t>Attend your </a:t>
            </a:r>
            <a:r>
              <a:rPr lang="en-US" sz="2800" dirty="0" err="1" smtClean="0"/>
              <a:t>CoC’s</a:t>
            </a:r>
            <a:r>
              <a:rPr lang="en-US" sz="2800" dirty="0" smtClean="0"/>
              <a:t> Membership meetings</a:t>
            </a:r>
          </a:p>
          <a:p>
            <a:pPr marL="128016" lvl="1" indent="0">
              <a:buNone/>
            </a:pPr>
            <a:r>
              <a:rPr lang="en-US" sz="2800" dirty="0" smtClean="0"/>
              <a:t>Find your </a:t>
            </a:r>
            <a:r>
              <a:rPr lang="en-US" sz="2800" dirty="0" err="1" smtClean="0"/>
              <a:t>CoC</a:t>
            </a:r>
            <a:r>
              <a:rPr lang="en-US" sz="2800" dirty="0" smtClean="0"/>
              <a:t> Coordinator/Director</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2826" y="3457183"/>
            <a:ext cx="4344479" cy="2489673"/>
          </a:xfrm>
          <a:prstGeom prst="rect">
            <a:avLst/>
          </a:prstGeom>
        </p:spPr>
      </p:pic>
    </p:spTree>
    <p:extLst>
      <p:ext uri="{BB962C8B-B14F-4D97-AF65-F5344CB8AC3E}">
        <p14:creationId xmlns:p14="http://schemas.microsoft.com/office/powerpoint/2010/main" val="2694232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347" y="512637"/>
            <a:ext cx="9720072" cy="1499616"/>
          </a:xfrm>
        </p:spPr>
        <p:txBody>
          <a:bodyPr/>
          <a:lstStyle/>
          <a:p>
            <a:r>
              <a:rPr lang="en-US" dirty="0" smtClean="0"/>
              <a:t>Finding Our Common Ground	</a:t>
            </a:r>
            <a:endParaRPr lang="en-US" dirty="0"/>
          </a:p>
        </p:txBody>
      </p:sp>
      <p:sp>
        <p:nvSpPr>
          <p:cNvPr id="3" name="Content Placeholder 2"/>
          <p:cNvSpPr>
            <a:spLocks noGrp="1"/>
          </p:cNvSpPr>
          <p:nvPr>
            <p:ph idx="1"/>
          </p:nvPr>
        </p:nvSpPr>
        <p:spPr/>
        <p:txBody>
          <a:bodyPr/>
          <a:lstStyle/>
          <a:p>
            <a:r>
              <a:rPr lang="en-US" sz="4400" dirty="0" smtClean="0"/>
              <a:t>Why do you do this work? </a:t>
            </a:r>
          </a:p>
          <a:p>
            <a:r>
              <a:rPr lang="en-US" u="sng" dirty="0">
                <a:hlinkClick r:id="rId3"/>
              </a:rPr>
              <a:t>https://</a:t>
            </a:r>
            <a:r>
              <a:rPr lang="en-US" u="sng" dirty="0" smtClean="0">
                <a:hlinkClick r:id="rId3"/>
              </a:rPr>
              <a:t>youtu.be/O1zwe-6DSGQ</a:t>
            </a:r>
            <a:endParaRPr lang="en-US" u="sng" dirty="0" smtClean="0"/>
          </a:p>
          <a:p>
            <a:endParaRPr lang="en-US" u="sng" dirty="0"/>
          </a:p>
          <a:p>
            <a:endParaRPr lang="en-US" dirty="0" smtClean="0"/>
          </a:p>
          <a:p>
            <a:endParaRPr lang="en-US" dirty="0"/>
          </a:p>
        </p:txBody>
      </p:sp>
      <p:sp>
        <p:nvSpPr>
          <p:cNvPr id="4" name="AutoShape 2" descr="Image result for common ground images"/>
          <p:cNvSpPr>
            <a:spLocks noChangeAspect="1" noChangeArrowheads="1"/>
          </p:cNvSpPr>
          <p:nvPr/>
        </p:nvSpPr>
        <p:spPr bwMode="auto">
          <a:xfrm>
            <a:off x="63500" y="-830263"/>
            <a:ext cx="2857500" cy="1733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common ground images"/>
          <p:cNvSpPr>
            <a:spLocks noChangeAspect="1" noChangeArrowheads="1"/>
          </p:cNvSpPr>
          <p:nvPr/>
        </p:nvSpPr>
        <p:spPr bwMode="auto">
          <a:xfrm>
            <a:off x="215900" y="-677863"/>
            <a:ext cx="2857500" cy="1733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4"/>
          <a:stretch>
            <a:fillRect/>
          </a:stretch>
        </p:blipFill>
        <p:spPr>
          <a:xfrm>
            <a:off x="5180873" y="3113890"/>
            <a:ext cx="5857240" cy="3553392"/>
          </a:xfrm>
          <a:prstGeom prst="rect">
            <a:avLst/>
          </a:prstGeom>
        </p:spPr>
      </p:pic>
    </p:spTree>
    <p:extLst>
      <p:ext uri="{BB962C8B-B14F-4D97-AF65-F5344CB8AC3E}">
        <p14:creationId xmlns:p14="http://schemas.microsoft.com/office/powerpoint/2010/main" val="3219024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 best practices</a:t>
            </a:r>
            <a:endParaRPr lang="en-US" dirty="0"/>
          </a:p>
        </p:txBody>
      </p:sp>
      <p:sp>
        <p:nvSpPr>
          <p:cNvPr id="3" name="Content Placeholder 2"/>
          <p:cNvSpPr>
            <a:spLocks noGrp="1"/>
          </p:cNvSpPr>
          <p:nvPr>
            <p:ph idx="1"/>
          </p:nvPr>
        </p:nvSpPr>
        <p:spPr>
          <a:xfrm>
            <a:off x="1024129" y="1841326"/>
            <a:ext cx="10349504" cy="4468034"/>
          </a:xfrm>
        </p:spPr>
        <p:txBody>
          <a:bodyPr/>
          <a:lstStyle/>
          <a:p>
            <a:pPr marL="0" indent="0">
              <a:buNone/>
            </a:pPr>
            <a:r>
              <a:rPr lang="en-US" sz="3200" dirty="0" smtClean="0"/>
              <a:t>Get to know one another outside of the work.  Go to coffee or lunch. Have conversations about life.</a:t>
            </a:r>
          </a:p>
          <a:p>
            <a:pPr marL="0" indent="0">
              <a:buNone/>
            </a:pPr>
            <a:r>
              <a:rPr lang="en-US" sz="3200" dirty="0" smtClean="0"/>
              <a:t>Show-up when invited</a:t>
            </a:r>
          </a:p>
          <a:p>
            <a:pPr lvl="1"/>
            <a:r>
              <a:rPr lang="en-US" sz="2800" dirty="0" smtClean="0"/>
              <a:t>Share your sector’s point of view</a:t>
            </a:r>
          </a:p>
          <a:p>
            <a:pPr lvl="1"/>
            <a:r>
              <a:rPr lang="en-US" sz="2800" dirty="0" smtClean="0"/>
              <a:t>Repeat your message</a:t>
            </a:r>
          </a:p>
          <a:p>
            <a:pPr lvl="1"/>
            <a:r>
              <a:rPr lang="en-US" sz="2800" dirty="0" smtClean="0"/>
              <a:t>Find common goals</a:t>
            </a:r>
          </a:p>
          <a:p>
            <a:pPr lvl="1"/>
            <a:r>
              <a:rPr lang="en-US" sz="2800" dirty="0" smtClean="0"/>
              <a:t>Respectfully challenge one another</a:t>
            </a:r>
          </a:p>
          <a:p>
            <a:pPr lvl="1"/>
            <a:r>
              <a:rPr lang="en-US" sz="2800" dirty="0" smtClean="0"/>
              <a:t>Find ways to help each other out</a:t>
            </a:r>
          </a:p>
          <a:p>
            <a:pPr marL="128016" lvl="1" indent="0">
              <a:buNone/>
            </a:pPr>
            <a:endParaRPr lang="en-US" dirty="0" smtClean="0"/>
          </a:p>
          <a:p>
            <a:pPr marL="128016" lvl="1" indent="0">
              <a:buNone/>
            </a:pP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8614" y="3156559"/>
            <a:ext cx="5604980" cy="3152801"/>
          </a:xfrm>
          <a:prstGeom prst="rect">
            <a:avLst/>
          </a:prstGeom>
        </p:spPr>
      </p:pic>
    </p:spTree>
    <p:extLst>
      <p:ext uri="{BB962C8B-B14F-4D97-AF65-F5344CB8AC3E}">
        <p14:creationId xmlns:p14="http://schemas.microsoft.com/office/powerpoint/2010/main" val="612379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34696"/>
            <a:ext cx="9720072" cy="1499616"/>
          </a:xfrm>
        </p:spPr>
        <p:txBody>
          <a:bodyPr/>
          <a:lstStyle/>
          <a:p>
            <a:r>
              <a:rPr lang="en-US" dirty="0" smtClean="0"/>
              <a:t>Concrete ways to collaborate</a:t>
            </a:r>
            <a:endParaRPr lang="en-US" dirty="0"/>
          </a:p>
        </p:txBody>
      </p:sp>
      <p:sp>
        <p:nvSpPr>
          <p:cNvPr id="3" name="Content Placeholder 2"/>
          <p:cNvSpPr>
            <a:spLocks noGrp="1"/>
          </p:cNvSpPr>
          <p:nvPr>
            <p:ph idx="1"/>
          </p:nvPr>
        </p:nvSpPr>
        <p:spPr>
          <a:xfrm>
            <a:off x="1024128" y="1478071"/>
            <a:ext cx="10800442" cy="4831289"/>
          </a:xfrm>
        </p:spPr>
        <p:txBody>
          <a:bodyPr>
            <a:noAutofit/>
          </a:bodyPr>
          <a:lstStyle/>
          <a:p>
            <a:pPr>
              <a:buFont typeface="Wingdings" panose="05000000000000000000" pitchFamily="2" charset="2"/>
              <a:buChar char="v"/>
            </a:pPr>
            <a:r>
              <a:rPr lang="en-US" sz="2800" dirty="0" smtClean="0"/>
              <a:t>Have someone on key committees</a:t>
            </a:r>
          </a:p>
          <a:p>
            <a:pPr>
              <a:buFont typeface="Wingdings" panose="05000000000000000000" pitchFamily="2" charset="2"/>
              <a:buChar char="v"/>
            </a:pPr>
            <a:r>
              <a:rPr lang="en-US" sz="2800" dirty="0" smtClean="0"/>
              <a:t>Schools listed on release of information signed by family at assessment</a:t>
            </a:r>
          </a:p>
          <a:p>
            <a:pPr>
              <a:buFont typeface="Wingdings" panose="05000000000000000000" pitchFamily="2" charset="2"/>
              <a:buChar char="v"/>
            </a:pPr>
            <a:r>
              <a:rPr lang="en-US" sz="2800" dirty="0" smtClean="0"/>
              <a:t>Shelter staff have residents sign ROI to start communication with schools</a:t>
            </a:r>
          </a:p>
          <a:p>
            <a:pPr>
              <a:buFont typeface="Wingdings" panose="05000000000000000000" pitchFamily="2" charset="2"/>
              <a:buChar char="v"/>
            </a:pPr>
            <a:r>
              <a:rPr lang="en-US" sz="2800" dirty="0" smtClean="0"/>
              <a:t>School has a key contact for shelters </a:t>
            </a:r>
          </a:p>
          <a:p>
            <a:pPr>
              <a:buFont typeface="Wingdings" panose="05000000000000000000" pitchFamily="2" charset="2"/>
              <a:buChar char="v"/>
            </a:pPr>
            <a:r>
              <a:rPr lang="en-US" sz="2800" dirty="0" smtClean="0"/>
              <a:t>Shelter has a key contact for the schools</a:t>
            </a:r>
          </a:p>
          <a:p>
            <a:pPr>
              <a:buFont typeface="Wingdings" panose="05000000000000000000" pitchFamily="2" charset="2"/>
              <a:buChar char="v"/>
            </a:pPr>
            <a:r>
              <a:rPr lang="en-US" sz="2800" dirty="0" smtClean="0"/>
              <a:t>Schools attend Housing Placement Meetings</a:t>
            </a:r>
          </a:p>
          <a:p>
            <a:pPr>
              <a:buFont typeface="Wingdings" panose="05000000000000000000" pitchFamily="2" charset="2"/>
              <a:buChar char="v"/>
            </a:pPr>
            <a:r>
              <a:rPr lang="en-US" sz="2800" dirty="0" smtClean="0"/>
              <a:t>Provide letters of support for grants</a:t>
            </a:r>
          </a:p>
          <a:p>
            <a:pPr>
              <a:buFont typeface="Wingdings" panose="05000000000000000000" pitchFamily="2" charset="2"/>
              <a:buChar char="v"/>
            </a:pPr>
            <a:r>
              <a:rPr lang="en-US" sz="2800" dirty="0" smtClean="0"/>
              <a:t>Schools can provide documentation of homeless status</a:t>
            </a:r>
          </a:p>
          <a:p>
            <a:pPr>
              <a:buFont typeface="Wingdings" panose="05000000000000000000" pitchFamily="2" charset="2"/>
              <a:buChar char="v"/>
            </a:pPr>
            <a:r>
              <a:rPr lang="en-US" sz="2800" dirty="0" smtClean="0"/>
              <a:t>Find out what your </a:t>
            </a:r>
            <a:r>
              <a:rPr lang="en-US" sz="2800" dirty="0" err="1" smtClean="0"/>
              <a:t>CoC</a:t>
            </a:r>
            <a:r>
              <a:rPr lang="en-US" sz="2800" dirty="0" smtClean="0"/>
              <a:t> tells HUD they are doing to collaborate</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0014" y="443088"/>
            <a:ext cx="2050225" cy="1391224"/>
          </a:xfrm>
          <a:prstGeom prst="rect">
            <a:avLst/>
          </a:prstGeom>
        </p:spPr>
      </p:pic>
    </p:spTree>
    <p:extLst>
      <p:ext uri="{BB962C8B-B14F-4D97-AF65-F5344CB8AC3E}">
        <p14:creationId xmlns:p14="http://schemas.microsoft.com/office/powerpoint/2010/main" val="8929687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HUD </a:t>
            </a:r>
            <a:r>
              <a:rPr lang="en-US" dirty="0" err="1" smtClean="0"/>
              <a:t>CoC</a:t>
            </a:r>
            <a:r>
              <a:rPr lang="en-US" dirty="0" smtClean="0"/>
              <a:t> Collaborative Application</a:t>
            </a:r>
            <a:endParaRPr lang="en-US" dirty="0"/>
          </a:p>
        </p:txBody>
      </p:sp>
      <p:sp>
        <p:nvSpPr>
          <p:cNvPr id="3" name="Content Placeholder 2"/>
          <p:cNvSpPr>
            <a:spLocks noGrp="1"/>
          </p:cNvSpPr>
          <p:nvPr>
            <p:ph idx="1"/>
          </p:nvPr>
        </p:nvSpPr>
        <p:spPr>
          <a:xfrm>
            <a:off x="1024128" y="1866378"/>
            <a:ext cx="10136562" cy="4442982"/>
          </a:xfrm>
        </p:spPr>
        <p:txBody>
          <a:bodyPr>
            <a:normAutofit/>
          </a:bodyPr>
          <a:lstStyle/>
          <a:p>
            <a:r>
              <a:rPr lang="en-US" sz="3200" dirty="0" smtClean="0"/>
              <a:t>Describe: (1) How the </a:t>
            </a:r>
            <a:r>
              <a:rPr lang="en-US" sz="3200" dirty="0" err="1" smtClean="0"/>
              <a:t>CoC</a:t>
            </a:r>
            <a:r>
              <a:rPr lang="en-US" sz="3200" dirty="0" smtClean="0"/>
              <a:t> collaborates with youth education providers, including McKinney-Vento local educational authorities and school districts; (2) the formal partnerships the </a:t>
            </a:r>
            <a:r>
              <a:rPr lang="en-US" sz="3200" dirty="0" err="1" smtClean="0"/>
              <a:t>CoC</a:t>
            </a:r>
            <a:r>
              <a:rPr lang="en-US" sz="3200" dirty="0" smtClean="0"/>
              <a:t> has with these entities; and (3) the policies and procedures, if any, that have been adopted to inform individuals and families who become homeless of their eligibility for educational services. </a:t>
            </a:r>
            <a:endParaRPr lang="en-US" sz="3200" dirty="0"/>
          </a:p>
        </p:txBody>
      </p:sp>
    </p:spTree>
    <p:extLst>
      <p:ext uri="{BB962C8B-B14F-4D97-AF65-F5344CB8AC3E}">
        <p14:creationId xmlns:p14="http://schemas.microsoft.com/office/powerpoint/2010/main" val="12873164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550" y="128768"/>
            <a:ext cx="9720072" cy="1499616"/>
          </a:xfrm>
        </p:spPr>
        <p:txBody>
          <a:bodyPr/>
          <a:lstStyle/>
          <a:p>
            <a:r>
              <a:rPr lang="en-US" dirty="0" smtClean="0"/>
              <a:t>Madison/Dane </a:t>
            </a:r>
            <a:r>
              <a:rPr lang="en-US" dirty="0" err="1" smtClean="0"/>
              <a:t>CoC’s</a:t>
            </a:r>
            <a:r>
              <a:rPr lang="en-US" dirty="0" smtClean="0"/>
              <a:t> Answer</a:t>
            </a:r>
            <a:endParaRPr lang="en-US" dirty="0"/>
          </a:p>
        </p:txBody>
      </p:sp>
      <p:sp>
        <p:nvSpPr>
          <p:cNvPr id="3" name="Content Placeholder 2"/>
          <p:cNvSpPr>
            <a:spLocks noGrp="1"/>
          </p:cNvSpPr>
          <p:nvPr>
            <p:ph idx="1"/>
          </p:nvPr>
        </p:nvSpPr>
        <p:spPr>
          <a:xfrm>
            <a:off x="663880" y="1265128"/>
            <a:ext cx="11160690" cy="5022937"/>
          </a:xfrm>
        </p:spPr>
        <p:txBody>
          <a:bodyPr>
            <a:noAutofit/>
          </a:bodyPr>
          <a:lstStyle/>
          <a:p>
            <a:r>
              <a:rPr lang="en-US" sz="2800" dirty="0" smtClean="0"/>
              <a:t>1. TEP staff active members of the COC; attend membership meetings</a:t>
            </a:r>
          </a:p>
          <a:p>
            <a:r>
              <a:rPr lang="en-US" sz="2800" dirty="0" smtClean="0"/>
              <a:t>2. TEP staff attend Family Placement Meetings</a:t>
            </a:r>
          </a:p>
          <a:p>
            <a:r>
              <a:rPr lang="en-US" sz="2800" dirty="0" smtClean="0"/>
              <a:t>3. TEP staff reach out to </a:t>
            </a:r>
            <a:r>
              <a:rPr lang="en-US" sz="2800" dirty="0" err="1" smtClean="0"/>
              <a:t>CoC</a:t>
            </a:r>
            <a:r>
              <a:rPr lang="en-US" sz="2800" dirty="0" smtClean="0"/>
              <a:t> when identifying youth and families whose situation meets HUD definition of homelessness</a:t>
            </a:r>
          </a:p>
          <a:p>
            <a:r>
              <a:rPr lang="en-US" sz="2800" dirty="0" smtClean="0"/>
              <a:t>4. </a:t>
            </a:r>
            <a:r>
              <a:rPr lang="en-US" sz="2800" dirty="0" err="1" smtClean="0"/>
              <a:t>CoC</a:t>
            </a:r>
            <a:r>
              <a:rPr lang="en-US" sz="2800" dirty="0" smtClean="0"/>
              <a:t> Board President is a TEP staff</a:t>
            </a:r>
          </a:p>
          <a:p>
            <a:r>
              <a:rPr lang="en-US" sz="2800" dirty="0" smtClean="0"/>
              <a:t>5. TEP staff provide education to the </a:t>
            </a:r>
            <a:r>
              <a:rPr lang="en-US" sz="2800" dirty="0" err="1" smtClean="0"/>
              <a:t>CoC</a:t>
            </a:r>
            <a:endParaRPr lang="en-US" sz="2800" dirty="0" smtClean="0"/>
          </a:p>
          <a:p>
            <a:r>
              <a:rPr lang="en-US" sz="2800" dirty="0" smtClean="0"/>
              <a:t>6. </a:t>
            </a:r>
            <a:r>
              <a:rPr lang="en-US" sz="2800" dirty="0" err="1" smtClean="0"/>
              <a:t>CoC’s</a:t>
            </a:r>
            <a:r>
              <a:rPr lang="en-US" sz="2800" dirty="0" smtClean="0"/>
              <a:t> Written Standards provide policies on informing households of their education eligibility</a:t>
            </a:r>
          </a:p>
          <a:p>
            <a:r>
              <a:rPr lang="en-US" sz="2800" dirty="0" smtClean="0"/>
              <a:t>7. One shelter/PSH/RRH program has a designated “Education Specialist” person to provide direct educational supports to families who move into permanent housing from shelter.</a:t>
            </a:r>
            <a:endParaRPr lang="en-US" sz="2800" dirty="0"/>
          </a:p>
        </p:txBody>
      </p:sp>
    </p:spTree>
    <p:extLst>
      <p:ext uri="{BB962C8B-B14F-4D97-AF65-F5344CB8AC3E}">
        <p14:creationId xmlns:p14="http://schemas.microsoft.com/office/powerpoint/2010/main" val="24116209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flipH="1">
            <a:off x="10371551" y="4747321"/>
            <a:ext cx="964504" cy="769184"/>
          </a:xfrm>
        </p:spPr>
        <p:txBody>
          <a:bodyPr>
            <a:normAutofit/>
          </a:bodyPr>
          <a:lstStyle/>
          <a:p>
            <a:endParaRPr lang="en-US" dirty="0"/>
          </a:p>
        </p:txBody>
      </p:sp>
      <p:sp>
        <p:nvSpPr>
          <p:cNvPr id="2" name="Title 1"/>
          <p:cNvSpPr>
            <a:spLocks noGrp="1"/>
          </p:cNvSpPr>
          <p:nvPr>
            <p:ph type="title"/>
          </p:nvPr>
        </p:nvSpPr>
        <p:spPr>
          <a:xfrm>
            <a:off x="0" y="5394960"/>
            <a:ext cx="7772400" cy="1463040"/>
          </a:xfrm>
        </p:spPr>
        <p:txBody>
          <a:bodyPr/>
          <a:lstStyle/>
          <a:p>
            <a:r>
              <a:rPr lang="en-US" dirty="0" smtClean="0"/>
              <a:t>conflict: It’s going to happen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93" y="605154"/>
            <a:ext cx="7818542" cy="5020327"/>
          </a:xfrm>
          <a:prstGeom prst="rect">
            <a:avLst/>
          </a:prstGeom>
        </p:spPr>
      </p:pic>
    </p:spTree>
    <p:extLst>
      <p:ext uri="{BB962C8B-B14F-4D97-AF65-F5344CB8AC3E}">
        <p14:creationId xmlns:p14="http://schemas.microsoft.com/office/powerpoint/2010/main" val="22120837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5081" y="407127"/>
            <a:ext cx="5672500" cy="5886795"/>
          </a:xfrm>
          <a:prstGeom prst="rect">
            <a:avLst/>
          </a:prstGeom>
        </p:spPr>
      </p:pic>
    </p:spTree>
    <p:extLst>
      <p:ext uri="{BB962C8B-B14F-4D97-AF65-F5344CB8AC3E}">
        <p14:creationId xmlns:p14="http://schemas.microsoft.com/office/powerpoint/2010/main" val="18550869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09644"/>
            <a:ext cx="9720072" cy="1499616"/>
          </a:xfrm>
        </p:spPr>
        <p:txBody>
          <a:bodyPr/>
          <a:lstStyle/>
          <a:p>
            <a:r>
              <a:rPr lang="en-US" dirty="0" smtClean="0"/>
              <a:t>How to get through conflict?</a:t>
            </a:r>
            <a:endParaRPr lang="en-US" dirty="0"/>
          </a:p>
        </p:txBody>
      </p:sp>
      <p:sp>
        <p:nvSpPr>
          <p:cNvPr id="3" name="Content Placeholder 2"/>
          <p:cNvSpPr>
            <a:spLocks noGrp="1"/>
          </p:cNvSpPr>
          <p:nvPr>
            <p:ph idx="1"/>
          </p:nvPr>
        </p:nvSpPr>
        <p:spPr>
          <a:xfrm>
            <a:off x="786133" y="1528175"/>
            <a:ext cx="11318184" cy="5198302"/>
          </a:xfrm>
        </p:spPr>
        <p:txBody>
          <a:bodyPr>
            <a:normAutofit fontScale="92500" lnSpcReduction="10000"/>
          </a:bodyPr>
          <a:lstStyle/>
          <a:p>
            <a:pPr>
              <a:buFont typeface="Wingdings" panose="05000000000000000000" pitchFamily="2" charset="2"/>
              <a:buChar char="v"/>
            </a:pPr>
            <a:r>
              <a:rPr lang="en-US" sz="3200" dirty="0"/>
              <a:t>Focus on shared goal: don’t let conflict get in the way of housing </a:t>
            </a:r>
            <a:r>
              <a:rPr lang="en-US" sz="3200" dirty="0" smtClean="0"/>
              <a:t>families</a:t>
            </a:r>
          </a:p>
          <a:p>
            <a:pPr>
              <a:buFont typeface="Wingdings" panose="05000000000000000000" pitchFamily="2" charset="2"/>
              <a:buChar char="v"/>
            </a:pPr>
            <a:r>
              <a:rPr lang="en-US" sz="3200" dirty="0" smtClean="0"/>
              <a:t>Listen to one another</a:t>
            </a:r>
          </a:p>
          <a:p>
            <a:pPr>
              <a:buFont typeface="Wingdings" panose="05000000000000000000" pitchFamily="2" charset="2"/>
              <a:buChar char="v"/>
            </a:pPr>
            <a:r>
              <a:rPr lang="en-US" sz="3200" dirty="0" smtClean="0"/>
              <a:t>Engage in healthy dialogue about the conflict</a:t>
            </a:r>
          </a:p>
          <a:p>
            <a:pPr>
              <a:buFont typeface="Wingdings" panose="05000000000000000000" pitchFamily="2" charset="2"/>
              <a:buChar char="v"/>
            </a:pPr>
            <a:r>
              <a:rPr lang="en-US" sz="3200" dirty="0" smtClean="0"/>
              <a:t>Respect the two definitions of homelessness and that we each work within our definition</a:t>
            </a:r>
          </a:p>
          <a:p>
            <a:pPr>
              <a:buFont typeface="Wingdings" panose="05000000000000000000" pitchFamily="2" charset="2"/>
              <a:buChar char="v"/>
            </a:pPr>
            <a:r>
              <a:rPr lang="en-US" sz="3200" dirty="0" smtClean="0"/>
              <a:t>Think about it as “a problem to solve instead of a roadblock” </a:t>
            </a:r>
          </a:p>
          <a:p>
            <a:pPr>
              <a:buFont typeface="Wingdings" panose="05000000000000000000" pitchFamily="2" charset="2"/>
              <a:buChar char="v"/>
            </a:pPr>
            <a:r>
              <a:rPr lang="en-US" sz="3200" dirty="0" smtClean="0"/>
              <a:t>Trust that both sides want people securely and safely housed</a:t>
            </a:r>
          </a:p>
          <a:p>
            <a:pPr>
              <a:buFont typeface="Wingdings" panose="05000000000000000000" pitchFamily="2" charset="2"/>
              <a:buChar char="v"/>
            </a:pPr>
            <a:r>
              <a:rPr lang="en-US" sz="3200" dirty="0" smtClean="0"/>
              <a:t>Be creative, think outside the box together (2 heads are better than 1)</a:t>
            </a:r>
          </a:p>
          <a:p>
            <a:pPr>
              <a:buFont typeface="Wingdings" panose="05000000000000000000" pitchFamily="2" charset="2"/>
              <a:buChar char="v"/>
            </a:pPr>
            <a:r>
              <a:rPr lang="en-US" sz="3200" dirty="0" smtClean="0"/>
              <a:t>Celebrate shared successes</a:t>
            </a:r>
          </a:p>
          <a:p>
            <a:endParaRPr lang="en-US" dirty="0" smtClean="0"/>
          </a:p>
        </p:txBody>
      </p:sp>
    </p:spTree>
    <p:extLst>
      <p:ext uri="{BB962C8B-B14F-4D97-AF65-F5344CB8AC3E}">
        <p14:creationId xmlns:p14="http://schemas.microsoft.com/office/powerpoint/2010/main" val="35074378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Winning: when collaboration works</a:t>
            </a:r>
            <a:endParaRPr lang="en-US" sz="4000" dirty="0"/>
          </a:p>
        </p:txBody>
      </p:sp>
      <p:sp>
        <p:nvSpPr>
          <p:cNvPr id="3" name="Text Placeholder 2"/>
          <p:cNvSpPr>
            <a:spLocks noGrp="1"/>
          </p:cNvSpPr>
          <p:nvPr>
            <p:ph type="body" idx="1"/>
          </p:nvPr>
        </p:nvSpPr>
        <p:spPr/>
        <p:txBody>
          <a:bodyPr/>
          <a:lstStyle/>
          <a:p>
            <a:endParaRPr lang="en-US"/>
          </a:p>
        </p:txBody>
      </p:sp>
      <p:pic>
        <p:nvPicPr>
          <p:cNvPr id="5" name="Picture 4"/>
          <p:cNvPicPr>
            <a:picLocks noChangeAspect="1"/>
          </p:cNvPicPr>
          <p:nvPr/>
        </p:nvPicPr>
        <p:blipFill>
          <a:blip r:embed="rId2"/>
          <a:stretch>
            <a:fillRect/>
          </a:stretch>
        </p:blipFill>
        <p:spPr>
          <a:xfrm>
            <a:off x="8610600" y="3175067"/>
            <a:ext cx="3570139" cy="3570139"/>
          </a:xfrm>
          <a:prstGeom prst="rect">
            <a:avLst/>
          </a:prstGeom>
        </p:spPr>
      </p:pic>
    </p:spTree>
    <p:extLst>
      <p:ext uri="{BB962C8B-B14F-4D97-AF65-F5344CB8AC3E}">
        <p14:creationId xmlns:p14="http://schemas.microsoft.com/office/powerpoint/2010/main" val="24843786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60164"/>
            <a:ext cx="9720072" cy="1499616"/>
          </a:xfrm>
        </p:spPr>
        <p:txBody>
          <a:bodyPr/>
          <a:lstStyle/>
          <a:p>
            <a:r>
              <a:rPr lang="en-US" dirty="0" smtClean="0"/>
              <a:t>Successes</a:t>
            </a:r>
            <a:endParaRPr lang="en-US" dirty="0"/>
          </a:p>
        </p:txBody>
      </p:sp>
      <p:sp>
        <p:nvSpPr>
          <p:cNvPr id="3" name="Content Placeholder 2"/>
          <p:cNvSpPr>
            <a:spLocks noGrp="1"/>
          </p:cNvSpPr>
          <p:nvPr>
            <p:ph idx="1"/>
          </p:nvPr>
        </p:nvSpPr>
        <p:spPr>
          <a:xfrm>
            <a:off x="773607" y="1784958"/>
            <a:ext cx="11025911" cy="4540685"/>
          </a:xfrm>
        </p:spPr>
        <p:txBody>
          <a:bodyPr>
            <a:normAutofit fontScale="85000" lnSpcReduction="10000"/>
          </a:bodyPr>
          <a:lstStyle/>
          <a:p>
            <a:pPr>
              <a:buFont typeface="Wingdings" panose="05000000000000000000" pitchFamily="2" charset="2"/>
              <a:buChar char="v"/>
            </a:pPr>
            <a:r>
              <a:rPr lang="en-US" sz="3200" dirty="0" smtClean="0"/>
              <a:t>Connecting families to housing</a:t>
            </a:r>
          </a:p>
          <a:p>
            <a:pPr>
              <a:buFont typeface="Wingdings" panose="05000000000000000000" pitchFamily="2" charset="2"/>
              <a:buChar char="v"/>
            </a:pPr>
            <a:r>
              <a:rPr lang="en-US" sz="3200" dirty="0" smtClean="0"/>
              <a:t>Connecting with families: schools have contact info!</a:t>
            </a:r>
          </a:p>
          <a:p>
            <a:pPr>
              <a:buFont typeface="Wingdings" panose="05000000000000000000" pitchFamily="2" charset="2"/>
              <a:buChar char="v"/>
            </a:pPr>
            <a:r>
              <a:rPr lang="en-US" sz="3200" dirty="0" smtClean="0"/>
              <a:t>Continued conversation about community needs</a:t>
            </a:r>
          </a:p>
          <a:p>
            <a:pPr>
              <a:buFont typeface="Wingdings" panose="05000000000000000000" pitchFamily="2" charset="2"/>
              <a:buChar char="v"/>
            </a:pPr>
            <a:r>
              <a:rPr lang="en-US" sz="3200" dirty="0" smtClean="0"/>
              <a:t>Shared language, esp. when talking with families about housing and resources</a:t>
            </a:r>
          </a:p>
          <a:p>
            <a:pPr>
              <a:buFont typeface="Wingdings" panose="05000000000000000000" pitchFamily="2" charset="2"/>
              <a:buChar char="v"/>
            </a:pPr>
            <a:r>
              <a:rPr lang="en-US" sz="3200" dirty="0" smtClean="0"/>
              <a:t>Community outreach – sharing all our stories </a:t>
            </a:r>
          </a:p>
          <a:p>
            <a:pPr>
              <a:buFont typeface="Wingdings" panose="05000000000000000000" pitchFamily="2" charset="2"/>
              <a:buChar char="v"/>
            </a:pPr>
            <a:r>
              <a:rPr lang="en-US" sz="3200" dirty="0" smtClean="0"/>
              <a:t>Collaborative conversations about emergent situations</a:t>
            </a:r>
          </a:p>
          <a:p>
            <a:pPr>
              <a:buFont typeface="Wingdings" panose="05000000000000000000" pitchFamily="2" charset="2"/>
              <a:buChar char="v"/>
            </a:pPr>
            <a:r>
              <a:rPr lang="en-US" sz="3200" dirty="0" smtClean="0"/>
              <a:t>Including specific goals in our school district McKinney Vento Grant around attendance and parental involvement when families are in shelter and housing programs. Supporting change agent opportunities within our community.</a:t>
            </a:r>
          </a:p>
          <a:p>
            <a:pPr>
              <a:buFont typeface="Wingdings" panose="05000000000000000000" pitchFamily="2" charset="2"/>
              <a:buChar char="v"/>
            </a:pP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6724" y="356240"/>
            <a:ext cx="2684578" cy="1907463"/>
          </a:xfrm>
          <a:prstGeom prst="rect">
            <a:avLst/>
          </a:prstGeom>
        </p:spPr>
      </p:pic>
    </p:spTree>
    <p:extLst>
      <p:ext uri="{BB962C8B-B14F-4D97-AF65-F5344CB8AC3E}">
        <p14:creationId xmlns:p14="http://schemas.microsoft.com/office/powerpoint/2010/main" val="18195058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1367" y="918056"/>
            <a:ext cx="4500748" cy="5303055"/>
          </a:xfrm>
        </p:spPr>
      </p:pic>
    </p:spTree>
    <p:extLst>
      <p:ext uri="{BB962C8B-B14F-4D97-AF65-F5344CB8AC3E}">
        <p14:creationId xmlns:p14="http://schemas.microsoft.com/office/powerpoint/2010/main" val="3334801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3634" y="2651343"/>
            <a:ext cx="8610600" cy="1371600"/>
          </a:xfrm>
        </p:spPr>
        <p:txBody>
          <a:bodyPr>
            <a:normAutofit fontScale="90000"/>
          </a:bodyPr>
          <a:lstStyle/>
          <a:p>
            <a:r>
              <a:rPr lang="en-US" sz="4400" b="1" dirty="0">
                <a:solidFill>
                  <a:schemeClr val="tx1"/>
                </a:solidFill>
              </a:rPr>
              <a:t>Who</a:t>
            </a:r>
            <a:r>
              <a:rPr lang="en-US" sz="4400" dirty="0">
                <a:solidFill>
                  <a:schemeClr val="tx1"/>
                </a:solidFill>
              </a:rPr>
              <a:t> is in the room?</a:t>
            </a:r>
            <a:r>
              <a:rPr lang="en-US" sz="1300" dirty="0">
                <a:solidFill>
                  <a:schemeClr val="tx1"/>
                </a:solidFill>
              </a:rPr>
              <a:t/>
            </a:r>
            <a:br>
              <a:rPr lang="en-US" sz="1300" dirty="0">
                <a:solidFill>
                  <a:schemeClr val="tx1"/>
                </a:solidFill>
              </a:rPr>
            </a:br>
            <a:r>
              <a:rPr lang="en-US" sz="1300" dirty="0"/>
              <a:t/>
            </a:r>
            <a:br>
              <a:rPr lang="en-US" sz="1300" dirty="0"/>
            </a:br>
            <a:r>
              <a:rPr lang="en-US" sz="1300" dirty="0" smtClean="0"/>
              <a:t/>
            </a:r>
            <a:br>
              <a:rPr lang="en-US" sz="1300" dirty="0" smtClean="0"/>
            </a:br>
            <a:r>
              <a:rPr lang="en-US" sz="1300" dirty="0"/>
              <a:t/>
            </a:r>
            <a:br>
              <a:rPr lang="en-US" sz="1300" dirty="0"/>
            </a:br>
            <a:r>
              <a:rPr lang="en-US" sz="1300" dirty="0" smtClean="0"/>
              <a:t/>
            </a:r>
            <a:br>
              <a:rPr lang="en-US" sz="1300" dirty="0" smtClean="0"/>
            </a:br>
            <a:r>
              <a:rPr lang="en-US" sz="1300" dirty="0"/>
              <a:t/>
            </a:r>
            <a:br>
              <a:rPr lang="en-US" sz="1300" dirty="0"/>
            </a:br>
            <a:r>
              <a:rPr lang="en-US" sz="1300" dirty="0" smtClean="0"/>
              <a:t/>
            </a:r>
            <a:br>
              <a:rPr lang="en-US" sz="1300" dirty="0" smtClean="0"/>
            </a:br>
            <a:r>
              <a:rPr lang="en-US" sz="3600" dirty="0" smtClean="0"/>
              <a:t>Why do you do this work?</a:t>
            </a: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1600" dirty="0"/>
              <a:t/>
            </a:r>
            <a:br>
              <a:rPr lang="en-US" sz="1600" dirty="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endParaRPr lang="en-US" sz="360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rot="21193381">
            <a:off x="1681345" y="3584138"/>
            <a:ext cx="742950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85239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a:t>
            </a:r>
            <a:endParaRPr lang="en-US" dirty="0"/>
          </a:p>
        </p:txBody>
      </p:sp>
      <p:sp>
        <p:nvSpPr>
          <p:cNvPr id="3" name="Content Placeholder 2"/>
          <p:cNvSpPr>
            <a:spLocks noGrp="1"/>
          </p:cNvSpPr>
          <p:nvPr>
            <p:ph sz="half" idx="1"/>
          </p:nvPr>
        </p:nvSpPr>
        <p:spPr>
          <a:xfrm>
            <a:off x="776613" y="2198318"/>
            <a:ext cx="5536504" cy="4023360"/>
          </a:xfrm>
        </p:spPr>
        <p:txBody>
          <a:bodyPr>
            <a:noAutofit/>
          </a:bodyPr>
          <a:lstStyle/>
          <a:p>
            <a:pPr>
              <a:lnSpc>
                <a:spcPct val="100000"/>
              </a:lnSpc>
            </a:pPr>
            <a:r>
              <a:rPr lang="en-US" sz="2800" dirty="0" smtClean="0"/>
              <a:t>Jani Koester</a:t>
            </a:r>
          </a:p>
          <a:p>
            <a:pPr>
              <a:lnSpc>
                <a:spcPct val="100000"/>
              </a:lnSpc>
            </a:pPr>
            <a:r>
              <a:rPr lang="en-US" sz="2800" dirty="0" smtClean="0"/>
              <a:t>TEP – Transition Education Program</a:t>
            </a:r>
          </a:p>
          <a:p>
            <a:pPr>
              <a:lnSpc>
                <a:spcPct val="100000"/>
              </a:lnSpc>
            </a:pPr>
            <a:r>
              <a:rPr lang="en-US" sz="2800" dirty="0" smtClean="0"/>
              <a:t>Madison Metropolitan School District</a:t>
            </a:r>
            <a:endParaRPr lang="en-US" sz="2800" dirty="0"/>
          </a:p>
          <a:p>
            <a:pPr>
              <a:lnSpc>
                <a:spcPct val="100000"/>
              </a:lnSpc>
            </a:pPr>
            <a:r>
              <a:rPr lang="en-US" sz="2800" dirty="0" smtClean="0"/>
              <a:t>545 W Dayton, Madison WI</a:t>
            </a:r>
          </a:p>
          <a:p>
            <a:pPr>
              <a:lnSpc>
                <a:spcPct val="100000"/>
              </a:lnSpc>
            </a:pPr>
            <a:r>
              <a:rPr lang="en-US" sz="2800" dirty="0" smtClean="0"/>
              <a:t>(608) 204-2063</a:t>
            </a:r>
          </a:p>
          <a:p>
            <a:pPr>
              <a:lnSpc>
                <a:spcPct val="100000"/>
              </a:lnSpc>
            </a:pPr>
            <a:r>
              <a:rPr lang="en-US" sz="2800" dirty="0" smtClean="0"/>
              <a:t>jkoester@Madison.k12.wi.us</a:t>
            </a:r>
            <a:endParaRPr lang="en-US" sz="2800" dirty="0"/>
          </a:p>
        </p:txBody>
      </p:sp>
      <p:sp>
        <p:nvSpPr>
          <p:cNvPr id="4" name="Content Placeholder 3"/>
          <p:cNvSpPr>
            <a:spLocks noGrp="1"/>
          </p:cNvSpPr>
          <p:nvPr>
            <p:ph sz="half" idx="2"/>
          </p:nvPr>
        </p:nvSpPr>
        <p:spPr>
          <a:xfrm>
            <a:off x="6465309" y="2084832"/>
            <a:ext cx="5171370" cy="4023360"/>
          </a:xfrm>
        </p:spPr>
        <p:txBody>
          <a:bodyPr>
            <a:normAutofit/>
          </a:bodyPr>
          <a:lstStyle/>
          <a:p>
            <a:pPr>
              <a:lnSpc>
                <a:spcPct val="100000"/>
              </a:lnSpc>
            </a:pPr>
            <a:r>
              <a:rPr lang="en-US" sz="2800" dirty="0" smtClean="0"/>
              <a:t>Torrie Kopp Mueller</a:t>
            </a:r>
          </a:p>
          <a:p>
            <a:pPr>
              <a:lnSpc>
                <a:spcPct val="100000"/>
              </a:lnSpc>
            </a:pPr>
            <a:r>
              <a:rPr lang="en-US" sz="2800" dirty="0" err="1" smtClean="0"/>
              <a:t>CoC</a:t>
            </a:r>
            <a:r>
              <a:rPr lang="en-US" sz="2800" dirty="0" smtClean="0"/>
              <a:t> Coordinator</a:t>
            </a:r>
          </a:p>
          <a:p>
            <a:pPr>
              <a:lnSpc>
                <a:spcPct val="100000"/>
              </a:lnSpc>
            </a:pPr>
            <a:r>
              <a:rPr lang="en-US" sz="2800" dirty="0" smtClean="0"/>
              <a:t>Madison/Dane County </a:t>
            </a:r>
            <a:r>
              <a:rPr lang="en-US" sz="2800" dirty="0" err="1" smtClean="0"/>
              <a:t>CoC</a:t>
            </a:r>
            <a:endParaRPr lang="en-US" sz="2800" dirty="0" smtClean="0"/>
          </a:p>
          <a:p>
            <a:pPr>
              <a:lnSpc>
                <a:spcPct val="100000"/>
              </a:lnSpc>
            </a:pPr>
            <a:r>
              <a:rPr lang="en-US" sz="2800" dirty="0" smtClean="0"/>
              <a:t>(608) 266-6254</a:t>
            </a:r>
          </a:p>
          <a:p>
            <a:pPr>
              <a:lnSpc>
                <a:spcPct val="100000"/>
              </a:lnSpc>
            </a:pPr>
            <a:r>
              <a:rPr lang="en-US" sz="2800" dirty="0" smtClean="0"/>
              <a:t>tkoppmueller@cityofmadison.com</a:t>
            </a:r>
            <a:endParaRPr lang="en-US" sz="2800" dirty="0"/>
          </a:p>
        </p:txBody>
      </p:sp>
    </p:spTree>
    <p:extLst>
      <p:ext uri="{BB962C8B-B14F-4D97-AF65-F5344CB8AC3E}">
        <p14:creationId xmlns:p14="http://schemas.microsoft.com/office/powerpoint/2010/main" val="1802618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 NAEHCY Conference 2017</a:t>
            </a:r>
            <a:endParaRPr lang="en-US" dirty="0"/>
          </a:p>
        </p:txBody>
      </p:sp>
      <p:sp>
        <p:nvSpPr>
          <p:cNvPr id="3" name="Content Placeholder 2"/>
          <p:cNvSpPr>
            <a:spLocks noGrp="1"/>
          </p:cNvSpPr>
          <p:nvPr>
            <p:ph idx="1"/>
          </p:nvPr>
        </p:nvSpPr>
        <p:spPr>
          <a:xfrm>
            <a:off x="1024128" y="1778696"/>
            <a:ext cx="9720073" cy="4530664"/>
          </a:xfrm>
        </p:spPr>
        <p:txBody>
          <a:bodyPr/>
          <a:lstStyle/>
          <a:p>
            <a:pPr>
              <a:buFont typeface="Wingdings" panose="05000000000000000000" pitchFamily="2" charset="2"/>
              <a:buChar char="v"/>
            </a:pPr>
            <a:r>
              <a:rPr lang="en-US" sz="2800" dirty="0" smtClean="0"/>
              <a:t>Who is in the Room?</a:t>
            </a:r>
          </a:p>
          <a:p>
            <a:pPr>
              <a:buFont typeface="Wingdings" panose="05000000000000000000" pitchFamily="2" charset="2"/>
              <a:buChar char="v"/>
            </a:pPr>
            <a:r>
              <a:rPr lang="en-US" sz="2800" dirty="0" smtClean="0"/>
              <a:t>Finding </a:t>
            </a:r>
            <a:r>
              <a:rPr lang="en-US" sz="2800" dirty="0"/>
              <a:t>Our Common </a:t>
            </a:r>
            <a:r>
              <a:rPr lang="en-US" sz="2800" dirty="0" smtClean="0"/>
              <a:t>Ground</a:t>
            </a:r>
          </a:p>
          <a:p>
            <a:pPr>
              <a:buFont typeface="Wingdings" panose="05000000000000000000" pitchFamily="2" charset="2"/>
              <a:buChar char="v"/>
            </a:pPr>
            <a:r>
              <a:rPr lang="en-US" sz="2800" dirty="0"/>
              <a:t>A </a:t>
            </a:r>
            <a:r>
              <a:rPr lang="en-US" sz="2800" dirty="0" smtClean="0"/>
              <a:t>Lay </a:t>
            </a:r>
            <a:r>
              <a:rPr lang="en-US" sz="2800" dirty="0"/>
              <a:t>of the </a:t>
            </a:r>
            <a:r>
              <a:rPr lang="en-US" sz="2800" dirty="0" smtClean="0"/>
              <a:t>Land</a:t>
            </a:r>
          </a:p>
          <a:p>
            <a:pPr>
              <a:buFont typeface="Wingdings" panose="05000000000000000000" pitchFamily="2" charset="2"/>
              <a:buChar char="v"/>
            </a:pPr>
            <a:r>
              <a:rPr lang="en-US" sz="2800" dirty="0" smtClean="0"/>
              <a:t>Definitions</a:t>
            </a:r>
          </a:p>
          <a:p>
            <a:pPr>
              <a:buFont typeface="Wingdings" panose="05000000000000000000" pitchFamily="2" charset="2"/>
              <a:buChar char="v"/>
            </a:pPr>
            <a:r>
              <a:rPr lang="en-US" sz="2800" dirty="0" smtClean="0"/>
              <a:t>Collaboration</a:t>
            </a:r>
          </a:p>
          <a:p>
            <a:pPr>
              <a:buFont typeface="Wingdings" panose="05000000000000000000" pitchFamily="2" charset="2"/>
              <a:buChar char="v"/>
            </a:pPr>
            <a:r>
              <a:rPr lang="en-US" sz="2800" dirty="0" smtClean="0"/>
              <a:t>Conflict</a:t>
            </a:r>
            <a:r>
              <a:rPr lang="en-US" sz="2800" dirty="0"/>
              <a:t>: It’s going to </a:t>
            </a:r>
            <a:r>
              <a:rPr lang="en-US" sz="2800" dirty="0" smtClean="0"/>
              <a:t>happen</a:t>
            </a:r>
          </a:p>
          <a:p>
            <a:pPr>
              <a:buFont typeface="Wingdings" panose="05000000000000000000" pitchFamily="2" charset="2"/>
              <a:buChar char="v"/>
            </a:pPr>
            <a:r>
              <a:rPr lang="en-US" sz="3200" dirty="0"/>
              <a:t>Winning: when collaboration works</a:t>
            </a:r>
            <a:endParaRPr lang="en-US" sz="2800" dirty="0" smtClean="0"/>
          </a:p>
          <a:p>
            <a:pPr>
              <a:buFont typeface="Wingdings" panose="05000000000000000000" pitchFamily="2" charset="2"/>
              <a:buChar char="v"/>
            </a:pPr>
            <a:endParaRPr lang="en-US" sz="2800" dirty="0" smtClean="0"/>
          </a:p>
          <a:p>
            <a:endParaRPr lang="en-US" dirty="0"/>
          </a:p>
        </p:txBody>
      </p:sp>
    </p:spTree>
    <p:extLst>
      <p:ext uri="{BB962C8B-B14F-4D97-AF65-F5344CB8AC3E}">
        <p14:creationId xmlns:p14="http://schemas.microsoft.com/office/powerpoint/2010/main" val="356510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lay of the Land	</a:t>
            </a:r>
            <a:endParaRPr lang="en-US" dirty="0"/>
          </a:p>
        </p:txBody>
      </p:sp>
      <p:sp>
        <p:nvSpPr>
          <p:cNvPr id="3" name="Text Placeholder 2"/>
          <p:cNvSpPr>
            <a:spLocks noGrp="1"/>
          </p:cNvSpPr>
          <p:nvPr>
            <p:ph type="body" idx="1"/>
          </p:nvPr>
        </p:nvSpPr>
        <p:spPr/>
        <p:txBody>
          <a:bodyPr/>
          <a:lstStyle/>
          <a:p>
            <a:r>
              <a:rPr lang="en-US" dirty="0" smtClean="0"/>
              <a:t>Dane County and Madison Metropolitan School District</a:t>
            </a:r>
            <a:endParaRPr lang="en-US" dirty="0"/>
          </a:p>
        </p:txBody>
      </p:sp>
    </p:spTree>
    <p:extLst>
      <p:ext uri="{BB962C8B-B14F-4D97-AF65-F5344CB8AC3E}">
        <p14:creationId xmlns:p14="http://schemas.microsoft.com/office/powerpoint/2010/main" val="2411701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313" y="492022"/>
            <a:ext cx="9720072" cy="1499616"/>
          </a:xfrm>
        </p:spPr>
        <p:txBody>
          <a:bodyPr/>
          <a:lstStyle/>
          <a:p>
            <a:r>
              <a:rPr lang="en-US" dirty="0" smtClean="0"/>
              <a:t>Madison, Dane County, Wisconsin</a:t>
            </a:r>
            <a:endParaRPr lang="en-US" dirty="0"/>
          </a:p>
        </p:txBody>
      </p:sp>
      <p:sp>
        <p:nvSpPr>
          <p:cNvPr id="3" name="Content Placeholder 2"/>
          <p:cNvSpPr>
            <a:spLocks noGrp="1"/>
          </p:cNvSpPr>
          <p:nvPr>
            <p:ph idx="1"/>
          </p:nvPr>
        </p:nvSpPr>
        <p:spPr>
          <a:xfrm>
            <a:off x="933313" y="1766170"/>
            <a:ext cx="10628210" cy="4622104"/>
          </a:xfrm>
        </p:spPr>
        <p:txBody>
          <a:bodyPr>
            <a:noAutofit/>
          </a:bodyPr>
          <a:lstStyle/>
          <a:p>
            <a:pPr>
              <a:buFont typeface="Wingdings" panose="05000000000000000000" pitchFamily="2" charset="2"/>
              <a:buChar char="§"/>
            </a:pPr>
            <a:r>
              <a:rPr lang="en-US" sz="3200" dirty="0" smtClean="0"/>
              <a:t>Population: 252,551</a:t>
            </a:r>
          </a:p>
          <a:p>
            <a:pPr>
              <a:buFont typeface="Wingdings" panose="05000000000000000000" pitchFamily="2" charset="2"/>
              <a:buChar char="§"/>
            </a:pPr>
            <a:r>
              <a:rPr lang="en-US" sz="3200" dirty="0" smtClean="0"/>
              <a:t>Madison Metropolitan School District: approx. 25,0000 students</a:t>
            </a:r>
          </a:p>
          <a:p>
            <a:pPr>
              <a:buFont typeface="Wingdings" panose="05000000000000000000" pitchFamily="2" charset="2"/>
              <a:buChar char="§"/>
            </a:pPr>
            <a:r>
              <a:rPr lang="en-US" sz="3200" dirty="0" smtClean="0"/>
              <a:t>2016-2017 school year 1,400 students or 5.6% of the population identified as homeless according to Department of Education. Oct 26, 692 students have been identified</a:t>
            </a:r>
          </a:p>
          <a:p>
            <a:pPr>
              <a:buFont typeface="Wingdings" panose="05000000000000000000" pitchFamily="2" charset="2"/>
              <a:buChar char="§"/>
            </a:pPr>
            <a:r>
              <a:rPr lang="en-US" sz="3200" dirty="0" smtClean="0"/>
              <a:t>140 families on the HUD Housing Priority List</a:t>
            </a:r>
          </a:p>
          <a:p>
            <a:pPr lvl="1">
              <a:buFont typeface="Wingdings" panose="05000000000000000000" pitchFamily="2" charset="2"/>
              <a:buChar char="§"/>
            </a:pPr>
            <a:r>
              <a:rPr lang="en-US" sz="2800" dirty="0" smtClean="0"/>
              <a:t>19 identified as Chronic</a:t>
            </a:r>
          </a:p>
          <a:p>
            <a:pPr lvl="1">
              <a:buFont typeface="Wingdings" panose="05000000000000000000" pitchFamily="2" charset="2"/>
              <a:buChar char="§"/>
            </a:pPr>
            <a:r>
              <a:rPr lang="en-US" sz="2800" dirty="0" smtClean="0"/>
              <a:t>4 identified as having a Veteran in the household</a:t>
            </a:r>
          </a:p>
          <a:p>
            <a:pPr lvl="1">
              <a:buFont typeface="Wingdings" panose="05000000000000000000" pitchFamily="2" charset="2"/>
              <a:buChar char="§"/>
            </a:pPr>
            <a:r>
              <a:rPr lang="en-US" sz="3200" dirty="0" smtClean="0">
                <a:hlinkClick r:id="rId2"/>
              </a:rPr>
              <a:t>HSC (</a:t>
            </a:r>
            <a:r>
              <a:rPr lang="en-US" sz="3200" dirty="0" err="1" smtClean="0">
                <a:hlinkClick r:id="rId2"/>
              </a:rPr>
              <a:t>CoC</a:t>
            </a:r>
            <a:r>
              <a:rPr lang="en-US" sz="3200" dirty="0" smtClean="0">
                <a:hlinkClick r:id="rId2"/>
              </a:rPr>
              <a:t>) website </a:t>
            </a:r>
            <a:endParaRPr lang="en-US" sz="3200" dirty="0"/>
          </a:p>
        </p:txBody>
      </p:sp>
      <p:pic>
        <p:nvPicPr>
          <p:cNvPr id="4" name="Picture 3"/>
          <p:cNvPicPr>
            <a:picLocks noChangeAspect="1"/>
          </p:cNvPicPr>
          <p:nvPr/>
        </p:nvPicPr>
        <p:blipFill>
          <a:blip r:embed="rId3"/>
          <a:stretch>
            <a:fillRect/>
          </a:stretch>
        </p:blipFill>
        <p:spPr>
          <a:xfrm>
            <a:off x="8448166" y="313142"/>
            <a:ext cx="2781300" cy="1857375"/>
          </a:xfrm>
          <a:prstGeom prst="rect">
            <a:avLst/>
          </a:prstGeom>
        </p:spPr>
      </p:pic>
    </p:spTree>
    <p:extLst>
      <p:ext uri="{BB962C8B-B14F-4D97-AF65-F5344CB8AC3E}">
        <p14:creationId xmlns:p14="http://schemas.microsoft.com/office/powerpoint/2010/main" val="3935151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446" y="276654"/>
            <a:ext cx="9720072" cy="1406422"/>
          </a:xfrm>
        </p:spPr>
        <p:txBody>
          <a:bodyPr/>
          <a:lstStyle/>
          <a:p>
            <a:r>
              <a:rPr lang="en-US" dirty="0" smtClean="0"/>
              <a:t>Staffing for this work</a:t>
            </a:r>
            <a:endParaRPr lang="en-US" dirty="0"/>
          </a:p>
        </p:txBody>
      </p:sp>
      <p:sp>
        <p:nvSpPr>
          <p:cNvPr id="3" name="Text Placeholder 2"/>
          <p:cNvSpPr>
            <a:spLocks noGrp="1"/>
          </p:cNvSpPr>
          <p:nvPr>
            <p:ph type="body" idx="1"/>
          </p:nvPr>
        </p:nvSpPr>
        <p:spPr>
          <a:xfrm>
            <a:off x="1041602" y="1271596"/>
            <a:ext cx="4754880" cy="822960"/>
          </a:xfrm>
        </p:spPr>
        <p:txBody>
          <a:bodyPr>
            <a:normAutofit/>
          </a:bodyPr>
          <a:lstStyle/>
          <a:p>
            <a:r>
              <a:rPr lang="en-US" sz="3600" b="1" dirty="0" smtClean="0"/>
              <a:t>Continuum of Care</a:t>
            </a:r>
            <a:r>
              <a:rPr lang="en-US" sz="3200" dirty="0" smtClean="0"/>
              <a:t>	</a:t>
            </a:r>
            <a:endParaRPr lang="en-US" sz="3200" dirty="0"/>
          </a:p>
        </p:txBody>
      </p:sp>
      <p:sp>
        <p:nvSpPr>
          <p:cNvPr id="4" name="Content Placeholder 3"/>
          <p:cNvSpPr>
            <a:spLocks noGrp="1"/>
          </p:cNvSpPr>
          <p:nvPr>
            <p:ph sz="half" idx="2"/>
          </p:nvPr>
        </p:nvSpPr>
        <p:spPr>
          <a:xfrm>
            <a:off x="936446" y="1873076"/>
            <a:ext cx="6266020" cy="4634195"/>
          </a:xfrm>
        </p:spPr>
        <p:txBody>
          <a:bodyPr>
            <a:normAutofit fontScale="92500"/>
          </a:bodyPr>
          <a:lstStyle/>
          <a:p>
            <a:r>
              <a:rPr lang="en-US" sz="2800" dirty="0" smtClean="0"/>
              <a:t>* </a:t>
            </a:r>
            <a:r>
              <a:rPr lang="en-US" sz="3000" dirty="0" smtClean="0"/>
              <a:t>50 agencies </a:t>
            </a:r>
          </a:p>
          <a:p>
            <a:pPr lvl="1"/>
            <a:r>
              <a:rPr lang="en-US" sz="2400" dirty="0" smtClean="0"/>
              <a:t>Many, many staff</a:t>
            </a:r>
          </a:p>
          <a:p>
            <a:pPr lvl="1"/>
            <a:endParaRPr lang="en-US" sz="1100" dirty="0" smtClean="0"/>
          </a:p>
          <a:p>
            <a:pPr marL="128016" lvl="1" indent="0">
              <a:buNone/>
            </a:pPr>
            <a:r>
              <a:rPr lang="en-US" sz="2800" dirty="0" smtClean="0"/>
              <a:t>*</a:t>
            </a:r>
            <a:r>
              <a:rPr lang="en-US" sz="3000" dirty="0" err="1" smtClean="0"/>
              <a:t>CoC</a:t>
            </a:r>
            <a:r>
              <a:rPr lang="en-US" sz="3000" dirty="0" smtClean="0"/>
              <a:t> Board of Directors</a:t>
            </a:r>
          </a:p>
          <a:p>
            <a:pPr lvl="1"/>
            <a:r>
              <a:rPr lang="en-US" sz="2400" dirty="0" smtClean="0"/>
              <a:t> 12 members</a:t>
            </a:r>
          </a:p>
          <a:p>
            <a:pPr marL="128016" lvl="1" indent="0">
              <a:buNone/>
            </a:pPr>
            <a:endParaRPr lang="en-US" sz="1200" dirty="0"/>
          </a:p>
          <a:p>
            <a:pPr marL="128016" lvl="1" indent="0">
              <a:buNone/>
            </a:pPr>
            <a:r>
              <a:rPr lang="en-US" sz="2800" dirty="0" smtClean="0"/>
              <a:t>*</a:t>
            </a:r>
            <a:r>
              <a:rPr lang="en-US" sz="3000" dirty="0" smtClean="0"/>
              <a:t>1 </a:t>
            </a:r>
            <a:r>
              <a:rPr lang="en-US" sz="3000" dirty="0" err="1" smtClean="0"/>
              <a:t>CoC</a:t>
            </a:r>
            <a:r>
              <a:rPr lang="en-US" sz="3000" dirty="0" smtClean="0"/>
              <a:t> Coordinator</a:t>
            </a:r>
            <a:endParaRPr lang="en-US" sz="2800" dirty="0" smtClean="0"/>
          </a:p>
          <a:p>
            <a:pPr lvl="1"/>
            <a:r>
              <a:rPr lang="en-US" sz="2400" dirty="0" smtClean="0"/>
              <a:t>Hired in February 2017</a:t>
            </a:r>
          </a:p>
          <a:p>
            <a:pPr lvl="1"/>
            <a:r>
              <a:rPr lang="en-US" sz="2400" dirty="0" smtClean="0"/>
              <a:t>Lead HUD NOFA Process</a:t>
            </a:r>
          </a:p>
          <a:p>
            <a:pPr lvl="1"/>
            <a:r>
              <a:rPr lang="en-US" sz="2400" dirty="0" smtClean="0"/>
              <a:t>Monitor and Evaluate HUD funded programs</a:t>
            </a:r>
          </a:p>
          <a:p>
            <a:pPr lvl="1"/>
            <a:r>
              <a:rPr lang="en-US" sz="2400" dirty="0" smtClean="0"/>
              <a:t>Ensure that community is meeting HUD’s requirements</a:t>
            </a:r>
          </a:p>
          <a:p>
            <a:pPr lvl="1"/>
            <a:r>
              <a:rPr lang="en-US" sz="2400" dirty="0" smtClean="0"/>
              <a:t>Work to prevent and end homelessness</a:t>
            </a:r>
          </a:p>
          <a:p>
            <a:pPr lvl="1"/>
            <a:endParaRPr lang="en-US" dirty="0" smtClean="0"/>
          </a:p>
          <a:p>
            <a:endParaRPr lang="en-US" dirty="0"/>
          </a:p>
        </p:txBody>
      </p:sp>
      <p:sp>
        <p:nvSpPr>
          <p:cNvPr id="5" name="Text Placeholder 4"/>
          <p:cNvSpPr>
            <a:spLocks noGrp="1"/>
          </p:cNvSpPr>
          <p:nvPr>
            <p:ph type="body" sz="quarter" idx="3"/>
          </p:nvPr>
        </p:nvSpPr>
        <p:spPr>
          <a:xfrm>
            <a:off x="6206271" y="1271596"/>
            <a:ext cx="4754880" cy="822960"/>
          </a:xfrm>
        </p:spPr>
        <p:txBody>
          <a:bodyPr>
            <a:normAutofit/>
          </a:bodyPr>
          <a:lstStyle/>
          <a:p>
            <a:r>
              <a:rPr lang="en-US" sz="3600" b="1" dirty="0" smtClean="0"/>
              <a:t>School District</a:t>
            </a:r>
            <a:endParaRPr lang="en-US" sz="3600" b="1" dirty="0"/>
          </a:p>
        </p:txBody>
      </p:sp>
      <p:sp>
        <p:nvSpPr>
          <p:cNvPr id="6" name="Content Placeholder 5"/>
          <p:cNvSpPr>
            <a:spLocks noGrp="1"/>
          </p:cNvSpPr>
          <p:nvPr>
            <p:ph sz="quarter" idx="4"/>
          </p:nvPr>
        </p:nvSpPr>
        <p:spPr>
          <a:xfrm>
            <a:off x="6405748" y="1970002"/>
            <a:ext cx="4754880" cy="3341572"/>
          </a:xfrm>
        </p:spPr>
        <p:txBody>
          <a:bodyPr>
            <a:normAutofit/>
          </a:bodyPr>
          <a:lstStyle/>
          <a:p>
            <a:r>
              <a:rPr lang="en-US" sz="2800" dirty="0" smtClean="0"/>
              <a:t>* Homeless </a:t>
            </a:r>
            <a:r>
              <a:rPr lang="en-US" sz="2800" dirty="0"/>
              <a:t>Liaison </a:t>
            </a:r>
            <a:endParaRPr lang="en-US" sz="2800" dirty="0" smtClean="0"/>
          </a:p>
          <a:p>
            <a:r>
              <a:rPr lang="en-US" sz="2800" dirty="0" smtClean="0"/>
              <a:t>* TEP team - 3 staff </a:t>
            </a:r>
          </a:p>
          <a:p>
            <a:endParaRPr lang="en-US" sz="2800" dirty="0" smtClean="0"/>
          </a:p>
        </p:txBody>
      </p:sp>
    </p:spTree>
    <p:extLst>
      <p:ext uri="{BB962C8B-B14F-4D97-AF65-F5344CB8AC3E}">
        <p14:creationId xmlns:p14="http://schemas.microsoft.com/office/powerpoint/2010/main" val="2470465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600" y="4659681"/>
            <a:ext cx="3451964" cy="2079321"/>
          </a:xfrm>
          <a:prstGeom prst="rect">
            <a:avLst/>
          </a:prstGeom>
        </p:spPr>
      </p:pic>
    </p:spTree>
    <p:extLst>
      <p:ext uri="{BB962C8B-B14F-4D97-AF65-F5344CB8AC3E}">
        <p14:creationId xmlns:p14="http://schemas.microsoft.com/office/powerpoint/2010/main" val="1343731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a:t>
            </a:r>
            <a:r>
              <a:rPr lang="en-US" dirty="0" err="1" smtClean="0"/>
              <a:t>CoC</a:t>
            </a:r>
            <a:r>
              <a:rPr lang="en-US" dirty="0" smtClean="0"/>
              <a:t> do with the funds?</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600" dirty="0" smtClean="0"/>
              <a:t>Homeless Prevention</a:t>
            </a:r>
          </a:p>
          <a:p>
            <a:pPr>
              <a:buFont typeface="Arial" panose="020B0604020202020204" pitchFamily="34" charset="0"/>
              <a:buChar char="•"/>
            </a:pPr>
            <a:r>
              <a:rPr lang="en-US" sz="3600" dirty="0" smtClean="0"/>
              <a:t>Rapid Rehousing</a:t>
            </a:r>
          </a:p>
          <a:p>
            <a:pPr>
              <a:buFont typeface="Arial" panose="020B0604020202020204" pitchFamily="34" charset="0"/>
              <a:buChar char="•"/>
            </a:pPr>
            <a:r>
              <a:rPr lang="en-US" sz="3600" dirty="0" smtClean="0"/>
              <a:t>Emergency Shelter</a:t>
            </a:r>
          </a:p>
          <a:p>
            <a:pPr>
              <a:buFont typeface="Arial" panose="020B0604020202020204" pitchFamily="34" charset="0"/>
              <a:buChar char="•"/>
            </a:pPr>
            <a:r>
              <a:rPr lang="en-US" sz="3600" dirty="0" smtClean="0"/>
              <a:t>Permanent Supportive Housing</a:t>
            </a:r>
          </a:p>
          <a:p>
            <a:pPr>
              <a:buFont typeface="Arial" panose="020B0604020202020204" pitchFamily="34" charset="0"/>
              <a:buChar char="•"/>
            </a:pPr>
            <a:r>
              <a:rPr lang="en-US" sz="3600" dirty="0" smtClean="0"/>
              <a:t>Transitional Housing</a:t>
            </a:r>
            <a:endParaRPr lang="en-US" sz="3600" dirty="0"/>
          </a:p>
        </p:txBody>
      </p:sp>
    </p:spTree>
    <p:extLst>
      <p:ext uri="{BB962C8B-B14F-4D97-AF65-F5344CB8AC3E}">
        <p14:creationId xmlns:p14="http://schemas.microsoft.com/office/powerpoint/2010/main" val="7639229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686</TotalTime>
  <Words>1577</Words>
  <Application>Microsoft Office PowerPoint</Application>
  <PresentationFormat>Widescreen</PresentationFormat>
  <Paragraphs>204</Paragraphs>
  <Slides>30</Slides>
  <Notes>4</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Times New Roman</vt:lpstr>
      <vt:lpstr>Tw Cen MT</vt:lpstr>
      <vt:lpstr>Tw Cen MT Condensed</vt:lpstr>
      <vt:lpstr>Wingdings</vt:lpstr>
      <vt:lpstr>Wingdings 3</vt:lpstr>
      <vt:lpstr>Integral</vt:lpstr>
      <vt:lpstr>HUD Definition, Dept. of Ed Definition: From Boxing to Dancing</vt:lpstr>
      <vt:lpstr>Finding Our Common Ground </vt:lpstr>
      <vt:lpstr>Who is in the room?       Why do you do this work?              </vt:lpstr>
      <vt:lpstr>Agenda - NAEHCY Conference 2017</vt:lpstr>
      <vt:lpstr>A lay of the Land </vt:lpstr>
      <vt:lpstr>Madison, Dane County, Wisconsin</vt:lpstr>
      <vt:lpstr>Staffing for this work</vt:lpstr>
      <vt:lpstr>Definitions</vt:lpstr>
      <vt:lpstr>What does the CoC do with the funds?</vt:lpstr>
      <vt:lpstr>HUD Definition of Homelessness</vt:lpstr>
      <vt:lpstr>Hud definition Cont.</vt:lpstr>
      <vt:lpstr>Diversion!?</vt:lpstr>
      <vt:lpstr>What’s the difference?</vt:lpstr>
      <vt:lpstr>Two Federal Definitions of Homelessness</vt:lpstr>
      <vt:lpstr>NCHE (National Center for Homeless Education) </vt:lpstr>
      <vt:lpstr>HUD’s Continuum of Care</vt:lpstr>
      <vt:lpstr>Why does this matter?</vt:lpstr>
      <vt:lpstr>Collaboration</vt:lpstr>
      <vt:lpstr>How do I connect with my CoC? </vt:lpstr>
      <vt:lpstr>Collaboration best practices</vt:lpstr>
      <vt:lpstr>Concrete ways to collaborate</vt:lpstr>
      <vt:lpstr>HUD CoC Collaborative Application</vt:lpstr>
      <vt:lpstr>Madison/Dane CoC’s Answer</vt:lpstr>
      <vt:lpstr>conflict: It’s going to happen</vt:lpstr>
      <vt:lpstr>PowerPoint Presentation</vt:lpstr>
      <vt:lpstr>How to get through conflict?</vt:lpstr>
      <vt:lpstr>Winning: when collaboration works</vt:lpstr>
      <vt:lpstr>Successes</vt:lpstr>
      <vt:lpstr>Questions?</vt:lpstr>
      <vt:lpstr>Contact  INFO</vt:lpstr>
    </vt:vector>
  </TitlesOfParts>
  <Company>City of Madison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HUD Definition, Dept. of Ed Definition: From Boxing to Dancing</dc:title>
  <dc:creator>cdtak</dc:creator>
  <cp:lastModifiedBy>cdtak</cp:lastModifiedBy>
  <cp:revision>59</cp:revision>
  <dcterms:created xsi:type="dcterms:W3CDTF">2017-09-29T21:05:38Z</dcterms:created>
  <dcterms:modified xsi:type="dcterms:W3CDTF">2017-10-30T21:36:34Z</dcterms:modified>
</cp:coreProperties>
</file>