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271" r:id="rId4"/>
    <p:sldId id="258" r:id="rId5"/>
    <p:sldId id="280" r:id="rId6"/>
    <p:sldId id="267" r:id="rId7"/>
    <p:sldId id="282" r:id="rId8"/>
    <p:sldId id="289" r:id="rId9"/>
    <p:sldId id="281" r:id="rId10"/>
    <p:sldId id="279" r:id="rId11"/>
    <p:sldId id="269" r:id="rId12"/>
    <p:sldId id="270" r:id="rId13"/>
    <p:sldId id="274" r:id="rId14"/>
    <p:sldId id="275" r:id="rId15"/>
    <p:sldId id="259" r:id="rId16"/>
    <p:sldId id="260" r:id="rId17"/>
    <p:sldId id="263" r:id="rId18"/>
    <p:sldId id="264" r:id="rId19"/>
    <p:sldId id="290" r:id="rId20"/>
    <p:sldId id="278" r:id="rId21"/>
    <p:sldId id="265" r:id="rId22"/>
    <p:sldId id="266" r:id="rId23"/>
    <p:sldId id="292" r:id="rId24"/>
    <p:sldId id="283" r:id="rId25"/>
    <p:sldId id="273" r:id="rId26"/>
    <p:sldId id="276" r:id="rId27"/>
    <p:sldId id="277" r:id="rId28"/>
    <p:sldId id="293" r:id="rId29"/>
    <p:sldId id="295" r:id="rId30"/>
    <p:sldId id="296" r:id="rId31"/>
    <p:sldId id="297" r:id="rId32"/>
    <p:sldId id="261" r:id="rId33"/>
    <p:sldId id="284" r:id="rId34"/>
    <p:sldId id="294" r:id="rId35"/>
    <p:sldId id="268" r:id="rId36"/>
    <p:sldId id="286" r:id="rId37"/>
    <p:sldId id="285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ggy A Carlson" initials="PAC" lastIdx="1" clrIdx="0">
    <p:extLst>
      <p:ext uri="{19B8F6BF-5375-455C-9EA6-DF929625EA0E}">
        <p15:presenceInfo xmlns:p15="http://schemas.microsoft.com/office/powerpoint/2012/main" userId="S-1-5-21-3642064088-3622630699-830579469-82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81741" autoAdjust="0"/>
  </p:normalViewPr>
  <p:slideViewPr>
    <p:cSldViewPr snapToGrid="0">
      <p:cViewPr varScale="1">
        <p:scale>
          <a:sx n="88" d="100"/>
          <a:sy n="88" d="100"/>
        </p:scale>
        <p:origin x="1476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19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25T11:16:47.266" idx="1">
    <p:pos x="10" y="10"/>
    <p:text>jdfg;sdkfjg;kdsjg</p:text>
    <p:extLst>
      <p:ext uri="{C676402C-5697-4E1C-873F-D02D1690AC5C}">
        <p15:threadingInfo xmlns:p15="http://schemas.microsoft.com/office/powerpoint/2012/main" timeZoneBias="4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3DA60-7A6F-4F48-B2F3-B2698CAE54CE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84176-A952-4142-A542-A144E91D3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082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4A653-432F-41CC-8AF7-A122791F799D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EBAFD-B8D3-4D12-9461-C41BF9DC2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4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Peggy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EBAFD-B8D3-4D12-9461-C41BF9DC2E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66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Melanie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EBAFD-B8D3-4D12-9461-C41BF9DC2E1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55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Melanie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EBAFD-B8D3-4D12-9461-C41BF9DC2E1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408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Melanie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EBAFD-B8D3-4D12-9461-C41BF9DC2E1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8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Peggy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EBAFD-B8D3-4D12-9461-C41BF9DC2E1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949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Peggy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EBAFD-B8D3-4D12-9461-C41BF9DC2E1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53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Peggy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EBAFD-B8D3-4D12-9461-C41BF9DC2E1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61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Peggy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EBAFD-B8D3-4D12-9461-C41BF9DC2E1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396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Peggy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EBAFD-B8D3-4D12-9461-C41BF9DC2E1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076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Melanie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EBAFD-B8D3-4D12-9461-C41BF9DC2E1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582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Melanie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EBAFD-B8D3-4D12-9461-C41BF9DC2E1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24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Peggy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EBAFD-B8D3-4D12-9461-C41BF9DC2E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979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Melanie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EBAFD-B8D3-4D12-9461-C41BF9DC2E1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38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Melanie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EBAFD-B8D3-4D12-9461-C41BF9DC2E1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605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Melanie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EBAFD-B8D3-4D12-9461-C41BF9DC2E1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044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Melanie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EBAFD-B8D3-4D12-9461-C41BF9DC2E1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587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Peggy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EBAFD-B8D3-4D12-9461-C41BF9DC2E1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755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Peggy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EBAFD-B8D3-4D12-9461-C41BF9DC2E1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860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Peggy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EBAFD-B8D3-4D12-9461-C41BF9DC2E1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664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Peggy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EBAFD-B8D3-4D12-9461-C41BF9DC2E1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943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Peggy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EBAFD-B8D3-4D12-9461-C41BF9DC2E1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5665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Melanie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EBAFD-B8D3-4D12-9461-C41BF9DC2E1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17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Peggy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EBAFD-B8D3-4D12-9461-C41BF9DC2E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034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Melanie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EBAFD-B8D3-4D12-9461-C41BF9DC2E1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4676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Melanie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EBAFD-B8D3-4D12-9461-C41BF9DC2E1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3927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Melanie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EBAFD-B8D3-4D12-9461-C41BF9DC2E1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6346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Melanie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EBAFD-B8D3-4D12-9461-C41BF9DC2E1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4354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EBAFD-B8D3-4D12-9461-C41BF9DC2E1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401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EBAFD-B8D3-4D12-9461-C41BF9DC2E1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10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Peggy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EBAFD-B8D3-4D12-9461-C41BF9DC2E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62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Peggy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EBAFD-B8D3-4D12-9461-C41BF9DC2E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48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Peggy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EBAFD-B8D3-4D12-9461-C41BF9DC2E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504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Melanie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EBAFD-B8D3-4D12-9461-C41BF9DC2E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61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Melanie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EBAFD-B8D3-4D12-9461-C41BF9DC2E1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98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Melanie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EBAFD-B8D3-4D12-9461-C41BF9DC2E1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30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B5FBC8F7-6787-451C-ACF4-E2AC226087F0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D359AB2-769D-4C2C-991D-A412C7631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17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C8F7-6787-451C-ACF4-E2AC226087F0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59AB2-769D-4C2C-991D-A412C7631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36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C8F7-6787-451C-ACF4-E2AC226087F0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59AB2-769D-4C2C-991D-A412C7631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38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C8F7-6787-451C-ACF4-E2AC226087F0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59AB2-769D-4C2C-991D-A412C7631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5FBC8F7-6787-451C-ACF4-E2AC226087F0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7D359AB2-769D-4C2C-991D-A412C7631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6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C8F7-6787-451C-ACF4-E2AC226087F0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59AB2-769D-4C2C-991D-A412C7631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20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C8F7-6787-451C-ACF4-E2AC226087F0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59AB2-769D-4C2C-991D-A412C7631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19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C8F7-6787-451C-ACF4-E2AC226087F0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59AB2-769D-4C2C-991D-A412C7631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48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C8F7-6787-451C-ACF4-E2AC226087F0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59AB2-769D-4C2C-991D-A412C7631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76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C8F7-6787-451C-ACF4-E2AC226087F0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359AB2-769D-4C2C-991D-A412C7631C5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163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5FBC8F7-6787-451C-ACF4-E2AC226087F0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359AB2-769D-4C2C-991D-A412C7631C5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8445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FBC8F7-6787-451C-ACF4-E2AC226087F0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D359AB2-769D-4C2C-991D-A412C7631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9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45585846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86485450/7e089b122a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hyperlink" Target="http://beundivided.com/" TargetMode="External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elanie.green@evergreenps.org" TargetMode="External"/><Relationship Id="rId5" Type="http://schemas.openxmlformats.org/officeDocument/2006/relationships/hyperlink" Target="mailto:Peggy.Carlson@evergreenps.org" TargetMode="External"/><Relationship Id="rId4" Type="http://schemas.openxmlformats.org/officeDocument/2006/relationships/hyperlink" Target="http://cityservepdx.org/schools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 smtClean="0"/>
              <a:t>Faith-based coffee model: </a:t>
            </a:r>
            <a:r>
              <a:rPr lang="en-US" sz="4000" dirty="0" smtClean="0"/>
              <a:t>Engaging the faith community &amp; Social Service agencies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8853" y="4682062"/>
            <a:ext cx="9437297" cy="683568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The National Association for the Education of Homeless Children and Youth Conference</a:t>
            </a:r>
          </a:p>
          <a:p>
            <a:r>
              <a:rPr lang="en-US" dirty="0" smtClean="0"/>
              <a:t>October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47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Undivided 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i="1" dirty="0"/>
              <a:t>Undivided</a:t>
            </a:r>
            <a:r>
              <a:rPr lang="en-US" sz="3200" dirty="0"/>
              <a:t> documents the true story of how a suburban church unites with at-risk Roosevelt High School—once Portland, Oregon’s most outstanding but now failing and slated for closure—to create a beautiful transformation for students, the school and the volunteers serving it.</a:t>
            </a:r>
            <a:endParaRPr lang="en-US" sz="3200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vimeo.com/45585846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0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490" y="348305"/>
            <a:ext cx="10058400" cy="1371600"/>
          </a:xfrm>
        </p:spPr>
        <p:txBody>
          <a:bodyPr/>
          <a:lstStyle/>
          <a:p>
            <a:r>
              <a:rPr lang="en-US" b="1" dirty="0" smtClean="0"/>
              <a:t>A brief history of FBC: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489" y="1439917"/>
            <a:ext cx="10442027" cy="516057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b="1" dirty="0" smtClean="0"/>
              <a:t>Originally started as a network between DSHS and faith communities to support youth in foster care</a:t>
            </a:r>
          </a:p>
          <a:p>
            <a:pPr marL="0" indent="0">
              <a:buNone/>
            </a:pPr>
            <a:r>
              <a:rPr lang="en-US" sz="3000" b="1" dirty="0" smtClean="0"/>
              <a:t>Clark County Public Health issued 2011 Community Health Assessment</a:t>
            </a:r>
          </a:p>
          <a:p>
            <a:pPr lvl="1"/>
            <a:r>
              <a:rPr lang="en-US" sz="2600" dirty="0" smtClean="0"/>
              <a:t>It found children in central Vancouver had a </a:t>
            </a:r>
            <a:r>
              <a:rPr lang="en-US" sz="2600" b="1" dirty="0" smtClean="0"/>
              <a:t>greater risk for poor health </a:t>
            </a:r>
            <a:r>
              <a:rPr lang="en-US" sz="2600" dirty="0" smtClean="0"/>
              <a:t>due to poor birth outcomes, high rates of chronic disease, poor SES factors, lack of school readiness, and </a:t>
            </a:r>
            <a:r>
              <a:rPr lang="en-US" sz="2600" b="1" dirty="0" smtClean="0"/>
              <a:t>high risk for neglect and abuse</a:t>
            </a:r>
            <a:r>
              <a:rPr lang="en-US" sz="2600" dirty="0" smtClean="0"/>
              <a:t>.</a:t>
            </a:r>
          </a:p>
          <a:p>
            <a:pPr lvl="1"/>
            <a:r>
              <a:rPr lang="en-US" sz="2600" dirty="0" smtClean="0"/>
              <a:t>CCPH focused on </a:t>
            </a:r>
            <a:r>
              <a:rPr lang="en-US" sz="2600" b="1" dirty="0" smtClean="0"/>
              <a:t>improving conditions</a:t>
            </a:r>
            <a:r>
              <a:rPr lang="en-US" sz="2600" dirty="0" smtClean="0"/>
              <a:t> and </a:t>
            </a:r>
            <a:r>
              <a:rPr lang="en-US" sz="2600" b="1" dirty="0" smtClean="0"/>
              <a:t>building community</a:t>
            </a:r>
            <a:r>
              <a:rPr lang="en-US" sz="2600" dirty="0" smtClean="0"/>
              <a:t> and </a:t>
            </a:r>
            <a:r>
              <a:rPr lang="en-US" sz="2600" b="1" dirty="0" smtClean="0"/>
              <a:t>family resiliency</a:t>
            </a:r>
            <a:r>
              <a:rPr lang="en-US" sz="2600" dirty="0" smtClean="0"/>
              <a:t>.</a:t>
            </a:r>
          </a:p>
          <a:p>
            <a:pPr lvl="1"/>
            <a:r>
              <a:rPr lang="en-US" sz="2600" dirty="0" smtClean="0"/>
              <a:t>Identified </a:t>
            </a:r>
            <a:r>
              <a:rPr lang="en-US" sz="2600" b="1" dirty="0" smtClean="0"/>
              <a:t>faith communities </a:t>
            </a:r>
            <a:r>
              <a:rPr lang="en-US" sz="2600" dirty="0" smtClean="0"/>
              <a:t>and brought them together to find out how they could engage with larger community around them.</a:t>
            </a:r>
            <a:endParaRPr lang="en-US" sz="2600" b="1" dirty="0"/>
          </a:p>
          <a:p>
            <a:pPr marL="0" indent="0">
              <a:buNone/>
            </a:pPr>
            <a:r>
              <a:rPr lang="en-US" sz="3000" b="1" dirty="0" smtClean="0"/>
              <a:t>Vancouver </a:t>
            </a:r>
            <a:r>
              <a:rPr lang="en-US" sz="3000" b="1" dirty="0"/>
              <a:t>(west-side) Faith-Based Coffee launched in March 2012</a:t>
            </a:r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19069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84134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Evergreen (east-side) Faith-Based Coffee launched in February </a:t>
            </a:r>
            <a:r>
              <a:rPr lang="en-US" b="1" dirty="0" smtClean="0"/>
              <a:t>2015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353286"/>
            <a:ext cx="10058400" cy="393192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Superintendent hosted first Faith-School Partnership Breakfast in January 2015 </a:t>
            </a:r>
            <a:r>
              <a:rPr lang="en-US" sz="3200" dirty="0" smtClean="0"/>
              <a:t>which </a:t>
            </a:r>
            <a:r>
              <a:rPr lang="en-US" sz="3200" dirty="0" smtClean="0"/>
              <a:t>provided an opportunity to “kick-off” the Evergreen FBC Meetings</a:t>
            </a:r>
          </a:p>
          <a:p>
            <a:r>
              <a:rPr lang="en-US" sz="3200" dirty="0" smtClean="0"/>
              <a:t>Clear message </a:t>
            </a:r>
            <a:r>
              <a:rPr lang="en-US" sz="3200" dirty="0" smtClean="0"/>
              <a:t>that our district was supportive and encouraging of these </a:t>
            </a:r>
            <a:r>
              <a:rPr lang="en-US" sz="3200" dirty="0" smtClean="0"/>
              <a:t>partnerships</a:t>
            </a:r>
          </a:p>
          <a:p>
            <a:r>
              <a:rPr lang="en-US" sz="3200" dirty="0" smtClean="0"/>
              <a:t>Personal </a:t>
            </a:r>
            <a:r>
              <a:rPr lang="en-US" sz="3200" dirty="0" smtClean="0"/>
              <a:t>invitation </a:t>
            </a:r>
            <a:r>
              <a:rPr lang="en-US" sz="3200" dirty="0" smtClean="0"/>
              <a:t>was key to bringing them to the table</a:t>
            </a:r>
            <a:endParaRPr lang="en-US" sz="2800" dirty="0" smtClean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04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Faith-School Partnership Breakfast	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35517"/>
            <a:ext cx="10058400" cy="4586303"/>
          </a:xfrm>
        </p:spPr>
        <p:txBody>
          <a:bodyPr>
            <a:noAutofit/>
          </a:bodyPr>
          <a:lstStyle/>
          <a:p>
            <a:r>
              <a:rPr lang="en-US" sz="2800" dirty="0" smtClean="0"/>
              <a:t>Annual event </a:t>
            </a:r>
            <a:r>
              <a:rPr lang="en-US" sz="2800" b="1" dirty="0" smtClean="0"/>
              <a:t>brings together church and school leadership</a:t>
            </a:r>
            <a:r>
              <a:rPr lang="en-US" sz="2800" dirty="0" smtClean="0"/>
              <a:t> to celebrate partnerships, accomplishments and strengthen existing relationships</a:t>
            </a:r>
          </a:p>
          <a:p>
            <a:r>
              <a:rPr lang="en-US" sz="2800" b="1" dirty="0" smtClean="0"/>
              <a:t>Highlight </a:t>
            </a:r>
            <a:r>
              <a:rPr lang="en-US" sz="2800" dirty="0" smtClean="0"/>
              <a:t>church-school partnerships and share stories of success </a:t>
            </a:r>
          </a:p>
          <a:p>
            <a:r>
              <a:rPr lang="en-US" sz="2800" dirty="0" smtClean="0"/>
              <a:t>Seating chart by </a:t>
            </a:r>
            <a:r>
              <a:rPr lang="en-US" sz="2800" b="1" dirty="0" smtClean="0"/>
              <a:t>geographical</a:t>
            </a:r>
            <a:r>
              <a:rPr lang="en-US" sz="2800" dirty="0" smtClean="0"/>
              <a:t> areas allows churches and</a:t>
            </a:r>
            <a:r>
              <a:rPr lang="en-US" sz="2800" b="1" dirty="0" smtClean="0"/>
              <a:t> </a:t>
            </a:r>
            <a:r>
              <a:rPr lang="en-US" sz="2800" dirty="0" smtClean="0"/>
              <a:t>schools </a:t>
            </a:r>
            <a:r>
              <a:rPr lang="en-US" sz="2800" b="1" dirty="0" smtClean="0"/>
              <a:t>connect</a:t>
            </a:r>
            <a:r>
              <a:rPr lang="en-US" sz="2800" dirty="0" smtClean="0"/>
              <a:t> to those closest to them</a:t>
            </a:r>
          </a:p>
          <a:p>
            <a:r>
              <a:rPr lang="en-US" sz="2800" dirty="0" smtClean="0"/>
              <a:t>Discussion questions for table talk during breakfast that provided an opportunity to </a:t>
            </a:r>
            <a:r>
              <a:rPr lang="en-US" sz="2800" b="1" dirty="0" smtClean="0"/>
              <a:t>share needs and resources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738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4236">
            <a:off x="6604976" y="3567374"/>
            <a:ext cx="3679510" cy="27596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3726">
            <a:off x="7484008" y="621907"/>
            <a:ext cx="4159753" cy="31198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2358">
            <a:off x="625043" y="596726"/>
            <a:ext cx="2754129" cy="36721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1443">
            <a:off x="3718202" y="646982"/>
            <a:ext cx="3848071" cy="28860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7418">
            <a:off x="1699086" y="3890357"/>
            <a:ext cx="4484424" cy="25224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4769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7275" y="971550"/>
            <a:ext cx="10058400" cy="5492312"/>
          </a:xfrm>
          <a:noFill/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2800" b="1" dirty="0"/>
              <a:t>Evergreen Public Schools partners with Evergreen Faith-Based Coffee to share information about the needs of the children and families we serve.</a:t>
            </a:r>
            <a:endParaRPr lang="en-US" sz="2800" dirty="0"/>
          </a:p>
          <a:p>
            <a:pPr marL="0" indent="0" fontAlgn="base">
              <a:buNone/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/>
              <a:t>Each month faith and community partners gather to: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/>
              <a:t>Support </a:t>
            </a:r>
            <a:r>
              <a:rPr lang="en-US" sz="2400" dirty="0"/>
              <a:t>community resiliency</a:t>
            </a:r>
            <a:br>
              <a:rPr lang="en-US" sz="2400" dirty="0"/>
            </a:br>
            <a:r>
              <a:rPr lang="en-US" sz="2400" b="1" dirty="0"/>
              <a:t>Serve</a:t>
            </a:r>
            <a:r>
              <a:rPr lang="en-US" sz="2400" dirty="0"/>
              <a:t> children, individuals and families</a:t>
            </a:r>
            <a:br>
              <a:rPr lang="en-US" sz="2400" dirty="0"/>
            </a:br>
            <a:r>
              <a:rPr lang="en-US" sz="2400" b="1" dirty="0"/>
              <a:t>Learn</a:t>
            </a:r>
            <a:r>
              <a:rPr lang="en-US" sz="2400" dirty="0"/>
              <a:t> about needs related to those we serve</a:t>
            </a:r>
            <a:br>
              <a:rPr lang="en-US" sz="2400" dirty="0"/>
            </a:br>
            <a:r>
              <a:rPr lang="en-US" sz="2400" b="1" dirty="0"/>
              <a:t>Share</a:t>
            </a:r>
            <a:r>
              <a:rPr lang="en-US" sz="2400" dirty="0"/>
              <a:t> information in a safe and inclusive environment</a:t>
            </a:r>
            <a:br>
              <a:rPr lang="en-US" sz="2400" dirty="0"/>
            </a:br>
            <a:r>
              <a:rPr lang="en-US" sz="2400" b="1" dirty="0"/>
              <a:t>Build</a:t>
            </a:r>
            <a:r>
              <a:rPr lang="en-US" sz="2400" dirty="0"/>
              <a:t> new relationships and partnerships</a:t>
            </a:r>
            <a:br>
              <a:rPr lang="en-US" sz="2400" dirty="0"/>
            </a:br>
            <a:r>
              <a:rPr lang="en-US" sz="2400" b="1" dirty="0"/>
              <a:t>Communicate</a:t>
            </a:r>
            <a:r>
              <a:rPr lang="en-US" sz="2400" dirty="0"/>
              <a:t> stories of impact</a:t>
            </a:r>
            <a:br>
              <a:rPr lang="en-US" sz="2400" dirty="0"/>
            </a:br>
            <a:r>
              <a:rPr lang="en-US" sz="2400" b="1" dirty="0"/>
              <a:t>Encourage</a:t>
            </a:r>
            <a:r>
              <a:rPr lang="en-US" sz="2400" dirty="0"/>
              <a:t> purposeful engagement and respectful conversation</a:t>
            </a:r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08375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FBC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vimeo.com/186485450/7e089b122a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04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439400" cy="1371600"/>
          </a:xfrm>
        </p:spPr>
        <p:txBody>
          <a:bodyPr>
            <a:normAutofit/>
          </a:bodyPr>
          <a:lstStyle/>
          <a:p>
            <a:r>
              <a:rPr lang="en-US" b="1" dirty="0" smtClean="0"/>
              <a:t>FBC: Getting started…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066800" y="1821820"/>
            <a:ext cx="10191750" cy="4746504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Identify</a:t>
            </a:r>
            <a:r>
              <a:rPr lang="en-US" sz="2800" dirty="0" smtClean="0"/>
              <a:t> key stakeholders in your community to participate</a:t>
            </a:r>
          </a:p>
          <a:p>
            <a:r>
              <a:rPr lang="en-US" sz="2800" dirty="0" smtClean="0"/>
              <a:t>Establish a </a:t>
            </a:r>
            <a:r>
              <a:rPr lang="en-US" sz="2800" b="1" dirty="0" smtClean="0"/>
              <a:t>planning committee </a:t>
            </a:r>
            <a:r>
              <a:rPr lang="en-US" sz="2800" dirty="0" smtClean="0"/>
              <a:t>that can help identify a church host, sponsors for coffee and snacks, and develop a plan for topics to cover at meetings</a:t>
            </a:r>
          </a:p>
          <a:p>
            <a:r>
              <a:rPr lang="en-US" sz="2800" b="1" dirty="0" smtClean="0"/>
              <a:t>Needs assessment </a:t>
            </a:r>
            <a:r>
              <a:rPr lang="en-US" sz="2800" dirty="0" smtClean="0"/>
              <a:t>– what is important and relevant to your community? </a:t>
            </a:r>
          </a:p>
          <a:p>
            <a:r>
              <a:rPr lang="en-US" sz="2800" dirty="0" smtClean="0"/>
              <a:t>Educate faith partners </a:t>
            </a:r>
            <a:r>
              <a:rPr lang="en-US" sz="2800" dirty="0"/>
              <a:t>by </a:t>
            </a:r>
            <a:r>
              <a:rPr lang="en-US" sz="2800" b="1" dirty="0"/>
              <a:t>sharing data</a:t>
            </a:r>
            <a:r>
              <a:rPr lang="en-US" sz="2800" dirty="0"/>
              <a:t> and about the needs and concerns of students and families in </a:t>
            </a:r>
            <a:r>
              <a:rPr lang="en-US" sz="2800" dirty="0" smtClean="0"/>
              <a:t>your district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35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Participating Members of FBC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19"/>
            <a:ext cx="4754880" cy="425005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900" b="1" dirty="0" smtClean="0"/>
              <a:t>Non-profits &amp; Social Service Agencies:</a:t>
            </a:r>
          </a:p>
          <a:p>
            <a:r>
              <a:rPr lang="en-US" dirty="0" smtClean="0"/>
              <a:t>Clark County Public Health</a:t>
            </a:r>
          </a:p>
          <a:p>
            <a:r>
              <a:rPr lang="en-US" dirty="0" smtClean="0"/>
              <a:t>National Alliance on Mental Illness </a:t>
            </a:r>
          </a:p>
          <a:p>
            <a:r>
              <a:rPr lang="en-US" dirty="0" smtClean="0"/>
              <a:t>Dept. of Social &amp; Health Services </a:t>
            </a:r>
          </a:p>
          <a:p>
            <a:r>
              <a:rPr lang="en-US" dirty="0" smtClean="0"/>
              <a:t>Child Protective Services </a:t>
            </a:r>
          </a:p>
          <a:p>
            <a:r>
              <a:rPr lang="en-US" dirty="0" smtClean="0"/>
              <a:t>Foster care programs</a:t>
            </a:r>
          </a:p>
          <a:p>
            <a:r>
              <a:rPr lang="en-US" dirty="0" smtClean="0"/>
              <a:t>Health care providers</a:t>
            </a:r>
          </a:p>
          <a:p>
            <a:r>
              <a:rPr lang="en-US" dirty="0" smtClean="0"/>
              <a:t>Washington State University</a:t>
            </a:r>
          </a:p>
          <a:p>
            <a:r>
              <a:rPr lang="en-US" dirty="0" smtClean="0"/>
              <a:t>Free Clinic of SW Washington</a:t>
            </a:r>
          </a:p>
          <a:p>
            <a:r>
              <a:rPr lang="en-US" dirty="0" smtClean="0"/>
              <a:t>Juvenile Justice</a:t>
            </a:r>
          </a:p>
          <a:p>
            <a:r>
              <a:rPr lang="en-US" dirty="0" smtClean="0"/>
              <a:t>Catholic Community Services</a:t>
            </a:r>
          </a:p>
          <a:p>
            <a:r>
              <a:rPr lang="en-US" dirty="0" smtClean="0"/>
              <a:t>Mentoring agencies</a:t>
            </a:r>
          </a:p>
          <a:p>
            <a:r>
              <a:rPr lang="en-US" dirty="0" smtClean="0"/>
              <a:t>Council for the Homeless…</a:t>
            </a:r>
          </a:p>
          <a:p>
            <a:pPr lvl="1"/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19"/>
            <a:ext cx="4754880" cy="425005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900" b="1" dirty="0" smtClean="0"/>
              <a:t>Faith-Based Partners:</a:t>
            </a:r>
          </a:p>
          <a:p>
            <a:r>
              <a:rPr lang="en-US" dirty="0" smtClean="0"/>
              <a:t>Cascade Park Baptist Church (Host)</a:t>
            </a:r>
          </a:p>
          <a:p>
            <a:r>
              <a:rPr lang="en-US" dirty="0" smtClean="0"/>
              <a:t>Church of Jesus Christ of Latter-day Saints</a:t>
            </a:r>
          </a:p>
          <a:p>
            <a:r>
              <a:rPr lang="en-US" dirty="0" smtClean="0"/>
              <a:t>St. Andrew Lutheran</a:t>
            </a:r>
          </a:p>
          <a:p>
            <a:r>
              <a:rPr lang="en-US" dirty="0" smtClean="0"/>
              <a:t>Columbia Presbyterian</a:t>
            </a:r>
          </a:p>
          <a:p>
            <a:r>
              <a:rPr lang="en-US" dirty="0" smtClean="0"/>
              <a:t>Beautiful Savior Lutheran Church</a:t>
            </a:r>
          </a:p>
          <a:p>
            <a:r>
              <a:rPr lang="en-US" dirty="0" smtClean="0"/>
              <a:t>Cascades Presbyterian</a:t>
            </a:r>
          </a:p>
          <a:p>
            <a:r>
              <a:rPr lang="en-US" dirty="0" smtClean="0"/>
              <a:t>Church of the Good Shepherd</a:t>
            </a:r>
          </a:p>
          <a:p>
            <a:r>
              <a:rPr lang="en-US" dirty="0" err="1" smtClean="0"/>
              <a:t>CrossPointe</a:t>
            </a:r>
            <a:r>
              <a:rPr lang="en-US" dirty="0" smtClean="0"/>
              <a:t> Baptist Church</a:t>
            </a:r>
          </a:p>
          <a:p>
            <a:r>
              <a:rPr lang="en-US" dirty="0" smtClean="0"/>
              <a:t>Orchards United Methodist Church</a:t>
            </a:r>
          </a:p>
          <a:p>
            <a:r>
              <a:rPr lang="en-US" dirty="0" smtClean="0"/>
              <a:t>Evergreen Bible Community Church</a:t>
            </a:r>
          </a:p>
          <a:p>
            <a:r>
              <a:rPr lang="en-US" dirty="0" smtClean="0"/>
              <a:t>Life Point Church</a:t>
            </a:r>
          </a:p>
          <a:p>
            <a:r>
              <a:rPr lang="en-US" dirty="0" smtClean="0"/>
              <a:t>Mill Plain United Methodist Church…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98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</a:t>
            </a:r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014194"/>
            <a:ext cx="10374086" cy="393192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Who </a:t>
            </a:r>
            <a:r>
              <a:rPr lang="en-US" sz="3200" b="1" dirty="0"/>
              <a:t>would you identify as a </a:t>
            </a:r>
            <a:r>
              <a:rPr lang="en-US" sz="3200" b="1" dirty="0" smtClean="0"/>
              <a:t>key stakeholder </a:t>
            </a:r>
            <a:r>
              <a:rPr lang="en-US" sz="3200" b="1" dirty="0"/>
              <a:t>that could help with the implementation of FBC? </a:t>
            </a:r>
            <a:endParaRPr lang="en-US" sz="3200" b="1" dirty="0" smtClean="0"/>
          </a:p>
          <a:p>
            <a:r>
              <a:rPr lang="en-US" sz="3200" b="1" dirty="0" smtClean="0"/>
              <a:t>Who </a:t>
            </a:r>
            <a:r>
              <a:rPr lang="en-US" sz="3200" b="1" dirty="0"/>
              <a:t>would you select to be on a planning committee</a:t>
            </a:r>
            <a:r>
              <a:rPr lang="en-US" sz="3200" b="1" dirty="0" smtClean="0"/>
              <a:t>?</a:t>
            </a:r>
          </a:p>
          <a:p>
            <a:r>
              <a:rPr lang="en-US" sz="3200" b="1" dirty="0" smtClean="0"/>
              <a:t>Who would benefit from this type of collaboration?</a:t>
            </a:r>
            <a:endParaRPr lang="en-US" sz="3200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102" name="Picture 6" descr="Image result for stakeholders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87" y="4823007"/>
            <a:ext cx="1597025" cy="166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73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2130725"/>
            <a:ext cx="9070848" cy="3303917"/>
          </a:xfrm>
        </p:spPr>
        <p:txBody>
          <a:bodyPr>
            <a:normAutofit fontScale="92500" lnSpcReduction="20000"/>
          </a:bodyPr>
          <a:lstStyle/>
          <a:p>
            <a:r>
              <a:rPr lang="en-US" sz="1900" i="1" dirty="0" smtClean="0"/>
              <a:t>Presented by</a:t>
            </a:r>
          </a:p>
          <a:p>
            <a:r>
              <a:rPr lang="en-US" sz="2600" dirty="0" smtClean="0"/>
              <a:t>Peggy Carlson, District Liaison for Students In Transition</a:t>
            </a:r>
          </a:p>
          <a:p>
            <a:r>
              <a:rPr lang="en-US" sz="2600" dirty="0" smtClean="0"/>
              <a:t>&amp;</a:t>
            </a:r>
          </a:p>
          <a:p>
            <a:r>
              <a:rPr lang="en-US" sz="2600" dirty="0" smtClean="0"/>
              <a:t>Melanie Green, Administrator of Family Engagement &amp; </a:t>
            </a:r>
            <a:br>
              <a:rPr lang="en-US" sz="2600" dirty="0" smtClean="0"/>
            </a:br>
            <a:r>
              <a:rPr lang="en-US" sz="2600" dirty="0" smtClean="0"/>
              <a:t>Family &amp; Community Resource Centers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Vancouver, Washington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573" y="3939545"/>
            <a:ext cx="1838950" cy="109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5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439400" cy="1371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 typical Faith-Based Coffee Meeting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066800" y="2103120"/>
            <a:ext cx="10191750" cy="40690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8:30 – 9:00: Welcome, Introductions &amp; Announcements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9:00 </a:t>
            </a:r>
            <a:r>
              <a:rPr lang="en-US" sz="2800" dirty="0"/>
              <a:t>–</a:t>
            </a:r>
            <a:r>
              <a:rPr lang="en-US" sz="2800" dirty="0" smtClean="0"/>
              <a:t> 10:00: Guest </a:t>
            </a:r>
            <a:r>
              <a:rPr lang="en-US" sz="2800" dirty="0" smtClean="0"/>
              <a:t>Presentation(s)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10:00 – 10:15: Table discussion, debrief and follow-up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10:15 – 10:30: Sharing and wrap-up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10:30 – 11:00: Optional Networking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46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417320"/>
            <a:ext cx="10439400" cy="1371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Topics for Faith-Based Coffee Meeting: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700" dirty="0" smtClean="0"/>
              <a:t>We </a:t>
            </a:r>
            <a:r>
              <a:rPr lang="en-US" sz="2700" dirty="0"/>
              <a:t>encourage you to cover topics relevant to your community and pull in partner agencies to share information.</a:t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066800" y="3252444"/>
            <a:ext cx="10191750" cy="2910231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School-Church Partnerships 101</a:t>
            </a:r>
          </a:p>
          <a:p>
            <a:r>
              <a:rPr lang="en-US" sz="2800" dirty="0" smtClean="0"/>
              <a:t>Foster Care supports needed in our community</a:t>
            </a:r>
          </a:p>
          <a:p>
            <a:r>
              <a:rPr lang="en-US" sz="2800" dirty="0" smtClean="0"/>
              <a:t>College Access &amp; Readiness</a:t>
            </a:r>
          </a:p>
          <a:p>
            <a:r>
              <a:rPr lang="en-US" sz="2800" dirty="0" smtClean="0"/>
              <a:t>Housing crisis in our community</a:t>
            </a:r>
          </a:p>
          <a:p>
            <a:r>
              <a:rPr lang="en-US" sz="2800" dirty="0" smtClean="0"/>
              <a:t>Cannabis Conversations: how to talk to kids about legalization of marijuana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85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014069"/>
            <a:ext cx="10439400" cy="147195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Topics for Faith-Based Coffee Meeting: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/>
              <a:t/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066800" y="1890065"/>
            <a:ext cx="10191750" cy="455805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National Alliance of Mental Illness – SEE ME Presentation</a:t>
            </a:r>
          </a:p>
          <a:p>
            <a:r>
              <a:rPr lang="en-US" sz="2800" dirty="0" smtClean="0"/>
              <a:t>Sex Trafficking</a:t>
            </a:r>
          </a:p>
          <a:p>
            <a:r>
              <a:rPr lang="en-US" sz="2800" dirty="0" smtClean="0"/>
              <a:t>Screening and discussion of Paper Tigers &amp; Undivided</a:t>
            </a:r>
          </a:p>
          <a:p>
            <a:r>
              <a:rPr lang="en-US" sz="2800" dirty="0" smtClean="0"/>
              <a:t>Adverse Childhood Experiences (ACEs)</a:t>
            </a:r>
          </a:p>
          <a:p>
            <a:r>
              <a:rPr lang="en-US" sz="2800" dirty="0" smtClean="0"/>
              <a:t>YWCA “Where We Live Presentation” focusing on keeping kids safe from sexual violence</a:t>
            </a:r>
          </a:p>
          <a:p>
            <a:r>
              <a:rPr lang="en-US" sz="2800" dirty="0" smtClean="0"/>
              <a:t>Mentoring Programs/Opportunities to engage in schools</a:t>
            </a:r>
          </a:p>
          <a:p>
            <a:r>
              <a:rPr lang="en-US" sz="2800" dirty="0" smtClean="0"/>
              <a:t>FBC Debrief and planning session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1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120"/>
            <a:ext cx="6218918" cy="3931920"/>
          </a:xfrm>
        </p:spPr>
        <p:txBody>
          <a:bodyPr>
            <a:normAutofit lnSpcReduction="10000"/>
          </a:bodyPr>
          <a:lstStyle/>
          <a:p>
            <a:r>
              <a:rPr lang="en-US" sz="3200" b="1" dirty="0"/>
              <a:t>What </a:t>
            </a:r>
            <a:r>
              <a:rPr lang="en-US" sz="3200" b="1" dirty="0" smtClean="0"/>
              <a:t>topics </a:t>
            </a:r>
            <a:r>
              <a:rPr lang="en-US" sz="3200" b="1" dirty="0"/>
              <a:t>could you explore relevant to your </a:t>
            </a:r>
            <a:r>
              <a:rPr lang="en-US" sz="3200" b="1" dirty="0" smtClean="0"/>
              <a:t>community</a:t>
            </a:r>
            <a:r>
              <a:rPr lang="en-US" sz="3200" b="1" dirty="0" smtClean="0"/>
              <a:t>?</a:t>
            </a:r>
          </a:p>
          <a:p>
            <a:pPr marL="0" indent="0">
              <a:buNone/>
            </a:pPr>
            <a:endParaRPr lang="en-US" sz="3200" b="1" dirty="0" smtClean="0"/>
          </a:p>
          <a:p>
            <a:r>
              <a:rPr lang="en-US" sz="3200" b="1" dirty="0" smtClean="0"/>
              <a:t>Which </a:t>
            </a:r>
            <a:r>
              <a:rPr lang="en-US" sz="3200" b="1" dirty="0"/>
              <a:t>agencies </a:t>
            </a:r>
            <a:r>
              <a:rPr lang="en-US" sz="3200" b="1" dirty="0" smtClean="0"/>
              <a:t>connected to those topics could </a:t>
            </a:r>
            <a:r>
              <a:rPr lang="en-US" sz="3200" b="1" dirty="0"/>
              <a:t>you invite to </a:t>
            </a:r>
            <a:r>
              <a:rPr lang="en-US" sz="3200" b="1" dirty="0" smtClean="0"/>
              <a:t>attend and share </a:t>
            </a:r>
            <a:r>
              <a:rPr lang="en-US" sz="3200" b="1" dirty="0"/>
              <a:t>information?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</a:t>
            </a:r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5122" name="Picture 2" descr="Image result for partnersh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459" y="1626501"/>
            <a:ext cx="4742997" cy="488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05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953" y="251011"/>
            <a:ext cx="9690846" cy="636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8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Benefits of FBC &amp; Keys to Success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30591"/>
            <a:ext cx="10058400" cy="4404558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/>
              <a:t>Representation</a:t>
            </a:r>
            <a:r>
              <a:rPr lang="en-US" sz="2400" dirty="0" smtClean="0"/>
              <a:t> from schools, faith partners and community agencies</a:t>
            </a:r>
          </a:p>
          <a:p>
            <a:r>
              <a:rPr lang="en-US" sz="2400" dirty="0" smtClean="0"/>
              <a:t>Opportunity </a:t>
            </a:r>
            <a:r>
              <a:rPr lang="en-US" sz="2400" dirty="0"/>
              <a:t>to build </a:t>
            </a:r>
            <a:r>
              <a:rPr lang="en-US" sz="2400" b="1" dirty="0"/>
              <a:t>relationships</a:t>
            </a:r>
            <a:r>
              <a:rPr lang="en-US" sz="2400" dirty="0"/>
              <a:t> between schools-faith partners-community agencies </a:t>
            </a:r>
            <a:endParaRPr lang="en-US" sz="2400" dirty="0" smtClean="0"/>
          </a:p>
          <a:p>
            <a:r>
              <a:rPr lang="en-US" sz="2400" b="1" dirty="0"/>
              <a:t>Break down </a:t>
            </a:r>
            <a:r>
              <a:rPr lang="en-US" sz="2400" b="1" dirty="0" smtClean="0"/>
              <a:t>walls </a:t>
            </a:r>
            <a:r>
              <a:rPr lang="en-US" sz="2400" dirty="0"/>
              <a:t>that separate the faith community and educational </a:t>
            </a:r>
            <a:r>
              <a:rPr lang="en-US" sz="2400" dirty="0" smtClean="0"/>
              <a:t>systems – shared community</a:t>
            </a:r>
            <a:endParaRPr lang="en-US" sz="2400" dirty="0" smtClean="0"/>
          </a:p>
          <a:p>
            <a:r>
              <a:rPr lang="en-US" sz="2400" b="1" dirty="0" smtClean="0"/>
              <a:t>Shared learning </a:t>
            </a:r>
            <a:r>
              <a:rPr lang="en-US" sz="2400" dirty="0" smtClean="0"/>
              <a:t>provides opportunity for collaborative thinking, followed by structure and supports as partnerships mature</a:t>
            </a:r>
          </a:p>
          <a:p>
            <a:r>
              <a:rPr lang="en-US" sz="2400" b="1" dirty="0" smtClean="0"/>
              <a:t>Leverage</a:t>
            </a:r>
            <a:r>
              <a:rPr lang="en-US" sz="2400" dirty="0" smtClean="0"/>
              <a:t> resources and supports </a:t>
            </a:r>
          </a:p>
          <a:p>
            <a:r>
              <a:rPr lang="en-US" sz="2400" dirty="0" smtClean="0"/>
              <a:t>Minimal costs – Church partner hosts meeting, coffee donations, faith partner provides snacks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12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 of FBC on students and families in transition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4404558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Church support for food and clothing pantry at high schools</a:t>
            </a:r>
          </a:p>
          <a:p>
            <a:r>
              <a:rPr lang="en-US" sz="2400" b="1" dirty="0" smtClean="0"/>
              <a:t>Mentoring programs support: </a:t>
            </a:r>
          </a:p>
          <a:p>
            <a:pPr lvl="1"/>
            <a:r>
              <a:rPr lang="en-US" sz="2000" dirty="0" smtClean="0"/>
              <a:t>Volunteers and students play basketball during lunch at high school</a:t>
            </a:r>
          </a:p>
          <a:p>
            <a:pPr lvl="1"/>
            <a:r>
              <a:rPr lang="en-US" sz="2000" dirty="0" smtClean="0"/>
              <a:t>Support for Lunch &amp; Reading Buddy Program at elementary schools</a:t>
            </a:r>
          </a:p>
          <a:p>
            <a:pPr lvl="1"/>
            <a:r>
              <a:rPr lang="en-US" sz="2000" dirty="0" smtClean="0"/>
              <a:t>Teach One to Lead One Mentoring Program for 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and 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grade students</a:t>
            </a:r>
          </a:p>
          <a:p>
            <a:r>
              <a:rPr lang="en-US" sz="2400" b="1" dirty="0" smtClean="0"/>
              <a:t>After school barbeque for students and families to enjoy prior to sporting events – entrance to game is free</a:t>
            </a:r>
          </a:p>
          <a:p>
            <a:r>
              <a:rPr lang="en-US" sz="2400" b="1" dirty="0" smtClean="0"/>
              <a:t>Church volunteers picked up lost and found at the end of the school year and washed, folded and sorted items </a:t>
            </a:r>
            <a:endParaRPr lang="en-US" sz="2400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67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 of FBC on students and families in transition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4404558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Fundraising supports</a:t>
            </a:r>
          </a:p>
          <a:p>
            <a:pPr lvl="1"/>
            <a:r>
              <a:rPr lang="en-US" sz="2000" dirty="0" smtClean="0"/>
              <a:t>Clark County Quilters Guild auction to benefit SIT Program</a:t>
            </a:r>
          </a:p>
          <a:p>
            <a:r>
              <a:rPr lang="en-US" sz="2400" b="1" dirty="0" smtClean="0"/>
              <a:t>Fresh Start Clothing Drive – new school clothes for students in transition</a:t>
            </a:r>
          </a:p>
          <a:p>
            <a:r>
              <a:rPr lang="en-US" sz="2400" b="1" dirty="0" smtClean="0"/>
              <a:t>Family Assistance – rental support, utilities assistance</a:t>
            </a:r>
          </a:p>
          <a:p>
            <a:r>
              <a:rPr lang="en-US" sz="2400" b="1" dirty="0" smtClean="0"/>
              <a:t>Clark County Connect – email alert system to fill emergency family needs</a:t>
            </a:r>
          </a:p>
          <a:p>
            <a:r>
              <a:rPr lang="en-US" sz="2400" b="1" dirty="0" smtClean="0"/>
              <a:t>Church partners teaching English language classes</a:t>
            </a:r>
          </a:p>
          <a:p>
            <a:r>
              <a:rPr lang="en-US" sz="2400" b="1" dirty="0" smtClean="0"/>
              <a:t>Community advocacy for policy change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Image result for students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2" y="5500100"/>
            <a:ext cx="3121023" cy="109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34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/>
          <a:stretch/>
        </p:blipFill>
        <p:spPr>
          <a:xfrm rot="284604">
            <a:off x="4824400" y="1677904"/>
            <a:ext cx="2746740" cy="44490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32899" y="38945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Basic Needs Support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420000">
            <a:off x="8086729" y="391071"/>
            <a:ext cx="3185246" cy="19904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4077">
            <a:off x="888041" y="1760869"/>
            <a:ext cx="2442542" cy="43460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577">
            <a:off x="8544694" y="2228045"/>
            <a:ext cx="2269317" cy="403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39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 b="25220"/>
          <a:stretch/>
        </p:blipFill>
        <p:spPr>
          <a:xfrm rot="218955">
            <a:off x="8323721" y="3940301"/>
            <a:ext cx="2541499" cy="26194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501" y="389454"/>
            <a:ext cx="11228756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GRADS Teen Parent Program</a:t>
            </a:r>
            <a:br>
              <a:rPr lang="en-US" b="1" dirty="0" smtClean="0"/>
            </a:br>
            <a:r>
              <a:rPr lang="en-US" b="1" dirty="0" smtClean="0"/>
              <a:t>Basic Needs Supports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7646">
            <a:off x="654632" y="1688202"/>
            <a:ext cx="3520114" cy="23513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105">
            <a:off x="7982816" y="1745370"/>
            <a:ext cx="3646515" cy="24357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9097">
            <a:off x="1048264" y="4042287"/>
            <a:ext cx="3572668" cy="23864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25"/>
          <a:stretch/>
        </p:blipFill>
        <p:spPr>
          <a:xfrm>
            <a:off x="4753287" y="1916489"/>
            <a:ext cx="3033713" cy="405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01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Thank you for joining us!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5172" y="2014194"/>
            <a:ext cx="10058400" cy="39319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Raise your hand…</a:t>
            </a:r>
          </a:p>
          <a:p>
            <a:r>
              <a:rPr lang="en-US" sz="2800" dirty="0" smtClean="0"/>
              <a:t>Homeless Liaison</a:t>
            </a:r>
          </a:p>
          <a:p>
            <a:r>
              <a:rPr lang="en-US" sz="2800" dirty="0" smtClean="0"/>
              <a:t>School Administrator</a:t>
            </a:r>
          </a:p>
          <a:p>
            <a:r>
              <a:rPr lang="en-US" sz="2800" dirty="0" smtClean="0"/>
              <a:t>Educator/Counselor-Social Worker</a:t>
            </a:r>
          </a:p>
          <a:p>
            <a:r>
              <a:rPr lang="en-US" sz="2800" dirty="0" smtClean="0"/>
              <a:t>Service Provider</a:t>
            </a:r>
          </a:p>
          <a:p>
            <a:r>
              <a:rPr lang="en-US" sz="2800" dirty="0" smtClean="0"/>
              <a:t>Government Agency</a:t>
            </a:r>
          </a:p>
          <a:p>
            <a:r>
              <a:rPr lang="en-US" sz="2800" dirty="0" smtClean="0"/>
              <a:t>Member of a Church Community</a:t>
            </a:r>
          </a:p>
          <a:p>
            <a:r>
              <a:rPr lang="en-US" sz="2800" dirty="0" smtClean="0"/>
              <a:t>Other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Image result for raising hand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473" y="2014194"/>
            <a:ext cx="3998913" cy="399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28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501" y="389454"/>
            <a:ext cx="11228756" cy="1371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Monday Basketball - Relationships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0204">
            <a:off x="859318" y="1828290"/>
            <a:ext cx="5095614" cy="38217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9066">
            <a:off x="6144415" y="1877655"/>
            <a:ext cx="5293482" cy="397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3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686" y="389454"/>
            <a:ext cx="11506199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Showing faith through service – support for family events</a:t>
            </a:r>
            <a:endParaRPr lang="en-US" b="1" dirty="0"/>
          </a:p>
        </p:txBody>
      </p:sp>
      <p:pic>
        <p:nvPicPr>
          <p:cNvPr id="1026" name="Picture 2" descr="https://lh3.googleusercontent.com/oU3YgmzXq6A46Yy9iiOWlN6an4LIai1wGiJq9wXQRAK-YRW0-YBNc7-NRS6zF2vjvENK77ctEXFkN9zZm7D5ztgAMvbhU0r08P8WD-u4ZlRe-9Duu3T2ltIIgMf-zfNdNueID58cZ18HCnyLWswmV3s4otAZ1SyCSAsPld4TMX5ALdV9uSb28ZNkI9dAx2UXCq5Uykx6qfS_8MxdMUkuG23VXJnI__VlgHbzQUyV6RzQcuE2iApdDUdaEY9QKt6HP-Eakloy1ESndjtOTM0l8iTwxfBJ0k7RoNsYTpKnGi38YT_fAAbwDEokACAF8pQOB4pVpZKsb6SYCjKDgUMbNZmfg4edXTNvHFnGXkQbxY5bZG-NRKlfZHBHsHBk1Q3Vt1ca-mywt8VwbelUXrJ8DHAuLkUqrcSuv8CeROt29A6BKLPNf5_rgqEAvJL4X5TZjVvH9ehEGy7Lum2hdVyKMPGF-8ETFi_y4GmRrLizliDosrz7B3idmD49yagccQ_8KYE8bsdzxIGgSLfLSmAdCA7ogo6STGndxOdWVqj0__ALjfQIif3LO0kHeQtQ5Lexc23pOT4WSsgnZ7Xvm00S8JPT6Tjp3LfSJVcsJ-AnJIg=w712-h949-n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96"/>
          <a:stretch/>
        </p:blipFill>
        <p:spPr bwMode="auto">
          <a:xfrm rot="21376882">
            <a:off x="1178832" y="2093815"/>
            <a:ext cx="3713281" cy="381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3.googleusercontent.com/iLSNcuqXCjhP757mQ-Kj-coJ88mgklvmfBN8NA66kmnkiZrSCGJw2PirxRgyse7KYfNtpAdxWu2ahxsUguDQlMUkkLa-eI4UXNtVOOtnYTH1r6-Uc59lA9BfgoCfXHBcL0Dq98gLPY_7mpPZv2Lm7AkV2_yRCJJOLLTEUXi72MYF4Z6TGFTIQZDh3AMPj-oOdclEwboF8w107d26kx2GS5StyjlXhB7YdYBX33lrXApsLPSzwdHGIBwR91Uj7pYu-bN_3eLw0v2-c-ZnN_C7tRM0l3_GEPO_Um9g2BdXlphsBrE76zI1Mb65sxn8OzsYjZB1tHqPgKQVtSHG4ED-Ago63gB0345jLt13CQw8yMCY4yBvBLksfjqIQqNabkLxV6Zq3wBwpoXtWQ_7zyM4QWiurLP6BkhxlDShCIDGKcJiTjyPw_exW_WYhPyH5uuLpCZrgmNkhz95JYNyqeBkIzKw1dXYiejUxSoROSUQNlfWIgCr-56L1iJI0P4Onsj_nAYb5ShJeHnHtO31om2dVMw5zpQidPAvQreIGQKqIj1gSZbBByH1VpTZOCH823XMhNXH6eQD_DajujORLiuR5eTaipksxHbsYhYKafMUOTk=w1266-h949-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3795">
            <a:off x="5581792" y="1947196"/>
            <a:ext cx="5866038" cy="440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68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Challenges &amp; Suggestions: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89363"/>
            <a:ext cx="10058400" cy="4463935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Data collection and capturing the outcomes of partnerships formed through FBC</a:t>
            </a:r>
          </a:p>
          <a:p>
            <a:r>
              <a:rPr lang="en-US" sz="2800" dirty="0" smtClean="0"/>
              <a:t>Churches tend to want to support their neighborhood school</a:t>
            </a:r>
          </a:p>
          <a:p>
            <a:r>
              <a:rPr lang="en-US" sz="2800" dirty="0" smtClean="0"/>
              <a:t>Separation of church and state must be clearly defined and discussed – full transparency</a:t>
            </a:r>
          </a:p>
          <a:p>
            <a:r>
              <a:rPr lang="en-US" sz="2800" dirty="0" smtClean="0"/>
              <a:t>Matching needs of community/schools with resources available through faith partners</a:t>
            </a:r>
          </a:p>
          <a:p>
            <a:r>
              <a:rPr lang="en-US" sz="2800" dirty="0" smtClean="0"/>
              <a:t>On-going coordination of meetings – who can take the lead?</a:t>
            </a:r>
          </a:p>
          <a:p>
            <a:pPr marL="274320" lvl="1" indent="0">
              <a:buNone/>
            </a:pPr>
            <a:endParaRPr lang="en-US" sz="19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04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Challenges &amp; Suggestions: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89363"/>
            <a:ext cx="10058400" cy="4463935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Create “Address Book” with a point person at each school that can be the liaison between the two agencies </a:t>
            </a:r>
          </a:p>
          <a:p>
            <a:r>
              <a:rPr lang="en-US" sz="2800" dirty="0" smtClean="0"/>
              <a:t>Diversity in faith representation</a:t>
            </a:r>
          </a:p>
          <a:p>
            <a:r>
              <a:rPr lang="en-US" sz="2800" dirty="0" smtClean="0"/>
              <a:t>Maintaining faith partners participation at monthly meetings</a:t>
            </a:r>
          </a:p>
          <a:p>
            <a:r>
              <a:rPr lang="en-US" sz="2800" dirty="0" smtClean="0"/>
              <a:t>Communication between meeting to maintain engagement </a:t>
            </a:r>
          </a:p>
          <a:p>
            <a:pPr lvl="1"/>
            <a:r>
              <a:rPr lang="en-US" sz="2200" dirty="0" err="1" smtClean="0"/>
              <a:t>MailChimp</a:t>
            </a:r>
            <a:r>
              <a:rPr lang="en-US" sz="2200" dirty="0" smtClean="0"/>
              <a:t> Newsletter - </a:t>
            </a:r>
            <a:r>
              <a:rPr lang="en-US" sz="2200" dirty="0" smtClean="0"/>
              <a:t>Includes </a:t>
            </a:r>
            <a:r>
              <a:rPr lang="en-US" sz="2200" dirty="0" smtClean="0"/>
              <a:t>meeting notes, upcoming events, reminders, and agenda for next meeting</a:t>
            </a:r>
          </a:p>
          <a:p>
            <a:r>
              <a:rPr lang="en-US" sz="2800" dirty="0" smtClean="0"/>
              <a:t>Social Media (Facebook, Twitter, website, etc.)</a:t>
            </a:r>
          </a:p>
          <a:p>
            <a:pPr marL="274320" lvl="1" indent="0">
              <a:buNone/>
            </a:pPr>
            <a:endParaRPr lang="en-US" sz="19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73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/>
              <a:t>What </a:t>
            </a:r>
            <a:r>
              <a:rPr lang="en-US" sz="3200" b="1" dirty="0"/>
              <a:t>do you see as the barriers and challenges of implementing the Faith-Based Coffee Model in your community?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Image result for challen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7" y="3741738"/>
            <a:ext cx="404812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393" y="775757"/>
            <a:ext cx="10631214" cy="137160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National Association of County and City Health Officials recognized Faith-Based Coffee with a Promising Practice </a:t>
            </a:r>
            <a:r>
              <a:rPr lang="en-US" sz="4000" b="1" dirty="0" smtClean="0"/>
              <a:t>Award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393" y="2526080"/>
            <a:ext cx="10476186" cy="43319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Together</a:t>
            </a:r>
            <a:r>
              <a:rPr lang="en-US" sz="2800" dirty="0"/>
              <a:t>, these organizations and individuals </a:t>
            </a:r>
            <a:r>
              <a:rPr lang="en-US" sz="2800" dirty="0" smtClean="0"/>
              <a:t>support a collaborative mission to </a:t>
            </a:r>
            <a:r>
              <a:rPr lang="en-US" sz="2800" b="1" dirty="0" smtClean="0"/>
              <a:t>build </a:t>
            </a:r>
            <a:r>
              <a:rPr lang="en-US" sz="2800" b="1" dirty="0"/>
              <a:t>and </a:t>
            </a:r>
            <a:r>
              <a:rPr lang="en-US" sz="2800" b="1" dirty="0" smtClean="0"/>
              <a:t>support </a:t>
            </a:r>
            <a:r>
              <a:rPr lang="en-US" sz="2800" b="1" dirty="0"/>
              <a:t>the development of protective community factors</a:t>
            </a:r>
            <a:r>
              <a:rPr lang="en-US" sz="2800" dirty="0"/>
              <a:t> such as parent/family resilience, social connectedness, concrete supports, the social/emotional competence of children, nurturing/attachment, and improved parenting skills and their knowledge about child </a:t>
            </a:r>
            <a:r>
              <a:rPr lang="en-US" sz="2800" dirty="0" smtClean="0"/>
              <a:t>development for families and children who lived in this area.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62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073518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Resources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Undivided </a:t>
            </a:r>
            <a:endParaRPr lang="en-US" sz="3200" b="1" dirty="0" smtClean="0"/>
          </a:p>
          <a:p>
            <a:pPr lvl="1"/>
            <a:r>
              <a:rPr lang="en-US" sz="2800" dirty="0" smtClean="0">
                <a:hlinkClick r:id="rId3"/>
              </a:rPr>
              <a:t>http</a:t>
            </a:r>
            <a:r>
              <a:rPr lang="en-US" sz="2800" dirty="0">
                <a:hlinkClick r:id="rId3"/>
              </a:rPr>
              <a:t>://beundivided.com</a:t>
            </a:r>
            <a:r>
              <a:rPr lang="en-US" sz="2800" dirty="0" smtClean="0">
                <a:hlinkClick r:id="rId3"/>
              </a:rPr>
              <a:t>/</a:t>
            </a:r>
            <a:endParaRPr lang="en-US" sz="2800" dirty="0" smtClean="0"/>
          </a:p>
          <a:p>
            <a:r>
              <a:rPr lang="en-US" sz="3200" b="1" dirty="0" smtClean="0"/>
              <a:t>School Partnership Network</a:t>
            </a:r>
          </a:p>
          <a:p>
            <a:pPr lvl="1"/>
            <a:r>
              <a:rPr lang="en-US" sz="2800" dirty="0">
                <a:hlinkClick r:id="rId4"/>
              </a:rPr>
              <a:t>http://</a:t>
            </a:r>
            <a:r>
              <a:rPr lang="en-US" sz="2800" dirty="0" smtClean="0">
                <a:hlinkClick r:id="rId4"/>
              </a:rPr>
              <a:t>cityservepdx.org/schools</a:t>
            </a:r>
            <a:endParaRPr lang="en-US" sz="2800" dirty="0"/>
          </a:p>
          <a:p>
            <a:r>
              <a:rPr lang="en-US" sz="3000" dirty="0" smtClean="0">
                <a:hlinkClick r:id="rId5"/>
              </a:rPr>
              <a:t>Peggy.Carlson@evergreenps.org</a:t>
            </a:r>
            <a:endParaRPr lang="en-US" sz="3000" dirty="0" smtClean="0"/>
          </a:p>
          <a:p>
            <a:r>
              <a:rPr lang="en-US" sz="3000" dirty="0" smtClean="0">
                <a:hlinkClick r:id="rId6"/>
              </a:rPr>
              <a:t>Melanie.green@evergreenps.org</a:t>
            </a:r>
            <a:endParaRPr lang="en-US" sz="30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213" y="2731902"/>
            <a:ext cx="4404184" cy="33031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049" y="566902"/>
            <a:ext cx="3258206" cy="24436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1645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073518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Thank you for joining us!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Questions or comments?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183">
            <a:off x="7901809" y="1636372"/>
            <a:ext cx="3223391" cy="42978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4916">
            <a:off x="5430126" y="3074130"/>
            <a:ext cx="2161847" cy="28824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2856">
            <a:off x="1318913" y="3136200"/>
            <a:ext cx="3678621" cy="27589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72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Goals &amp; Objectives: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82485"/>
            <a:ext cx="10058400" cy="45589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000" dirty="0" smtClean="0"/>
              <a:t>Participants will…</a:t>
            </a:r>
          </a:p>
          <a:p>
            <a:r>
              <a:rPr lang="en-US" sz="2400" dirty="0" smtClean="0"/>
              <a:t>be introduced to the Faith-Based Coffee (FBC) Model.</a:t>
            </a:r>
          </a:p>
          <a:p>
            <a:r>
              <a:rPr lang="en-US" sz="2400" dirty="0" smtClean="0"/>
              <a:t>understand the impact of the FBC Model on students and families in transition.</a:t>
            </a:r>
          </a:p>
          <a:p>
            <a:r>
              <a:rPr lang="en-US" sz="2400" dirty="0" smtClean="0"/>
              <a:t>learn the benefits, outcomes and be given examples of successful programs that were implemented because of FBC.</a:t>
            </a:r>
          </a:p>
          <a:p>
            <a:r>
              <a:rPr lang="en-US" sz="2400" dirty="0" smtClean="0"/>
              <a:t>receive tools and practical application steps to replicate FBC in their community.</a:t>
            </a:r>
          </a:p>
          <a:p>
            <a:r>
              <a:rPr lang="en-US" sz="2400" dirty="0" smtClean="0"/>
              <a:t>explore the benefits and challenges of working alongside faith communities and how to successfully navigate the separation of church and state.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56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353683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Our Community – </a:t>
            </a:r>
            <a:r>
              <a:rPr lang="en-US" i="1" dirty="0" smtClean="0"/>
              <a:t>Vancouver, WA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799" y="1725283"/>
            <a:ext cx="10552981" cy="44426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Evergreen Public Schools</a:t>
            </a:r>
            <a:endParaRPr lang="en-US" sz="3600" b="1" dirty="0"/>
          </a:p>
          <a:p>
            <a:r>
              <a:rPr lang="en-US" sz="3600" dirty="0" smtClean="0"/>
              <a:t>26,178 </a:t>
            </a:r>
            <a:r>
              <a:rPr lang="en-US" sz="3600" dirty="0"/>
              <a:t>Students</a:t>
            </a:r>
          </a:p>
          <a:p>
            <a:r>
              <a:rPr lang="en-US" sz="3600" dirty="0" smtClean="0"/>
              <a:t>46% </a:t>
            </a:r>
            <a:r>
              <a:rPr lang="en-US" sz="3600" dirty="0"/>
              <a:t>Free/Reduced meals participation</a:t>
            </a:r>
          </a:p>
          <a:p>
            <a:r>
              <a:rPr lang="en-US" sz="3600" dirty="0"/>
              <a:t>84% Graduation rate</a:t>
            </a:r>
          </a:p>
          <a:p>
            <a:r>
              <a:rPr lang="en-US" sz="3600" dirty="0"/>
              <a:t>16% students are chronically absent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/>
              <a:t>Absent 18+ days of school each year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79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80232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Our Community – </a:t>
            </a:r>
            <a:r>
              <a:rPr lang="en-US" i="1" dirty="0" smtClean="0"/>
              <a:t>Vancouver, WA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8579" y="1645962"/>
            <a:ext cx="5781740" cy="484943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b="1" dirty="0" smtClean="0"/>
              <a:t>Population – </a:t>
            </a:r>
            <a:r>
              <a:rPr lang="en-US" sz="3000" b="1" dirty="0" smtClean="0"/>
              <a:t>174,826 (July 2016)</a:t>
            </a:r>
            <a:endParaRPr lang="en-US" sz="3000" b="1" dirty="0" smtClean="0"/>
          </a:p>
          <a:p>
            <a:r>
              <a:rPr lang="en-US" sz="2600" dirty="0" smtClean="0"/>
              <a:t>7.6% </a:t>
            </a:r>
            <a:r>
              <a:rPr lang="en-US" sz="2600" dirty="0" smtClean="0"/>
              <a:t>increase from </a:t>
            </a:r>
            <a:r>
              <a:rPr lang="en-US" sz="2600" dirty="0" smtClean="0"/>
              <a:t>6 </a:t>
            </a:r>
            <a:r>
              <a:rPr lang="en-US" sz="2600" dirty="0" smtClean="0"/>
              <a:t>years </a:t>
            </a:r>
            <a:r>
              <a:rPr lang="en-US" sz="2600" dirty="0" smtClean="0"/>
              <a:t>prior</a:t>
            </a:r>
            <a:endParaRPr lang="en-US" sz="2600" dirty="0" smtClean="0"/>
          </a:p>
          <a:p>
            <a:r>
              <a:rPr lang="en-US" sz="2600" dirty="0" smtClean="0"/>
              <a:t>July 2016 </a:t>
            </a:r>
            <a:r>
              <a:rPr lang="en-US" sz="2600" dirty="0" smtClean="0"/>
              <a:t>Census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80% </a:t>
            </a:r>
            <a:r>
              <a:rPr lang="en-US" sz="2400" dirty="0" smtClean="0"/>
              <a:t>White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12.4% </a:t>
            </a:r>
            <a:r>
              <a:rPr lang="en-US" sz="2400" dirty="0" smtClean="0"/>
              <a:t>Hispanic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8.6% </a:t>
            </a:r>
            <a:r>
              <a:rPr lang="en-US" sz="2400" dirty="0" smtClean="0"/>
              <a:t>Asian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4.6% </a:t>
            </a:r>
            <a:r>
              <a:rPr lang="en-US" sz="2400" dirty="0" smtClean="0"/>
              <a:t>2+ races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4.1</a:t>
            </a:r>
            <a:r>
              <a:rPr lang="en-US" sz="2400" dirty="0" smtClean="0"/>
              <a:t>% </a:t>
            </a:r>
            <a:r>
              <a:rPr lang="en-US" sz="2400" dirty="0" smtClean="0"/>
              <a:t>Black</a:t>
            </a:r>
            <a:endParaRPr lang="en-US" sz="2400" dirty="0"/>
          </a:p>
          <a:p>
            <a:r>
              <a:rPr lang="en-US" sz="2600" dirty="0" smtClean="0"/>
              <a:t>66,417 households</a:t>
            </a:r>
            <a:endParaRPr lang="en-US" sz="2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Median income </a:t>
            </a:r>
            <a:endParaRPr lang="en-US" sz="2400" dirty="0" smtClean="0"/>
          </a:p>
          <a:p>
            <a:pPr marL="274320" lvl="1" indent="0">
              <a:buNone/>
            </a:pPr>
            <a:r>
              <a:rPr lang="en-US" sz="2400" dirty="0" smtClean="0"/>
              <a:t>$</a:t>
            </a:r>
            <a:r>
              <a:rPr lang="en-US" sz="2400" dirty="0" smtClean="0"/>
              <a:t>50,626 (2015)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Half are renters</a:t>
            </a:r>
          </a:p>
          <a:p>
            <a:endParaRPr lang="en-US" sz="1900" dirty="0" smtClean="0"/>
          </a:p>
          <a:p>
            <a:endParaRPr lang="en-US" sz="1900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19" y="1645962"/>
            <a:ext cx="5233101" cy="49393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b="1" dirty="0"/>
              <a:t>Affordable Housing Crisis</a:t>
            </a:r>
          </a:p>
          <a:p>
            <a:r>
              <a:rPr lang="en-US" sz="2600" dirty="0"/>
              <a:t>Hover around 2% vacancy rate – healthy rate for a community is 5-6%</a:t>
            </a:r>
          </a:p>
          <a:p>
            <a:r>
              <a:rPr lang="en-US" sz="2600" dirty="0"/>
              <a:t>Vancouver named top city for fastest rising rents in the nation</a:t>
            </a:r>
          </a:p>
          <a:p>
            <a:r>
              <a:rPr lang="en-US" sz="2600" dirty="0" smtClean="0"/>
              <a:t>17,690 </a:t>
            </a:r>
            <a:r>
              <a:rPr lang="en-US" sz="2600" dirty="0"/>
              <a:t>very-low income households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4-person household earns less than $37,000/year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78% are renters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50% spend more than half of their income on housing</a:t>
            </a:r>
          </a:p>
          <a:p>
            <a:endParaRPr lang="en-US" dirty="0"/>
          </a:p>
        </p:txBody>
      </p:sp>
      <p:pic>
        <p:nvPicPr>
          <p:cNvPr id="1026" name="Picture 2" descr="Image result for vancouver washing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175" y="2775889"/>
            <a:ext cx="2885388" cy="288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66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353683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Our Community – </a:t>
            </a:r>
            <a:r>
              <a:rPr lang="en-US" i="1" dirty="0" smtClean="0"/>
              <a:t>Vancouver, WA</a:t>
            </a:r>
            <a:endParaRPr lang="en-US" i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943724"/>
              </p:ext>
            </p:extLst>
          </p:nvPr>
        </p:nvGraphicFramePr>
        <p:xfrm>
          <a:off x="1150882" y="1936049"/>
          <a:ext cx="9585368" cy="3752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6342"/>
                <a:gridCol w="2396342"/>
                <a:gridCol w="2396342"/>
                <a:gridCol w="2396342"/>
              </a:tblGrid>
              <a:tr h="9993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School Year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Student Population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Students In Transition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Free/Reduced</a:t>
                      </a:r>
                      <a:r>
                        <a:rPr lang="en-US" sz="2400" baseline="0" dirty="0" smtClean="0"/>
                        <a:t> Meal</a:t>
                      </a:r>
                      <a:endParaRPr lang="en-US" sz="2400" dirty="0"/>
                    </a:p>
                  </a:txBody>
                  <a:tcPr anchor="ctr"/>
                </a:tc>
              </a:tr>
              <a:tr h="91762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2007-2008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25,396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309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36%</a:t>
                      </a:r>
                      <a:endParaRPr lang="en-US" sz="2400" dirty="0" smtClean="0"/>
                    </a:p>
                  </a:txBody>
                  <a:tcPr anchor="ctr"/>
                </a:tc>
              </a:tr>
              <a:tr h="91762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2012-2013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26,461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532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47%</a:t>
                      </a:r>
                    </a:p>
                  </a:txBody>
                  <a:tcPr anchor="ctr"/>
                </a:tc>
              </a:tr>
              <a:tr h="91762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2016-2017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26,139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1,045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46%</a:t>
                      </a:r>
                      <a:endParaRPr lang="en-US" sz="2400" dirty="0" smtClean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349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</a:t>
            </a:r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/>
              <a:t>What do you see as the greatest needs of your community?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Are there agencies/organizations/groups working together to address the needs of the community?</a:t>
            </a:r>
            <a:endParaRPr lang="en-US" sz="3200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Image result for commun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828" y="4957327"/>
            <a:ext cx="4428372" cy="152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56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353683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Our Community – </a:t>
            </a:r>
            <a:r>
              <a:rPr lang="en-US" i="1" dirty="0" smtClean="0"/>
              <a:t>Vancouver, WA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799" y="1515075"/>
            <a:ext cx="10552981" cy="4927765"/>
          </a:xfrm>
        </p:spPr>
        <p:txBody>
          <a:bodyPr>
            <a:normAutofit fontScale="92500" lnSpcReduction="10000"/>
          </a:bodyPr>
          <a:lstStyle/>
          <a:p>
            <a:r>
              <a:rPr lang="en-US" sz="3500" dirty="0" smtClean="0"/>
              <a:t>Many schools have had </a:t>
            </a:r>
            <a:r>
              <a:rPr lang="en-US" sz="3500" b="1" dirty="0" smtClean="0"/>
              <a:t>long-standing partnerships </a:t>
            </a:r>
            <a:r>
              <a:rPr lang="en-US" sz="3500" dirty="0" smtClean="0"/>
              <a:t>with church/faith organizations that provide support to students and families </a:t>
            </a:r>
          </a:p>
          <a:p>
            <a:r>
              <a:rPr lang="en-US" sz="3500" dirty="0" smtClean="0"/>
              <a:t>Many of our faith communities are </a:t>
            </a:r>
            <a:r>
              <a:rPr lang="en-US" sz="3500" b="1" dirty="0" smtClean="0"/>
              <a:t>actively engaged in our community </a:t>
            </a:r>
            <a:r>
              <a:rPr lang="en-US" sz="3500" dirty="0" smtClean="0"/>
              <a:t>– WHO, after school clubs, holiday support, emergency response to needs, etc.</a:t>
            </a:r>
          </a:p>
          <a:p>
            <a:r>
              <a:rPr lang="en-US" sz="3500" dirty="0" smtClean="0"/>
              <a:t>Opportunity presented itself to </a:t>
            </a:r>
            <a:r>
              <a:rPr lang="en-US" sz="3500" b="1" dirty="0" smtClean="0"/>
              <a:t>formalize, support and encourage</a:t>
            </a:r>
            <a:r>
              <a:rPr lang="en-US" sz="3500" dirty="0" smtClean="0"/>
              <a:t> </a:t>
            </a:r>
            <a:r>
              <a:rPr lang="en-US" sz="3500" b="1" dirty="0" smtClean="0"/>
              <a:t>partnerships</a:t>
            </a:r>
            <a:r>
              <a:rPr lang="en-US" sz="3500" dirty="0" smtClean="0"/>
              <a:t> between schools and churches</a:t>
            </a:r>
          </a:p>
          <a:p>
            <a:endParaRPr lang="en-US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0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1305</TotalTime>
  <Words>1630</Words>
  <Application>Microsoft Office PowerPoint</Application>
  <PresentationFormat>Widescreen</PresentationFormat>
  <Paragraphs>304</Paragraphs>
  <Slides>37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Century Gothic</vt:lpstr>
      <vt:lpstr>Garamond</vt:lpstr>
      <vt:lpstr>Wingdings</vt:lpstr>
      <vt:lpstr>Savon</vt:lpstr>
      <vt:lpstr>Faith-based coffee model: Engaging the faith community &amp; Social Service agencies</vt:lpstr>
      <vt:lpstr>PowerPoint Presentation</vt:lpstr>
      <vt:lpstr>Thank you for joining us!</vt:lpstr>
      <vt:lpstr>Goals &amp; Objectives:</vt:lpstr>
      <vt:lpstr>Our Community – Vancouver, WA</vt:lpstr>
      <vt:lpstr>Our Community – Vancouver, WA</vt:lpstr>
      <vt:lpstr>Our Community – Vancouver, WA</vt:lpstr>
      <vt:lpstr>Discussion Questions</vt:lpstr>
      <vt:lpstr>Our Community – Vancouver, WA</vt:lpstr>
      <vt:lpstr>Undivided </vt:lpstr>
      <vt:lpstr>A brief history of FBC:</vt:lpstr>
      <vt:lpstr>Evergreen (east-side) Faith-Based Coffee launched in February 2015</vt:lpstr>
      <vt:lpstr>Faith-School Partnership Breakfast </vt:lpstr>
      <vt:lpstr>PowerPoint Presentation</vt:lpstr>
      <vt:lpstr>PowerPoint Presentation</vt:lpstr>
      <vt:lpstr>FBC Video</vt:lpstr>
      <vt:lpstr>FBC: Getting started…</vt:lpstr>
      <vt:lpstr>Participating Members of FBC</vt:lpstr>
      <vt:lpstr>Discussion Questions</vt:lpstr>
      <vt:lpstr>A typical Faith-Based Coffee Meeting</vt:lpstr>
      <vt:lpstr>Topics for Faith-Based Coffee Meeting:  We encourage you to cover topics relevant to your community and pull in partner agencies to share information. </vt:lpstr>
      <vt:lpstr>Topics for Faith-Based Coffee Meeting:  </vt:lpstr>
      <vt:lpstr>Discussion Questions</vt:lpstr>
      <vt:lpstr>PowerPoint Presentation</vt:lpstr>
      <vt:lpstr>Benefits of FBC &amp; Keys to Success</vt:lpstr>
      <vt:lpstr>Impact of FBC on students and families in transition</vt:lpstr>
      <vt:lpstr>Impact of FBC on students and families in transition</vt:lpstr>
      <vt:lpstr>Basic Needs Support</vt:lpstr>
      <vt:lpstr>GRADS Teen Parent Program Basic Needs Supports</vt:lpstr>
      <vt:lpstr>Monday Basketball - Relationships</vt:lpstr>
      <vt:lpstr>Showing faith through service – support for family events</vt:lpstr>
      <vt:lpstr>Challenges &amp; Suggestions:</vt:lpstr>
      <vt:lpstr>Challenges &amp; Suggestions:</vt:lpstr>
      <vt:lpstr>Discussion Question</vt:lpstr>
      <vt:lpstr>National Association of County and City Health Officials recognized Faith-Based Coffee with a Promising Practice Award</vt:lpstr>
      <vt:lpstr>Resources </vt:lpstr>
      <vt:lpstr>Thank you for joining us! </vt:lpstr>
    </vt:vector>
  </TitlesOfParts>
  <Company>Evergreen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Faith-based coffee model: Engaging the faith community  &amp; Social Service agencies</dc:title>
  <dc:creator>Melanie R Green</dc:creator>
  <cp:lastModifiedBy>Melanie R Green</cp:lastModifiedBy>
  <cp:revision>96</cp:revision>
  <dcterms:created xsi:type="dcterms:W3CDTF">2016-10-14T18:30:29Z</dcterms:created>
  <dcterms:modified xsi:type="dcterms:W3CDTF">2017-10-20T20:56:39Z</dcterms:modified>
</cp:coreProperties>
</file>