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7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8.xml" ContentType="application/vnd.openxmlformats-officedocument.themeOverrid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9.xml" ContentType="application/vnd.openxmlformats-officedocument.themeOverrid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0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1.xml" ContentType="application/vnd.openxmlformats-officedocument.themeOverride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2.xml" ContentType="application/vnd.openxmlformats-officedocument.themeOverride+xml"/>
  <Override PartName="/ppt/notesSlides/notesSlide30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3.xml" ContentType="application/vnd.openxmlformats-officedocument.themeOverride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4.xml" ContentType="application/vnd.openxmlformats-officedocument.themeOverride+xml"/>
  <Override PartName="/ppt/notesSlides/notesSlide32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5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6.xml" ContentType="application/vnd.openxmlformats-officedocument.themeOverride+xml"/>
  <Override PartName="/ppt/notesSlides/notesSlide3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7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1"/>
  </p:notesMasterIdLst>
  <p:sldIdLst>
    <p:sldId id="278" r:id="rId2"/>
    <p:sldId id="342" r:id="rId3"/>
    <p:sldId id="306" r:id="rId4"/>
    <p:sldId id="308" r:id="rId5"/>
    <p:sldId id="307" r:id="rId6"/>
    <p:sldId id="311" r:id="rId7"/>
    <p:sldId id="346" r:id="rId8"/>
    <p:sldId id="312" r:id="rId9"/>
    <p:sldId id="345" r:id="rId10"/>
    <p:sldId id="341" r:id="rId11"/>
    <p:sldId id="327" r:id="rId12"/>
    <p:sldId id="328" r:id="rId13"/>
    <p:sldId id="329" r:id="rId14"/>
    <p:sldId id="325" r:id="rId15"/>
    <p:sldId id="322" r:id="rId16"/>
    <p:sldId id="323" r:id="rId17"/>
    <p:sldId id="324" r:id="rId18"/>
    <p:sldId id="326" r:id="rId19"/>
    <p:sldId id="332" r:id="rId20"/>
    <p:sldId id="333" r:id="rId21"/>
    <p:sldId id="334" r:id="rId22"/>
    <p:sldId id="310" r:id="rId23"/>
    <p:sldId id="309" r:id="rId24"/>
    <p:sldId id="347" r:id="rId25"/>
    <p:sldId id="316" r:id="rId26"/>
    <p:sldId id="317" r:id="rId27"/>
    <p:sldId id="318" r:id="rId28"/>
    <p:sldId id="319" r:id="rId29"/>
    <p:sldId id="320" r:id="rId30"/>
    <p:sldId id="321" r:id="rId31"/>
    <p:sldId id="315" r:id="rId32"/>
    <p:sldId id="313" r:id="rId33"/>
    <p:sldId id="335" r:id="rId34"/>
    <p:sldId id="336" r:id="rId35"/>
    <p:sldId id="343" r:id="rId36"/>
    <p:sldId id="338" r:id="rId37"/>
    <p:sldId id="337" r:id="rId38"/>
    <p:sldId id="344" r:id="rId39"/>
    <p:sldId id="30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6" autoAdjust="0"/>
    <p:restoredTop sz="82963" autoAdjust="0"/>
  </p:normalViewPr>
  <p:slideViewPr>
    <p:cSldViewPr snapToGrid="0" snapToObjects="1">
      <p:cViewPr varScale="1">
        <p:scale>
          <a:sx n="75" d="100"/>
          <a:sy n="75" d="100"/>
        </p:scale>
        <p:origin x="48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-360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Volumes/shares$/Education/Rachel/NAEHCY/all%20weighted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Volumes/shares$/Education/Rachel/NAEHCY/all%20weighted3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0.xml"/><Relationship Id="rId2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Volumes/shares$/Education/Rachel/NAEHCY/all%20weighted3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11.xml"/><Relationship Id="rId2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Volumes/shares$/Education/Rachel/NAEHCY/all%20weighted3.xlsx" TargetMode="External"/><Relationship Id="rId4" Type="http://schemas.openxmlformats.org/officeDocument/2006/relationships/chartUserShapes" Target="../drawings/drawing3.xml"/><Relationship Id="rId1" Type="http://schemas.microsoft.com/office/2011/relationships/chartStyle" Target="style12.xml"/><Relationship Id="rId2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oleObject" Target="file://localhost/Volumes/shares$/Education/Rachel/NAEHCY/new%20charts.xlsx" TargetMode="External"/><Relationship Id="rId1" Type="http://schemas.microsoft.com/office/2011/relationships/chartStyle" Target="style13.xml"/><Relationship Id="rId2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4" Type="http://schemas.openxmlformats.org/officeDocument/2006/relationships/oleObject" Target="file://localhost/Volumes/shares$/Education/Rachel/NAEHCY/new%20charts.xlsx" TargetMode="External"/><Relationship Id="rId1" Type="http://schemas.microsoft.com/office/2011/relationships/chartStyle" Target="style14.xml"/><Relationship Id="rId2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4" Type="http://schemas.openxmlformats.org/officeDocument/2006/relationships/oleObject" Target="file://localhost/Volumes/shares$/Education/Rachel/NAEHCY/new%20charts.xlsx" TargetMode="External"/><Relationship Id="rId1" Type="http://schemas.microsoft.com/office/2011/relationships/chartStyle" Target="style15.xml"/><Relationship Id="rId2" Type="http://schemas.microsoft.com/office/2011/relationships/chartColorStyle" Target="colors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4" Type="http://schemas.openxmlformats.org/officeDocument/2006/relationships/oleObject" Target="file://localhost/Volumes/shares$/Education/Rachel/NAEHCY/new%20charts.xlsx" TargetMode="External"/><Relationship Id="rId1" Type="http://schemas.microsoft.com/office/2011/relationships/chartStyle" Target="style16.xml"/><Relationship Id="rId2" Type="http://schemas.microsoft.com/office/2011/relationships/chartColorStyle" Target="colors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4" Type="http://schemas.openxmlformats.org/officeDocument/2006/relationships/oleObject" Target="file://localhost/Volumes/shares$/Education/Rachel/NAEHCY/new%20charts.xlsx" TargetMode="External"/><Relationship Id="rId1" Type="http://schemas.microsoft.com/office/2011/relationships/chartStyle" Target="style17.xml"/><Relationship Id="rId2" Type="http://schemas.microsoft.com/office/2011/relationships/chartColorStyle" Target="colors17.xml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oleObject" Target="file://localhost/Volumes/shares$/Education/Rachel/NAEHCY/new%20chart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4" Type="http://schemas.openxmlformats.org/officeDocument/2006/relationships/oleObject" Target="file://localhost/Volumes/shares$/Education/Rachel/NAEHCY/new%20charts.xlsx" TargetMode="External"/><Relationship Id="rId1" Type="http://schemas.microsoft.com/office/2011/relationships/chartStyle" Target="style19.xml"/><Relationship Id="rId2" Type="http://schemas.microsoft.com/office/2011/relationships/chartColorStyle" Target="colors19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rbarth/Downloads/all%20weighted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4" Type="http://schemas.openxmlformats.org/officeDocument/2006/relationships/oleObject" Target="file://localhost/Users/rbarth/Desktop/newcharts2.xlsx" TargetMode="External"/><Relationship Id="rId1" Type="http://schemas.microsoft.com/office/2011/relationships/chartStyle" Target="style20.xml"/><Relationship Id="rId2" Type="http://schemas.microsoft.com/office/2011/relationships/chartColorStyle" Target="colors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4" Type="http://schemas.openxmlformats.org/officeDocument/2006/relationships/oleObject" Target="file://localhost/Users/rbarth/Desktop/newcharts2.xlsx" TargetMode="External"/><Relationship Id="rId1" Type="http://schemas.microsoft.com/office/2011/relationships/chartStyle" Target="style21.xml"/><Relationship Id="rId2" Type="http://schemas.microsoft.com/office/2011/relationships/chartColorStyle" Target="colors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4" Type="http://schemas.openxmlformats.org/officeDocument/2006/relationships/oleObject" Target="file://localhost/Users/rbarth/Desktop/newcharts2.xlsx" TargetMode="External"/><Relationship Id="rId1" Type="http://schemas.microsoft.com/office/2011/relationships/chartStyle" Target="style22.xml"/><Relationship Id="rId2" Type="http://schemas.microsoft.com/office/2011/relationships/chartColorStyle" Target="colors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4" Type="http://schemas.openxmlformats.org/officeDocument/2006/relationships/oleObject" Target="file://localhost/Users/rbarth/Desktop/newcharts2.xlsx" TargetMode="External"/><Relationship Id="rId1" Type="http://schemas.microsoft.com/office/2011/relationships/chartStyle" Target="style23.xml"/><Relationship Id="rId2" Type="http://schemas.microsoft.com/office/2011/relationships/chartColorStyle" Target="colors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4" Type="http://schemas.openxmlformats.org/officeDocument/2006/relationships/oleObject" Target="file://localhost/Users/rbarth/Desktop/newcharts2.xlsx" TargetMode="External"/><Relationship Id="rId1" Type="http://schemas.microsoft.com/office/2011/relationships/chartStyle" Target="style24.xml"/><Relationship Id="rId2" Type="http://schemas.microsoft.com/office/2011/relationships/chartColorStyle" Target="colors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4" Type="http://schemas.openxmlformats.org/officeDocument/2006/relationships/oleObject" Target="file://localhost/Users/rbarth/Desktop/newcharts2.xlsx" TargetMode="External"/><Relationship Id="rId1" Type="http://schemas.microsoft.com/office/2011/relationships/chartStyle" Target="style25.xml"/><Relationship Id="rId2" Type="http://schemas.microsoft.com/office/2011/relationships/chartColorStyle" Target="colors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4" Type="http://schemas.openxmlformats.org/officeDocument/2006/relationships/oleObject" Target="file://localhost/Users/rbarth/Desktop/newcharts2.xlsx" TargetMode="External"/><Relationship Id="rId1" Type="http://schemas.microsoft.com/office/2011/relationships/chartStyle" Target="style26.xml"/><Relationship Id="rId2" Type="http://schemas.microsoft.com/office/2011/relationships/chartColorStyle" Target="colors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4" Type="http://schemas.openxmlformats.org/officeDocument/2006/relationships/oleObject" Target="file://localhost/Users/rbarth/Desktop/newcharts2.xlsx" TargetMode="External"/><Relationship Id="rId1" Type="http://schemas.microsoft.com/office/2011/relationships/chartStyle" Target="style27.xml"/><Relationship Id="rId2" Type="http://schemas.microsoft.com/office/2011/relationships/chartColorStyle" Target="colors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4" Type="http://schemas.openxmlformats.org/officeDocument/2006/relationships/oleObject" Target="file://localhost/Users/rbarth/Desktop/newcharts2.xlsx" TargetMode="External"/><Relationship Id="rId1" Type="http://schemas.microsoft.com/office/2011/relationships/chartStyle" Target="style28.xml"/><Relationship Id="rId2" Type="http://schemas.microsoft.com/office/2011/relationships/chartColorStyle" Target="colors28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rbarth/Downloads/all%20weight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rbarth/Downloads/all%20weight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Volumes/shares$/Education/Rachel/NAEHCY/all%20weighted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Volumes/shares$/Education/Rachel/NAEHCY/all%20weighted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localhost/Volumes/shares$/Education/Rachel/NAEHCY/all%20weighted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localhost/Volumes/shares$/Education/Rachel/NAEHCY/new%20charts.xlsx" TargetMode="External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file://localhost/Volumes/shares$/Education/Rachel/NAEHCY/new%20charts.xlsx" TargetMode="External"/><Relationship Id="rId1" Type="http://schemas.microsoft.com/office/2011/relationships/chartStyle" Target="style9.xml"/><Relationship Id="rId2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Housing Status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All!$F$33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All!$E$34:$E$36</c:f>
              <c:strCache>
                <c:ptCount val="3"/>
                <c:pt idx="0">
                  <c:v>Connecticut, 2015</c:v>
                </c:pt>
                <c:pt idx="1">
                  <c:v>Maryland, 2014</c:v>
                </c:pt>
                <c:pt idx="2">
                  <c:v>New York City, 2015</c:v>
                </c:pt>
              </c:strCache>
            </c:strRef>
          </c:cat>
          <c:val>
            <c:numRef>
              <c:f>All!$F$34:$F$36</c:f>
              <c:numCache>
                <c:formatCode>0%</c:formatCode>
                <c:ptCount val="3"/>
                <c:pt idx="0">
                  <c:v>0.900751612012719</c:v>
                </c:pt>
                <c:pt idx="1">
                  <c:v>0.931563542967992</c:v>
                </c:pt>
                <c:pt idx="2">
                  <c:v>0.8898126744309</c:v>
                </c:pt>
              </c:numCache>
            </c:numRef>
          </c:val>
        </c:ser>
        <c:ser>
          <c:idx val="1"/>
          <c:order val="1"/>
          <c:tx>
            <c:strRef>
              <c:f>All!$G$33</c:f>
              <c:strCache>
                <c:ptCount val="1"/>
                <c:pt idx="0">
                  <c:v>Homeless with Family</c:v>
                </c:pt>
              </c:strCache>
            </c:strRef>
          </c:tx>
          <c:spPr>
            <a:solidFill>
              <a:srgbClr val="F99D1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225352112676056"/>
                  <c:y val="0.0943952802359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599999905511826"/>
                  <c:y val="0.0954063338787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All!$E$34:$E$36</c:f>
              <c:strCache>
                <c:ptCount val="3"/>
                <c:pt idx="0">
                  <c:v>Connecticut, 2015</c:v>
                </c:pt>
                <c:pt idx="1">
                  <c:v>Maryland, 2014</c:v>
                </c:pt>
                <c:pt idx="2">
                  <c:v>New York City, 2015</c:v>
                </c:pt>
              </c:strCache>
            </c:strRef>
          </c:cat>
          <c:val>
            <c:numRef>
              <c:f>All!$G$34:$G$36</c:f>
              <c:numCache>
                <c:formatCode>0%</c:formatCode>
                <c:ptCount val="3"/>
                <c:pt idx="0">
                  <c:v>0.0198037839969015</c:v>
                </c:pt>
                <c:pt idx="1">
                  <c:v>0.0140844752129819</c:v>
                </c:pt>
                <c:pt idx="2">
                  <c:v>0.0311042164448422</c:v>
                </c:pt>
              </c:numCache>
            </c:numRef>
          </c:val>
        </c:ser>
        <c:ser>
          <c:idx val="2"/>
          <c:order val="2"/>
          <c:tx>
            <c:strRef>
              <c:f>All!$H$33</c:f>
              <c:strCache>
                <c:ptCount val="1"/>
                <c:pt idx="0">
                  <c:v>Homeless Unaccompanied</c:v>
                </c:pt>
              </c:strCache>
            </c:strRef>
          </c:tx>
          <c:spPr>
            <a:solidFill>
              <a:srgbClr val="FFD6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All!$E$34:$E$36</c:f>
              <c:strCache>
                <c:ptCount val="3"/>
                <c:pt idx="0">
                  <c:v>Connecticut, 2015</c:v>
                </c:pt>
                <c:pt idx="1">
                  <c:v>Maryland, 2014</c:v>
                </c:pt>
                <c:pt idx="2">
                  <c:v>New York City, 2015</c:v>
                </c:pt>
              </c:strCache>
            </c:strRef>
          </c:cat>
          <c:val>
            <c:numRef>
              <c:f>All!$H$34:$H$36</c:f>
              <c:numCache>
                <c:formatCode>0%</c:formatCode>
                <c:ptCount val="3"/>
                <c:pt idx="0">
                  <c:v>0.0490574775625491</c:v>
                </c:pt>
                <c:pt idx="1">
                  <c:v>0.0348652022987156</c:v>
                </c:pt>
                <c:pt idx="2">
                  <c:v>0.0627025183802261</c:v>
                </c:pt>
              </c:numCache>
            </c:numRef>
          </c:val>
        </c:ser>
        <c:ser>
          <c:idx val="3"/>
          <c:order val="3"/>
          <c:tx>
            <c:strRef>
              <c:f>All!$I$33</c:f>
              <c:strCache>
                <c:ptCount val="1"/>
                <c:pt idx="0">
                  <c:v>Both Homeless</c:v>
                </c:pt>
              </c:strCache>
            </c:strRef>
          </c:tx>
          <c:spPr>
            <a:solidFill>
              <a:srgbClr val="FF532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35211267605632"/>
                  <c:y val="0.0825958702064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39999977952758"/>
                  <c:y val="0.0812720621930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199999968503942"/>
                  <c:y val="0.109540605564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All!$E$34:$E$36</c:f>
              <c:strCache>
                <c:ptCount val="3"/>
                <c:pt idx="0">
                  <c:v>Connecticut, 2015</c:v>
                </c:pt>
                <c:pt idx="1">
                  <c:v>Maryland, 2014</c:v>
                </c:pt>
                <c:pt idx="2">
                  <c:v>New York City, 2015</c:v>
                </c:pt>
              </c:strCache>
            </c:strRef>
          </c:cat>
          <c:val>
            <c:numRef>
              <c:f>All!$I$34:$I$36</c:f>
              <c:numCache>
                <c:formatCode>0%</c:formatCode>
                <c:ptCount val="3"/>
                <c:pt idx="0">
                  <c:v>0.0303871264278299</c:v>
                </c:pt>
                <c:pt idx="1">
                  <c:v>0.0194867795203107</c:v>
                </c:pt>
                <c:pt idx="2">
                  <c:v>0.0163805907440319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9137984"/>
        <c:axId val="2139121664"/>
      </c:barChart>
      <c:catAx>
        <c:axId val="2139137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121664"/>
        <c:crosses val="autoZero"/>
        <c:auto val="1"/>
        <c:lblAlgn val="ctr"/>
        <c:lblOffset val="100"/>
        <c:noMultiLvlLbl val="0"/>
      </c:catAx>
      <c:valAx>
        <c:axId val="2139121664"/>
        <c:scaling>
          <c:orientation val="minMax"/>
          <c:min val="0.0"/>
        </c:scaling>
        <c:delete val="1"/>
        <c:axPos val="b"/>
        <c:numFmt formatCode="0%" sourceLinked="1"/>
        <c:majorTickMark val="none"/>
        <c:minorTickMark val="none"/>
        <c:tickLblPos val="nextTo"/>
        <c:crossAx val="213913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Hours</a:t>
            </a:r>
            <a:r>
              <a:rPr lang="en-US" baseline="0"/>
              <a:t> of Sleep Per Night</a:t>
            </a:r>
          </a:p>
          <a:p>
            <a:pPr>
              <a:defRPr/>
            </a:pPr>
            <a:r>
              <a:rPr lang="en-US" baseline="0"/>
              <a:t>NYC, 2015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NYC!$N$152</c:f>
              <c:strCache>
                <c:ptCount val="1"/>
                <c:pt idx="0">
                  <c:v>4 or less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C4F29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EACAB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NYC!$O$151:$P$151</c:f>
              <c:strCache>
                <c:ptCount val="2"/>
                <c:pt idx="0">
                  <c:v>All Homeless</c:v>
                </c:pt>
                <c:pt idx="1">
                  <c:v>Housed</c:v>
                </c:pt>
              </c:strCache>
            </c:strRef>
          </c:cat>
          <c:val>
            <c:numRef>
              <c:f>NYC!$O$152:$P$152</c:f>
              <c:numCache>
                <c:formatCode>0%</c:formatCode>
                <c:ptCount val="2"/>
                <c:pt idx="0">
                  <c:v>0.424847014646327</c:v>
                </c:pt>
                <c:pt idx="1">
                  <c:v>0.0852146016624856</c:v>
                </c:pt>
              </c:numCache>
            </c:numRef>
          </c:val>
        </c:ser>
        <c:ser>
          <c:idx val="1"/>
          <c:order val="1"/>
          <c:tx>
            <c:strRef>
              <c:f>NYC!$N$153</c:f>
              <c:strCache>
                <c:ptCount val="1"/>
                <c:pt idx="0">
                  <c:v>5 to 6</c:v>
                </c:pt>
              </c:strCache>
            </c:strRef>
          </c:tx>
          <c:spPr>
            <a:solidFill>
              <a:srgbClr val="81C9C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552A">
                  <a:alpha val="85882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NYC!$O$151:$P$151</c:f>
              <c:strCache>
                <c:ptCount val="2"/>
                <c:pt idx="0">
                  <c:v>All Homeless</c:v>
                </c:pt>
                <c:pt idx="1">
                  <c:v>Housed</c:v>
                </c:pt>
              </c:strCache>
            </c:strRef>
          </c:cat>
          <c:val>
            <c:numRef>
              <c:f>NYC!$O$153:$P$153</c:f>
              <c:numCache>
                <c:formatCode>0%</c:formatCode>
                <c:ptCount val="2"/>
                <c:pt idx="0">
                  <c:v>0.33686974995142</c:v>
                </c:pt>
                <c:pt idx="1">
                  <c:v>0.368590947305349</c:v>
                </c:pt>
              </c:numCache>
            </c:numRef>
          </c:val>
        </c:ser>
        <c:ser>
          <c:idx val="2"/>
          <c:order val="2"/>
          <c:tx>
            <c:strRef>
              <c:f>NYC!$N$154</c:f>
              <c:strCache>
                <c:ptCount val="1"/>
                <c:pt idx="0">
                  <c:v>7 or more</c:v>
                </c:pt>
              </c:strCache>
            </c:strRef>
          </c:tx>
          <c:spPr>
            <a:solidFill>
              <a:srgbClr val="93E4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552A">
                  <a:alpha val="52941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NYC!$O$151:$P$151</c:f>
              <c:strCache>
                <c:ptCount val="2"/>
                <c:pt idx="0">
                  <c:v>All Homeless</c:v>
                </c:pt>
                <c:pt idx="1">
                  <c:v>Housed</c:v>
                </c:pt>
              </c:strCache>
            </c:strRef>
          </c:cat>
          <c:val>
            <c:numRef>
              <c:f>NYC!$O$154:$P$154</c:f>
              <c:numCache>
                <c:formatCode>0%</c:formatCode>
                <c:ptCount val="2"/>
                <c:pt idx="0">
                  <c:v>0.238283235402252</c:v>
                </c:pt>
                <c:pt idx="1">
                  <c:v>0.546194451032165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44641120"/>
        <c:axId val="2138361568"/>
      </c:barChart>
      <c:catAx>
        <c:axId val="214464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361568"/>
        <c:crosses val="autoZero"/>
        <c:auto val="1"/>
        <c:lblAlgn val="ctr"/>
        <c:lblOffset val="100"/>
        <c:noMultiLvlLbl val="0"/>
      </c:catAx>
      <c:valAx>
        <c:axId val="21383615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464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Maryland</a:t>
            </a:r>
            <a:r>
              <a:rPr lang="en-US" dirty="0"/>
              <a:t>,</a:t>
            </a:r>
            <a:r>
              <a:rPr lang="en-US" baseline="0" dirty="0"/>
              <a:t> 2014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Maryland!$N$129</c:f>
              <c:strCache>
                <c:ptCount val="1"/>
                <c:pt idx="0">
                  <c:v>4 or less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4F29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EACAB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Maryland!$O$128:$P$128</c:f>
              <c:strCache>
                <c:ptCount val="2"/>
                <c:pt idx="0">
                  <c:v>All Homeless</c:v>
                </c:pt>
                <c:pt idx="1">
                  <c:v>Housed</c:v>
                </c:pt>
              </c:strCache>
            </c:strRef>
          </c:cat>
          <c:val>
            <c:numRef>
              <c:f>Maryland!$O$129:$P$129</c:f>
              <c:numCache>
                <c:formatCode>0%</c:formatCode>
                <c:ptCount val="2"/>
                <c:pt idx="0">
                  <c:v>0.272118280973469</c:v>
                </c:pt>
                <c:pt idx="1">
                  <c:v>0.102208710937327</c:v>
                </c:pt>
              </c:numCache>
            </c:numRef>
          </c:val>
        </c:ser>
        <c:ser>
          <c:idx val="1"/>
          <c:order val="1"/>
          <c:tx>
            <c:strRef>
              <c:f>Maryland!$N$130</c:f>
              <c:strCache>
                <c:ptCount val="1"/>
                <c:pt idx="0">
                  <c:v>5 to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D4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82CAC8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Maryland!$O$128:$P$128</c:f>
              <c:strCache>
                <c:ptCount val="2"/>
                <c:pt idx="0">
                  <c:v>All Homeless</c:v>
                </c:pt>
                <c:pt idx="1">
                  <c:v>Housed</c:v>
                </c:pt>
              </c:strCache>
            </c:strRef>
          </c:cat>
          <c:val>
            <c:numRef>
              <c:f>Maryland!$O$130:$P$130</c:f>
              <c:numCache>
                <c:formatCode>0%</c:formatCode>
                <c:ptCount val="2"/>
                <c:pt idx="0">
                  <c:v>0.385795328815617</c:v>
                </c:pt>
                <c:pt idx="1">
                  <c:v>0.379981186011742</c:v>
                </c:pt>
              </c:numCache>
            </c:numRef>
          </c:val>
        </c:ser>
        <c:ser>
          <c:idx val="2"/>
          <c:order val="2"/>
          <c:tx>
            <c:strRef>
              <c:f>Maryland!$N$131</c:f>
              <c:strCache>
                <c:ptCount val="1"/>
                <c:pt idx="0">
                  <c:v>7 or more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9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3E4E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Maryland!$O$128:$P$128</c:f>
              <c:strCache>
                <c:ptCount val="2"/>
                <c:pt idx="0">
                  <c:v>All Homeless</c:v>
                </c:pt>
                <c:pt idx="1">
                  <c:v>Housed</c:v>
                </c:pt>
              </c:strCache>
            </c:strRef>
          </c:cat>
          <c:val>
            <c:numRef>
              <c:f>Maryland!$O$131:$P$131</c:f>
              <c:numCache>
                <c:formatCode>0%</c:formatCode>
                <c:ptCount val="2"/>
                <c:pt idx="0">
                  <c:v>0.342086390210913</c:v>
                </c:pt>
                <c:pt idx="1">
                  <c:v>0.51781010305093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45307872"/>
        <c:axId val="2145168304"/>
      </c:barChart>
      <c:catAx>
        <c:axId val="214530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168304"/>
        <c:crosses val="autoZero"/>
        <c:auto val="1"/>
        <c:lblAlgn val="ctr"/>
        <c:lblOffset val="100"/>
        <c:noMultiLvlLbl val="0"/>
      </c:catAx>
      <c:valAx>
        <c:axId val="2145168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530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Connecticut</a:t>
            </a:r>
            <a:r>
              <a:rPr lang="en-US" dirty="0"/>
              <a:t>,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Connecticut!$R$147</c:f>
              <c:strCache>
                <c:ptCount val="1"/>
                <c:pt idx="0">
                  <c:v>4 or less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4F29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EACAB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Connecticut!$S$146:$T$146</c:f>
              <c:strCache>
                <c:ptCount val="2"/>
                <c:pt idx="0">
                  <c:v>All Homeless</c:v>
                </c:pt>
                <c:pt idx="1">
                  <c:v>Housed</c:v>
                </c:pt>
              </c:strCache>
            </c:strRef>
          </c:cat>
          <c:val>
            <c:numRef>
              <c:f>Connecticut!$S$147:$T$147</c:f>
              <c:numCache>
                <c:formatCode>0%</c:formatCode>
                <c:ptCount val="2"/>
                <c:pt idx="0">
                  <c:v>0.287126990111069</c:v>
                </c:pt>
                <c:pt idx="1">
                  <c:v>0.0814343270426845</c:v>
                </c:pt>
              </c:numCache>
            </c:numRef>
          </c:val>
        </c:ser>
        <c:ser>
          <c:idx val="1"/>
          <c:order val="1"/>
          <c:tx>
            <c:strRef>
              <c:f>Connecticut!$R$148</c:f>
              <c:strCache>
                <c:ptCount val="1"/>
                <c:pt idx="0">
                  <c:v>5 to 6 hours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D4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83CBC8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Connecticut!$S$146:$T$146</c:f>
              <c:strCache>
                <c:ptCount val="2"/>
                <c:pt idx="0">
                  <c:v>All Homeless</c:v>
                </c:pt>
                <c:pt idx="1">
                  <c:v>Housed</c:v>
                </c:pt>
              </c:strCache>
            </c:strRef>
          </c:cat>
          <c:val>
            <c:numRef>
              <c:f>Connecticut!$S$148:$T$148</c:f>
              <c:numCache>
                <c:formatCode>0%</c:formatCode>
                <c:ptCount val="2"/>
                <c:pt idx="0">
                  <c:v>0.431342980599136</c:v>
                </c:pt>
                <c:pt idx="1">
                  <c:v>0.420877309399877</c:v>
                </c:pt>
              </c:numCache>
            </c:numRef>
          </c:val>
        </c:ser>
        <c:ser>
          <c:idx val="2"/>
          <c:order val="2"/>
          <c:tx>
            <c:strRef>
              <c:f>Connecticut!$R$149</c:f>
              <c:strCache>
                <c:ptCount val="1"/>
                <c:pt idx="0">
                  <c:v>7 or more hours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9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3E4E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Connecticut!$S$146:$T$146</c:f>
              <c:strCache>
                <c:ptCount val="2"/>
                <c:pt idx="0">
                  <c:v>All Homeless</c:v>
                </c:pt>
                <c:pt idx="1">
                  <c:v>Housed</c:v>
                </c:pt>
              </c:strCache>
            </c:strRef>
          </c:cat>
          <c:val>
            <c:numRef>
              <c:f>Connecticut!$S$149:$T$149</c:f>
              <c:numCache>
                <c:formatCode>0%</c:formatCode>
                <c:ptCount val="2"/>
                <c:pt idx="0">
                  <c:v>0.281530029289795</c:v>
                </c:pt>
                <c:pt idx="1">
                  <c:v>0.497688363557439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29572416"/>
        <c:axId val="2129318944"/>
      </c:barChart>
      <c:catAx>
        <c:axId val="212957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318944"/>
        <c:crosses val="autoZero"/>
        <c:auto val="1"/>
        <c:lblAlgn val="ctr"/>
        <c:lblOffset val="100"/>
        <c:noMultiLvlLbl val="0"/>
      </c:catAx>
      <c:valAx>
        <c:axId val="2129318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295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Suffered from Depression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Sheet1!$B$60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Sheet1!$A$61:$A$63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Sheet1!$B$61:$B$63</c:f>
              <c:numCache>
                <c:formatCode>0%</c:formatCode>
                <c:ptCount val="3"/>
                <c:pt idx="0">
                  <c:v>0.284415511775069</c:v>
                </c:pt>
                <c:pt idx="1">
                  <c:v>0.247603650531255</c:v>
                </c:pt>
                <c:pt idx="2">
                  <c:v>0.247225358363635</c:v>
                </c:pt>
              </c:numCache>
            </c:numRef>
          </c:val>
        </c:ser>
        <c:ser>
          <c:idx val="1"/>
          <c:order val="1"/>
          <c:tx>
            <c:strRef>
              <c:f>Sheet1!$C$60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Sheet1!$A$61:$A$63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Sheet1!$C$61:$C$63</c:f>
              <c:numCache>
                <c:formatCode>0%</c:formatCode>
                <c:ptCount val="3"/>
                <c:pt idx="0">
                  <c:v>0.427629957895326</c:v>
                </c:pt>
                <c:pt idx="1">
                  <c:v>0.534144050584374</c:v>
                </c:pt>
                <c:pt idx="2">
                  <c:v>0.458505299604812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29542128"/>
        <c:axId val="2129531648"/>
      </c:barChart>
      <c:catAx>
        <c:axId val="212954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531648"/>
        <c:crosses val="autoZero"/>
        <c:auto val="1"/>
        <c:lblAlgn val="ctr"/>
        <c:lblOffset val="100"/>
        <c:noMultiLvlLbl val="0"/>
      </c:catAx>
      <c:valAx>
        <c:axId val="2129531648"/>
        <c:scaling>
          <c:orientation val="minMax"/>
        </c:scaling>
        <c:delete val="1"/>
        <c:axPos val="l"/>
        <c:majorTickMark val="none"/>
        <c:minorTickMark val="none"/>
        <c:tickLblPos val="nextTo"/>
        <c:crossAx val="212954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Suicidal Thoughts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Sheet1!$B$77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Sheet1!$A$78:$A$80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Sheet1!$B$78:$B$80</c:f>
              <c:numCache>
                <c:formatCode>0%</c:formatCode>
                <c:ptCount val="3"/>
                <c:pt idx="0">
                  <c:v>0.119454431451611</c:v>
                </c:pt>
                <c:pt idx="1">
                  <c:v>0.138770388136309</c:v>
                </c:pt>
                <c:pt idx="2">
                  <c:v>0.123196446669412</c:v>
                </c:pt>
              </c:numCache>
            </c:numRef>
          </c:val>
        </c:ser>
        <c:ser>
          <c:idx val="1"/>
          <c:order val="1"/>
          <c:tx>
            <c:strRef>
              <c:f>Sheet1!$C$77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Sheet1!$A$78:$A$80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Sheet1!$C$78:$C$80</c:f>
              <c:numCache>
                <c:formatCode>0%</c:formatCode>
                <c:ptCount val="3"/>
                <c:pt idx="0">
                  <c:v>0.267554214486797</c:v>
                </c:pt>
                <c:pt idx="1">
                  <c:v>0.403921451308482</c:v>
                </c:pt>
                <c:pt idx="2">
                  <c:v>0.271668889116832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38165232"/>
        <c:axId val="2081148848"/>
      </c:barChart>
      <c:catAx>
        <c:axId val="213816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148848"/>
        <c:crosses val="autoZero"/>
        <c:auto val="1"/>
        <c:lblAlgn val="ctr"/>
        <c:lblOffset val="100"/>
        <c:noMultiLvlLbl val="0"/>
      </c:catAx>
      <c:valAx>
        <c:axId val="208114884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3816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Suicide </a:t>
            </a:r>
            <a:r>
              <a:rPr lang="en-US" dirty="0" smtClean="0"/>
              <a:t>Attempts (NYC,</a:t>
            </a:r>
            <a:r>
              <a:rPr lang="en-US" baseline="0" dirty="0" smtClean="0"/>
              <a:t> CT) and Suicide Plans (MD)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Sheet1!$B$94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Sheet1!$A$95:$A$97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Sheet1!$B$95:$B$97</c:f>
              <c:numCache>
                <c:formatCode>0%</c:formatCode>
                <c:ptCount val="3"/>
                <c:pt idx="0">
                  <c:v>0.057973969378584</c:v>
                </c:pt>
                <c:pt idx="1">
                  <c:v>0.107164467305449</c:v>
                </c:pt>
                <c:pt idx="2">
                  <c:v>0.0588422386886332</c:v>
                </c:pt>
              </c:numCache>
            </c:numRef>
          </c:val>
        </c:ser>
        <c:ser>
          <c:idx val="1"/>
          <c:order val="1"/>
          <c:tx>
            <c:strRef>
              <c:f>Sheet1!$C$94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Sheet1!$A$95:$A$97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Sheet1!$C$95:$C$97</c:f>
              <c:numCache>
                <c:formatCode>0%</c:formatCode>
                <c:ptCount val="3"/>
                <c:pt idx="0">
                  <c:v>0.185583966070978</c:v>
                </c:pt>
                <c:pt idx="1">
                  <c:v>0.354066262809521</c:v>
                </c:pt>
                <c:pt idx="2">
                  <c:v>0.217668000146805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45040448"/>
        <c:axId val="2144805328"/>
      </c:barChart>
      <c:catAx>
        <c:axId val="214504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805328"/>
        <c:crosses val="autoZero"/>
        <c:auto val="1"/>
        <c:lblAlgn val="ctr"/>
        <c:lblOffset val="100"/>
        <c:noMultiLvlLbl val="0"/>
      </c:catAx>
      <c:valAx>
        <c:axId val="214480532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4504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Bullied</a:t>
            </a:r>
            <a:r>
              <a:rPr lang="en-US" baseline="0"/>
              <a:t> at School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Sheet1!$B$258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Sheet1!$A$259:$A$261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Sheet1!$B$259:$B$261</c:f>
              <c:numCache>
                <c:formatCode>0%</c:formatCode>
                <c:ptCount val="3"/>
                <c:pt idx="0">
                  <c:v>0.126911567583276</c:v>
                </c:pt>
                <c:pt idx="1">
                  <c:v>0.163008007040028</c:v>
                </c:pt>
                <c:pt idx="2">
                  <c:v>0.168907194079154</c:v>
                </c:pt>
              </c:numCache>
            </c:numRef>
          </c:val>
        </c:ser>
        <c:ser>
          <c:idx val="1"/>
          <c:order val="1"/>
          <c:tx>
            <c:strRef>
              <c:f>Sheet1!$C$258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Sheet1!$A$259:$A$261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Sheet1!$C$259:$C$261</c:f>
              <c:numCache>
                <c:formatCode>0%</c:formatCode>
                <c:ptCount val="3"/>
                <c:pt idx="0">
                  <c:v>0.236680165490834</c:v>
                </c:pt>
                <c:pt idx="1">
                  <c:v>0.338081204484324</c:v>
                </c:pt>
                <c:pt idx="2">
                  <c:v>0.347511771097428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44724640"/>
        <c:axId val="2145315968"/>
      </c:barChart>
      <c:catAx>
        <c:axId val="214472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315968"/>
        <c:crosses val="autoZero"/>
        <c:auto val="1"/>
        <c:lblAlgn val="ctr"/>
        <c:lblOffset val="100"/>
        <c:noMultiLvlLbl val="0"/>
      </c:catAx>
      <c:valAx>
        <c:axId val="214531596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4472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Missed</a:t>
            </a:r>
            <a:r>
              <a:rPr lang="en-US" baseline="0"/>
              <a:t> School Due to Feeling Unsafe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Sheet1!$B$277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Sheet1!$A$278:$A$280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Sheet1!$B$278:$B$280</c:f>
              <c:numCache>
                <c:formatCode>0%</c:formatCode>
                <c:ptCount val="3"/>
                <c:pt idx="0">
                  <c:v>0.0446227196548742</c:v>
                </c:pt>
                <c:pt idx="1">
                  <c:v>0.0406721076918452</c:v>
                </c:pt>
                <c:pt idx="2">
                  <c:v>0.0463286904082593</c:v>
                </c:pt>
              </c:numCache>
            </c:numRef>
          </c:val>
        </c:ser>
        <c:ser>
          <c:idx val="1"/>
          <c:order val="1"/>
          <c:tx>
            <c:strRef>
              <c:f>Sheet1!$C$277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Sheet1!$A$278:$A$280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Sheet1!$C$278:$C$280</c:f>
              <c:numCache>
                <c:formatCode>0%</c:formatCode>
                <c:ptCount val="3"/>
                <c:pt idx="0">
                  <c:v>0.12769825096791</c:v>
                </c:pt>
                <c:pt idx="1">
                  <c:v>0.234060335416252</c:v>
                </c:pt>
                <c:pt idx="2">
                  <c:v>0.174186869122595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-2121952720"/>
        <c:axId val="-2121717584"/>
      </c:barChart>
      <c:catAx>
        <c:axId val="-212195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717584"/>
        <c:crosses val="autoZero"/>
        <c:auto val="1"/>
        <c:lblAlgn val="ctr"/>
        <c:lblOffset val="100"/>
        <c:noMultiLvlLbl val="0"/>
      </c:catAx>
      <c:valAx>
        <c:axId val="-212171758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-212195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Deliberately Hurt by an Intimate Partner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Sheet1!$B$3:$B$5</c:f>
              <c:numCache>
                <c:formatCode>0%</c:formatCode>
                <c:ptCount val="3"/>
                <c:pt idx="0">
                  <c:v>0.0929446079927477</c:v>
                </c:pt>
                <c:pt idx="1">
                  <c:v>0.0748463085055052</c:v>
                </c:pt>
                <c:pt idx="2">
                  <c:v>0.0597408143772706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Sheet1!$C$3:$C$5</c:f>
              <c:numCache>
                <c:formatCode>0%</c:formatCode>
                <c:ptCount val="3"/>
                <c:pt idx="0">
                  <c:v>0.26558479959262</c:v>
                </c:pt>
                <c:pt idx="1">
                  <c:v>0.32725878547253</c:v>
                </c:pt>
                <c:pt idx="2">
                  <c:v>0.148768956836741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47199264"/>
        <c:axId val="2147195840"/>
      </c:barChart>
      <c:catAx>
        <c:axId val="214719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195840"/>
        <c:crosses val="autoZero"/>
        <c:auto val="1"/>
        <c:lblAlgn val="ctr"/>
        <c:lblOffset val="100"/>
        <c:noMultiLvlLbl val="0"/>
      </c:catAx>
      <c:valAx>
        <c:axId val="2147195840"/>
        <c:scaling>
          <c:orientation val="minMax"/>
        </c:scaling>
        <c:delete val="1"/>
        <c:axPos val="l"/>
        <c:majorTickMark val="none"/>
        <c:minorTickMark val="none"/>
        <c:tickLblPos val="nextTo"/>
        <c:crossAx val="214719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40" b="0" i="0" baseline="0">
                <a:effectLst/>
              </a:rPr>
              <a:t>Forced to Perform Sexual Acts by an Intimate Partner</a:t>
            </a:r>
            <a:endParaRPr lang="en-US" sz="144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4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Sheet1!$B$40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Sheet1!$A$41:$A$43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Sheet1!$B$41:$B$43</c:f>
              <c:numCache>
                <c:formatCode>0%</c:formatCode>
                <c:ptCount val="3"/>
                <c:pt idx="0">
                  <c:v>0.0938689323572018</c:v>
                </c:pt>
                <c:pt idx="1">
                  <c:v>0.0803336151032677</c:v>
                </c:pt>
                <c:pt idx="2">
                  <c:v>0.104812239644813</c:v>
                </c:pt>
              </c:numCache>
            </c:numRef>
          </c:val>
        </c:ser>
        <c:ser>
          <c:idx val="1"/>
          <c:order val="1"/>
          <c:tx>
            <c:strRef>
              <c:f>Sheet1!$C$40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Sheet1!$A$41:$A$43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Sheet1!$C$41:$C$43</c:f>
              <c:numCache>
                <c:formatCode>0%</c:formatCode>
                <c:ptCount val="3"/>
                <c:pt idx="0">
                  <c:v>0.226571189510943</c:v>
                </c:pt>
                <c:pt idx="1">
                  <c:v>0.284048627237894</c:v>
                </c:pt>
                <c:pt idx="2">
                  <c:v>0.155213372494817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47092032"/>
        <c:axId val="2147089280"/>
      </c:barChart>
      <c:catAx>
        <c:axId val="21470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089280"/>
        <c:crosses val="autoZero"/>
        <c:auto val="1"/>
        <c:lblAlgn val="ctr"/>
        <c:lblOffset val="100"/>
        <c:noMultiLvlLbl val="0"/>
      </c:catAx>
      <c:valAx>
        <c:axId val="214708928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4709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Homelessness</a:t>
            </a:r>
            <a:endParaRPr lang="en-US" baseline="0"/>
          </a:p>
          <a:p>
            <a:pPr>
              <a:defRPr/>
            </a:pPr>
            <a:r>
              <a:rPr lang="en-US" baseline="0"/>
              <a:t>NYC, 2015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Doubled Up</a:t>
                    </a:r>
                    <a:r>
                      <a:rPr lang="en-US" baseline="0" dirty="0"/>
                      <a:t>
</a:t>
                    </a:r>
                    <a:fld id="{C7BE7D11-EE0E-3348-8EE7-F95D3FB6D64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3924720014"/>
                      <c:h val="0.457653623806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003129519654034"/>
                  <c:y val="0.006489239614406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Hotel/Motel</a:t>
                    </a:r>
                    <a:r>
                      <a:rPr lang="en-US" baseline="0" dirty="0"/>
                      <a:t>
</a:t>
                    </a:r>
                    <a:fld id="{24B67FA0-6A95-3548-B880-4B9974C0C90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728965288318"/>
                      <c:h val="0.14410991647786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00312988929689246"/>
                  <c:y val="0.02595695845762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In Shelter, </a:t>
                    </a:r>
                    <a:fld id="{51AD94AA-A587-5344-9C30-8443874FFF85}" type="PERCENTAGE">
                      <a:rPr lang="en-US" baseline="0" smtClean="0"/>
                      <a:pPr>
                        <a:defRPr sz="1200"/>
                      </a:pPr>
                      <a:t>[PERCENTAGE]</a:t>
                    </a:fld>
                    <a:endParaRPr lang="en-US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8755658924127"/>
                      <c:h val="0.071462878994586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01541139648361"/>
                  <c:y val="0.006488984132531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Unsheltered, </a:t>
                    </a:r>
                    <a:fld id="{F821352E-AC0F-C340-B164-E5E07B154296}" type="PERCENTAGE">
                      <a:rPr lang="en-US" baseline="0" smtClean="0"/>
                      <a:pPr>
                        <a:defRPr sz="1200"/>
                      </a:pPr>
                      <a:t>[PERCENTAGE]</a:t>
                    </a:fld>
                    <a:endParaRPr lang="en-US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53280124476"/>
                      <c:h val="0.0955216071240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28315357601126"/>
                  <c:y val="-0.10058321402329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Moved from Place to Place</a:t>
                    </a:r>
                    <a:r>
                      <a:rPr lang="en-US" baseline="0" dirty="0"/>
                      <a:t>
</a:t>
                    </a:r>
                    <a:fld id="{64614BCB-B84D-7643-A119-859FB56DE43A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79529424927"/>
                      <c:h val="0.1441099164778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All!$K$3:$K$8</c:f>
              <c:strCache>
                <c:ptCount val="6"/>
                <c:pt idx="0">
                  <c:v>With friends, family, or other people because my parents or I lost our home or cannot afford housing</c:v>
                </c:pt>
                <c:pt idx="1">
                  <c:v>In a motel or hotel</c:v>
                </c:pt>
                <c:pt idx="2">
                  <c:v>In a shelter or emergency housing</c:v>
                </c:pt>
                <c:pt idx="3">
                  <c:v>In a car, park, campground, or other public place</c:v>
                </c:pt>
                <c:pt idx="4">
                  <c:v>I moved from place to place</c:v>
                </c:pt>
                <c:pt idx="5">
                  <c:v>Somewhere else</c:v>
                </c:pt>
              </c:strCache>
            </c:strRef>
          </c:cat>
          <c:val>
            <c:numRef>
              <c:f>All!$L$3:$L$8</c:f>
              <c:numCache>
                <c:formatCode>General</c:formatCode>
                <c:ptCount val="6"/>
                <c:pt idx="0">
                  <c:v>5138.7081</c:v>
                </c:pt>
                <c:pt idx="1">
                  <c:v>1163.7306</c:v>
                </c:pt>
                <c:pt idx="2">
                  <c:v>927.8415999999982</c:v>
                </c:pt>
                <c:pt idx="3">
                  <c:v>445.2384</c:v>
                </c:pt>
                <c:pt idx="4">
                  <c:v>331.0334</c:v>
                </c:pt>
                <c:pt idx="5">
                  <c:v>1185.2616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Sexually Active by Age 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Sheet1!$B$219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Sheet1!$A$220:$A$222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Sheet1!$B$220:$B$222</c:f>
              <c:numCache>
                <c:formatCode>0%</c:formatCode>
                <c:ptCount val="3"/>
                <c:pt idx="0">
                  <c:v>0.0616535644906516</c:v>
                </c:pt>
                <c:pt idx="1">
                  <c:v>0.0793610324486286</c:v>
                </c:pt>
                <c:pt idx="2">
                  <c:v>0.0391377992697305</c:v>
                </c:pt>
              </c:numCache>
            </c:numRef>
          </c:val>
        </c:ser>
        <c:ser>
          <c:idx val="1"/>
          <c:order val="1"/>
          <c:tx>
            <c:strRef>
              <c:f>Sheet1!$C$219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Sheet1!$A$220:$A$222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Sheet1!$C$220:$C$222</c:f>
              <c:numCache>
                <c:formatCode>0%</c:formatCode>
                <c:ptCount val="3"/>
                <c:pt idx="0">
                  <c:v>0.197107226172653</c:v>
                </c:pt>
                <c:pt idx="1">
                  <c:v>0.304917379711212</c:v>
                </c:pt>
                <c:pt idx="2">
                  <c:v>0.167419894902887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47060704"/>
        <c:axId val="2147055360"/>
      </c:barChart>
      <c:catAx>
        <c:axId val="214706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055360"/>
        <c:crosses val="autoZero"/>
        <c:auto val="1"/>
        <c:lblAlgn val="ctr"/>
        <c:lblOffset val="100"/>
        <c:noMultiLvlLbl val="0"/>
      </c:catAx>
      <c:valAx>
        <c:axId val="214705536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4706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40" b="0" i="0" baseline="0">
                <a:effectLst/>
              </a:rPr>
              <a:t>Pregnant or Got Someone Pregnant</a:t>
            </a:r>
            <a:endParaRPr lang="en-US" sz="144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Sheet1!$B$146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Sheet1!$A$147:$A$148</c:f>
              <c:strCache>
                <c:ptCount val="2"/>
                <c:pt idx="0">
                  <c:v>NYC, 2015</c:v>
                </c:pt>
                <c:pt idx="1">
                  <c:v>Connecticut, 2015</c:v>
                </c:pt>
              </c:strCache>
            </c:strRef>
          </c:cat>
          <c:val>
            <c:numRef>
              <c:f>Sheet1!$B$147:$B$148</c:f>
              <c:numCache>
                <c:formatCode>0%</c:formatCode>
                <c:ptCount val="2"/>
                <c:pt idx="0">
                  <c:v>0.00780881691526749</c:v>
                </c:pt>
                <c:pt idx="1">
                  <c:v>0.0136003931926048</c:v>
                </c:pt>
              </c:numCache>
            </c:numRef>
          </c:val>
        </c:ser>
        <c:ser>
          <c:idx val="1"/>
          <c:order val="1"/>
          <c:tx>
            <c:strRef>
              <c:f>Sheet1!$C$146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Sheet1!$A$147:$A$148</c:f>
              <c:strCache>
                <c:ptCount val="2"/>
                <c:pt idx="0">
                  <c:v>NYC, 2015</c:v>
                </c:pt>
                <c:pt idx="1">
                  <c:v>Connecticut, 2015</c:v>
                </c:pt>
              </c:strCache>
            </c:strRef>
          </c:cat>
          <c:val>
            <c:numRef>
              <c:f>Sheet1!$C$147:$C$148</c:f>
              <c:numCache>
                <c:formatCode>0%</c:formatCode>
                <c:ptCount val="2"/>
                <c:pt idx="0">
                  <c:v>0.0976306095920747</c:v>
                </c:pt>
                <c:pt idx="1">
                  <c:v>0.155694004387034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-2121051712"/>
        <c:axId val="-2121060576"/>
      </c:barChart>
      <c:catAx>
        <c:axId val="-21210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060576"/>
        <c:crosses val="autoZero"/>
        <c:auto val="1"/>
        <c:lblAlgn val="ctr"/>
        <c:lblOffset val="100"/>
        <c:noMultiLvlLbl val="0"/>
      </c:catAx>
      <c:valAx>
        <c:axId val="-2121060576"/>
        <c:scaling>
          <c:orientation val="minMax"/>
        </c:scaling>
        <c:delete val="1"/>
        <c:axPos val="l"/>
        <c:majorTickMark val="none"/>
        <c:minorTickMark val="none"/>
        <c:tickLblPos val="nextTo"/>
        <c:crossAx val="-212105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First Tried</a:t>
            </a:r>
            <a:r>
              <a:rPr lang="en-US" baseline="0"/>
              <a:t> Alcohol by Age 12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Sheet1!$B$239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Sheet1!$A$240:$A$242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Sheet1!$B$240:$B$242</c:f>
              <c:numCache>
                <c:formatCode>0%</c:formatCode>
                <c:ptCount val="3"/>
                <c:pt idx="0">
                  <c:v>0.164200478241077</c:v>
                </c:pt>
                <c:pt idx="1">
                  <c:v>0.152847704332221</c:v>
                </c:pt>
                <c:pt idx="2">
                  <c:v>0.0853198865329228</c:v>
                </c:pt>
              </c:numCache>
            </c:numRef>
          </c:val>
        </c:ser>
        <c:ser>
          <c:idx val="1"/>
          <c:order val="1"/>
          <c:tx>
            <c:strRef>
              <c:f>Sheet1!$C$239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Sheet1!$A$240:$A$242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Sheet1!$C$240:$C$242</c:f>
              <c:numCache>
                <c:formatCode>0%</c:formatCode>
                <c:ptCount val="3"/>
                <c:pt idx="0">
                  <c:v>0.291948092007912</c:v>
                </c:pt>
                <c:pt idx="1">
                  <c:v>0.379337700274531</c:v>
                </c:pt>
                <c:pt idx="2">
                  <c:v>0.26522409152564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39027536"/>
        <c:axId val="2138825616"/>
      </c:barChart>
      <c:catAx>
        <c:axId val="213902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825616"/>
        <c:crosses val="autoZero"/>
        <c:auto val="1"/>
        <c:lblAlgn val="ctr"/>
        <c:lblOffset val="100"/>
        <c:noMultiLvlLbl val="0"/>
      </c:catAx>
      <c:valAx>
        <c:axId val="2138825616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3902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Binge Drinking in the Last 30 Days</a:t>
            </a:r>
          </a:p>
        </c:rich>
      </c:tx>
      <c:layout>
        <c:manualLayout>
          <c:xMode val="edge"/>
          <c:yMode val="edge"/>
          <c:x val="0.256292305732701"/>
          <c:y val="0.0219278177677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Sheet1!$B$111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Sheet1!$A$112:$A$114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Sheet1!$B$112:$B$114</c:f>
              <c:numCache>
                <c:formatCode>0%</c:formatCode>
                <c:ptCount val="3"/>
                <c:pt idx="0">
                  <c:v>0.0733473204230206</c:v>
                </c:pt>
                <c:pt idx="1">
                  <c:v>0.114862275988677</c:v>
                </c:pt>
                <c:pt idx="2">
                  <c:v>0.11780162813618</c:v>
                </c:pt>
              </c:numCache>
            </c:numRef>
          </c:val>
        </c:ser>
        <c:ser>
          <c:idx val="1"/>
          <c:order val="1"/>
          <c:tx>
            <c:strRef>
              <c:f>Sheet1!$C$111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Sheet1!$A$112:$A$114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Sheet1!$C$112:$C$114</c:f>
              <c:numCache>
                <c:formatCode>0%</c:formatCode>
                <c:ptCount val="3"/>
                <c:pt idx="0">
                  <c:v>0.17423360238067</c:v>
                </c:pt>
                <c:pt idx="1">
                  <c:v>0.336665335862325</c:v>
                </c:pt>
                <c:pt idx="2">
                  <c:v>0.33228669451074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-2122158656"/>
        <c:axId val="-2121630224"/>
      </c:barChart>
      <c:catAx>
        <c:axId val="-212215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630224"/>
        <c:crosses val="autoZero"/>
        <c:auto val="1"/>
        <c:lblAlgn val="ctr"/>
        <c:lblOffset val="100"/>
        <c:noMultiLvlLbl val="0"/>
      </c:catAx>
      <c:valAx>
        <c:axId val="-212163022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-212215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40" b="0" i="0" baseline="0">
                <a:effectLst/>
              </a:rPr>
              <a:t>First Tried Marijuana by Age 12</a:t>
            </a:r>
            <a:endParaRPr lang="en-US" sz="144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Sheet1!$B$129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Sheet1!$A$130:$A$132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Sheet1!$B$130:$B$132</c:f>
              <c:numCache>
                <c:formatCode>0%</c:formatCode>
                <c:ptCount val="3"/>
                <c:pt idx="0">
                  <c:v>0.0373193727229086</c:v>
                </c:pt>
                <c:pt idx="1">
                  <c:v>0.0621013638787131</c:v>
                </c:pt>
                <c:pt idx="2">
                  <c:v>0.0332374578109791</c:v>
                </c:pt>
              </c:numCache>
            </c:numRef>
          </c:val>
        </c:ser>
        <c:ser>
          <c:idx val="1"/>
          <c:order val="1"/>
          <c:tx>
            <c:strRef>
              <c:f>Sheet1!$C$129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Sheet1!$A$130:$A$132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Sheet1!$C$130:$C$132</c:f>
              <c:numCache>
                <c:formatCode>0%</c:formatCode>
                <c:ptCount val="3"/>
                <c:pt idx="0">
                  <c:v>0.197213368686539</c:v>
                </c:pt>
                <c:pt idx="1">
                  <c:v>0.28680456093648</c:v>
                </c:pt>
                <c:pt idx="2">
                  <c:v>0.244198861663421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46875184"/>
        <c:axId val="2146863184"/>
      </c:barChart>
      <c:catAx>
        <c:axId val="214687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863184"/>
        <c:crosses val="autoZero"/>
        <c:auto val="1"/>
        <c:lblAlgn val="ctr"/>
        <c:lblOffset val="100"/>
        <c:noMultiLvlLbl val="0"/>
      </c:catAx>
      <c:valAx>
        <c:axId val="214686318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4687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40" b="0" i="0" baseline="0">
                <a:effectLst/>
              </a:rPr>
              <a:t>Ever Used Illegal Drugs</a:t>
            </a:r>
            <a:endParaRPr lang="en-US" sz="144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Sheet1!$B$199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Sheet1!$A$200:$A$202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Sheet1!$B$200:$B$202</c:f>
              <c:numCache>
                <c:formatCode>0%</c:formatCode>
                <c:ptCount val="3"/>
                <c:pt idx="0">
                  <c:v>0.0582969433257917</c:v>
                </c:pt>
                <c:pt idx="1">
                  <c:v>0.1023464181952</c:v>
                </c:pt>
                <c:pt idx="2">
                  <c:v>0.0664589060111127</c:v>
                </c:pt>
              </c:numCache>
            </c:numRef>
          </c:val>
        </c:ser>
        <c:ser>
          <c:idx val="1"/>
          <c:order val="1"/>
          <c:tx>
            <c:strRef>
              <c:f>Sheet1!$C$199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Sheet1!$A$200:$A$202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Sheet1!$C$200:$C$202</c:f>
              <c:numCache>
                <c:formatCode>0%</c:formatCode>
                <c:ptCount val="3"/>
                <c:pt idx="0">
                  <c:v>0.246148763146678</c:v>
                </c:pt>
                <c:pt idx="1">
                  <c:v>0.459168550698929</c:v>
                </c:pt>
                <c:pt idx="2">
                  <c:v>0.404134941522525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37216944"/>
        <c:axId val="2129157936"/>
      </c:barChart>
      <c:catAx>
        <c:axId val="213721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157936"/>
        <c:crosses val="autoZero"/>
        <c:auto val="1"/>
        <c:lblAlgn val="ctr"/>
        <c:lblOffset val="100"/>
        <c:noMultiLvlLbl val="0"/>
      </c:catAx>
      <c:valAx>
        <c:axId val="2129157936"/>
        <c:scaling>
          <c:orientation val="minMax"/>
        </c:scaling>
        <c:delete val="1"/>
        <c:axPos val="l"/>
        <c:majorTickMark val="none"/>
        <c:minorTickMark val="none"/>
        <c:tickLblPos val="nextTo"/>
        <c:crossAx val="213721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40" b="0" i="0" baseline="0">
                <a:effectLst/>
              </a:rPr>
              <a:t>Used Prescription Drugs Without a Prescription</a:t>
            </a:r>
            <a:endParaRPr lang="en-US" sz="144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Sheet1!$B$180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Sheet1!$A$181:$A$183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Sheet1!$B$181:$B$183</c:f>
              <c:numCache>
                <c:formatCode>0%</c:formatCode>
                <c:ptCount val="3"/>
                <c:pt idx="0">
                  <c:v>0.0698258501032184</c:v>
                </c:pt>
                <c:pt idx="1">
                  <c:v>0.117602662390776</c:v>
                </c:pt>
                <c:pt idx="2">
                  <c:v>0.0943026983961231</c:v>
                </c:pt>
              </c:numCache>
            </c:numRef>
          </c:val>
        </c:ser>
        <c:ser>
          <c:idx val="1"/>
          <c:order val="1"/>
          <c:tx>
            <c:strRef>
              <c:f>Sheet1!$C$180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Sheet1!$A$181:$A$183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Sheet1!$C$181:$C$183</c:f>
              <c:numCache>
                <c:formatCode>0%</c:formatCode>
                <c:ptCount val="3"/>
                <c:pt idx="0">
                  <c:v>0.243952625955971</c:v>
                </c:pt>
                <c:pt idx="1">
                  <c:v>0.407159479874877</c:v>
                </c:pt>
                <c:pt idx="2">
                  <c:v>0.322251804105654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36687200"/>
        <c:axId val="2136676640"/>
      </c:barChart>
      <c:catAx>
        <c:axId val="213668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676640"/>
        <c:crosses val="autoZero"/>
        <c:auto val="1"/>
        <c:lblAlgn val="ctr"/>
        <c:lblOffset val="100"/>
        <c:noMultiLvlLbl val="0"/>
      </c:catAx>
      <c:valAx>
        <c:axId val="213667664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3668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Asthma Attacks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Sheet1!$A$312</c:f>
              <c:strCache>
                <c:ptCount val="1"/>
                <c:pt idx="0">
                  <c:v>NYC, 2015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F4F2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Sheet1!$B$311:$C$311</c:f>
              <c:strCache>
                <c:ptCount val="2"/>
                <c:pt idx="0">
                  <c:v>Housed</c:v>
                </c:pt>
                <c:pt idx="1">
                  <c:v>All Homeless</c:v>
                </c:pt>
              </c:strCache>
            </c:strRef>
          </c:cat>
          <c:val>
            <c:numRef>
              <c:f>Sheet1!$B$312:$C$312</c:f>
              <c:numCache>
                <c:formatCode>0%</c:formatCode>
                <c:ptCount val="2"/>
                <c:pt idx="0">
                  <c:v>0.200144761207527</c:v>
                </c:pt>
                <c:pt idx="1">
                  <c:v>0.330516324143534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36095808"/>
        <c:axId val="2136090640"/>
      </c:barChart>
      <c:catAx>
        <c:axId val="21360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090640"/>
        <c:crosses val="autoZero"/>
        <c:auto val="1"/>
        <c:lblAlgn val="ctr"/>
        <c:lblOffset val="100"/>
        <c:noMultiLvlLbl val="0"/>
      </c:catAx>
      <c:valAx>
        <c:axId val="213609064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3609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to and Use of School-Based Health Centers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Sheet1!$B$291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Sheet1!$A$292:$A$293</c:f>
              <c:strCache>
                <c:ptCount val="2"/>
                <c:pt idx="0">
                  <c:v>Have SBHCs</c:v>
                </c:pt>
                <c:pt idx="1">
                  <c:v>Use SBHCs</c:v>
                </c:pt>
              </c:strCache>
            </c:strRef>
          </c:cat>
          <c:val>
            <c:numRef>
              <c:f>Sheet1!$B$292:$B$293</c:f>
              <c:numCache>
                <c:formatCode>0%</c:formatCode>
                <c:ptCount val="2"/>
                <c:pt idx="0">
                  <c:v>0.832880365145225</c:v>
                </c:pt>
                <c:pt idx="1">
                  <c:v>0.328332912197754</c:v>
                </c:pt>
              </c:numCache>
            </c:numRef>
          </c:val>
        </c:ser>
        <c:ser>
          <c:idx val="1"/>
          <c:order val="1"/>
          <c:tx>
            <c:strRef>
              <c:f>Sheet1!$C$291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Sheet1!$A$292:$A$293</c:f>
              <c:strCache>
                <c:ptCount val="2"/>
                <c:pt idx="0">
                  <c:v>Have SBHCs</c:v>
                </c:pt>
                <c:pt idx="1">
                  <c:v>Use SBHCs</c:v>
                </c:pt>
              </c:strCache>
            </c:strRef>
          </c:cat>
          <c:val>
            <c:numRef>
              <c:f>Sheet1!$C$292:$C$293</c:f>
              <c:numCache>
                <c:formatCode>0%</c:formatCode>
                <c:ptCount val="2"/>
                <c:pt idx="0">
                  <c:v>0.599606409366834</c:v>
                </c:pt>
                <c:pt idx="1">
                  <c:v>0.482127539093301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46604720"/>
        <c:axId val="2146608048"/>
      </c:barChart>
      <c:catAx>
        <c:axId val="214660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608048"/>
        <c:crosses val="autoZero"/>
        <c:auto val="1"/>
        <c:lblAlgn val="ctr"/>
        <c:lblOffset val="100"/>
        <c:noMultiLvlLbl val="0"/>
      </c:catAx>
      <c:valAx>
        <c:axId val="214660804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4660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Homelessness</a:t>
            </a:r>
          </a:p>
          <a:p>
            <a:pPr>
              <a:defRPr/>
            </a:pPr>
            <a:r>
              <a:rPr lang="en-US"/>
              <a:t>Maryland,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Doubled Up</a:t>
                    </a:r>
                    <a:r>
                      <a:rPr lang="en-US" baseline="0"/>
                      <a:t>
</a:t>
                    </a:r>
                    <a:fld id="{750E49F0-56F8-B84F-8196-E18A693115D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0945899067406386"/>
                  <c:y val="0.1238265650256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In Shelter</a:t>
                    </a:r>
                    <a:r>
                      <a:rPr lang="en-US" baseline="0" dirty="0"/>
                      <a:t>
</a:t>
                    </a:r>
                    <a:fld id="{A3EBF98D-E9F5-404D-8333-2461C6603343}" type="PERCENTAGE">
                      <a:rPr lang="en-US" baseline="0"/>
                      <a:pPr>
                        <a:defRPr sz="12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9506890306"/>
                      <c:h val="0.1827980494978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63528313348223"/>
                  <c:y val="0.065944462300797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Hotel/Motel</a:t>
                    </a:r>
                    <a:r>
                      <a:rPr lang="en-US" baseline="0"/>
                      <a:t>
</a:t>
                    </a:r>
                    <a:fld id="{677B9C39-6875-1246-B2B0-57178697F05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72725436543"/>
                      <c:h val="0.1464462944664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00480965627494775"/>
                  <c:y val="-0.0230805618052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Unsheltered</a:t>
                    </a:r>
                    <a:r>
                      <a:rPr lang="en-US" baseline="0" dirty="0"/>
                      <a:t>
</a:t>
                    </a:r>
                    <a:fld id="{9F81ACDD-AE89-BB4B-B055-72A66E897EED}" type="PERCENTAGE">
                      <a:rPr lang="en-US" baseline="0"/>
                      <a:pPr>
                        <a:defRPr sz="12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27287136732"/>
                      <c:h val="0.163014710807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0240482813747386"/>
                  <c:y val="-0.02308056180527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859474719891"/>
                      <c:h val="0.14644629446642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All!$K$16:$K$20</c:f>
              <c:strCache>
                <c:ptCount val="5"/>
                <c:pt idx="0">
                  <c:v>In a friend's, relative's, or stranger's home</c:v>
                </c:pt>
                <c:pt idx="1">
                  <c:v>In a supervised shelter or time-limited housing program</c:v>
                </c:pt>
                <c:pt idx="2">
                  <c:v>In a hotel or motel</c:v>
                </c:pt>
                <c:pt idx="3">
                  <c:v>In a car, park, campground, or other public place</c:v>
                </c:pt>
                <c:pt idx="4">
                  <c:v>Somewhere else</c:v>
                </c:pt>
              </c:strCache>
            </c:strRef>
          </c:cat>
          <c:val>
            <c:numRef>
              <c:f>All!$L$16:$L$20</c:f>
              <c:numCache>
                <c:formatCode>General</c:formatCode>
                <c:ptCount val="5"/>
                <c:pt idx="0">
                  <c:v>4571.8151</c:v>
                </c:pt>
                <c:pt idx="1">
                  <c:v>505.3256</c:v>
                </c:pt>
                <c:pt idx="2">
                  <c:v>519.585</c:v>
                </c:pt>
                <c:pt idx="3">
                  <c:v>1471.2085</c:v>
                </c:pt>
                <c:pt idx="4">
                  <c:v>1161.9228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Homelessness</a:t>
            </a:r>
          </a:p>
          <a:p>
            <a:pPr>
              <a:defRPr/>
            </a:pPr>
            <a:r>
              <a:rPr lang="en-US"/>
              <a:t>Connecticut,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Doubled Up</a:t>
                    </a:r>
                    <a:r>
                      <a:rPr lang="en-US" baseline="0" dirty="0"/>
                      <a:t>
</a:t>
                    </a:r>
                    <a:fld id="{A7BF234F-1E4D-7243-BACE-CD6820FCB78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272975324817"/>
                      <c:h val="0.48909613935016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Hotel/Motel</a:t>
                    </a:r>
                    <a:r>
                      <a:rPr lang="en-US" baseline="0"/>
                      <a:t>
</a:t>
                    </a:r>
                    <a:fld id="{7833EEAC-5666-5944-981F-E2A683ADC99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582345599574"/>
                      <c:h val="0.14028102910539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0164356274708442"/>
                  <c:y val="-0.001579330749735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In Shelter</a:t>
                    </a:r>
                    <a:r>
                      <a:rPr lang="en-US" baseline="0" dirty="0"/>
                      <a:t>
</a:t>
                    </a:r>
                    <a:fld id="{C33D618B-4ABE-654B-B8EF-D9C25E035C29}" type="PERCENTAGE">
                      <a:rPr lang="en-US" baseline="0"/>
                      <a:pPr>
                        <a:defRPr sz="12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76397765997"/>
                      <c:h val="0.1422076609167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Unsheltered, </a:t>
                    </a:r>
                    <a:fld id="{89478084-EE52-C748-87B1-66DFD74FFB2E}" type="PERCENTAGE">
                      <a:rPr lang="en-US" baseline="0" smtClean="0"/>
                      <a:pPr/>
                      <a:t>[PERCENTAGE]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7555879839257"/>
                      <c:h val="0.3582903486614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Moved From Place to Place</a:t>
                    </a:r>
                    <a:r>
                      <a:rPr lang="en-US" baseline="0" dirty="0"/>
                      <a:t>
</a:t>
                    </a:r>
                    <a:fld id="{025125A5-1087-E24E-9355-CC46D50C503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257913042848"/>
                      <c:h val="0.2274848066665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169969753269"/>
                      <c:h val="0.14028102910539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All!$K$28:$K$33</c:f>
              <c:strCache>
                <c:ptCount val="6"/>
                <c:pt idx="0">
                  <c:v>With friends, family, or other people because my parents or I lost our home or cannot afford housing</c:v>
                </c:pt>
                <c:pt idx="1">
                  <c:v>In a motel or hotel</c:v>
                </c:pt>
                <c:pt idx="2">
                  <c:v>In a shelter or emergency housing</c:v>
                </c:pt>
                <c:pt idx="3">
                  <c:v>in a car, park, campground, or other public place</c:v>
                </c:pt>
                <c:pt idx="4">
                  <c:v>I moved from place to place</c:v>
                </c:pt>
                <c:pt idx="5">
                  <c:v>Somewhere else</c:v>
                </c:pt>
              </c:strCache>
            </c:strRef>
          </c:cat>
          <c:val>
            <c:numRef>
              <c:f>All!$L$28:$L$33</c:f>
              <c:numCache>
                <c:formatCode>General</c:formatCode>
                <c:ptCount val="6"/>
                <c:pt idx="0">
                  <c:v>2100.7</c:v>
                </c:pt>
                <c:pt idx="1">
                  <c:v>1788.2</c:v>
                </c:pt>
                <c:pt idx="2">
                  <c:v>974.1</c:v>
                </c:pt>
                <c:pt idx="3">
                  <c:v>680.1</c:v>
                </c:pt>
                <c:pt idx="4">
                  <c:v>646.2</c:v>
                </c:pt>
                <c:pt idx="5">
                  <c:v>1028.7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Homeless, Unaccompanied</a:t>
            </a:r>
            <a:endParaRPr lang="en-US" baseline="0" dirty="0"/>
          </a:p>
          <a:p>
            <a:pPr>
              <a:defRPr/>
            </a:pPr>
            <a:r>
              <a:rPr lang="en-US" baseline="0" dirty="0"/>
              <a:t>NYC, 2015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3CBC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D64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All!$F$9:$F$10</c:f>
              <c:strCache>
                <c:ptCount val="2"/>
                <c:pt idx="0">
                  <c:v>Unaccompanied</c:v>
                </c:pt>
                <c:pt idx="1">
                  <c:v>Housed</c:v>
                </c:pt>
              </c:strCache>
            </c:strRef>
          </c:cat>
          <c:val>
            <c:numRef>
              <c:f>All!$G$9:$G$10</c:f>
              <c:numCache>
                <c:formatCode>_(* #,##0_);_(* \(#,##0\);_(* "-"??_);_(@_)</c:formatCode>
                <c:ptCount val="2"/>
                <c:pt idx="0">
                  <c:v>15308.4171</c:v>
                </c:pt>
                <c:pt idx="1">
                  <c:v>178265.3706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Homeless, Unaccompanied</a:t>
            </a:r>
          </a:p>
          <a:p>
            <a:pPr>
              <a:defRPr/>
            </a:pPr>
            <a:r>
              <a:rPr lang="en-US" dirty="0" smtClean="0"/>
              <a:t>Maryland</a:t>
            </a:r>
            <a:r>
              <a:rPr lang="en-US" dirty="0"/>
              <a:t>,</a:t>
            </a:r>
            <a:r>
              <a:rPr lang="en-US" baseline="0" dirty="0"/>
              <a:t> 2014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All!$G$21</c:f>
              <c:strCache>
                <c:ptCount val="1"/>
                <c:pt idx="0">
                  <c:v>Unaccompanied</c:v>
                </c:pt>
              </c:strCache>
            </c:strRef>
          </c:tx>
          <c:dPt>
            <c:idx val="0"/>
            <c:bubble3D val="0"/>
            <c:spPr>
              <a:solidFill>
                <a:srgbClr val="83CBC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D64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All!$F$22:$F$23</c:f>
              <c:strCache>
                <c:ptCount val="2"/>
                <c:pt idx="0">
                  <c:v>Unaccompanied</c:v>
                </c:pt>
                <c:pt idx="1">
                  <c:v>Housed</c:v>
                </c:pt>
              </c:strCache>
            </c:strRef>
          </c:cat>
          <c:val>
            <c:numRef>
              <c:f>All!$G$22:$G$23</c:f>
              <c:numCache>
                <c:formatCode>_(* #,##0_);_(* \(#,##0\);_(* "-"??_);_(@_)</c:formatCode>
                <c:ptCount val="2"/>
                <c:pt idx="0">
                  <c:v>13324.1682</c:v>
                </c:pt>
                <c:pt idx="1">
                  <c:v>231821.7773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Homless</a:t>
            </a:r>
            <a:r>
              <a:rPr lang="en-US" dirty="0" smtClean="0"/>
              <a:t>, Unaccompanied</a:t>
            </a:r>
            <a:endParaRPr lang="en-US" dirty="0"/>
          </a:p>
          <a:p>
            <a:pPr>
              <a:defRPr/>
            </a:pPr>
            <a:r>
              <a:rPr lang="en-US" dirty="0"/>
              <a:t>Connecticut,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All!$G$28</c:f>
              <c:strCache>
                <c:ptCount val="1"/>
                <c:pt idx="0">
                  <c:v>Unaccompanied</c:v>
                </c:pt>
              </c:strCache>
            </c:strRef>
          </c:tx>
          <c:spPr>
            <a:solidFill>
              <a:srgbClr val="FFD64E"/>
            </a:solidFill>
          </c:spPr>
          <c:dPt>
            <c:idx val="0"/>
            <c:bubble3D val="0"/>
            <c:spPr>
              <a:solidFill>
                <a:srgbClr val="83CBC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D64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All!$F$29:$F$30</c:f>
              <c:strCache>
                <c:ptCount val="2"/>
                <c:pt idx="0">
                  <c:v>Unaccompanied</c:v>
                </c:pt>
                <c:pt idx="1">
                  <c:v>Housed</c:v>
                </c:pt>
              </c:strCache>
            </c:strRef>
          </c:cat>
          <c:val>
            <c:numRef>
              <c:f>All!$G$29:$G$30</c:f>
              <c:numCache>
                <c:formatCode>_(* #,##0_);_(* \(#,##0\);_(* "-"??_);_(@_)</c:formatCode>
                <c:ptCount val="2"/>
                <c:pt idx="0">
                  <c:v>11425.0</c:v>
                </c:pt>
                <c:pt idx="1">
                  <c:v>132385.9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Did Not Eat Breakfast</a:t>
            </a:r>
            <a:r>
              <a:rPr lang="en-US" baseline="0"/>
              <a:t> in the Last Seven Days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Sheet1!$A$19:$A$20</c:f>
              <c:strCache>
                <c:ptCount val="2"/>
                <c:pt idx="0">
                  <c:v>NYC, 2015</c:v>
                </c:pt>
                <c:pt idx="1">
                  <c:v>Connecticut, 2015</c:v>
                </c:pt>
              </c:strCache>
            </c:strRef>
          </c:cat>
          <c:val>
            <c:numRef>
              <c:f>Sheet1!$B$19:$B$20</c:f>
              <c:numCache>
                <c:formatCode>0%</c:formatCode>
                <c:ptCount val="2"/>
                <c:pt idx="0">
                  <c:v>0.137126554802591</c:v>
                </c:pt>
                <c:pt idx="1">
                  <c:v>0.11520473174309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Sheet1!$A$19:$A$20</c:f>
              <c:strCache>
                <c:ptCount val="2"/>
                <c:pt idx="0">
                  <c:v>NYC, 2015</c:v>
                </c:pt>
                <c:pt idx="1">
                  <c:v>Connecticut, 2015</c:v>
                </c:pt>
              </c:strCache>
            </c:strRef>
          </c:cat>
          <c:val>
            <c:numRef>
              <c:f>Sheet1!$C$19:$C$20</c:f>
              <c:numCache>
                <c:formatCode>0%</c:formatCode>
                <c:ptCount val="2"/>
                <c:pt idx="0">
                  <c:v>0.31517042938778</c:v>
                </c:pt>
                <c:pt idx="1">
                  <c:v>0.266192170818505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29423328"/>
        <c:axId val="2083031456"/>
      </c:barChart>
      <c:catAx>
        <c:axId val="21294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3031456"/>
        <c:crosses val="autoZero"/>
        <c:auto val="1"/>
        <c:lblAlgn val="ctr"/>
        <c:lblOffset val="100"/>
        <c:noMultiLvlLbl val="0"/>
      </c:catAx>
      <c:valAx>
        <c:axId val="2083031456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294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Did Not Eat Fruit in the Last Seven Days</a:t>
            </a:r>
          </a:p>
        </c:rich>
      </c:tx>
      <c:layout>
        <c:manualLayout>
          <c:xMode val="edge"/>
          <c:yMode val="edge"/>
          <c:x val="0.257629522277699"/>
          <c:y val="0.0384800443096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Sheet1!$B$163</c:f>
              <c:strCache>
                <c:ptCount val="1"/>
                <c:pt idx="0">
                  <c:v>Housed</c:v>
                </c:pt>
              </c:strCache>
            </c:strRef>
          </c:tx>
          <c:spPr>
            <a:solidFill>
              <a:srgbClr val="83CB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Sheet1!$A$164:$A$166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Sheet1!$B$164:$B$166</c:f>
              <c:numCache>
                <c:formatCode>0%</c:formatCode>
                <c:ptCount val="3"/>
                <c:pt idx="0">
                  <c:v>0.150603394802041</c:v>
                </c:pt>
                <c:pt idx="1">
                  <c:v>0.151010146963967</c:v>
                </c:pt>
                <c:pt idx="2">
                  <c:v>0.105359592259644</c:v>
                </c:pt>
              </c:numCache>
            </c:numRef>
          </c:val>
        </c:ser>
        <c:ser>
          <c:idx val="1"/>
          <c:order val="1"/>
          <c:tx>
            <c:strRef>
              <c:f>Sheet1!$C$163</c:f>
              <c:strCache>
                <c:ptCount val="1"/>
                <c:pt idx="0">
                  <c:v>All Homeless</c:v>
                </c:pt>
              </c:strCache>
            </c:strRef>
          </c:tx>
          <c:spPr>
            <a:solidFill>
              <a:srgbClr val="EE4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Sheet1!$A$164:$A$166</c:f>
              <c:strCache>
                <c:ptCount val="3"/>
                <c:pt idx="0">
                  <c:v>NYC, 2015</c:v>
                </c:pt>
                <c:pt idx="1">
                  <c:v>Maryland, 2014</c:v>
                </c:pt>
                <c:pt idx="2">
                  <c:v>Connecticut, 2015</c:v>
                </c:pt>
              </c:strCache>
            </c:strRef>
          </c:cat>
          <c:val>
            <c:numRef>
              <c:f>Sheet1!$C$164:$C$166</c:f>
              <c:numCache>
                <c:formatCode>0%</c:formatCode>
                <c:ptCount val="3"/>
                <c:pt idx="0">
                  <c:v>0.306071744098929</c:v>
                </c:pt>
                <c:pt idx="1">
                  <c:v>0.247986305196759</c:v>
                </c:pt>
                <c:pt idx="2">
                  <c:v>0.180527930897312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38166976"/>
        <c:axId val="2138421408"/>
      </c:barChart>
      <c:catAx>
        <c:axId val="21381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421408"/>
        <c:crosses val="autoZero"/>
        <c:auto val="1"/>
        <c:lblAlgn val="ctr"/>
        <c:lblOffset val="100"/>
        <c:noMultiLvlLbl val="0"/>
      </c:catAx>
      <c:valAx>
        <c:axId val="213842140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1381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0.26254</cdr:x>
      <cdr:y>0.82237</cdr:y>
    </cdr:from>
    <cdr:to>
      <cdr:x>0.43237</cdr:x>
      <cdr:y>0.94697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7331" y="1451641"/>
          <a:ext cx="910364" cy="219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4 or less</a:t>
          </a:r>
        </a:p>
      </cdr:txBody>
    </cdr:sp>
  </cdr:relSizeAnchor>
  <cdr:relSizeAnchor xmlns:cdr="http://schemas.openxmlformats.org/drawingml/2006/chartDrawing">
    <cdr:from>
      <cdr:x>0.58171</cdr:x>
      <cdr:y>0.85002</cdr:y>
    </cdr:from>
    <cdr:to>
      <cdr:x>0.68142</cdr:x>
      <cdr:y>0.93598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18222" y="1500441"/>
          <a:ext cx="534489" cy="151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5 to 6</a:t>
          </a:r>
        </a:p>
      </cdr:txBody>
    </cdr:sp>
  </cdr:relSizeAnchor>
  <cdr:relSizeAnchor xmlns:cdr="http://schemas.openxmlformats.org/drawingml/2006/chartDrawing">
    <cdr:from>
      <cdr:x>0.79413</cdr:x>
      <cdr:y>0.83198</cdr:y>
    </cdr:from>
    <cdr:to>
      <cdr:x>0.97643</cdr:x>
      <cdr:y>0.93737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56868" y="1468595"/>
          <a:ext cx="977209" cy="186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7 or more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0.20041</cdr:x>
      <cdr:y>0.86932</cdr:y>
    </cdr:from>
    <cdr:to>
      <cdr:x>0.34277</cdr:x>
      <cdr:y>0.95613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8279" y="2427486"/>
          <a:ext cx="794378" cy="242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4 or less</a:t>
          </a:r>
        </a:p>
      </cdr:txBody>
    </cdr:sp>
  </cdr:relSizeAnchor>
  <cdr:relSizeAnchor xmlns:cdr="http://schemas.openxmlformats.org/drawingml/2006/chartDrawing">
    <cdr:from>
      <cdr:x>0.47534</cdr:x>
      <cdr:y>0.87489</cdr:y>
    </cdr:from>
    <cdr:to>
      <cdr:x>0.60832</cdr:x>
      <cdr:y>0.96576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52434" y="2443067"/>
          <a:ext cx="742037" cy="253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5 to 6</a:t>
          </a:r>
        </a:p>
      </cdr:txBody>
    </cdr:sp>
  </cdr:relSizeAnchor>
  <cdr:relSizeAnchor xmlns:cdr="http://schemas.openxmlformats.org/drawingml/2006/chartDrawing">
    <cdr:from>
      <cdr:x>0.7494</cdr:x>
      <cdr:y>0.875</cdr:y>
    </cdr:from>
    <cdr:to>
      <cdr:x>0.91711</cdr:x>
      <cdr:y>0.95428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81673" y="2443361"/>
          <a:ext cx="935832" cy="221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7 or more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0.23333</cdr:x>
      <cdr:y>0.88079</cdr:y>
    </cdr:from>
    <cdr:to>
      <cdr:x>0.37569</cdr:x>
      <cdr:y>0.96759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2416175"/>
          <a:ext cx="6508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4 or less</a:t>
          </a:r>
        </a:p>
      </cdr:txBody>
    </cdr:sp>
  </cdr:relSizeAnchor>
  <cdr:relSizeAnchor xmlns:cdr="http://schemas.openxmlformats.org/drawingml/2006/chartDrawing">
    <cdr:from>
      <cdr:x>0.48681</cdr:x>
      <cdr:y>0.88542</cdr:y>
    </cdr:from>
    <cdr:to>
      <cdr:x>0.60069</cdr:x>
      <cdr:y>0.98322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25676" y="2428875"/>
          <a:ext cx="520699" cy="268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5 to 6</a:t>
          </a:r>
        </a:p>
      </cdr:txBody>
    </cdr:sp>
  </cdr:relSizeAnchor>
  <cdr:relSizeAnchor xmlns:cdr="http://schemas.openxmlformats.org/drawingml/2006/chartDrawing">
    <cdr:from>
      <cdr:x>0.74375</cdr:x>
      <cdr:y>0.875</cdr:y>
    </cdr:from>
    <cdr:to>
      <cdr:x>0.91667</cdr:x>
      <cdr:y>0.96586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0425" y="2400300"/>
          <a:ext cx="790575" cy="249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7 or more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DCFB-6E92-894B-B78F-BAD1DE9C6EB9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7AEB5-65B7-7E4E-8BDD-7E9A381C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03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73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3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5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5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76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4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10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19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8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82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3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25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5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1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0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96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29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44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76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44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13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1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73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443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52735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0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1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6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Founders Grotesk Medium"/>
              <a:cs typeface="Founders Grotesk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6348-83BB-2243-B806-B47E7A50F8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15900"/>
            <a:ext cx="11899900" cy="90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Founders Grotesk Medium"/>
              </a:defRPr>
            </a:lvl1pPr>
          </a:lstStyle>
          <a:p>
            <a:r>
              <a:rPr lang="en-US" dirty="0" smtClean="0">
                <a:solidFill>
                  <a:srgbClr val="072C62"/>
                </a:solidFill>
                <a:latin typeface="Founders Grotesk Medium"/>
                <a:cs typeface="Founders Grotesk Medium"/>
              </a:rPr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295400"/>
            <a:ext cx="3581400" cy="488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ounders Grotesk Text"/>
              </a:defRPr>
            </a:lvl1pPr>
          </a:lstStyle>
          <a:p>
            <a:pPr lvl="0"/>
            <a:r>
              <a:rPr lang="en-US" dirty="0" smtClean="0"/>
              <a:t>Copy</a:t>
            </a:r>
            <a:endParaRPr lang="en-US" dirty="0"/>
          </a:p>
        </p:txBody>
      </p:sp>
      <p:pic>
        <p:nvPicPr>
          <p:cNvPr id="7" name="Picture 6" descr="ICPHusa_logo_horizon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2537"/>
            <a:ext cx="2209815" cy="44196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91000" y="1295400"/>
            <a:ext cx="7861300" cy="53975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2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-146304"/>
            <a:ext cx="3860800" cy="329184"/>
          </a:xfrm>
          <a:prstGeom prst="rect">
            <a:avLst/>
          </a:prstGeom>
        </p:spPr>
        <p:txBody>
          <a:bodyPr/>
          <a:lstStyle/>
          <a:p>
            <a:fld id="{64FA486E-FA84-2744-94B7-81EA4DC92B4B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457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202498"/>
          </a:xfrm>
          <a:prstGeom prst="rect">
            <a:avLst/>
          </a:prstGeom>
        </p:spPr>
        <p:txBody>
          <a:bodyPr/>
          <a:lstStyle/>
          <a:p>
            <a:fld id="{1ED23326-499E-8149-A7FE-07475AFC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91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15900"/>
            <a:ext cx="11899900" cy="9017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581400" cy="488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ICPHusa_logo_horizon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2537"/>
            <a:ext cx="2209815" cy="44196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191000" y="1295400"/>
            <a:ext cx="7861300" cy="539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-146304"/>
            <a:ext cx="3860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457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202498"/>
          </a:xfrm>
          <a:prstGeom prst="rect">
            <a:avLst/>
          </a:prstGeom>
        </p:spPr>
        <p:txBody>
          <a:bodyPr/>
          <a:lstStyle/>
          <a:p>
            <a:fld id="{1ED23326-499E-8149-A7FE-07475AFC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7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-146304"/>
            <a:ext cx="3860800" cy="329184"/>
          </a:xfrm>
          <a:prstGeom prst="rect">
            <a:avLst/>
          </a:prstGeom>
        </p:spPr>
        <p:txBody>
          <a:bodyPr/>
          <a:lstStyle/>
          <a:p>
            <a:fld id="{64FA486E-FA84-2744-94B7-81EA4DC92B4B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457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202498"/>
          </a:xfrm>
          <a:prstGeom prst="rect">
            <a:avLst/>
          </a:prstGeom>
        </p:spPr>
        <p:txBody>
          <a:bodyPr/>
          <a:lstStyle/>
          <a:p>
            <a:fld id="{1ED23326-499E-8149-A7FE-07475AFC1F3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7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-146304"/>
            <a:ext cx="3860800" cy="329184"/>
          </a:xfrm>
          <a:prstGeom prst="rect">
            <a:avLst/>
          </a:prstGeom>
        </p:spPr>
        <p:txBody>
          <a:bodyPr/>
          <a:lstStyle/>
          <a:p>
            <a:fld id="{64FA486E-FA84-2744-94B7-81EA4DC92B4B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457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202498"/>
          </a:xfrm>
          <a:prstGeom prst="rect">
            <a:avLst/>
          </a:prstGeom>
        </p:spPr>
        <p:txBody>
          <a:bodyPr/>
          <a:lstStyle/>
          <a:p>
            <a:fld id="{1ED23326-499E-8149-A7FE-07475AFC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2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-146304"/>
            <a:ext cx="3860800" cy="329184"/>
          </a:xfrm>
          <a:prstGeom prst="rect">
            <a:avLst/>
          </a:prstGeom>
        </p:spPr>
        <p:txBody>
          <a:bodyPr/>
          <a:lstStyle/>
          <a:p>
            <a:fld id="{64FA486E-FA84-2744-94B7-81EA4DC92B4B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457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202498"/>
          </a:xfrm>
          <a:prstGeom prst="rect">
            <a:avLst/>
          </a:prstGeom>
        </p:spPr>
        <p:txBody>
          <a:bodyPr/>
          <a:lstStyle/>
          <a:p>
            <a:fld id="{1ED23326-499E-8149-A7FE-07475AFC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-146304"/>
            <a:ext cx="3860800" cy="329184"/>
          </a:xfrm>
          <a:prstGeom prst="rect">
            <a:avLst/>
          </a:prstGeom>
        </p:spPr>
        <p:txBody>
          <a:bodyPr/>
          <a:lstStyle/>
          <a:p>
            <a:fld id="{64FA486E-FA84-2744-94B7-81EA4DC92B4B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457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202498"/>
          </a:xfrm>
          <a:prstGeom prst="rect">
            <a:avLst/>
          </a:prstGeom>
        </p:spPr>
        <p:txBody>
          <a:bodyPr/>
          <a:lstStyle/>
          <a:p>
            <a:fld id="{1ED23326-499E-8149-A7FE-07475AFC1F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1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-146304"/>
            <a:ext cx="3860800" cy="329184"/>
          </a:xfrm>
          <a:prstGeom prst="rect">
            <a:avLst/>
          </a:prstGeom>
        </p:spPr>
        <p:txBody>
          <a:bodyPr/>
          <a:lstStyle/>
          <a:p>
            <a:fld id="{64FA486E-FA84-2744-94B7-81EA4DC92B4B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457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202498"/>
          </a:xfrm>
          <a:prstGeom prst="rect">
            <a:avLst/>
          </a:prstGeom>
        </p:spPr>
        <p:txBody>
          <a:bodyPr/>
          <a:lstStyle/>
          <a:p>
            <a:fld id="{1ED23326-499E-8149-A7FE-07475AFC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-146304"/>
            <a:ext cx="3860800" cy="329184"/>
          </a:xfrm>
          <a:prstGeom prst="rect">
            <a:avLst/>
          </a:prstGeom>
        </p:spPr>
        <p:txBody>
          <a:bodyPr/>
          <a:lstStyle/>
          <a:p>
            <a:fld id="{64FA486E-FA84-2744-94B7-81EA4DC92B4B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457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202498"/>
          </a:xfrm>
          <a:prstGeom prst="rect">
            <a:avLst/>
          </a:prstGeom>
        </p:spPr>
        <p:txBody>
          <a:bodyPr/>
          <a:lstStyle/>
          <a:p>
            <a:fld id="{1ED23326-499E-8149-A7FE-07475AFC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52400" y="215900"/>
            <a:ext cx="11899900" cy="901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2">
                  <a:lumMod val="25000"/>
                </a:schemeClr>
              </a:solidFill>
              <a:latin typeface="Founders Grotesk Medium"/>
            </a:endParaRP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>
          <a:xfrm>
            <a:off x="152400" y="1295400"/>
            <a:ext cx="3581400" cy="48895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Founders Grotesk Text"/>
            </a:endParaRPr>
          </a:p>
        </p:txBody>
      </p:sp>
      <p:pic>
        <p:nvPicPr>
          <p:cNvPr id="13" name="Picture 12" descr="ICPHusa_logo_horizont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2537"/>
            <a:ext cx="2209815" cy="44196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191000" y="1295400"/>
            <a:ext cx="7861300" cy="53975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6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2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2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945" y="669912"/>
            <a:ext cx="10225563" cy="414490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More Than a Place to Sleep</a:t>
            </a:r>
            <a:b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Understanding the Health and Well-Being of Homeless High School Students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Rachel Barth, Policy Analyst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RBarth@ICPHusa.org</a:t>
            </a:r>
            <a:endParaRPr lang="en-US" sz="3600" cap="none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93721" y="371387"/>
            <a:ext cx="8822839" cy="1489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57900"/>
            <a:ext cx="12192000" cy="8000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90" y="4939788"/>
            <a:ext cx="4965700" cy="9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780381" y="1117599"/>
            <a:ext cx="10643938" cy="4513179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More homeless students in Maryland and Connecticut reported being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gay or lesbian</a:t>
            </a:r>
            <a:r>
              <a:rPr lang="en-US" dirty="0" smtClean="0">
                <a:latin typeface="Arial"/>
                <a:cs typeface="Arial"/>
              </a:rPr>
              <a:t>, bisexual, or not sure than in NYC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More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males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were homeless, especially </a:t>
            </a:r>
            <a:r>
              <a:rPr lang="en-US" dirty="0">
                <a:cs typeface="Arial"/>
              </a:rPr>
              <a:t>students in NYC who experienced both types of homelessness (</a:t>
            </a:r>
            <a:r>
              <a:rPr lang="en-US" dirty="0" smtClean="0">
                <a:latin typeface="Arial"/>
                <a:cs typeface="Arial"/>
              </a:rPr>
              <a:t>66%)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More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Hispanic/Latino</a:t>
            </a:r>
            <a:r>
              <a:rPr lang="en-US" dirty="0" smtClean="0">
                <a:latin typeface="Arial"/>
                <a:cs typeface="Arial"/>
              </a:rPr>
              <a:t> students were homeless, especially homeless students in NYC who experienced both types of homelessness (65%)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Across the three locations, homeless students were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disproportionately black.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Demographics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7" name="Picture 6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534" y="2351060"/>
            <a:ext cx="11899900" cy="1935748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6000" b="1" kern="120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What Basic Necessities Do Homeless Students Lack?</a:t>
            </a:r>
            <a:endParaRPr lang="en-US" sz="60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Picture 5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1117600"/>
            <a:ext cx="3428999" cy="38766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In both NYC and Connecticut, over </a:t>
            </a:r>
            <a:r>
              <a:rPr lang="en-US" b="1" dirty="0" smtClean="0">
                <a:latin typeface="Arial"/>
                <a:cs typeface="Arial"/>
              </a:rPr>
              <a:t>twice as many homeless students did not eat breakfast </a:t>
            </a:r>
            <a:r>
              <a:rPr lang="en-US" dirty="0" smtClean="0">
                <a:latin typeface="Arial"/>
                <a:cs typeface="Arial"/>
              </a:rPr>
              <a:t>at all in the last seven days compared to housed students.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Breakfast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13" name="Picture 12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726754"/>
              </p:ext>
            </p:extLst>
          </p:nvPr>
        </p:nvGraphicFramePr>
        <p:xfrm>
          <a:off x="4503370" y="1516390"/>
          <a:ext cx="5937251" cy="373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8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Fruit Consumption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8" name="Picture 7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579086"/>
              </p:ext>
            </p:extLst>
          </p:nvPr>
        </p:nvGraphicFramePr>
        <p:xfrm>
          <a:off x="4578777" y="1794560"/>
          <a:ext cx="5786437" cy="330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236826" y="1378806"/>
            <a:ext cx="4341951" cy="378352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cs typeface="Arial"/>
              </a:rPr>
              <a:t>“I remember going </a:t>
            </a:r>
            <a:r>
              <a:rPr lang="en-US" sz="2800" i="1" dirty="0" smtClean="0">
                <a:cs typeface="Arial"/>
              </a:rPr>
              <a:t>to M&amp;M </a:t>
            </a:r>
            <a:r>
              <a:rPr lang="en-US" sz="2800" i="1" dirty="0">
                <a:cs typeface="Arial"/>
              </a:rPr>
              <a:t>World, stealing </a:t>
            </a:r>
            <a:r>
              <a:rPr lang="en-US" sz="2800" i="1" dirty="0" smtClean="0">
                <a:cs typeface="Arial"/>
              </a:rPr>
              <a:t>the candy </a:t>
            </a:r>
            <a:r>
              <a:rPr lang="en-US" sz="2800" i="1" dirty="0">
                <a:cs typeface="Arial"/>
              </a:rPr>
              <a:t>and putting it in </a:t>
            </a:r>
            <a:r>
              <a:rPr lang="en-US" sz="2800" i="1" dirty="0" smtClean="0">
                <a:cs typeface="Arial"/>
              </a:rPr>
              <a:t>my pocket</a:t>
            </a:r>
            <a:r>
              <a:rPr lang="en-US" sz="2800" i="1" dirty="0">
                <a:cs typeface="Arial"/>
              </a:rPr>
              <a:t>, being chased </a:t>
            </a:r>
            <a:r>
              <a:rPr lang="en-US" sz="2800" i="1" dirty="0" smtClean="0">
                <a:cs typeface="Arial"/>
              </a:rPr>
              <a:t>by the </a:t>
            </a:r>
            <a:r>
              <a:rPr lang="en-US" sz="2800" i="1" dirty="0">
                <a:cs typeface="Arial"/>
              </a:rPr>
              <a:t>security guard. But </a:t>
            </a:r>
            <a:r>
              <a:rPr lang="en-US" sz="2800" i="1" dirty="0" smtClean="0">
                <a:cs typeface="Arial"/>
              </a:rPr>
              <a:t>I was </a:t>
            </a:r>
            <a:r>
              <a:rPr lang="en-US" sz="2800" i="1" dirty="0">
                <a:cs typeface="Arial"/>
              </a:rPr>
              <a:t>doing it because </a:t>
            </a:r>
            <a:r>
              <a:rPr lang="en-US" sz="2800" i="1" dirty="0" smtClean="0">
                <a:cs typeface="Arial"/>
              </a:rPr>
              <a:t>I was hungry</a:t>
            </a:r>
            <a:r>
              <a:rPr lang="en-US" sz="2800" i="1" dirty="0">
                <a:cs typeface="Arial"/>
              </a:rPr>
              <a:t>.… </a:t>
            </a:r>
            <a:r>
              <a:rPr lang="en-US" sz="2800" b="1" i="1" dirty="0" smtClean="0">
                <a:cs typeface="Arial"/>
              </a:rPr>
              <a:t>Imagine going the </a:t>
            </a:r>
            <a:r>
              <a:rPr lang="en-US" sz="2800" b="1" i="1" dirty="0">
                <a:cs typeface="Arial"/>
              </a:rPr>
              <a:t>whole day not eating</a:t>
            </a:r>
            <a:r>
              <a:rPr lang="en-US" sz="2800" i="1" dirty="0" smtClean="0">
                <a:cs typeface="Arial"/>
              </a:rPr>
              <a:t>.”</a:t>
            </a:r>
          </a:p>
          <a:p>
            <a:pPr marL="0" indent="0">
              <a:buNone/>
            </a:pPr>
            <a:r>
              <a:rPr lang="en-US" sz="2800" i="1" dirty="0" smtClean="0">
                <a:latin typeface="Arial"/>
                <a:cs typeface="Arial"/>
              </a:rPr>
              <a:t>Graduated, Class of 2010</a:t>
            </a:r>
          </a:p>
        </p:txBody>
      </p:sp>
    </p:spTree>
    <p:extLst>
      <p:ext uri="{BB962C8B-B14F-4D97-AF65-F5344CB8AC3E}">
        <p14:creationId xmlns:p14="http://schemas.microsoft.com/office/powerpoint/2010/main" val="8269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1117600"/>
            <a:ext cx="4868779" cy="38766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Homeless students were much less likely than their housed peers to get a </a:t>
            </a:r>
            <a:r>
              <a:rPr lang="en-US" b="1" dirty="0" smtClean="0">
                <a:latin typeface="Arial"/>
                <a:cs typeface="Arial"/>
              </a:rPr>
              <a:t>healthy amount of sleep</a:t>
            </a:r>
            <a:r>
              <a:rPr lang="en-US" dirty="0" smtClean="0">
                <a:latin typeface="Arial"/>
                <a:cs typeface="Arial"/>
              </a:rPr>
              <a:t>. In NYC, only 24% of homeless students sleep seven or more hours per night compared to 55% of housed students.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Even more striking, 42% of homeless students sleep </a:t>
            </a:r>
            <a:r>
              <a:rPr lang="en-US" b="1" dirty="0" smtClean="0">
                <a:latin typeface="Arial"/>
                <a:cs typeface="Arial"/>
              </a:rPr>
              <a:t>four or fewer hours per night</a:t>
            </a:r>
            <a:r>
              <a:rPr lang="en-US" dirty="0" smtClean="0">
                <a:latin typeface="Arial"/>
                <a:cs typeface="Arial"/>
              </a:rPr>
              <a:t>. This is the case for only 9% of housed students.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Insufficient Sleep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22116"/>
              </p:ext>
            </p:extLst>
          </p:nvPr>
        </p:nvGraphicFramePr>
        <p:xfrm>
          <a:off x="5249754" y="268563"/>
          <a:ext cx="5486564" cy="184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719125"/>
              </p:ext>
            </p:extLst>
          </p:nvPr>
        </p:nvGraphicFramePr>
        <p:xfrm>
          <a:off x="5249754" y="2358042"/>
          <a:ext cx="5612688" cy="181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579580"/>
              </p:ext>
            </p:extLst>
          </p:nvPr>
        </p:nvGraphicFramePr>
        <p:xfrm>
          <a:off x="5249754" y="4172321"/>
          <a:ext cx="5612688" cy="188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365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766" y="1695115"/>
            <a:ext cx="11899900" cy="2903621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60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How Can the Social and Emotional Needs of Homeless Students Be Met?</a:t>
            </a:r>
            <a:endParaRPr lang="en-US" sz="60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Picture 5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Depression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10" name="Picture 9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304421"/>
              </p:ext>
            </p:extLst>
          </p:nvPr>
        </p:nvGraphicFramePr>
        <p:xfrm>
          <a:off x="4932579" y="1488783"/>
          <a:ext cx="6008687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152400" y="1488783"/>
            <a:ext cx="4639733" cy="3631197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cs typeface="Arial"/>
              </a:rPr>
              <a:t>“From depression </a:t>
            </a:r>
            <a:r>
              <a:rPr lang="en-US" sz="2800" i="1" dirty="0" smtClean="0">
                <a:cs typeface="Arial"/>
              </a:rPr>
              <a:t>to self-esteem</a:t>
            </a:r>
            <a:r>
              <a:rPr lang="en-US" sz="2800" i="1" dirty="0">
                <a:cs typeface="Arial"/>
              </a:rPr>
              <a:t>, from </a:t>
            </a:r>
            <a:r>
              <a:rPr lang="en-US" sz="2800" i="1" dirty="0" smtClean="0">
                <a:cs typeface="Arial"/>
              </a:rPr>
              <a:t>wanting and </a:t>
            </a:r>
            <a:r>
              <a:rPr lang="en-US" sz="2800" i="1" dirty="0">
                <a:cs typeface="Arial"/>
              </a:rPr>
              <a:t>attempting suicide </a:t>
            </a:r>
            <a:r>
              <a:rPr lang="en-US" sz="2800" i="1" dirty="0" smtClean="0">
                <a:cs typeface="Arial"/>
              </a:rPr>
              <a:t>to abuse </a:t>
            </a:r>
            <a:r>
              <a:rPr lang="en-US" sz="2800" i="1" dirty="0">
                <a:cs typeface="Arial"/>
              </a:rPr>
              <a:t>of drugs </a:t>
            </a:r>
            <a:r>
              <a:rPr lang="en-US" sz="2800" i="1" dirty="0" smtClean="0">
                <a:cs typeface="Arial"/>
              </a:rPr>
              <a:t>and alcohol to </a:t>
            </a:r>
            <a:r>
              <a:rPr lang="en-US" sz="2800" i="1" dirty="0">
                <a:cs typeface="Arial"/>
              </a:rPr>
              <a:t>risky </a:t>
            </a:r>
            <a:r>
              <a:rPr lang="en-US" sz="2800" i="1" dirty="0" smtClean="0">
                <a:cs typeface="Arial"/>
              </a:rPr>
              <a:t>sexual behavior—</a:t>
            </a:r>
            <a:r>
              <a:rPr lang="en-US" sz="2800" b="1" i="1" dirty="0" smtClean="0">
                <a:cs typeface="Arial"/>
              </a:rPr>
              <a:t>I’ve </a:t>
            </a:r>
            <a:r>
              <a:rPr lang="en-US" sz="2800" b="1" i="1" dirty="0">
                <a:cs typeface="Arial"/>
              </a:rPr>
              <a:t>pretty much </a:t>
            </a:r>
            <a:r>
              <a:rPr lang="en-US" sz="2800" b="1" i="1" dirty="0" smtClean="0">
                <a:cs typeface="Arial"/>
              </a:rPr>
              <a:t>gone through </a:t>
            </a:r>
            <a:r>
              <a:rPr lang="en-US" sz="2800" b="1" i="1" dirty="0">
                <a:cs typeface="Arial"/>
              </a:rPr>
              <a:t>it or </a:t>
            </a:r>
            <a:r>
              <a:rPr lang="en-US" sz="2800" b="1" i="1" dirty="0" smtClean="0">
                <a:cs typeface="Arial"/>
              </a:rPr>
              <a:t>experienced it </a:t>
            </a:r>
            <a:r>
              <a:rPr lang="en-US" sz="2800" b="1" i="1" dirty="0">
                <a:cs typeface="Arial"/>
              </a:rPr>
              <a:t>just to survive</a:t>
            </a:r>
            <a:r>
              <a:rPr lang="en-US" sz="2800" i="1" dirty="0" smtClean="0">
                <a:cs typeface="Arial"/>
              </a:rPr>
              <a:t>.”</a:t>
            </a:r>
          </a:p>
          <a:p>
            <a:pPr marL="0" indent="0">
              <a:buNone/>
            </a:pPr>
            <a:r>
              <a:rPr lang="en-US" sz="2800" i="1" dirty="0" smtClean="0">
                <a:latin typeface="Arial"/>
                <a:cs typeface="Arial"/>
              </a:rPr>
              <a:t>Graduate, Class of 2010</a:t>
            </a:r>
          </a:p>
          <a:p>
            <a:pPr marL="0" indent="0">
              <a:buNone/>
            </a:pPr>
            <a:endParaRPr lang="en-US" sz="2800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8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Suicidal Thoughts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478934"/>
              </p:ext>
            </p:extLst>
          </p:nvPr>
        </p:nvGraphicFramePr>
        <p:xfrm>
          <a:off x="4554964" y="1683982"/>
          <a:ext cx="5834063" cy="336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190533" y="1683982"/>
            <a:ext cx="3669145" cy="38766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Homeless students in </a:t>
            </a:r>
            <a:r>
              <a:rPr lang="en-US" b="1" dirty="0" smtClean="0">
                <a:latin typeface="Arial"/>
                <a:cs typeface="Arial"/>
              </a:rPr>
              <a:t>Maryland</a:t>
            </a:r>
            <a:r>
              <a:rPr lang="en-US" dirty="0" smtClean="0">
                <a:latin typeface="Arial"/>
                <a:cs typeface="Arial"/>
              </a:rPr>
              <a:t> are nearly </a:t>
            </a:r>
            <a:r>
              <a:rPr lang="en-US" b="1" dirty="0" smtClean="0">
                <a:latin typeface="Arial"/>
                <a:cs typeface="Arial"/>
              </a:rPr>
              <a:t>three times as likely</a:t>
            </a:r>
            <a:r>
              <a:rPr lang="en-US" dirty="0" smtClean="0">
                <a:latin typeface="Arial"/>
                <a:cs typeface="Arial"/>
              </a:rPr>
              <a:t> as housed students to </a:t>
            </a:r>
            <a:r>
              <a:rPr lang="en-US" b="1" dirty="0" smtClean="0">
                <a:latin typeface="Arial"/>
                <a:cs typeface="Arial"/>
              </a:rPr>
              <a:t>consider suicide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0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Suicide Plans and Attempts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989279"/>
              </p:ext>
            </p:extLst>
          </p:nvPr>
        </p:nvGraphicFramePr>
        <p:xfrm>
          <a:off x="5244361" y="1763138"/>
          <a:ext cx="5802312" cy="326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442782" y="1755033"/>
            <a:ext cx="3669145" cy="38766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Across NYC, Maryland, and Connecticut, </a:t>
            </a:r>
            <a:r>
              <a:rPr lang="en-US" b="1" dirty="0" smtClean="0">
                <a:latin typeface="Arial"/>
                <a:cs typeface="Arial"/>
              </a:rPr>
              <a:t>homeless students are at least three times as likely </a:t>
            </a:r>
            <a:r>
              <a:rPr lang="en-US" dirty="0" smtClean="0">
                <a:latin typeface="Arial"/>
                <a:cs typeface="Arial"/>
              </a:rPr>
              <a:t>to attempt suicide (NYC, CT) or make plans to attempt suicide (MD).</a:t>
            </a: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5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399" y="2434835"/>
            <a:ext cx="11899900" cy="1887622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60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How Can Schools Be Safe Places for Homeless Students?</a:t>
            </a:r>
            <a:endParaRPr lang="en-US" sz="60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Picture 5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399" y="2144683"/>
            <a:ext cx="4507283" cy="361495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spcAft>
                <a:spcPts val="1800"/>
              </a:spcAft>
              <a:buNone/>
            </a:pPr>
            <a:r>
              <a:rPr lang="en-US" sz="2400" dirty="0">
                <a:cs typeface="Helvetica"/>
                <a:sym typeface="Wingdings"/>
              </a:rPr>
              <a:t>Homelessness not only impacts a child’s education, but also their </a:t>
            </a:r>
            <a:r>
              <a:rPr lang="en-US" sz="2400" b="1" dirty="0">
                <a:cs typeface="Helvetica"/>
                <a:sym typeface="Wingdings"/>
              </a:rPr>
              <a:t>health and </a:t>
            </a:r>
            <a:r>
              <a:rPr lang="en-US" sz="2400" b="1" dirty="0" smtClean="0">
                <a:cs typeface="Helvetica"/>
                <a:sym typeface="Wingdings"/>
              </a:rPr>
              <a:t>wellbeing.</a:t>
            </a:r>
            <a:endParaRPr lang="en-US" sz="2400" dirty="0">
              <a:cs typeface="Helvetica"/>
              <a:sym typeface="Wingdings"/>
            </a:endParaRPr>
          </a:p>
          <a:p>
            <a:pPr marL="274320" lvl="1" indent="0">
              <a:spcAft>
                <a:spcPts val="1800"/>
              </a:spcAft>
              <a:buNone/>
            </a:pPr>
            <a:r>
              <a:rPr lang="en-US" sz="2400" dirty="0">
                <a:cs typeface="Helvetica"/>
                <a:sym typeface="Wingdings"/>
              </a:rPr>
              <a:t>It is a </a:t>
            </a:r>
            <a:r>
              <a:rPr lang="en-US" sz="2400" b="1" dirty="0">
                <a:cs typeface="Helvetica"/>
                <a:sym typeface="Wingdings"/>
              </a:rPr>
              <a:t>traumatic</a:t>
            </a:r>
            <a:r>
              <a:rPr lang="en-US" sz="2400" dirty="0">
                <a:cs typeface="Helvetica"/>
                <a:sym typeface="Wingdings"/>
              </a:rPr>
              <a:t> experience: Loss of home, friends, routine, security/feeling of </a:t>
            </a:r>
            <a:r>
              <a:rPr lang="en-US" sz="2400" dirty="0" smtClean="0">
                <a:cs typeface="Helvetica"/>
                <a:sym typeface="Wingdings"/>
              </a:rPr>
              <a:t>safety.</a:t>
            </a:r>
            <a:endParaRPr lang="en-US" sz="2400" dirty="0">
              <a:cs typeface="Helvetica"/>
              <a:sym typeface="Wingding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2250" y="330199"/>
            <a:ext cx="11393060" cy="139858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rPr>
              <a:t>Homelessness is More Than a Lack of Housing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701"/>
          <a:stretch/>
        </p:blipFill>
        <p:spPr>
          <a:xfrm>
            <a:off x="6048780" y="1911513"/>
            <a:ext cx="4312284" cy="34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Bullying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10" name="Picture 9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17452"/>
              </p:ext>
            </p:extLst>
          </p:nvPr>
        </p:nvGraphicFramePr>
        <p:xfrm>
          <a:off x="5496829" y="1503636"/>
          <a:ext cx="5738812" cy="35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179844" y="1503636"/>
            <a:ext cx="5170974" cy="4287564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cs typeface="Arial"/>
              </a:rPr>
              <a:t>“I don’t know what </a:t>
            </a:r>
            <a:r>
              <a:rPr lang="en-US" sz="2800" i="1" dirty="0" smtClean="0">
                <a:cs typeface="Arial"/>
              </a:rPr>
              <a:t>they saw</a:t>
            </a:r>
            <a:r>
              <a:rPr lang="en-US" sz="2800" i="1" dirty="0">
                <a:cs typeface="Arial"/>
              </a:rPr>
              <a:t>, but </a:t>
            </a:r>
            <a:r>
              <a:rPr lang="en-US" sz="2800" b="1" i="1" dirty="0" smtClean="0">
                <a:cs typeface="Arial"/>
              </a:rPr>
              <a:t>people would always </a:t>
            </a:r>
            <a:r>
              <a:rPr lang="en-US" sz="2800" b="1" i="1" dirty="0">
                <a:cs typeface="Arial"/>
              </a:rPr>
              <a:t>find a reason </a:t>
            </a:r>
            <a:r>
              <a:rPr lang="en-US" sz="2800" b="1" i="1" dirty="0" smtClean="0">
                <a:cs typeface="Arial"/>
              </a:rPr>
              <a:t>to pick </a:t>
            </a:r>
            <a:r>
              <a:rPr lang="en-US" sz="2800" b="1" i="1" dirty="0">
                <a:cs typeface="Arial"/>
              </a:rPr>
              <a:t>on </a:t>
            </a:r>
            <a:r>
              <a:rPr lang="en-US" sz="2800" b="1" i="1" dirty="0" smtClean="0">
                <a:cs typeface="Arial"/>
              </a:rPr>
              <a:t>me</a:t>
            </a:r>
            <a:r>
              <a:rPr lang="en-US" sz="2800" i="1" dirty="0" smtClean="0">
                <a:cs typeface="Arial"/>
              </a:rPr>
              <a:t>, but </a:t>
            </a:r>
            <a:r>
              <a:rPr lang="en-US" sz="2800" i="1" dirty="0">
                <a:cs typeface="Arial"/>
              </a:rPr>
              <a:t>to me, </a:t>
            </a:r>
            <a:r>
              <a:rPr lang="en-US" sz="2800" i="1" dirty="0" smtClean="0">
                <a:cs typeface="Arial"/>
              </a:rPr>
              <a:t>like that </a:t>
            </a:r>
            <a:r>
              <a:rPr lang="en-US" sz="2800" i="1" dirty="0">
                <a:cs typeface="Arial"/>
              </a:rPr>
              <a:t>was just the </a:t>
            </a:r>
            <a:r>
              <a:rPr lang="en-US" sz="2800" i="1" dirty="0" smtClean="0">
                <a:cs typeface="Arial"/>
              </a:rPr>
              <a:t>norm. I’m like</a:t>
            </a:r>
            <a:r>
              <a:rPr lang="en-US" sz="2800" i="1" dirty="0">
                <a:cs typeface="Arial"/>
              </a:rPr>
              <a:t>, life is already </a:t>
            </a:r>
            <a:r>
              <a:rPr lang="en-US" sz="2800" i="1" dirty="0" smtClean="0">
                <a:cs typeface="Arial"/>
              </a:rPr>
              <a:t>bad, so </a:t>
            </a:r>
            <a:r>
              <a:rPr lang="en-US" sz="2800" i="1" dirty="0">
                <a:cs typeface="Arial"/>
              </a:rPr>
              <a:t>what was </a:t>
            </a:r>
            <a:r>
              <a:rPr lang="en-US" sz="2800" i="1" dirty="0" smtClean="0">
                <a:cs typeface="Arial"/>
              </a:rPr>
              <a:t>the worst that </a:t>
            </a:r>
            <a:r>
              <a:rPr lang="en-US" sz="2800" i="1" dirty="0">
                <a:cs typeface="Arial"/>
              </a:rPr>
              <a:t>can happen? So I </a:t>
            </a:r>
            <a:r>
              <a:rPr lang="en-US" sz="2800" i="1" dirty="0" smtClean="0">
                <a:cs typeface="Arial"/>
              </a:rPr>
              <a:t>just accepted </a:t>
            </a:r>
            <a:r>
              <a:rPr lang="en-US" sz="2800" i="1" dirty="0">
                <a:cs typeface="Arial"/>
              </a:rPr>
              <a:t>it as the norm</a:t>
            </a:r>
            <a:r>
              <a:rPr lang="en-US" sz="2800" i="1" dirty="0" smtClean="0">
                <a:cs typeface="Arial"/>
              </a:rPr>
              <a:t>.”</a:t>
            </a:r>
          </a:p>
          <a:p>
            <a:pPr marL="0" indent="0">
              <a:buNone/>
            </a:pPr>
            <a:r>
              <a:rPr lang="en-US" sz="2800" i="1" dirty="0" smtClean="0">
                <a:latin typeface="Arial"/>
                <a:cs typeface="Arial"/>
              </a:rPr>
              <a:t>Graduate, Class of 2010</a:t>
            </a:r>
          </a:p>
          <a:p>
            <a:pPr marL="0" indent="0">
              <a:buNone/>
            </a:pPr>
            <a:endParaRPr lang="en-US" sz="2800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5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School Safety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136460" y="1761505"/>
            <a:ext cx="5510463" cy="25908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Homeless high school students miss school more often because they </a:t>
            </a:r>
            <a:r>
              <a:rPr lang="en-US" b="1" dirty="0" smtClean="0">
                <a:latin typeface="Arial"/>
                <a:cs typeface="Arial"/>
              </a:rPr>
              <a:t>do not feel safe</a:t>
            </a:r>
            <a:r>
              <a:rPr lang="en-US" dirty="0" smtClean="0">
                <a:latin typeface="Arial"/>
                <a:cs typeface="Arial"/>
              </a:rPr>
              <a:t>, especially in </a:t>
            </a:r>
            <a:r>
              <a:rPr lang="en-US" b="1" dirty="0" smtClean="0">
                <a:latin typeface="Arial"/>
                <a:cs typeface="Arial"/>
              </a:rPr>
              <a:t>Maryland</a:t>
            </a:r>
            <a:r>
              <a:rPr lang="en-US" dirty="0" smtClean="0">
                <a:latin typeface="Arial"/>
                <a:cs typeface="Arial"/>
              </a:rPr>
              <a:t>, where </a:t>
            </a:r>
            <a:r>
              <a:rPr lang="en-US" b="1" dirty="0" smtClean="0">
                <a:latin typeface="Arial"/>
                <a:cs typeface="Arial"/>
              </a:rPr>
              <a:t>23% of homeless students </a:t>
            </a:r>
            <a:r>
              <a:rPr lang="en-US" dirty="0" smtClean="0">
                <a:latin typeface="Arial"/>
                <a:cs typeface="Arial"/>
              </a:rPr>
              <a:t>missed school because they felt unsafe.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46103"/>
              </p:ext>
            </p:extLst>
          </p:nvPr>
        </p:nvGraphicFramePr>
        <p:xfrm>
          <a:off x="5662863" y="1630344"/>
          <a:ext cx="5675312" cy="336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20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8478" y="2388533"/>
            <a:ext cx="10186738" cy="1864067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rPr>
              <a:t>What </a:t>
            </a:r>
            <a:r>
              <a:rPr lang="en-US" sz="60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Physical Risks Do </a:t>
            </a:r>
            <a:r>
              <a:rPr lang="en-US" sz="6000" b="1" kern="120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Homeless Students Face?</a:t>
            </a:r>
            <a:endParaRPr lang="en-US" sz="60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Picture 5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2021304"/>
            <a:ext cx="3669145" cy="297295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Homeless students in Maryland were nearly five times as likely as housed students to be </a:t>
            </a:r>
            <a:r>
              <a:rPr lang="en-US" b="1" dirty="0" smtClean="0">
                <a:latin typeface="Arial"/>
                <a:cs typeface="Arial"/>
              </a:rPr>
              <a:t>deliberately hurt by someone they were dating</a:t>
            </a: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Dating Violence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12" name="Picture 11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518475"/>
              </p:ext>
            </p:extLst>
          </p:nvPr>
        </p:nvGraphicFramePr>
        <p:xfrm>
          <a:off x="4566870" y="1692904"/>
          <a:ext cx="5810251" cy="306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95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2021304"/>
            <a:ext cx="3669145" cy="297295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In Maryland, </a:t>
            </a:r>
            <a:r>
              <a:rPr lang="en-US" b="1" dirty="0" smtClean="0">
                <a:latin typeface="Arial"/>
                <a:cs typeface="Arial"/>
              </a:rPr>
              <a:t>28% of homeless students</a:t>
            </a:r>
            <a:r>
              <a:rPr lang="en-US" dirty="0" smtClean="0">
                <a:latin typeface="Arial"/>
                <a:cs typeface="Arial"/>
              </a:rPr>
              <a:t> were </a:t>
            </a:r>
            <a:r>
              <a:rPr lang="en-US" b="1" dirty="0" smtClean="0">
                <a:latin typeface="Arial"/>
                <a:cs typeface="Arial"/>
              </a:rPr>
              <a:t>forced to perform sexual acts by an intimate partner</a:t>
            </a:r>
            <a:r>
              <a:rPr lang="en-US" dirty="0" smtClean="0">
                <a:latin typeface="Arial"/>
                <a:cs typeface="Arial"/>
              </a:rPr>
              <a:t>, compared to only 8% of housed students.</a:t>
            </a: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Sexual Assault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7" name="Picture 6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139941"/>
              </p:ext>
            </p:extLst>
          </p:nvPr>
        </p:nvGraphicFramePr>
        <p:xfrm>
          <a:off x="4499402" y="1533059"/>
          <a:ext cx="5945188" cy="369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20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2105628"/>
            <a:ext cx="5510463" cy="2263554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Homeless students across NYC, Maryland, and Connecticut were between </a:t>
            </a:r>
            <a:r>
              <a:rPr lang="en-US" b="1" dirty="0" smtClean="0">
                <a:latin typeface="Arial"/>
                <a:cs typeface="Arial"/>
              </a:rPr>
              <a:t>three and four times as likely </a:t>
            </a:r>
            <a:r>
              <a:rPr lang="en-US" dirty="0" smtClean="0">
                <a:latin typeface="Arial"/>
                <a:cs typeface="Arial"/>
              </a:rPr>
              <a:t>to be sexually active by age 13.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Risky Sexual Behavior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11" name="Picture 10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744286"/>
              </p:ext>
            </p:extLst>
          </p:nvPr>
        </p:nvGraphicFramePr>
        <p:xfrm>
          <a:off x="5662863" y="1695213"/>
          <a:ext cx="5786437" cy="361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64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Pregnancy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57637"/>
              </p:ext>
            </p:extLst>
          </p:nvPr>
        </p:nvGraphicFramePr>
        <p:xfrm>
          <a:off x="5195465" y="1719186"/>
          <a:ext cx="5786437" cy="314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152400" y="2434687"/>
            <a:ext cx="5510463" cy="171066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/>
                <a:cs typeface="Arial"/>
              </a:rPr>
              <a:t>Students who experienced homelessness were </a:t>
            </a:r>
            <a:r>
              <a:rPr lang="en-US" b="1" dirty="0" smtClean="0">
                <a:cs typeface="Arial"/>
              </a:rPr>
              <a:t>over </a:t>
            </a:r>
            <a:r>
              <a:rPr lang="en-US" b="1" dirty="0">
                <a:cs typeface="Arial"/>
              </a:rPr>
              <a:t>ten times as likely </a:t>
            </a:r>
            <a:r>
              <a:rPr lang="en-US" dirty="0">
                <a:cs typeface="Arial"/>
              </a:rPr>
              <a:t>to have been pregnant or have gotten someone </a:t>
            </a:r>
            <a:r>
              <a:rPr lang="en-US" dirty="0" smtClean="0">
                <a:cs typeface="Arial"/>
              </a:rPr>
              <a:t>pregnant</a:t>
            </a:r>
            <a:r>
              <a:rPr lang="en-US" sz="2800" dirty="0">
                <a:latin typeface="Arial"/>
                <a:cs typeface="Arial"/>
              </a:rPr>
              <a:t>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6633" y="2065866"/>
            <a:ext cx="11899900" cy="2888905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60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Are Homeless </a:t>
            </a:r>
            <a:r>
              <a:rPr lang="en-US" sz="6000" b="1" kern="120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High School Students at Risk for Alcohol </a:t>
            </a:r>
            <a:r>
              <a:rPr lang="en-US" sz="60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and </a:t>
            </a:r>
            <a:r>
              <a:rPr lang="en-US" sz="6000" b="1" kern="120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Drug Use?</a:t>
            </a:r>
            <a:endParaRPr lang="en-US" sz="60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Picture 5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2211652"/>
            <a:ext cx="5189621" cy="2411477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Homeless students are more likely to engage in </a:t>
            </a:r>
            <a:r>
              <a:rPr lang="en-US" b="1" dirty="0" smtClean="0">
                <a:latin typeface="Arial"/>
                <a:cs typeface="Arial"/>
              </a:rPr>
              <a:t>dangerous drinking behavior, </a:t>
            </a:r>
            <a:r>
              <a:rPr lang="en-US" dirty="0" smtClean="0">
                <a:latin typeface="Arial"/>
                <a:cs typeface="Arial"/>
              </a:rPr>
              <a:t>especially in Maryland, where </a:t>
            </a:r>
            <a:r>
              <a:rPr lang="en-US" b="1" dirty="0" smtClean="0">
                <a:latin typeface="Arial"/>
                <a:cs typeface="Arial"/>
              </a:rPr>
              <a:t>38%</a:t>
            </a:r>
            <a:r>
              <a:rPr lang="en-US" dirty="0" smtClean="0">
                <a:latin typeface="Arial"/>
                <a:cs typeface="Arial"/>
              </a:rPr>
              <a:t> of homeless students </a:t>
            </a:r>
            <a:r>
              <a:rPr lang="en-US" b="1" dirty="0" smtClean="0">
                <a:latin typeface="Arial"/>
                <a:cs typeface="Arial"/>
              </a:rPr>
              <a:t>first tried alcohol by age 12.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Alcohol Consumption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385985"/>
              </p:ext>
            </p:extLst>
          </p:nvPr>
        </p:nvGraphicFramePr>
        <p:xfrm>
          <a:off x="5342021" y="1627543"/>
          <a:ext cx="5802312" cy="37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09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Binge Drinking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14918"/>
              </p:ext>
            </p:extLst>
          </p:nvPr>
        </p:nvGraphicFramePr>
        <p:xfrm>
          <a:off x="4594652" y="1738778"/>
          <a:ext cx="5754687" cy="34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152400" y="2204938"/>
            <a:ext cx="5189621" cy="255333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In Maryland and Connecticut, homeless students are about </a:t>
            </a:r>
            <a:r>
              <a:rPr lang="en-US" b="1" dirty="0" smtClean="0">
                <a:latin typeface="Arial"/>
                <a:cs typeface="Arial"/>
              </a:rPr>
              <a:t>three times as likely</a:t>
            </a:r>
            <a:r>
              <a:rPr lang="en-US" dirty="0" smtClean="0">
                <a:latin typeface="Arial"/>
                <a:cs typeface="Arial"/>
              </a:rPr>
              <a:t> to have been </a:t>
            </a:r>
            <a:r>
              <a:rPr lang="en-US" b="1" dirty="0" smtClean="0">
                <a:latin typeface="Arial"/>
                <a:cs typeface="Arial"/>
              </a:rPr>
              <a:t>binge drinking in the last 30 days.</a:t>
            </a:r>
          </a:p>
        </p:txBody>
      </p:sp>
    </p:spTree>
    <p:extLst>
      <p:ext uri="{BB962C8B-B14F-4D97-AF65-F5344CB8AC3E}">
        <p14:creationId xmlns:p14="http://schemas.microsoft.com/office/powerpoint/2010/main" val="1872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1640572"/>
            <a:ext cx="5609224" cy="4150628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New York State  </a:t>
            </a:r>
            <a:r>
              <a:rPr lang="en-US" dirty="0" smtClean="0">
                <a:latin typeface="Arial"/>
                <a:cs typeface="Arial"/>
              </a:rPr>
              <a:t>	# </a:t>
            </a:r>
            <a:r>
              <a:rPr lang="en-US" b="1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Maryland</a:t>
            </a:r>
            <a:r>
              <a:rPr lang="en-US" dirty="0" smtClean="0">
                <a:latin typeface="Arial"/>
                <a:cs typeface="Arial"/>
              </a:rPr>
              <a:t> 		# </a:t>
            </a:r>
            <a:r>
              <a:rPr lang="en-US" b="1" dirty="0" smtClean="0">
                <a:latin typeface="Arial"/>
                <a:cs typeface="Arial"/>
              </a:rPr>
              <a:t>29</a:t>
            </a:r>
          </a:p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Connecticut</a:t>
            </a:r>
            <a:r>
              <a:rPr lang="en-US" dirty="0" smtClean="0">
                <a:latin typeface="Arial"/>
                <a:cs typeface="Arial"/>
              </a:rPr>
              <a:t> 	# </a:t>
            </a:r>
            <a:r>
              <a:rPr lang="en-US" b="1" dirty="0" smtClean="0">
                <a:latin typeface="Arial"/>
                <a:cs typeface="Arial"/>
              </a:rPr>
              <a:t>49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Knowing how many students are homeless </a:t>
            </a:r>
            <a:r>
              <a:rPr lang="en-US" dirty="0" smtClean="0">
                <a:latin typeface="Arial"/>
                <a:cs typeface="Arial"/>
              </a:rPr>
              <a:t>and the specific challenges they face is necessary to implement the changes to support their development.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State Ranking of Identification of Homeless Students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 smtClean="0"/>
              <a:t>The Institute for Children, Poverty, and Homeless, </a:t>
            </a:r>
            <a:r>
              <a:rPr lang="en-US" sz="900" i="1" dirty="0"/>
              <a:t>Out of the Shadows: A State-by-State Ranking of Accountability for Homeless </a:t>
            </a:r>
            <a:r>
              <a:rPr lang="en-US" sz="900" i="1" dirty="0" smtClean="0"/>
              <a:t>Students, </a:t>
            </a:r>
            <a:r>
              <a:rPr lang="en-US" sz="900" dirty="0" smtClean="0"/>
              <a:t>2016.</a:t>
            </a:r>
            <a:endParaRPr lang="en-US" sz="900" dirty="0">
              <a:cs typeface="Arial"/>
            </a:endParaRPr>
          </a:p>
        </p:txBody>
      </p:sp>
      <p:pic>
        <p:nvPicPr>
          <p:cNvPr id="7" name="Picture 6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24" y="1416909"/>
            <a:ext cx="6254840" cy="40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Marijuana Use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12" name="Picture 11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022622"/>
              </p:ext>
            </p:extLst>
          </p:nvPr>
        </p:nvGraphicFramePr>
        <p:xfrm>
          <a:off x="5191226" y="1310471"/>
          <a:ext cx="5802312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152401" y="1310471"/>
            <a:ext cx="5038826" cy="4116587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cs typeface="Arial"/>
              </a:rPr>
              <a:t>“It was just so </a:t>
            </a:r>
            <a:r>
              <a:rPr lang="en-US" sz="2800" i="1" dirty="0" smtClean="0">
                <a:cs typeface="Arial"/>
              </a:rPr>
              <a:t>much, I </a:t>
            </a:r>
            <a:r>
              <a:rPr lang="en-US" sz="2800" i="1" dirty="0">
                <a:cs typeface="Arial"/>
              </a:rPr>
              <a:t>wanted </a:t>
            </a:r>
            <a:r>
              <a:rPr lang="en-US" sz="2800" i="1">
                <a:cs typeface="Arial"/>
              </a:rPr>
              <a:t>an </a:t>
            </a:r>
            <a:r>
              <a:rPr lang="en-US" sz="2800" i="1" smtClean="0">
                <a:cs typeface="Arial"/>
              </a:rPr>
              <a:t>outlet, so </a:t>
            </a:r>
            <a:r>
              <a:rPr lang="en-US" sz="2800" i="1" dirty="0">
                <a:cs typeface="Arial"/>
              </a:rPr>
              <a:t>I started to </a:t>
            </a:r>
            <a:r>
              <a:rPr lang="en-US" sz="2800" i="1" dirty="0" smtClean="0">
                <a:cs typeface="Arial"/>
              </a:rPr>
              <a:t>write—I </a:t>
            </a:r>
            <a:r>
              <a:rPr lang="en-US" sz="2800" i="1" dirty="0">
                <a:cs typeface="Arial"/>
              </a:rPr>
              <a:t>write poetry. But </a:t>
            </a:r>
            <a:r>
              <a:rPr lang="en-US" sz="2800" i="1" dirty="0" smtClean="0">
                <a:cs typeface="Arial"/>
              </a:rPr>
              <a:t>when that </a:t>
            </a:r>
            <a:r>
              <a:rPr lang="en-US" sz="2800" i="1" dirty="0">
                <a:cs typeface="Arial"/>
              </a:rPr>
              <a:t>wasn’t doing a </a:t>
            </a:r>
            <a:r>
              <a:rPr lang="en-US" sz="2800" i="1" dirty="0" smtClean="0">
                <a:cs typeface="Arial"/>
              </a:rPr>
              <a:t>lot for </a:t>
            </a:r>
            <a:r>
              <a:rPr lang="en-US" sz="2800" i="1" dirty="0">
                <a:cs typeface="Arial"/>
              </a:rPr>
              <a:t>me, I found </a:t>
            </a:r>
            <a:r>
              <a:rPr lang="en-US" sz="2800" i="1" dirty="0" smtClean="0">
                <a:cs typeface="Arial"/>
              </a:rPr>
              <a:t>myself starting</a:t>
            </a:r>
            <a:r>
              <a:rPr lang="en-US" sz="2800" i="1" dirty="0">
                <a:cs typeface="Arial"/>
              </a:rPr>
              <a:t>; using </a:t>
            </a:r>
            <a:r>
              <a:rPr lang="en-US" sz="2800" i="1" dirty="0" smtClean="0">
                <a:cs typeface="Arial"/>
              </a:rPr>
              <a:t>marijuana a </a:t>
            </a:r>
            <a:r>
              <a:rPr lang="en-US" sz="2800" i="1" dirty="0">
                <a:cs typeface="Arial"/>
              </a:rPr>
              <a:t>lot. Talking about </a:t>
            </a:r>
            <a:r>
              <a:rPr lang="en-US" sz="2800" i="1" dirty="0" smtClean="0">
                <a:cs typeface="Arial"/>
              </a:rPr>
              <a:t>smoking seven </a:t>
            </a:r>
            <a:r>
              <a:rPr lang="en-US" sz="2800" i="1" dirty="0">
                <a:cs typeface="Arial"/>
              </a:rPr>
              <a:t>blunts in </a:t>
            </a:r>
            <a:r>
              <a:rPr lang="en-US" sz="2800" i="1" dirty="0" smtClean="0">
                <a:cs typeface="Arial"/>
              </a:rPr>
              <a:t>one hour</a:t>
            </a:r>
            <a:r>
              <a:rPr lang="en-US" sz="2800" i="1" dirty="0">
                <a:cs typeface="Arial"/>
              </a:rPr>
              <a:t>. </a:t>
            </a:r>
            <a:r>
              <a:rPr lang="en-US" sz="2800" b="1" i="1" dirty="0">
                <a:cs typeface="Arial"/>
              </a:rPr>
              <a:t>I just didn’t want </a:t>
            </a:r>
            <a:r>
              <a:rPr lang="en-US" sz="2800" b="1" i="1" dirty="0" smtClean="0">
                <a:cs typeface="Arial"/>
              </a:rPr>
              <a:t>to be </a:t>
            </a:r>
            <a:r>
              <a:rPr lang="en-US" sz="2800" b="1" i="1" dirty="0">
                <a:cs typeface="Arial"/>
              </a:rPr>
              <a:t>conscious to </a:t>
            </a:r>
            <a:r>
              <a:rPr lang="en-US" sz="2800" b="1" i="1" dirty="0" smtClean="0">
                <a:cs typeface="Arial"/>
              </a:rPr>
              <a:t>society, to </a:t>
            </a:r>
            <a:r>
              <a:rPr lang="en-US" sz="2800" b="1" i="1" dirty="0">
                <a:cs typeface="Arial"/>
              </a:rPr>
              <a:t>the world</a:t>
            </a:r>
            <a:r>
              <a:rPr lang="en-US" sz="2800" i="1" dirty="0" smtClean="0">
                <a:cs typeface="Arial"/>
              </a:rPr>
              <a:t>.”</a:t>
            </a:r>
          </a:p>
          <a:p>
            <a:pPr marL="0" indent="0">
              <a:buNone/>
            </a:pPr>
            <a:r>
              <a:rPr lang="en-US" sz="2800" i="1" dirty="0" smtClean="0">
                <a:latin typeface="Arial"/>
                <a:cs typeface="Arial"/>
              </a:rPr>
              <a:t>Graduate, Class of 2010</a:t>
            </a:r>
          </a:p>
        </p:txBody>
      </p:sp>
    </p:spTree>
    <p:extLst>
      <p:ext uri="{BB962C8B-B14F-4D97-AF65-F5344CB8AC3E}">
        <p14:creationId xmlns:p14="http://schemas.microsoft.com/office/powerpoint/2010/main" val="13979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Illegal Drugs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824330"/>
              </p:ext>
            </p:extLst>
          </p:nvPr>
        </p:nvGraphicFramePr>
        <p:xfrm>
          <a:off x="5647616" y="1434270"/>
          <a:ext cx="5834063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152400" y="1117599"/>
            <a:ext cx="5495216" cy="5012267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>
                <a:latin typeface="Arial"/>
                <a:cs typeface="Arial"/>
              </a:rPr>
              <a:t>“The streets, it’s always there for you. Like someone on my block might say ‘Hey, you all right? You can come stay with me,’ and they’re a drug dealer, and it’s not like necessarily we’re doing anything bad, but it’s just the environment I’m around. </a:t>
            </a:r>
            <a:r>
              <a:rPr lang="en-US" sz="2800" b="1" i="1" dirty="0" smtClean="0">
                <a:latin typeface="Arial"/>
                <a:cs typeface="Arial"/>
              </a:rPr>
              <a:t>So what happens after that? You know what I mean? It’s not good.</a:t>
            </a:r>
            <a:r>
              <a:rPr lang="en-US" sz="2800" i="1" dirty="0" smtClean="0">
                <a:latin typeface="Arial"/>
                <a:cs typeface="Arial"/>
              </a:rPr>
              <a:t>”</a:t>
            </a:r>
          </a:p>
          <a:p>
            <a:pPr marL="0" indent="0">
              <a:buNone/>
            </a:pPr>
            <a:r>
              <a:rPr lang="en-US" sz="2800" i="1" dirty="0" smtClean="0">
                <a:latin typeface="Arial"/>
                <a:cs typeface="Arial"/>
              </a:rPr>
              <a:t>Graduate, Class of 2013</a:t>
            </a:r>
          </a:p>
          <a:p>
            <a:pPr marL="0" indent="0">
              <a:buNone/>
            </a:pPr>
            <a:endParaRPr lang="en-US" sz="2800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rPr>
              <a:t>Prescription Drugs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321998"/>
              </p:ext>
            </p:extLst>
          </p:nvPr>
        </p:nvGraphicFramePr>
        <p:xfrm>
          <a:off x="4578777" y="1691262"/>
          <a:ext cx="5786438" cy="353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152400" y="2211652"/>
            <a:ext cx="4426377" cy="2411477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In Maryland, </a:t>
            </a:r>
            <a:r>
              <a:rPr lang="en-US" b="1" dirty="0" smtClean="0">
                <a:latin typeface="Arial"/>
                <a:cs typeface="Arial"/>
              </a:rPr>
              <a:t>41%</a:t>
            </a:r>
            <a:r>
              <a:rPr lang="en-US" dirty="0" smtClean="0">
                <a:latin typeface="Arial"/>
                <a:cs typeface="Arial"/>
              </a:rPr>
              <a:t> of homeless students had used </a:t>
            </a:r>
            <a:r>
              <a:rPr lang="en-US" b="1" dirty="0" smtClean="0">
                <a:latin typeface="Arial"/>
                <a:cs typeface="Arial"/>
              </a:rPr>
              <a:t>prescription drugs without a prescription</a:t>
            </a:r>
            <a:r>
              <a:rPr lang="en-US" dirty="0" smtClean="0">
                <a:latin typeface="Arial"/>
                <a:cs typeface="Arial"/>
              </a:rPr>
              <a:t>, compared to 12% of housed students.</a:t>
            </a:r>
            <a:endParaRPr lang="en-US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508" y="1610449"/>
            <a:ext cx="11899900" cy="3215551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60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How Can Schools Provide Additional Opportunities for Medical Care?</a:t>
            </a:r>
            <a:endParaRPr lang="en-US" sz="60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Picture 5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1883176"/>
            <a:ext cx="4339389" cy="38766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Among high school students with asthma, homeless teens are more than twice as likely to have had an </a:t>
            </a:r>
            <a:r>
              <a:rPr lang="en-US" b="1" dirty="0" smtClean="0">
                <a:latin typeface="Arial"/>
                <a:cs typeface="Arial"/>
              </a:rPr>
              <a:t>asthma attack</a:t>
            </a:r>
            <a:r>
              <a:rPr lang="en-US" dirty="0" smtClean="0">
                <a:latin typeface="Arial"/>
                <a:cs typeface="Arial"/>
              </a:rPr>
              <a:t> in the past twelve months.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Asthma Attacks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569493"/>
              </p:ext>
            </p:extLst>
          </p:nvPr>
        </p:nvGraphicFramePr>
        <p:xfrm>
          <a:off x="5449642" y="1634469"/>
          <a:ext cx="5707062" cy="336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79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School-Based Health Centers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620986"/>
              </p:ext>
            </p:extLst>
          </p:nvPr>
        </p:nvGraphicFramePr>
        <p:xfrm>
          <a:off x="5619202" y="1947821"/>
          <a:ext cx="5683251" cy="336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350251" y="1058259"/>
            <a:ext cx="5525615" cy="31654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cs typeface="Arial"/>
              </a:rPr>
              <a:t>“I missed school a </a:t>
            </a:r>
            <a:r>
              <a:rPr lang="en-US" sz="2800" i="1" dirty="0" smtClean="0">
                <a:cs typeface="Arial"/>
              </a:rPr>
              <a:t>lot because </a:t>
            </a:r>
            <a:r>
              <a:rPr lang="en-US" sz="2800" i="1" dirty="0">
                <a:cs typeface="Arial"/>
              </a:rPr>
              <a:t>my </a:t>
            </a:r>
            <a:r>
              <a:rPr lang="en-US" sz="2800" i="1" dirty="0" smtClean="0">
                <a:cs typeface="Arial"/>
              </a:rPr>
              <a:t>stomach was </a:t>
            </a:r>
            <a:r>
              <a:rPr lang="en-US" sz="2800" i="1" dirty="0">
                <a:cs typeface="Arial"/>
              </a:rPr>
              <a:t>always </a:t>
            </a:r>
            <a:r>
              <a:rPr lang="en-US" sz="2800" i="1" dirty="0" smtClean="0">
                <a:cs typeface="Arial"/>
              </a:rPr>
              <a:t>hurting. The hardest </a:t>
            </a:r>
            <a:r>
              <a:rPr lang="en-US" sz="2800" i="1" dirty="0">
                <a:cs typeface="Arial"/>
              </a:rPr>
              <a:t>part was </a:t>
            </a:r>
            <a:r>
              <a:rPr lang="en-US" sz="2800" i="1" dirty="0" smtClean="0">
                <a:cs typeface="Arial"/>
              </a:rPr>
              <a:t>that nobody </a:t>
            </a:r>
            <a:r>
              <a:rPr lang="en-US" sz="2800" i="1" dirty="0">
                <a:cs typeface="Arial"/>
              </a:rPr>
              <a:t>believed I </a:t>
            </a:r>
            <a:r>
              <a:rPr lang="en-US" sz="2800" i="1" dirty="0" smtClean="0">
                <a:cs typeface="Arial"/>
              </a:rPr>
              <a:t>was sick. Everybody just thought I </a:t>
            </a:r>
            <a:r>
              <a:rPr lang="en-US" sz="2800" i="1" dirty="0">
                <a:cs typeface="Arial"/>
              </a:rPr>
              <a:t>was </a:t>
            </a:r>
            <a:r>
              <a:rPr lang="en-US" sz="2800" i="1" dirty="0" smtClean="0">
                <a:cs typeface="Arial"/>
              </a:rPr>
              <a:t>skipping school. Later </a:t>
            </a:r>
            <a:r>
              <a:rPr lang="en-US" sz="2800" i="1" dirty="0">
                <a:cs typeface="Arial"/>
              </a:rPr>
              <a:t>I </a:t>
            </a:r>
            <a:r>
              <a:rPr lang="en-US" sz="2800" i="1" dirty="0" smtClean="0">
                <a:cs typeface="Arial"/>
              </a:rPr>
              <a:t>was diagnosed with Lupus and </a:t>
            </a:r>
            <a:r>
              <a:rPr lang="en-US" sz="2800" i="1" dirty="0">
                <a:cs typeface="Arial"/>
              </a:rPr>
              <a:t>IBS. </a:t>
            </a:r>
            <a:r>
              <a:rPr lang="en-US" sz="2800" b="1" i="1" dirty="0" smtClean="0">
                <a:cs typeface="Arial"/>
              </a:rPr>
              <a:t>It took </a:t>
            </a:r>
            <a:r>
              <a:rPr lang="en-US" sz="2800" b="1" i="1" dirty="0">
                <a:cs typeface="Arial"/>
              </a:rPr>
              <a:t>a </a:t>
            </a:r>
            <a:r>
              <a:rPr lang="en-US" sz="2800" b="1" i="1" dirty="0" smtClean="0">
                <a:cs typeface="Arial"/>
              </a:rPr>
              <a:t>really long time to be diagnosed</a:t>
            </a:r>
            <a:r>
              <a:rPr lang="en-US" sz="2800" b="1" i="1" dirty="0">
                <a:cs typeface="Arial"/>
              </a:rPr>
              <a:t>. </a:t>
            </a:r>
            <a:r>
              <a:rPr lang="en-US" sz="2800" b="1" i="1" dirty="0" smtClean="0">
                <a:cs typeface="Arial"/>
              </a:rPr>
              <a:t>We were moving around. I kept going </a:t>
            </a:r>
            <a:r>
              <a:rPr lang="en-US" sz="2800" b="1" i="1" dirty="0">
                <a:cs typeface="Arial"/>
              </a:rPr>
              <a:t>to </a:t>
            </a:r>
            <a:r>
              <a:rPr lang="en-US" sz="2800" b="1" i="1" dirty="0" smtClean="0">
                <a:cs typeface="Arial"/>
              </a:rPr>
              <a:t>the emergency </a:t>
            </a:r>
            <a:r>
              <a:rPr lang="en-US" sz="2800" b="1" i="1" dirty="0">
                <a:cs typeface="Arial"/>
              </a:rPr>
              <a:t>room</a:t>
            </a:r>
            <a:r>
              <a:rPr lang="en-US" sz="2800" i="1" dirty="0" smtClean="0">
                <a:cs typeface="Arial"/>
              </a:rPr>
              <a:t>.”</a:t>
            </a:r>
          </a:p>
          <a:p>
            <a:pPr marL="0" indent="0">
              <a:buNone/>
            </a:pPr>
            <a:r>
              <a:rPr lang="en-US" sz="2800" i="1" dirty="0" smtClean="0">
                <a:latin typeface="Arial"/>
                <a:cs typeface="Arial"/>
              </a:rPr>
              <a:t>Graduate, Class of 2016</a:t>
            </a:r>
          </a:p>
          <a:p>
            <a:pPr marL="0" indent="0">
              <a:buNone/>
            </a:pPr>
            <a:endParaRPr lang="en-US" sz="2800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1128295"/>
            <a:ext cx="11654589" cy="4625474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Homeless students faced additional challenges in every indicator we researched. Understanding that is not because they are bad kids or make bad choices, but because they are more likely to </a:t>
            </a:r>
            <a:r>
              <a:rPr lang="en-US" b="1" dirty="0" smtClean="0">
                <a:latin typeface="Arial"/>
                <a:cs typeface="Arial"/>
              </a:rPr>
              <a:t>lack resources and support and are forced into situations beyond their control</a:t>
            </a:r>
            <a:r>
              <a:rPr lang="en-US" dirty="0" smtClean="0">
                <a:latin typeface="Arial"/>
                <a:cs typeface="Arial"/>
              </a:rPr>
              <a:t>, is critical.</a:t>
            </a:r>
          </a:p>
          <a:p>
            <a:pPr lvl="1">
              <a:spcBef>
                <a:spcPts val="2400"/>
              </a:spcBef>
            </a:pPr>
            <a:r>
              <a:rPr lang="en-US" sz="2400" b="1" dirty="0">
                <a:cs typeface="Arial"/>
              </a:rPr>
              <a:t>Identifying who is homeless </a:t>
            </a:r>
            <a:r>
              <a:rPr lang="en-US" sz="2400" dirty="0">
                <a:cs typeface="Arial"/>
              </a:rPr>
              <a:t>and how homelessness affects students is important to inform best practices and supports</a:t>
            </a:r>
          </a:p>
          <a:p>
            <a:pPr lvl="1">
              <a:spcBef>
                <a:spcPts val="2400"/>
              </a:spcBef>
            </a:pPr>
            <a:r>
              <a:rPr lang="en-US" sz="2400" dirty="0">
                <a:cs typeface="Arial"/>
              </a:rPr>
              <a:t>Different types of homelessness create </a:t>
            </a:r>
            <a:r>
              <a:rPr lang="en-US" sz="2400" b="1" dirty="0">
                <a:cs typeface="Arial"/>
              </a:rPr>
              <a:t>different challenges and experiences </a:t>
            </a:r>
            <a:r>
              <a:rPr lang="en-US" sz="2400" dirty="0">
                <a:cs typeface="Arial"/>
              </a:rPr>
              <a:t>and may require different interventions</a:t>
            </a:r>
          </a:p>
          <a:p>
            <a:pPr lvl="1">
              <a:spcBef>
                <a:spcPts val="2400"/>
              </a:spcBef>
            </a:pPr>
            <a:r>
              <a:rPr lang="en-US" sz="2400" dirty="0" smtClean="0">
                <a:latin typeface="Arial"/>
                <a:cs typeface="Arial"/>
              </a:rPr>
              <a:t>When homeless students have access to support, </a:t>
            </a:r>
            <a:r>
              <a:rPr lang="en-US" sz="2400" b="1" dirty="0" smtClean="0">
                <a:latin typeface="Arial"/>
                <a:cs typeface="Arial"/>
              </a:rPr>
              <a:t>they use it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Takeaways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Picture 5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841709" y="1117600"/>
            <a:ext cx="10521282" cy="38766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How does this data relate to your work? Do you see similar patterns and trends on the ground?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How can data be used to raise awareness about what’s happening in schools and communities?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What supports can be offered in schools and communities to help homeless students?</a:t>
            </a:r>
            <a:endParaRPr lang="en-US" dirty="0">
              <a:latin typeface="Arial"/>
              <a:cs typeface="Arial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What additional questions do you have about the experiences of students who are homeless? Can these questions be answered using data?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Discussion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4" name="Picture 3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195700" y="2081048"/>
            <a:ext cx="4975600" cy="4150551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 dirty="0"/>
          </a:p>
          <a:p>
            <a:r>
              <a:rPr lang="en" sz="2400" dirty="0"/>
              <a:t>Link:</a:t>
            </a:r>
          </a:p>
          <a:p>
            <a:r>
              <a:rPr lang="en" sz="2400" dirty="0"/>
              <a:t>http://</a:t>
            </a:r>
            <a:r>
              <a:rPr lang="en" sz="2400" dirty="0" err="1"/>
              <a:t>www.icphusa.org</a:t>
            </a:r>
            <a:r>
              <a:rPr lang="en" sz="2400" dirty="0"/>
              <a:t>/</a:t>
            </a:r>
            <a:r>
              <a:rPr lang="en" sz="2400" dirty="0" err="1"/>
              <a:t>interactive_data</a:t>
            </a:r>
            <a:r>
              <a:rPr lang="en" sz="2400" dirty="0"/>
              <a:t>/health-well-homeless-high-school-students/</a:t>
            </a:r>
          </a:p>
          <a:p>
            <a:endParaRPr sz="2400" dirty="0"/>
          </a:p>
          <a:p>
            <a:r>
              <a:rPr lang="en" sz="2400" dirty="0"/>
              <a:t>Read the report: http://</a:t>
            </a:r>
            <a:r>
              <a:rPr lang="en" sz="2400" dirty="0" err="1"/>
              <a:t>www.icphusa.org</a:t>
            </a:r>
            <a:r>
              <a:rPr lang="en" sz="2400" dirty="0"/>
              <a:t>/</a:t>
            </a:r>
            <a:r>
              <a:rPr lang="en" sz="2400" dirty="0" err="1"/>
              <a:t>new_york_city</a:t>
            </a:r>
            <a:r>
              <a:rPr lang="en" sz="2400" dirty="0"/>
              <a:t>/</a:t>
            </a:r>
            <a:r>
              <a:rPr lang="en" sz="2400" dirty="0" err="1"/>
              <a:t>homelessstudenthealth</a:t>
            </a:r>
            <a:r>
              <a:rPr lang="en" sz="2400" dirty="0"/>
              <a:t>/</a:t>
            </a: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95700" y="526046"/>
            <a:ext cx="5354868" cy="901700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rPr>
              <a:t>YRBS Web App (NYC)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5" name="Picture 4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pic>
        <p:nvPicPr>
          <p:cNvPr id="6" name="Shape 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568" y="767255"/>
            <a:ext cx="6084384" cy="546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2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1387"/>
            <a:ext cx="10490199" cy="11018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6000" b="1" cap="none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Thank You!</a:t>
            </a:r>
            <a:endParaRPr lang="en-US" sz="3200" b="1" cap="none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93721" y="371387"/>
            <a:ext cx="8822839" cy="1101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57900"/>
            <a:ext cx="12192000" cy="8000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2C6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17700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media@ICPHusa.org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212.358.8086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 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Helvetica Neue" charset="0"/>
                <a:cs typeface="Arial"/>
              </a:rPr>
              <a:t>To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/>
                <a:ea typeface="Helvetica Neue" charset="0"/>
                <a:cs typeface="Arial"/>
              </a:rPr>
              <a:t>download copies of our publications: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  <a:latin typeface="Arial"/>
                <a:ea typeface="Helvetica Neue" charset="0"/>
                <a:cs typeface="Arial"/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/>
                <a:ea typeface="Helvetica Neue" charset="0"/>
                <a:cs typeface="Arial"/>
              </a:rPr>
              <a:t>http://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rial"/>
                <a:ea typeface="Helvetica Neue" charset="0"/>
                <a:cs typeface="Arial"/>
              </a:rPr>
              <a:t>www.ICPHusa.org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/>
                <a:ea typeface="Helvetica Neue" charset="0"/>
                <a:cs typeface="Arial"/>
              </a:rPr>
              <a:t>/publications/reports/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4735990"/>
            <a:ext cx="4965700" cy="9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61985" y="1967832"/>
            <a:ext cx="5459413" cy="38766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Administered by the </a:t>
            </a:r>
            <a:r>
              <a:rPr lang="en-US" b="1" dirty="0" smtClean="0">
                <a:latin typeface="Arial"/>
                <a:cs typeface="Arial"/>
              </a:rPr>
              <a:t>CDC</a:t>
            </a:r>
            <a:r>
              <a:rPr lang="en-US" dirty="0" smtClean="0">
                <a:latin typeface="Arial"/>
                <a:cs typeface="Arial"/>
              </a:rPr>
              <a:t> every other year in all states and some cities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In 2015, </a:t>
            </a:r>
            <a:r>
              <a:rPr lang="en-US" b="1" dirty="0" smtClean="0">
                <a:latin typeface="Arial"/>
                <a:cs typeface="Arial"/>
              </a:rPr>
              <a:t>10 surveys </a:t>
            </a:r>
            <a:r>
              <a:rPr lang="en-US" dirty="0" smtClean="0">
                <a:latin typeface="Arial"/>
                <a:cs typeface="Arial"/>
              </a:rPr>
              <a:t>(3 cities and 7 states) </a:t>
            </a:r>
            <a:r>
              <a:rPr lang="en-US" b="1" dirty="0" smtClean="0">
                <a:latin typeface="Arial"/>
                <a:cs typeface="Arial"/>
              </a:rPr>
              <a:t>asked students about housing status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Housing status questions added as </a:t>
            </a:r>
            <a:r>
              <a:rPr lang="en-US" b="1" dirty="0" smtClean="0">
                <a:latin typeface="Arial"/>
                <a:cs typeface="Arial"/>
              </a:rPr>
              <a:t>optional questions on 2017 </a:t>
            </a:r>
            <a:r>
              <a:rPr lang="en-US" dirty="0" smtClean="0">
                <a:latin typeface="Arial"/>
                <a:cs typeface="Arial"/>
              </a:rPr>
              <a:t>survey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1751932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What is the YRBS?</a:t>
            </a:r>
            <a:b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3600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Youth Risk Behavior Survey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pic>
        <p:nvPicPr>
          <p:cNvPr id="1026" name="Picture 2" descr="mage result for c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07" y="1967832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1411704"/>
            <a:ext cx="5459413" cy="475972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All figures calculated using </a:t>
            </a:r>
            <a:r>
              <a:rPr lang="en-US" b="1" dirty="0" smtClean="0">
                <a:latin typeface="Arial"/>
                <a:cs typeface="Arial"/>
              </a:rPr>
              <a:t>weighted data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All data are </a:t>
            </a:r>
            <a:r>
              <a:rPr lang="en-US" b="1" dirty="0" smtClean="0">
                <a:latin typeface="Arial"/>
                <a:cs typeface="Arial"/>
              </a:rPr>
              <a:t>statistically significant</a:t>
            </a:r>
            <a:r>
              <a:rPr lang="en-US" dirty="0" smtClean="0">
                <a:latin typeface="Arial"/>
                <a:cs typeface="Arial"/>
              </a:rPr>
              <a:t>, meaning it is highly unlikely these relationships happened by chance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Connecticut and New York City data from </a:t>
            </a:r>
            <a:r>
              <a:rPr lang="en-US" b="1" dirty="0" smtClean="0">
                <a:latin typeface="Arial"/>
                <a:cs typeface="Arial"/>
              </a:rPr>
              <a:t>2015</a:t>
            </a:r>
            <a:r>
              <a:rPr lang="en-US" dirty="0" smtClean="0">
                <a:latin typeface="Arial"/>
                <a:cs typeface="Arial"/>
              </a:rPr>
              <a:t>; Maryland data from </a:t>
            </a:r>
            <a:r>
              <a:rPr lang="en-US" b="1" dirty="0" smtClean="0">
                <a:latin typeface="Arial"/>
                <a:cs typeface="Arial"/>
              </a:rPr>
              <a:t>2014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Some </a:t>
            </a:r>
            <a:r>
              <a:rPr lang="en-US" b="1" dirty="0" smtClean="0">
                <a:latin typeface="Arial"/>
                <a:cs typeface="Arial"/>
              </a:rPr>
              <a:t>questions combined </a:t>
            </a:r>
            <a:r>
              <a:rPr lang="en-US" dirty="0" smtClean="0">
                <a:latin typeface="Arial"/>
                <a:cs typeface="Arial"/>
              </a:rPr>
              <a:t>for easier comparison across surveys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A Word About Methodology</a:t>
            </a:r>
            <a:r>
              <a:rPr lang="is-I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…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999"/>
          <a:stretch/>
        </p:blipFill>
        <p:spPr>
          <a:xfrm>
            <a:off x="5611813" y="2050090"/>
            <a:ext cx="5807076" cy="29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1955591"/>
            <a:ext cx="4056993" cy="285222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NYC: 11% homeless</a:t>
            </a:r>
          </a:p>
          <a:p>
            <a:r>
              <a:rPr lang="en-US" dirty="0" smtClean="0">
                <a:latin typeface="Arial"/>
                <a:cs typeface="Arial"/>
              </a:rPr>
              <a:t>21,329 high school students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Maryland: 7% homeless</a:t>
            </a:r>
          </a:p>
          <a:p>
            <a:r>
              <a:rPr lang="en-US" dirty="0" smtClean="0">
                <a:latin typeface="Arial"/>
                <a:cs typeface="Arial"/>
              </a:rPr>
              <a:t>16,777 high school students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Connecticut: 10% homeless</a:t>
            </a:r>
          </a:p>
          <a:p>
            <a:r>
              <a:rPr lang="en-US" dirty="0" smtClean="0">
                <a:latin typeface="Arial"/>
                <a:cs typeface="Arial"/>
              </a:rPr>
              <a:t>14,273 high school students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Housing Status in the YRBS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pic>
        <p:nvPicPr>
          <p:cNvPr id="9" name="Picture 8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152115"/>
              </p:ext>
            </p:extLst>
          </p:nvPr>
        </p:nvGraphicFramePr>
        <p:xfrm>
          <a:off x="3923933" y="1584652"/>
          <a:ext cx="7096126" cy="359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497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1117600"/>
            <a:ext cx="3669145" cy="38766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Housing Status in this Presentation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52400" y="1542427"/>
            <a:ext cx="11899900" cy="436593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776"/>
              </a:spcBef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Homeless with Family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– Typically slept </a:t>
            </a:r>
            <a:r>
              <a:rPr lang="en-US" b="1" dirty="0" smtClean="0">
                <a:latin typeface="Arial"/>
                <a:cs typeface="Arial"/>
              </a:rPr>
              <a:t>somewhere other than at home </a:t>
            </a:r>
            <a:r>
              <a:rPr lang="en-US" dirty="0" smtClean="0">
                <a:latin typeface="Arial"/>
                <a:cs typeface="Arial"/>
              </a:rPr>
              <a:t>in the last 30 days (NYC and CT) or the last 12 months (MD)</a:t>
            </a:r>
            <a:endParaRPr lang="en-US" dirty="0">
              <a:latin typeface="Arial"/>
              <a:cs typeface="Arial"/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Homeless, Unaccompanied </a:t>
            </a:r>
            <a:r>
              <a:rPr lang="en-US" dirty="0" smtClean="0">
                <a:latin typeface="Arial"/>
                <a:cs typeface="Arial"/>
              </a:rPr>
              <a:t>– Lived away from their parents or guardians because they were </a:t>
            </a:r>
            <a:r>
              <a:rPr lang="en-US" b="1" dirty="0" smtClean="0">
                <a:latin typeface="Arial"/>
                <a:cs typeface="Arial"/>
              </a:rPr>
              <a:t>kicked out, ran away, or were abandoned </a:t>
            </a:r>
            <a:r>
              <a:rPr lang="en-US" dirty="0" smtClean="0">
                <a:latin typeface="Arial"/>
                <a:cs typeface="Arial"/>
              </a:rPr>
              <a:t>at some point in the past 12 months</a:t>
            </a:r>
            <a:endParaRPr lang="en-US" dirty="0">
              <a:latin typeface="Arial"/>
              <a:cs typeface="Arial"/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All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Homeless </a:t>
            </a:r>
            <a:r>
              <a:rPr lang="en-US" dirty="0">
                <a:cs typeface="Arial"/>
              </a:rPr>
              <a:t>– </a:t>
            </a:r>
            <a:r>
              <a:rPr lang="en-US" dirty="0" smtClean="0">
                <a:cs typeface="Arial"/>
              </a:rPr>
              <a:t>All students who were homeless with their families, unaccompanied, and both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7" name="Picture 6" descr="ICPHusa_logo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1117600"/>
            <a:ext cx="3669145" cy="38766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Family Homelessness in the YRBS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60427"/>
              </p:ext>
            </p:extLst>
          </p:nvPr>
        </p:nvGraphicFramePr>
        <p:xfrm>
          <a:off x="13669" y="1290192"/>
          <a:ext cx="4057971" cy="391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124636"/>
              </p:ext>
            </p:extLst>
          </p:nvPr>
        </p:nvGraphicFramePr>
        <p:xfrm>
          <a:off x="3678315" y="1253808"/>
          <a:ext cx="4210877" cy="401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93262"/>
              </p:ext>
            </p:extLst>
          </p:nvPr>
        </p:nvGraphicFramePr>
        <p:xfrm>
          <a:off x="7889192" y="1236775"/>
          <a:ext cx="3863558" cy="402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1" descr="ICPHusa_logo_horizont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152400" y="1117600"/>
            <a:ext cx="3669145" cy="38766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5900"/>
            <a:ext cx="11899900" cy="9017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n-ea"/>
                <a:cs typeface="Arial"/>
              </a:rPr>
              <a:t>Unaccompanied Homelessness in the YRBS</a:t>
            </a:r>
            <a:endParaRPr lang="en-US" sz="4400" b="1" dirty="0" smtClean="0">
              <a:solidFill>
                <a:schemeClr val="bg2">
                  <a:lumMod val="2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692" y="6301153"/>
            <a:ext cx="9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Centers for Disease Control and Prevention, </a:t>
            </a:r>
            <a:r>
              <a:rPr lang="en-US" sz="900" i="1" dirty="0"/>
              <a:t>2015 New York City Youth Risk Behavior Survey</a:t>
            </a:r>
            <a:r>
              <a:rPr lang="en-US" sz="900" dirty="0"/>
              <a:t>, </a:t>
            </a:r>
            <a:r>
              <a:rPr lang="en-US" sz="900" i="1" dirty="0"/>
              <a:t>2014 Maryland Youth Risk Behavior Survey, 2015 Connecticut Youth Risk Behavior Survey, </a:t>
            </a:r>
            <a:r>
              <a:rPr lang="en-US" sz="900" dirty="0"/>
              <a:t>unpublished data tabulated by the Institute for Children, Poverty, and Homelessness.</a:t>
            </a:r>
            <a:endParaRPr lang="en-US" sz="900" dirty="0">
              <a:cs typeface="Arial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19271"/>
              </p:ext>
            </p:extLst>
          </p:nvPr>
        </p:nvGraphicFramePr>
        <p:xfrm>
          <a:off x="-164056" y="1167890"/>
          <a:ext cx="4643437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606086"/>
              </p:ext>
            </p:extLst>
          </p:nvPr>
        </p:nvGraphicFramePr>
        <p:xfrm>
          <a:off x="3902309" y="1235136"/>
          <a:ext cx="4564062" cy="455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170715"/>
              </p:ext>
            </p:extLst>
          </p:nvPr>
        </p:nvGraphicFramePr>
        <p:xfrm>
          <a:off x="7608093" y="1167890"/>
          <a:ext cx="4659312" cy="458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 descr="ICPHusa_logo_horizont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184"/>
            <a:ext cx="2765331" cy="5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Let the Numbers Speak for Themselves</Template>
  <TotalTime>5625</TotalTime>
  <Words>2742</Words>
  <Application>Microsoft Macintosh PowerPoint</Application>
  <PresentationFormat>Widescreen</PresentationFormat>
  <Paragraphs>241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Calibri</vt:lpstr>
      <vt:lpstr>Founders Grotesk Medium</vt:lpstr>
      <vt:lpstr>Founders Grotesk Text</vt:lpstr>
      <vt:lpstr>Helvetica</vt:lpstr>
      <vt:lpstr>Helvetica Neue</vt:lpstr>
      <vt:lpstr>Wingdings</vt:lpstr>
      <vt:lpstr>Arial</vt:lpstr>
      <vt:lpstr>Clarity</vt:lpstr>
      <vt:lpstr>More Than a Place to Sleep Understanding the Health and Well-Being of Homeless High School Students  Rachel Barth, Policy Analyst RBarth@ICPHusa.org</vt:lpstr>
      <vt:lpstr>Homelessness is More Than a Lack of Housing</vt:lpstr>
      <vt:lpstr>State Ranking of Identification of Homeless Students</vt:lpstr>
      <vt:lpstr>What is the YRBS? Youth Risk Behavior Survey</vt:lpstr>
      <vt:lpstr>A Word About Methodology…</vt:lpstr>
      <vt:lpstr>Housing Status in the YRBS</vt:lpstr>
      <vt:lpstr>Housing Status in this Presentation</vt:lpstr>
      <vt:lpstr>Family Homelessness in the YRBS</vt:lpstr>
      <vt:lpstr>Unaccompanied Homelessness in the YRBS</vt:lpstr>
      <vt:lpstr>Demographics</vt:lpstr>
      <vt:lpstr>What Basic Necessities Do Homeless Students Lack?</vt:lpstr>
      <vt:lpstr>Breakfast</vt:lpstr>
      <vt:lpstr>Fruit Consumption</vt:lpstr>
      <vt:lpstr>Insufficient Sleep</vt:lpstr>
      <vt:lpstr>How Can the Social and Emotional Needs of Homeless Students Be Met?</vt:lpstr>
      <vt:lpstr>Depression</vt:lpstr>
      <vt:lpstr>Suicidal Thoughts</vt:lpstr>
      <vt:lpstr>Suicide Plans and Attempts</vt:lpstr>
      <vt:lpstr>How Can Schools Be Safe Places for Homeless Students?</vt:lpstr>
      <vt:lpstr>Bullying</vt:lpstr>
      <vt:lpstr>School Safety</vt:lpstr>
      <vt:lpstr>What Physical Risks Do Homeless Students Face?</vt:lpstr>
      <vt:lpstr>Dating Violence</vt:lpstr>
      <vt:lpstr>Sexual Assault</vt:lpstr>
      <vt:lpstr>Risky Sexual Behavior</vt:lpstr>
      <vt:lpstr>Pregnancy</vt:lpstr>
      <vt:lpstr>Are Homeless High School Students at Risk for Alcohol and Drug Use?</vt:lpstr>
      <vt:lpstr>Alcohol Consumption</vt:lpstr>
      <vt:lpstr>Binge Drinking</vt:lpstr>
      <vt:lpstr>Marijuana Use</vt:lpstr>
      <vt:lpstr>Illegal Drugs</vt:lpstr>
      <vt:lpstr>Prescription Drugs</vt:lpstr>
      <vt:lpstr>How Can Schools Provide Additional Opportunities for Medical Care?</vt:lpstr>
      <vt:lpstr>Asthma Attacks</vt:lpstr>
      <vt:lpstr>School-Based Health Centers</vt:lpstr>
      <vt:lpstr>Takeaways</vt:lpstr>
      <vt:lpstr>Discussion</vt:lpstr>
      <vt:lpstr>YRBS Web App (NYC)</vt:lpstr>
      <vt:lpstr>Thank You!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Queens Community Board 12</dc:title>
  <dc:creator>Jennifer Erb-Downward</dc:creator>
  <cp:lastModifiedBy>Rachel Barth</cp:lastModifiedBy>
  <cp:revision>602</cp:revision>
  <cp:lastPrinted>2016-10-18T19:12:40Z</cp:lastPrinted>
  <dcterms:created xsi:type="dcterms:W3CDTF">2016-02-09T16:48:50Z</dcterms:created>
  <dcterms:modified xsi:type="dcterms:W3CDTF">2017-10-29T21:53:05Z</dcterms:modified>
</cp:coreProperties>
</file>