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79" r:id="rId4"/>
    <p:sldId id="276" r:id="rId5"/>
    <p:sldId id="263" r:id="rId6"/>
    <p:sldId id="286" r:id="rId7"/>
    <p:sldId id="261" r:id="rId8"/>
    <p:sldId id="262" r:id="rId9"/>
    <p:sldId id="259" r:id="rId10"/>
    <p:sldId id="260" r:id="rId11"/>
    <p:sldId id="258" r:id="rId12"/>
    <p:sldId id="266" r:id="rId13"/>
    <p:sldId id="275" r:id="rId14"/>
    <p:sldId id="280" r:id="rId15"/>
    <p:sldId id="287" r:id="rId16"/>
    <p:sldId id="283" r:id="rId17"/>
    <p:sldId id="285" r:id="rId18"/>
    <p:sldId id="284" r:id="rId19"/>
    <p:sldId id="282" r:id="rId20"/>
    <p:sldId id="277" r:id="rId21"/>
    <p:sldId id="281" r:id="rId22"/>
    <p:sldId id="271" r:id="rId23"/>
    <p:sldId id="274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92"/>
    <a:srgbClr val="00A4DE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64879" autoAdjust="0"/>
  </p:normalViewPr>
  <p:slideViewPr>
    <p:cSldViewPr>
      <p:cViewPr varScale="1">
        <p:scale>
          <a:sx n="66" d="100"/>
          <a:sy n="66" d="100"/>
        </p:scale>
        <p:origin x="1095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E195B-CF4D-44BE-847E-7A1FBCEC95DE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83ADC-3E34-43F1-9522-A01A217DAF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9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p.edu/catalog/9824/from-neurons-to-neighborhoods-the-science-of-early-childhood-developmen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ap.edu/author/BOCYF" TargetMode="External"/><Relationship Id="rId5" Type="http://schemas.openxmlformats.org/officeDocument/2006/relationships/hyperlink" Target="https://www.nap.edu/author/DBASSE" TargetMode="External"/><Relationship Id="rId4" Type="http://schemas.openxmlformats.org/officeDocument/2006/relationships/hyperlink" Target="https://www.nap.edu/author/HMD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Today, I would like to give you an</a:t>
            </a:r>
            <a:r>
              <a:rPr lang="en-US" baseline="0" dirty="0"/>
              <a:t> overview of how trauma affects a child’s development and ultimately affects their health and academic performance.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83ADC-3E34-43F1-9522-A01A217DAF4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Next,</a:t>
            </a:r>
            <a:r>
              <a:rPr lang="en-US" baseline="0" dirty="0"/>
              <a:t> let’s briefly review an ground-breaking study that open the world of addressing adverse early childhood experiences that can lead to toxic stress. </a:t>
            </a:r>
          </a:p>
          <a:p>
            <a:r>
              <a:rPr lang="en-US" baseline="0" dirty="0"/>
              <a:t>Click on picture to view video clip and then review pyramid.  </a:t>
            </a:r>
          </a:p>
          <a:p>
            <a:endParaRPr lang="en-US" baseline="0" dirty="0"/>
          </a:p>
          <a:p>
            <a:r>
              <a:rPr lang="en-US" dirty="0"/>
              <a:t>http://kpjrfilms.co/paper-tigers/bonus-content/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83ADC-3E34-43F1-9522-A01A217DAF4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83ADC-3E34-43F1-9522-A01A217DAF4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83ADC-3E34-43F1-9522-A01A217DAF4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
Poll Title: What was your ACE Score?
https://www.polleverywhere.com/multiple_choice_polls/6PeiUYvzT77GAts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83ADC-3E34-43F1-9522-A01A217DAF4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83ADC-3E34-43F1-9522-A01A217DAF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78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order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support ALL CHILDREN, school personnel must understand the importance in recognizing the signs of trauma and setting up an environment that provides the safe foundation for learning and support.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83ADC-3E34-43F1-9522-A01A217DAF4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78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6 Core Strengths: Attachment, Self Regulation, Affiliation, Awareness, Tolerance and Respect: Together they provide a strong foundation for future health/Dr. Perry</a:t>
            </a:r>
          </a:p>
          <a:p>
            <a:r>
              <a:rPr lang="en-US" dirty="0"/>
              <a:t>http://www.klamathstopthehurt.org/assets/Six-Core-Strengths-For-Healthy-Brain-Development.pdf</a:t>
            </a:r>
          </a:p>
          <a:p>
            <a:endParaRPr lang="en-US" dirty="0"/>
          </a:p>
          <a:p>
            <a:r>
              <a:rPr lang="en-US" dirty="0"/>
              <a:t>40 Developmental Assets: Are positive experiences and needed qualities that influence student’s development. Helping them become caring responsible and productive adults. Based on youth development, resiliency and prevention research. http://www.scouting.org/filestore/pdf/40_Developmental_Assets_Search_Institute.pdf</a:t>
            </a:r>
          </a:p>
          <a:p>
            <a:endParaRPr lang="en-US" dirty="0"/>
          </a:p>
          <a:p>
            <a:r>
              <a:rPr lang="en-US" dirty="0"/>
              <a:t>Increasing protective factors and reducing risk factors through building the capacity to form and maintain positive, stable relationships is the glue of a family, community and society – Dr. Bruce Perry   http://dhss.alaska.gov/dbh/Documents/Prevention/programs/spfsig/pdfs/IOM_Matrix_8%205x11_FINAL.pdf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83ADC-3E34-43F1-9522-A01A217DAF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68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6 Core Strengths: Attachment, Self Regulation, Affiliation, Awareness, Tolerance and Respect: Together they provide a strong foundation for future health/Dr. Perry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83ADC-3E34-43F1-9522-A01A217DAF4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09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83ADC-3E34-43F1-9522-A01A217DAF4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55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School psychologists conduct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trauma informed screening with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students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gain an awareness of child trauma, recognize reminders that trigger trauma symptoms and identify ways to manage these triggers and responses in school settings. They are also able to facilitate a supportive response for traumatized students and families, and provide trauma-focused cognitive behavioral therapy to children and their parents in the school setting.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83ADC-3E34-43F1-9522-A01A217DAF4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28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Today, we will briefly hit on these main topics….read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83ADC-3E34-43F1-9522-A01A217DAF4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1-2 day long training will cover these topics more </a:t>
            </a:r>
            <a:r>
              <a:rPr lang="en-US" dirty="0" err="1"/>
              <a:t>indepth</a:t>
            </a:r>
            <a:endParaRPr lang="en-US" dirty="0"/>
          </a:p>
          <a:p>
            <a:endParaRPr lang="en-US" dirty="0"/>
          </a:p>
          <a:p>
            <a:r>
              <a:rPr lang="en-US" dirty="0"/>
              <a:t>https://store.samhsa.gov/product/SMA14-4884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83ADC-3E34-43F1-9522-A01A217DAF4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Wrap around services: health, mental health and social services at the school or in collaboration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Mindfulness activities: focused awareness, breathing and movements exercises/replacing detention/suspension with mindfulness rooms/activities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Calm Through Creativity: How Arts Can Aid Trauma Recovery:  https://ncfy.acf.hhs.gov/features/thinking-creatively-family-and-youth-work/art-therapy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Cognitive Behavioral Therapy: School psychologists conduct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trauma informed screening with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students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gain an awareness of child trauma, recognize reminders that trigger trauma symptoms and identify ways to manage these triggers and responses in school settings. They are also able to facilitate a supportive response for traumatized students and families, and provide trauma-focused cognitive behavioral therapy to children and their parents in the school setting.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School Teams trained in Youth Mental Health First Aid and crisis response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83ADC-3E34-43F1-9522-A01A217DAF4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204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many of you have seen this documentary? Here is the</a:t>
            </a:r>
            <a:r>
              <a:rPr lang="en-US" baseline="0" dirty="0"/>
              <a:t> trailer to this inspirational documentary. </a:t>
            </a:r>
            <a:endParaRPr lang="en-US" dirty="0"/>
          </a:p>
          <a:p>
            <a:endParaRPr lang="en-US" dirty="0"/>
          </a:p>
          <a:p>
            <a:r>
              <a:rPr lang="en-US" dirty="0"/>
              <a:t>http://kpjrfilms.co/paper-tigers/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83ADC-3E34-43F1-9522-A01A217DAF4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83ADC-3E34-43F1-9522-A01A217DAF4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83ADC-3E34-43F1-9522-A01A217DAF4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20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 the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83ADC-3E34-43F1-9522-A01A217DAF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59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main goal in supporting children in their academic pursuits should be….read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83ADC-3E34-43F1-9522-A01A217DAF4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initially learned a lot about how trauma impacted the brain during a pre-conference session in Ferguson MO during a presentation from Alive and Well St. Louis at the National Parents as</a:t>
            </a:r>
            <a:r>
              <a:rPr lang="en-US" baseline="0" dirty="0"/>
              <a:t> Teachers Conference. Review slide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83ADC-3E34-43F1-9522-A01A217DAF4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abused brain has significantly less activity in the areas of the brain that regulate impulse control and emotions.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83ADC-3E34-43F1-9522-A01A217DAF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75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</a:t>
            </a:r>
            <a:r>
              <a:rPr lang="en-US" baseline="0" dirty="0"/>
              <a:t> initial break through study on Adverse Childhood Experiences was published back in 1998 but t</a:t>
            </a:r>
            <a:r>
              <a:rPr lang="en-US" dirty="0"/>
              <a:t>he first time I have found the term toxic stress defined in scholarly literature was in early 2000 through</a:t>
            </a:r>
            <a:r>
              <a:rPr lang="en-US" baseline="0" dirty="0"/>
              <a:t> a landmark report entitled: 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From Neurons to Neighborhoods: The Science of Early Childhood Development</a:t>
            </a:r>
            <a:r>
              <a:rPr lang="en-US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.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  <a:p>
            <a:r>
              <a:rPr lang="en-US" baseline="0" dirty="0"/>
              <a:t>from the </a:t>
            </a:r>
            <a:r>
              <a:rPr lang="en-US" sz="1200" b="0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Institute of Medicine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Division of Behavioral and Social Sciences and Education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Board on Children, Youth, and Families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Committee on Integrating the Science of Early Childhood Development; and contributing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editors Dr.</a:t>
            </a:r>
            <a:r>
              <a:rPr lang="en-US" dirty="0"/>
              <a:t> 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Jack P.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Shonkoff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Deborah A. Phillips. </a:t>
            </a:r>
          </a:p>
          <a:p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first coined the phrase toxic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stress and how it generally starts in early childhood and affects brain development from then on…..</a:t>
            </a:r>
          </a:p>
          <a:p>
            <a:endParaRPr lang="en-US" sz="1200" b="0" i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Toxic Stress link: https://www.youtube.com/watch?v=-q-r_YSUGGw</a:t>
            </a:r>
          </a:p>
          <a:p>
            <a:endParaRPr lang="en-US" sz="1200" b="0" i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Child’s Brain Development Link: https://www.youtube.com/watch?v=ak7o9nxpWD4</a:t>
            </a:r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83ADC-3E34-43F1-9522-A01A217DAF4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83ADC-3E34-43F1-9522-A01A217DAF4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a picture that was drawn</a:t>
            </a:r>
            <a:r>
              <a:rPr lang="en-US" baseline="0" dirty="0"/>
              <a:t> by a young girl named Michelle who lives in St. Louis, MO after the Ferguson unrest. Describe what the picture represents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83ADC-3E34-43F1-9522-A01A217DAF4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8698-81DC-4C27-A1BC-1BFAB65BA7B1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C5CD-9D0A-4AA4-A32B-F4527ECFB6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8698-81DC-4C27-A1BC-1BFAB65BA7B1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C5CD-9D0A-4AA4-A32B-F4527ECFB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8698-81DC-4C27-A1BC-1BFAB65BA7B1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C5CD-9D0A-4AA4-A32B-F4527ECFB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8698-81DC-4C27-A1BC-1BFAB65BA7B1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C5CD-9D0A-4AA4-A32B-F4527ECFB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8698-81DC-4C27-A1BC-1BFAB65BA7B1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077C5CD-9D0A-4AA4-A32B-F4527ECFB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8698-81DC-4C27-A1BC-1BFAB65BA7B1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C5CD-9D0A-4AA4-A32B-F4527ECFB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8698-81DC-4C27-A1BC-1BFAB65BA7B1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C5CD-9D0A-4AA4-A32B-F4527ECFB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8698-81DC-4C27-A1BC-1BFAB65BA7B1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C5CD-9D0A-4AA4-A32B-F4527ECFB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8698-81DC-4C27-A1BC-1BFAB65BA7B1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C5CD-9D0A-4AA4-A32B-F4527ECFB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8698-81DC-4C27-A1BC-1BFAB65BA7B1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C5CD-9D0A-4AA4-A32B-F4527ECFB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8698-81DC-4C27-A1BC-1BFAB65BA7B1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C5CD-9D0A-4AA4-A32B-F4527ECFB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6228698-81DC-4C27-A1BC-1BFAB65BA7B1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77C5CD-9D0A-4AA4-A32B-F4527ECFB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kpjrfilms.co/paper-tigers/bonus-conten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tore.samhsa.gov/product/SMA14-4884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kpjrfilms.co/paper-tigers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k7o9nxpWD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hyperlink" Target="https://www.youtube.com/watch?v=-q-r_YSUGGw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Toxic St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98914"/>
            <a:ext cx="457199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4"/>
          <p:cNvSpPr txBox="1">
            <a:spLocks/>
          </p:cNvSpPr>
          <p:nvPr/>
        </p:nvSpPr>
        <p:spPr>
          <a:xfrm>
            <a:off x="344869" y="2084614"/>
            <a:ext cx="3657600" cy="3429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Children Learn What They Live: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How Homelessness Relates to Childhood Trauma and Toxic Stress</a:t>
            </a:r>
          </a:p>
        </p:txBody>
      </p:sp>
      <p:pic>
        <p:nvPicPr>
          <p:cNvPr id="2052" name="Picture 4" descr="Image result for ROE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287" y="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ROE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461282"/>
            <a:ext cx="37052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0800" y="5284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5" y="-7481"/>
            <a:ext cx="1447801" cy="14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F31599-1067-401E-950C-068E34F85D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947" y="3124200"/>
            <a:ext cx="5275729" cy="256744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0C53A517-4B4C-484C-A6DD-12D01AEDB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959" y="304800"/>
            <a:ext cx="5114925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</a:rPr>
              <a:t>Regional Office of Education 26 &amp; 33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</a:rPr>
              <a:t>Professional Development Consortium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8229600" cy="990600"/>
          </a:xfrm>
        </p:spPr>
        <p:txBody>
          <a:bodyPr>
            <a:noAutofit/>
          </a:bodyPr>
          <a:lstStyle/>
          <a:p>
            <a:r>
              <a:rPr lang="en-US" sz="4000" dirty="0"/>
              <a:t>How do we identify Adverse childhood stress?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133600"/>
            <a:ext cx="8915400" cy="1752600"/>
          </a:xfrm>
        </p:spPr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en-US" dirty="0"/>
              <a:t> </a:t>
            </a:r>
          </a:p>
        </p:txBody>
      </p:sp>
      <p:pic>
        <p:nvPicPr>
          <p:cNvPr id="5124" name="Picture 4" descr="Image result for The ACES stud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600200"/>
            <a:ext cx="7655442" cy="45720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04799" y="6153835"/>
            <a:ext cx="86868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Felitti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V.J.,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Anda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R.F.,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Nordenberg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D., Williamson, D.F., Spitz, A.M., Edwards, V., Koss, M.P., &amp; Marks, J.S. (1998). Relationship of childhood abuse and household dysfunction to many of the leading causes of death in adults: The adverse childhood 	experiences (ACE) study. </a:t>
            </a:r>
            <a:r>
              <a:rPr kumimoji="0" 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American Journal of Preventive Medicine, 14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(4), 245-258.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Let’s take the ACE </a:t>
            </a:r>
            <a:r>
              <a:rPr lang="en-US" dirty="0" err="1"/>
              <a:t>quesitionnaire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133600"/>
            <a:ext cx="8915400" cy="1752600"/>
          </a:xfrm>
        </p:spPr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en-US" dirty="0"/>
              <a:t> </a:t>
            </a:r>
          </a:p>
        </p:txBody>
      </p:sp>
      <p:pic>
        <p:nvPicPr>
          <p:cNvPr id="7170" name="Picture 2" descr="Image result for the ACES questionnai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00"/>
            <a:ext cx="8534400" cy="4294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What was your score?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133600"/>
            <a:ext cx="8915400" cy="175260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/>
              <a:t>Download </a:t>
            </a:r>
            <a:r>
              <a:rPr lang="en-US" dirty="0" err="1"/>
              <a:t>Polleverywhere</a:t>
            </a:r>
            <a:r>
              <a:rPr lang="en-US" dirty="0"/>
              <a:t> app on your phone to enter your ACE score</a:t>
            </a:r>
          </a:p>
          <a:p>
            <a:pPr algn="l"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ceholderInfo_c3a88c85-0873-4788-8dfa-824603a06050.png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8763000" cy="990600"/>
          </a:xfrm>
        </p:spPr>
        <p:txBody>
          <a:bodyPr>
            <a:noAutofit/>
          </a:bodyPr>
          <a:lstStyle/>
          <a:p>
            <a:r>
              <a:rPr lang="en-US" sz="4400" dirty="0"/>
              <a:t>IMPACT OF ACES ON EDUCATION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6A36D5-77CE-46BC-954C-BBCC511F376D}"/>
              </a:ext>
            </a:extLst>
          </p:cNvPr>
          <p:cNvSpPr txBox="1"/>
          <p:nvPr/>
        </p:nvSpPr>
        <p:spPr>
          <a:xfrm>
            <a:off x="0" y="1600200"/>
            <a:ext cx="9144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 u="sng" dirty="0"/>
              <a:t>Students with 3 or more ACEs</a:t>
            </a:r>
            <a:r>
              <a:rPr lang="en-US" sz="2800" b="1" dirty="0"/>
              <a:t>:</a:t>
            </a:r>
          </a:p>
          <a:p>
            <a:pPr lvl="1"/>
            <a:endParaRPr lang="en-US" sz="2800" b="1" dirty="0"/>
          </a:p>
          <a:p>
            <a:pPr lvl="1"/>
            <a:r>
              <a:rPr lang="en-US" sz="2800" b="1" dirty="0"/>
              <a:t>	- Are 2 ½ times more likely to fail a grade</a:t>
            </a:r>
          </a:p>
          <a:p>
            <a:pPr lvl="1"/>
            <a:r>
              <a:rPr lang="en-US" sz="2800" b="1" dirty="0"/>
              <a:t>	- Score lower on standardized tests</a:t>
            </a:r>
          </a:p>
          <a:p>
            <a:pPr lvl="1"/>
            <a:r>
              <a:rPr lang="en-US" sz="2800" b="1" dirty="0"/>
              <a:t>	- Have language difficulties</a:t>
            </a:r>
          </a:p>
          <a:p>
            <a:pPr lvl="1"/>
            <a:r>
              <a:rPr lang="en-US" sz="2800" b="1" dirty="0"/>
              <a:t>	- More likely to be suspended or expelled, &amp;</a:t>
            </a:r>
          </a:p>
          <a:p>
            <a:pPr lvl="1"/>
            <a:r>
              <a:rPr lang="en-US" sz="2800" b="1" dirty="0"/>
              <a:t>	- Are designated as special education more often</a:t>
            </a:r>
          </a:p>
          <a:p>
            <a:pPr lvl="1"/>
            <a:endParaRPr lang="en-US" sz="2800" b="1" dirty="0"/>
          </a:p>
          <a:p>
            <a:pPr lvl="1" algn="ctr"/>
            <a:r>
              <a:rPr lang="en-US" sz="2800" b="1" dirty="0"/>
              <a:t>51% of children with </a:t>
            </a:r>
            <a:r>
              <a:rPr lang="en-US" sz="2800" b="1" u="sng" dirty="0"/>
              <a:t>4+ ACE scores </a:t>
            </a:r>
            <a:r>
              <a:rPr lang="en-US" sz="2800" b="1" dirty="0"/>
              <a:t>had learning and behavior problems in school compared with only 3% of children with no ACE score	 		</a:t>
            </a:r>
            <a:r>
              <a:rPr lang="en-US" sz="1050" b="1" i="1" dirty="0"/>
              <a:t>Illinois ACEs Response Collaborative Summit 2015 – Education Policy Brief</a:t>
            </a:r>
            <a:endParaRPr lang="en-US" sz="2800" b="1" i="1" dirty="0"/>
          </a:p>
          <a:p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1563479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8763000" cy="990600"/>
          </a:xfrm>
        </p:spPr>
        <p:txBody>
          <a:bodyPr>
            <a:noAutofit/>
          </a:bodyPr>
          <a:lstStyle/>
          <a:p>
            <a:r>
              <a:rPr lang="en-US" sz="3200" dirty="0"/>
              <a:t>How to Develop a Trauma-Informed School Environment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6A36D5-77CE-46BC-954C-BBCC511F376D}"/>
              </a:ext>
            </a:extLst>
          </p:cNvPr>
          <p:cNvSpPr txBox="1"/>
          <p:nvPr/>
        </p:nvSpPr>
        <p:spPr>
          <a:xfrm>
            <a:off x="457200" y="1752600"/>
            <a:ext cx="8534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Trauma-Informed Understanding</a:t>
            </a:r>
            <a:r>
              <a:rPr lang="en-US" sz="2800" b="1" u="sng" dirty="0"/>
              <a:t>:</a:t>
            </a:r>
          </a:p>
          <a:p>
            <a:endParaRPr lang="en-US" sz="2800" b="1" u="sng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Trauma is prevalent in the lives of children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Trauma affects learning and school performance and causes physical and emotional distress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Trauma sensitive schools help children feel safe to learn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Schools have an important role to play in meeting the social/emotional needs of students</a:t>
            </a:r>
          </a:p>
          <a:p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3239367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990600"/>
          </a:xfrm>
        </p:spPr>
        <p:txBody>
          <a:bodyPr>
            <a:normAutofit/>
          </a:bodyPr>
          <a:lstStyle/>
          <a:p>
            <a:r>
              <a:rPr lang="en-US" sz="3200" dirty="0"/>
              <a:t>How to Develop a Trauma-Informed School Environment?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6A36D5-77CE-46BC-954C-BBCC511F376D}"/>
              </a:ext>
            </a:extLst>
          </p:cNvPr>
          <p:cNvSpPr txBox="1"/>
          <p:nvPr/>
        </p:nvSpPr>
        <p:spPr>
          <a:xfrm>
            <a:off x="381000" y="1371600"/>
            <a:ext cx="8534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atin typeface="Garamond" panose="02020404030301010803" pitchFamily="18" charset="0"/>
              </a:rPr>
              <a:t>Trauma-Informed Looks Like…</a:t>
            </a:r>
          </a:p>
          <a:p>
            <a:endParaRPr lang="en-US" sz="2800" b="1" u="sng" dirty="0">
              <a:latin typeface="Garamond" panose="02020404030301010803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Building Resiliency in Children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b="1" dirty="0"/>
              <a:t>6 core strengths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Increasing Protective Factors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b="1" dirty="0"/>
              <a:t>40 Developmental Assets</a:t>
            </a:r>
          </a:p>
          <a:p>
            <a:endParaRPr lang="en-US" sz="28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Decreasing Risk Factors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b="1" dirty="0"/>
              <a:t>Wrap Around Services</a:t>
            </a:r>
          </a:p>
          <a:p>
            <a:pPr lvl="3"/>
            <a:endParaRPr lang="en-US" sz="28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Increasing Student and Family Engagement</a:t>
            </a:r>
          </a:p>
        </p:txBody>
      </p:sp>
    </p:spTree>
    <p:extLst>
      <p:ext uri="{BB962C8B-B14F-4D97-AF65-F5344CB8AC3E}">
        <p14:creationId xmlns:p14="http://schemas.microsoft.com/office/powerpoint/2010/main" val="3987443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990600"/>
          </a:xfrm>
        </p:spPr>
        <p:txBody>
          <a:bodyPr>
            <a:normAutofit/>
          </a:bodyPr>
          <a:lstStyle/>
          <a:p>
            <a:r>
              <a:rPr lang="en-US" sz="3200" dirty="0"/>
              <a:t>How to Develop a Trauma-Informed School Environment?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6A36D5-77CE-46BC-954C-BBCC511F376D}"/>
              </a:ext>
            </a:extLst>
          </p:cNvPr>
          <p:cNvSpPr txBox="1"/>
          <p:nvPr/>
        </p:nvSpPr>
        <p:spPr>
          <a:xfrm>
            <a:off x="381000" y="1371600"/>
            <a:ext cx="8534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Garamond" panose="02020404030301010803" pitchFamily="18" charset="0"/>
              </a:rPr>
              <a:t>Trauma-Informed Looks Like…</a:t>
            </a:r>
          </a:p>
          <a:p>
            <a:endParaRPr lang="en-US" sz="2800" b="1" u="sng" dirty="0">
              <a:latin typeface="Garamond" panose="02020404030301010803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i="1" u="sng" dirty="0">
                <a:solidFill>
                  <a:schemeClr val="accent6">
                    <a:lumMod val="50000"/>
                  </a:schemeClr>
                </a:solidFill>
              </a:rPr>
              <a:t>BE AWARE</a:t>
            </a:r>
            <a:r>
              <a:rPr lang="en-US" sz="2800" b="1" dirty="0"/>
              <a:t>: look for changes, signs, symptoms of trauma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i="1" u="sng" dirty="0">
                <a:solidFill>
                  <a:schemeClr val="accent6">
                    <a:lumMod val="50000"/>
                  </a:schemeClr>
                </a:solidFill>
              </a:rPr>
              <a:t>BE AVAILABLE</a:t>
            </a:r>
            <a:r>
              <a:rPr lang="en-US" sz="2800" b="1" dirty="0"/>
              <a:t>: Listen and help them problem solve</a:t>
            </a:r>
          </a:p>
          <a:p>
            <a:endParaRPr lang="en-US" sz="28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i="1" u="sng" dirty="0">
                <a:solidFill>
                  <a:schemeClr val="accent6">
                    <a:lumMod val="50000"/>
                  </a:schemeClr>
                </a:solidFill>
              </a:rPr>
              <a:t>BE RESOURCEFUL</a:t>
            </a:r>
            <a:r>
              <a:rPr lang="en-US" sz="2800" b="1" dirty="0"/>
              <a:t>: Consult with school mental health supports and know your community resources</a:t>
            </a:r>
          </a:p>
        </p:txBody>
      </p:sp>
    </p:spTree>
    <p:extLst>
      <p:ext uri="{BB962C8B-B14F-4D97-AF65-F5344CB8AC3E}">
        <p14:creationId xmlns:p14="http://schemas.microsoft.com/office/powerpoint/2010/main" val="2588601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8763000" cy="990600"/>
          </a:xfrm>
        </p:spPr>
        <p:txBody>
          <a:bodyPr>
            <a:noAutofit/>
          </a:bodyPr>
          <a:lstStyle/>
          <a:p>
            <a:r>
              <a:rPr lang="en-US" sz="3600" u="sng" dirty="0">
                <a:latin typeface="Garamond" panose="02020404030301010803" pitchFamily="18" charset="0"/>
              </a:rPr>
              <a:t>Trauma-Informed in a Nutshell…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6A36D5-77CE-46BC-954C-BBCC511F376D}"/>
              </a:ext>
            </a:extLst>
          </p:cNvPr>
          <p:cNvSpPr txBox="1"/>
          <p:nvPr/>
        </p:nvSpPr>
        <p:spPr>
          <a:xfrm>
            <a:off x="381000" y="1371600"/>
            <a:ext cx="8534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u="sng" dirty="0">
              <a:latin typeface="Garamond" panose="02020404030301010803" pitchFamily="18" charset="0"/>
            </a:endParaRPr>
          </a:p>
          <a:p>
            <a:r>
              <a:rPr lang="en-US" sz="4400" b="1" dirty="0">
                <a:latin typeface="Garamond" panose="02020404030301010803" pitchFamily="18" charset="0"/>
              </a:rPr>
              <a:t>Instead of asking…..</a:t>
            </a:r>
          </a:p>
          <a:p>
            <a:r>
              <a:rPr lang="en-US" sz="2800" b="1" dirty="0">
                <a:latin typeface="Garamond" panose="02020404030301010803" pitchFamily="18" charset="0"/>
              </a:rPr>
              <a:t>	</a:t>
            </a:r>
            <a:r>
              <a:rPr lang="en-US" sz="40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“What’s wrong with them?”</a:t>
            </a:r>
          </a:p>
          <a:p>
            <a:endParaRPr lang="en-US" sz="2800" b="1" dirty="0">
              <a:latin typeface="Garamond" panose="02020404030301010803" pitchFamily="18" charset="0"/>
            </a:endParaRPr>
          </a:p>
          <a:p>
            <a:r>
              <a:rPr lang="en-US" sz="4000" b="1" dirty="0">
                <a:latin typeface="Garamond" panose="02020404030301010803" pitchFamily="18" charset="0"/>
              </a:rPr>
              <a:t>A trauma-informed approach ask….</a:t>
            </a:r>
          </a:p>
          <a:p>
            <a:r>
              <a:rPr lang="en-US" sz="2800" b="1" dirty="0">
                <a:latin typeface="Garamond" panose="02020404030301010803" pitchFamily="18" charset="0"/>
              </a:rPr>
              <a:t>	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“What has happened to them?”</a:t>
            </a:r>
          </a:p>
        </p:txBody>
      </p:sp>
    </p:spTree>
    <p:extLst>
      <p:ext uri="{BB962C8B-B14F-4D97-AF65-F5344CB8AC3E}">
        <p14:creationId xmlns:p14="http://schemas.microsoft.com/office/powerpoint/2010/main" val="191613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8763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Supports for Illinois Schools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6A36D5-77CE-46BC-954C-BBCC511F376D}"/>
              </a:ext>
            </a:extLst>
          </p:cNvPr>
          <p:cNvSpPr txBox="1"/>
          <p:nvPr/>
        </p:nvSpPr>
        <p:spPr>
          <a:xfrm>
            <a:off x="533400" y="1828800"/>
            <a:ext cx="853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Trainings for Illinois Schools through ISBE:</a:t>
            </a:r>
          </a:p>
          <a:p>
            <a:endParaRPr lang="en-US" sz="2800" b="1" u="sng" dirty="0"/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800" b="1" i="1" dirty="0"/>
              <a:t>IL MTSS Network</a:t>
            </a:r>
          </a:p>
          <a:p>
            <a:pPr lvl="1"/>
            <a:endParaRPr lang="en-US" sz="2800" b="1" i="1" dirty="0"/>
          </a:p>
          <a:p>
            <a:pPr marL="1200150" lvl="2" indent="-285750">
              <a:buFontTx/>
              <a:buChar char="-"/>
            </a:pPr>
            <a:r>
              <a:rPr lang="en-US" sz="2800" b="1" dirty="0"/>
              <a:t>Trauma-Informed Lens Overview</a:t>
            </a:r>
          </a:p>
          <a:p>
            <a:pPr lvl="2"/>
            <a:endParaRPr lang="en-US" sz="2800" b="1" dirty="0"/>
          </a:p>
          <a:p>
            <a:pPr marL="1200150" lvl="2" indent="-285750">
              <a:buFontTx/>
              <a:buChar char="-"/>
            </a:pPr>
            <a:r>
              <a:rPr lang="en-US" sz="2800" b="1" dirty="0"/>
              <a:t>Book Study: Boy Who was Raised as a Dog</a:t>
            </a:r>
          </a:p>
          <a:p>
            <a:pPr lvl="2"/>
            <a:endParaRPr lang="en-US" sz="2800" b="1" dirty="0"/>
          </a:p>
          <a:p>
            <a:pPr marL="1200150" lvl="2" indent="-285750">
              <a:buFontTx/>
              <a:buChar char="-"/>
            </a:pPr>
            <a:r>
              <a:rPr lang="en-US" sz="2800" b="1" dirty="0"/>
              <a:t>Develop and Support of a Trauma Response School Team</a:t>
            </a:r>
          </a:p>
        </p:txBody>
      </p:sp>
    </p:spTree>
    <p:extLst>
      <p:ext uri="{BB962C8B-B14F-4D97-AF65-F5344CB8AC3E}">
        <p14:creationId xmlns:p14="http://schemas.microsoft.com/office/powerpoint/2010/main" val="487410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22" y="3332440"/>
            <a:ext cx="9144000" cy="1752600"/>
          </a:xfrm>
        </p:spPr>
        <p:txBody>
          <a:bodyPr>
            <a:normAutofit fontScale="25000" lnSpcReduction="20000"/>
          </a:bodyPr>
          <a:lstStyle/>
          <a:p>
            <a:pPr marL="1143000" indent="-1143000" algn="l">
              <a:buFont typeface="Wingdings" panose="05000000000000000000" pitchFamily="2" charset="2"/>
              <a:buChar char="Ø"/>
            </a:pPr>
            <a:r>
              <a:rPr lang="en-US" sz="14400" dirty="0"/>
              <a:t>Identify Trauma &amp; Toxic Stress</a:t>
            </a:r>
          </a:p>
          <a:p>
            <a:pPr marL="1143000" indent="-1143000" algn="l">
              <a:buFont typeface="Wingdings" panose="05000000000000000000" pitchFamily="2" charset="2"/>
              <a:buChar char="Ø"/>
            </a:pPr>
            <a:r>
              <a:rPr lang="en-US" sz="14400" dirty="0"/>
              <a:t>Review the ACE Study</a:t>
            </a:r>
          </a:p>
          <a:p>
            <a:pPr marL="1143000" indent="-1143000" algn="l">
              <a:buFont typeface="Wingdings" panose="05000000000000000000" pitchFamily="2" charset="2"/>
              <a:buChar char="Ø"/>
            </a:pPr>
            <a:r>
              <a:rPr lang="en-US" sz="14400" dirty="0"/>
              <a:t>How to Develop a Trauma-Informed School Environment</a:t>
            </a:r>
          </a:p>
          <a:p>
            <a:pPr marL="1143000" indent="-1143000" algn="l">
              <a:buFont typeface="Wingdings" panose="05000000000000000000" pitchFamily="2" charset="2"/>
              <a:buChar char="Ø"/>
            </a:pPr>
            <a:r>
              <a:rPr lang="en-US" sz="14400" dirty="0"/>
              <a:t>Training Available for Illinois Schools</a:t>
            </a:r>
          </a:p>
          <a:p>
            <a:pPr algn="l"/>
            <a:r>
              <a:rPr lang="en-US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895600"/>
            <a:ext cx="9144000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0321" y="1953112"/>
            <a:ext cx="8458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/>
              <a:t>Today, we will…</a:t>
            </a:r>
          </a:p>
          <a:p>
            <a:endParaRPr lang="en-US" dirty="0"/>
          </a:p>
        </p:txBody>
      </p:sp>
      <p:pic>
        <p:nvPicPr>
          <p:cNvPr id="5" name="Picture 4" descr="Image result for ROE33">
            <a:extLst>
              <a:ext uri="{FF2B5EF4-FFF2-40B4-BE49-F238E27FC236}">
                <a16:creationId xmlns:a16="http://schemas.microsoft.com/office/drawing/2014/main" id="{744450B5-BF75-4E9E-9990-1EC289478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287" y="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3323DBEA-A981-495B-A018-8B9CA238A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5" y="-7481"/>
            <a:ext cx="1447801" cy="14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B5F6105E-6F2B-4CA2-B72C-18C6343A1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959" y="304800"/>
            <a:ext cx="5114925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</a:rPr>
              <a:t>Regional Office of Education 26 &amp; 33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</a:rPr>
              <a:t>Professional Development Consortium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895600"/>
            <a:ext cx="9144000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1524000"/>
            <a:ext cx="8915399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/>
              <a:t>This training will identify:</a:t>
            </a:r>
          </a:p>
          <a:p>
            <a:pPr marL="571500" indent="-571500">
              <a:buFontTx/>
              <a:buChar char="-"/>
            </a:pPr>
            <a:r>
              <a:rPr lang="en-US" sz="2200" dirty="0"/>
              <a:t>The three E's of Trauma:  Events, Experiences and Effects." </a:t>
            </a:r>
          </a:p>
          <a:p>
            <a:pPr marL="571500" indent="-571500">
              <a:buFontTx/>
              <a:buChar char="-"/>
            </a:pPr>
            <a:r>
              <a:rPr lang="en-US" sz="2200" dirty="0"/>
              <a:t>"The four R's:  Key Assumptions in a Trauma Informed Approach - Realization, Recognize, Respond, Resist Re-traumatization. </a:t>
            </a:r>
          </a:p>
          <a:p>
            <a:pPr algn="ctr"/>
            <a:r>
              <a:rPr lang="en-US" sz="2000" b="1" i="1" dirty="0">
                <a:hlinkClick r:id="rId4"/>
              </a:rPr>
              <a:t>SAMHSA's Concept of Trauma and Guidance for a Trauma Informed Approach</a:t>
            </a:r>
            <a:endParaRPr lang="en-US" sz="2000" b="1" i="1" dirty="0"/>
          </a:p>
          <a:p>
            <a:pPr marL="571500" indent="-571500">
              <a:buFontTx/>
              <a:buChar char="-"/>
            </a:pPr>
            <a:r>
              <a:rPr lang="en-US" sz="2200" b="1" i="1" u="sng" dirty="0"/>
              <a:t>Impact of Trauma on learning</a:t>
            </a:r>
            <a:r>
              <a:rPr lang="en-US" sz="2200" dirty="0"/>
              <a:t>:</a:t>
            </a:r>
          </a:p>
          <a:p>
            <a:pPr marL="1028700" lvl="1" indent="-571500">
              <a:buFontTx/>
              <a:buChar char="-"/>
            </a:pPr>
            <a:r>
              <a:rPr lang="en-US" sz="2200" dirty="0"/>
              <a:t>Academic performance</a:t>
            </a:r>
          </a:p>
          <a:p>
            <a:pPr marL="1028700" lvl="1" indent="-571500">
              <a:buFontTx/>
              <a:buChar char="-"/>
            </a:pPr>
            <a:r>
              <a:rPr lang="en-US" sz="2200" dirty="0"/>
              <a:t>Classroom behavior</a:t>
            </a:r>
          </a:p>
          <a:p>
            <a:pPr marL="1028700" lvl="1" indent="-571500">
              <a:buFontTx/>
              <a:buChar char="-"/>
            </a:pPr>
            <a:r>
              <a:rPr lang="en-US" sz="2200" dirty="0"/>
              <a:t>Relationships</a:t>
            </a:r>
          </a:p>
          <a:p>
            <a:pPr marL="1028700" lvl="1" indent="-571500">
              <a:buFontTx/>
              <a:buChar char="-"/>
            </a:pPr>
            <a:r>
              <a:rPr lang="en-US" sz="2200" dirty="0"/>
              <a:t>Common triggers for children who have endured trauma</a:t>
            </a:r>
          </a:p>
          <a:p>
            <a:pPr marL="1028700" lvl="1" indent="-571500">
              <a:buFontTx/>
              <a:buChar char="-"/>
            </a:pPr>
            <a:r>
              <a:rPr lang="en-US" sz="2200" b="1" i="1" u="sng" dirty="0"/>
              <a:t>How to build resiliency through</a:t>
            </a:r>
            <a:r>
              <a:rPr lang="en-US" sz="2200" dirty="0"/>
              <a:t>:</a:t>
            </a:r>
          </a:p>
          <a:p>
            <a:pPr marL="1485900" lvl="2" indent="-571500">
              <a:buFontTx/>
              <a:buChar char="-"/>
            </a:pPr>
            <a:r>
              <a:rPr lang="en-US" sz="2200" dirty="0"/>
              <a:t>Increasing protective factors</a:t>
            </a:r>
          </a:p>
          <a:p>
            <a:pPr marL="1485900" lvl="2" indent="-571500">
              <a:buFontTx/>
              <a:buChar char="-"/>
            </a:pPr>
            <a:r>
              <a:rPr lang="en-US" sz="2200" dirty="0"/>
              <a:t>Decreasing risk factors</a:t>
            </a:r>
          </a:p>
          <a:p>
            <a:pPr marL="1485900" lvl="2" indent="-571500">
              <a:buFontTx/>
              <a:buChar char="-"/>
            </a:pPr>
            <a:r>
              <a:rPr lang="en-US" sz="2200" dirty="0"/>
              <a:t>Improving educational outcomes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988651"/>
              </p:ext>
            </p:extLst>
          </p:nvPr>
        </p:nvGraphicFramePr>
        <p:xfrm>
          <a:off x="9739745" y="5029200"/>
          <a:ext cx="9144000" cy="44577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4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2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Event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Experience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Effects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70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▪ Abuse: physical, emotional, sexual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▪ Neglect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▪ Victimization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▪ Domestic violence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▪ Community violence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▪ Homelessness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▪ Accident/illness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▪ Natural Disaster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▪ War/terrorism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• Life threatening - overwhelming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• Chronic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• A subjective, internal state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• Varies between people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• Varies over time with the same person-Developmental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level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• Emotional experience at the time VS later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Symptoms can include: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• Nightmares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• Flashbacks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• Fight or Flight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• Dissociation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• Cutting Hyperarousal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• Misinterpretation of cues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• Overreaction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612977D8-B611-48D1-82AA-926D08097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Trauma-Informed Lens Day Long Training</a:t>
            </a:r>
          </a:p>
        </p:txBody>
      </p:sp>
    </p:spTree>
    <p:extLst>
      <p:ext uri="{BB962C8B-B14F-4D97-AF65-F5344CB8AC3E}">
        <p14:creationId xmlns:p14="http://schemas.microsoft.com/office/powerpoint/2010/main" val="913905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8763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Upcoming Trainings for Illinois Schools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6A36D5-77CE-46BC-954C-BBCC511F376D}"/>
              </a:ext>
            </a:extLst>
          </p:cNvPr>
          <p:cNvSpPr txBox="1"/>
          <p:nvPr/>
        </p:nvSpPr>
        <p:spPr>
          <a:xfrm>
            <a:off x="0" y="1600200"/>
            <a:ext cx="9144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Trainings for Illinois Schools through ISBE:</a:t>
            </a:r>
          </a:p>
          <a:p>
            <a:endParaRPr lang="en-US" sz="2800" b="1" u="sng" dirty="0"/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600" b="1" i="1" dirty="0"/>
              <a:t>Successful Trauma-Sensitive Educational Practices</a:t>
            </a:r>
          </a:p>
          <a:p>
            <a:pPr lvl="1"/>
            <a:endParaRPr lang="en-US" sz="2800" b="1" i="1" dirty="0"/>
          </a:p>
          <a:p>
            <a:pPr marL="1200150" lvl="2" indent="-285750">
              <a:buFontTx/>
              <a:buChar char="-"/>
            </a:pPr>
            <a:r>
              <a:rPr lang="en-US" sz="2400" b="1" dirty="0"/>
              <a:t>Wrap Around Approach (Lincoln Alternative School)</a:t>
            </a:r>
          </a:p>
          <a:p>
            <a:pPr lvl="2"/>
            <a:endParaRPr lang="en-US" sz="2800" b="1" dirty="0"/>
          </a:p>
          <a:p>
            <a:pPr marL="1257300" lvl="2" indent="-342900">
              <a:buFontTx/>
              <a:buChar char="-"/>
            </a:pPr>
            <a:r>
              <a:rPr lang="en-US" sz="2400" b="1" dirty="0"/>
              <a:t>Mindfulness Activities (Yoga and Positive Self-Talk)</a:t>
            </a:r>
          </a:p>
          <a:p>
            <a:pPr lvl="2"/>
            <a:endParaRPr lang="en-US" sz="2400" b="1" dirty="0"/>
          </a:p>
          <a:p>
            <a:pPr marL="1200150" lvl="2" indent="-285750">
              <a:buFontTx/>
              <a:buChar char="-"/>
            </a:pPr>
            <a:r>
              <a:rPr lang="en-US" sz="2400" b="1" dirty="0"/>
              <a:t>Music, Art and Cognitive Behavioral Therapy </a:t>
            </a:r>
          </a:p>
          <a:p>
            <a:pPr marL="1200150" lvl="2" indent="-285750">
              <a:buFontTx/>
              <a:buChar char="-"/>
            </a:pPr>
            <a:endParaRPr lang="en-US" sz="2400" b="1" dirty="0"/>
          </a:p>
          <a:p>
            <a:pPr marL="1200150" lvl="2" indent="-285750">
              <a:buFontTx/>
              <a:buChar char="-"/>
            </a:pPr>
            <a:r>
              <a:rPr lang="en-US" sz="2800" b="1" dirty="0"/>
              <a:t> Trauma </a:t>
            </a:r>
            <a:r>
              <a:rPr lang="en-US" sz="2400" b="1" dirty="0"/>
              <a:t>Response School Team</a:t>
            </a:r>
          </a:p>
        </p:txBody>
      </p:sp>
    </p:spTree>
    <p:extLst>
      <p:ext uri="{BB962C8B-B14F-4D97-AF65-F5344CB8AC3E}">
        <p14:creationId xmlns:p14="http://schemas.microsoft.com/office/powerpoint/2010/main" val="3985845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5264"/>
            <a:ext cx="9144000" cy="544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21299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US" u="sng" dirty="0"/>
              <a:t>Any Questions?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554480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Trainings Available for Illinois Schools?</a:t>
            </a:r>
          </a:p>
          <a:p>
            <a:endParaRPr lang="en-US" sz="2800" b="1" dirty="0"/>
          </a:p>
          <a:p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 rot="20427511">
            <a:off x="253301" y="141679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Toxic Stress?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256395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ACE Study?</a:t>
            </a:r>
          </a:p>
        </p:txBody>
      </p:sp>
      <p:sp>
        <p:nvSpPr>
          <p:cNvPr id="7" name="TextBox 6"/>
          <p:cNvSpPr txBox="1"/>
          <p:nvPr/>
        </p:nvSpPr>
        <p:spPr>
          <a:xfrm rot="20868491">
            <a:off x="48415" y="3430869"/>
            <a:ext cx="8671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How to Create a Trauma-Sensitive </a:t>
            </a:r>
          </a:p>
          <a:p>
            <a:pPr algn="ctr"/>
            <a:r>
              <a:rPr lang="en-US" sz="3600" dirty="0"/>
              <a:t>School Environment?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46201" y="4422297"/>
            <a:ext cx="3111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Paper Tigers?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2065" y="1217063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Childhood Trauma &amp; Brain Development?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1BE7DD-1118-46AB-82A0-60CD07C3B9AB}"/>
              </a:ext>
            </a:extLst>
          </p:cNvPr>
          <p:cNvSpPr/>
          <p:nvPr/>
        </p:nvSpPr>
        <p:spPr>
          <a:xfrm>
            <a:off x="1077686" y="1795260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https://www.isbe.net/Pages/Trauma.aspx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F50467-544F-4DDF-AD44-716426245ADD}"/>
              </a:ext>
            </a:extLst>
          </p:cNvPr>
          <p:cNvSpPr txBox="1"/>
          <p:nvPr/>
        </p:nvSpPr>
        <p:spPr>
          <a:xfrm>
            <a:off x="1219200" y="11969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</a:rPr>
              <a:t>Illinois State Board of Education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643F89-25DF-4F48-991C-04B077211E2A}"/>
              </a:ext>
            </a:extLst>
          </p:cNvPr>
          <p:cNvSpPr/>
          <p:nvPr/>
        </p:nvSpPr>
        <p:spPr>
          <a:xfrm>
            <a:off x="2603874" y="3069459"/>
            <a:ext cx="4110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http://www.ilmtss.net/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32A5BD-65B7-46F2-B17C-A64245F8C746}"/>
              </a:ext>
            </a:extLst>
          </p:cNvPr>
          <p:cNvSpPr txBox="1"/>
          <p:nvPr/>
        </p:nvSpPr>
        <p:spPr>
          <a:xfrm>
            <a:off x="468085" y="2490011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</a:rPr>
              <a:t>Illinois Multi-Tiered System of Support Network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101672-1E41-4D99-9F5A-2FD64FDE7FC0}"/>
              </a:ext>
            </a:extLst>
          </p:cNvPr>
          <p:cNvSpPr/>
          <p:nvPr/>
        </p:nvSpPr>
        <p:spPr>
          <a:xfrm>
            <a:off x="228600" y="6172200"/>
            <a:ext cx="8458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https://www.cdc.gov/violenceprevention/acestudy/index.html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238EEE-3151-4E23-BF9C-81DC09512DB2}"/>
              </a:ext>
            </a:extLst>
          </p:cNvPr>
          <p:cNvSpPr txBox="1"/>
          <p:nvPr/>
        </p:nvSpPr>
        <p:spPr>
          <a:xfrm>
            <a:off x="2521828" y="564898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</a:rPr>
              <a:t>The ACE Study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D9FB82-4EA3-4431-B08A-4AA2097A03FB}"/>
              </a:ext>
            </a:extLst>
          </p:cNvPr>
          <p:cNvSpPr/>
          <p:nvPr/>
        </p:nvSpPr>
        <p:spPr>
          <a:xfrm>
            <a:off x="2743200" y="5131087"/>
            <a:ext cx="4281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http://childtrauma.org/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C43946-9918-4FAB-AC44-107D9BED5792}"/>
              </a:ext>
            </a:extLst>
          </p:cNvPr>
          <p:cNvSpPr txBox="1"/>
          <p:nvPr/>
        </p:nvSpPr>
        <p:spPr>
          <a:xfrm>
            <a:off x="1562100" y="4615488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</a:rPr>
              <a:t>Child Trauma Academy – Dr. Bruce Perry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770A22-0EDC-409A-8E7A-52FF667C1555}"/>
              </a:ext>
            </a:extLst>
          </p:cNvPr>
          <p:cNvSpPr/>
          <p:nvPr/>
        </p:nvSpPr>
        <p:spPr>
          <a:xfrm>
            <a:off x="1911414" y="4043661"/>
            <a:ext cx="53356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</a:rPr>
              <a:t>http://kpjrfilms.co/paper-tigers/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64FD70-7A76-45F9-846F-D9451D50C3E2}"/>
              </a:ext>
            </a:extLst>
          </p:cNvPr>
          <p:cNvSpPr txBox="1"/>
          <p:nvPr/>
        </p:nvSpPr>
        <p:spPr>
          <a:xfrm>
            <a:off x="1728591" y="3555427"/>
            <a:ext cx="5860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Paper Tigers</a:t>
            </a:r>
          </a:p>
        </p:txBody>
      </p:sp>
    </p:spTree>
    <p:extLst>
      <p:ext uri="{BB962C8B-B14F-4D97-AF65-F5344CB8AC3E}">
        <p14:creationId xmlns:p14="http://schemas.microsoft.com/office/powerpoint/2010/main" val="2008020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2579" y="1752600"/>
            <a:ext cx="9144000" cy="1447800"/>
          </a:xfrm>
        </p:spPr>
        <p:txBody>
          <a:bodyPr>
            <a:noAutofit/>
          </a:bodyPr>
          <a:lstStyle/>
          <a:p>
            <a:r>
              <a:rPr lang="en-US" sz="3200" b="1" u="sng" dirty="0">
                <a:solidFill>
                  <a:schemeClr val="accent1"/>
                </a:solidFill>
              </a:rPr>
              <a:t>ILLINOIS DEFINITION OF</a:t>
            </a:r>
          </a:p>
          <a:p>
            <a:r>
              <a:rPr lang="en-US" sz="3200" b="1" u="sng" dirty="0">
                <a:solidFill>
                  <a:schemeClr val="accent1"/>
                </a:solidFill>
              </a:rPr>
              <a:t>CHILD TRAUMA</a:t>
            </a:r>
          </a:p>
          <a:p>
            <a:endParaRPr lang="en-US" sz="3200" b="1" u="sng" dirty="0"/>
          </a:p>
          <a:p>
            <a:r>
              <a:rPr lang="en-US" sz="3200" dirty="0"/>
              <a:t>An </a:t>
            </a:r>
            <a:r>
              <a:rPr lang="en-US" sz="3200" b="1" dirty="0"/>
              <a:t>event </a:t>
            </a:r>
            <a:r>
              <a:rPr lang="en-US" sz="3200" dirty="0"/>
              <a:t>a child </a:t>
            </a:r>
            <a:r>
              <a:rPr lang="en-US" sz="3200" b="1" dirty="0"/>
              <a:t>experiences </a:t>
            </a:r>
            <a:r>
              <a:rPr lang="en-US" sz="3200" dirty="0"/>
              <a:t>that is</a:t>
            </a:r>
          </a:p>
          <a:p>
            <a:r>
              <a:rPr lang="en-US" sz="3200" dirty="0"/>
              <a:t>emotionally </a:t>
            </a:r>
            <a:r>
              <a:rPr lang="en-US" sz="3200" b="1" dirty="0"/>
              <a:t>painful </a:t>
            </a:r>
            <a:r>
              <a:rPr lang="en-US" sz="3200" dirty="0"/>
              <a:t>or </a:t>
            </a:r>
            <a:r>
              <a:rPr lang="en-US" sz="3200" b="1" dirty="0"/>
              <a:t>distressful </a:t>
            </a:r>
            <a:r>
              <a:rPr lang="en-US" sz="3200" dirty="0"/>
              <a:t>which often</a:t>
            </a:r>
          </a:p>
          <a:p>
            <a:r>
              <a:rPr lang="en-US" sz="3200" b="1" dirty="0"/>
              <a:t>results </a:t>
            </a:r>
            <a:r>
              <a:rPr lang="en-US" sz="3200" dirty="0"/>
              <a:t>in lasting mental and physical </a:t>
            </a:r>
            <a:r>
              <a:rPr lang="en-US" sz="3200" b="1" dirty="0"/>
              <a:t>effects</a:t>
            </a:r>
            <a:r>
              <a:rPr lang="en-US" sz="3200" dirty="0"/>
              <a:t>.</a:t>
            </a:r>
          </a:p>
          <a:p>
            <a:endParaRPr lang="en-US" sz="3200" dirty="0"/>
          </a:p>
          <a:p>
            <a:r>
              <a:rPr lang="en-US" sz="3200" i="1" dirty="0"/>
              <a:t>-National Institute of Mental Health</a:t>
            </a:r>
            <a:r>
              <a:rPr lang="en-US" sz="3200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895600"/>
            <a:ext cx="9144000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Image result for ROE33">
            <a:extLst>
              <a:ext uri="{FF2B5EF4-FFF2-40B4-BE49-F238E27FC236}">
                <a16:creationId xmlns:a16="http://schemas.microsoft.com/office/drawing/2014/main" id="{B5AE0A0D-6DB3-43E4-B491-061DC24B7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287" y="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DCC651A0-8F44-4631-8131-F0829C060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5" y="-7481"/>
            <a:ext cx="1447801" cy="14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C066417C-8779-492A-9371-67AD521AB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959" y="304800"/>
            <a:ext cx="5114925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</a:rPr>
              <a:t>Regional Office of Education 26 &amp; 33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</a:rPr>
              <a:t>Professional Development Consortium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960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895600"/>
            <a:ext cx="9144000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Image result for ROE33">
            <a:extLst>
              <a:ext uri="{FF2B5EF4-FFF2-40B4-BE49-F238E27FC236}">
                <a16:creationId xmlns:a16="http://schemas.microsoft.com/office/drawing/2014/main" id="{B5AE0A0D-6DB3-43E4-B491-061DC24B7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287" y="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DCC651A0-8F44-4631-8131-F0829C060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5" y="-7481"/>
            <a:ext cx="1447801" cy="14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C066417C-8779-492A-9371-67AD521AB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959" y="304800"/>
            <a:ext cx="5114925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</a:rPr>
              <a:t>Regional Office of Education 26 &amp; 33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Garamond" panose="02020404030301010803" pitchFamily="18" charset="0"/>
              </a:rPr>
              <a:t>Professional Development Consortium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401EF7-F38B-434E-B7E9-E55EE9E07E4C}"/>
              </a:ext>
            </a:extLst>
          </p:cNvPr>
          <p:cNvSpPr/>
          <p:nvPr/>
        </p:nvSpPr>
        <p:spPr>
          <a:xfrm>
            <a:off x="381000" y="2133600"/>
            <a:ext cx="8686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OUR GOAL: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3200" b="1" dirty="0">
                <a:latin typeface="Garamond" panose="02020404030301010803" pitchFamily="18" charset="0"/>
              </a:rPr>
              <a:t>Schools need to provide a safe haven for ALL students and ensure that they have access to any additional supports they may need due to toxic stress and early childhood adverse experiences. </a:t>
            </a:r>
          </a:p>
          <a:p>
            <a:endParaRPr lang="en-US" sz="3200" b="1" dirty="0">
              <a:latin typeface="Garamond" panose="02020404030301010803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3200" b="1" dirty="0">
                <a:latin typeface="Garamond" panose="02020404030301010803" pitchFamily="18" charset="0"/>
              </a:rPr>
              <a:t>Comprehensive System of Learning Supports through a Trauma-Informed Lens​</a:t>
            </a:r>
          </a:p>
        </p:txBody>
      </p:sp>
    </p:spTree>
    <p:extLst>
      <p:ext uri="{BB962C8B-B14F-4D97-AF65-F5344CB8AC3E}">
        <p14:creationId xmlns:p14="http://schemas.microsoft.com/office/powerpoint/2010/main" val="962667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Impact of trauma on the brain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828800"/>
            <a:ext cx="8915400" cy="44958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u="sng" dirty="0"/>
              <a:t>Trauma can impact the developing brain by:</a:t>
            </a:r>
          </a:p>
          <a:p>
            <a:pPr lvl="1" algn="l">
              <a:buFontTx/>
              <a:buChar char="-"/>
            </a:pPr>
            <a:r>
              <a:rPr lang="en-US" dirty="0"/>
              <a:t>Reducing the number of connections formed</a:t>
            </a:r>
          </a:p>
          <a:p>
            <a:pPr lvl="1" algn="l">
              <a:buFontTx/>
              <a:buChar char="-"/>
            </a:pPr>
            <a:r>
              <a:rPr lang="en-US" dirty="0"/>
              <a:t>Reducing the size of the cortex</a:t>
            </a:r>
          </a:p>
          <a:p>
            <a:pPr lvl="1" algn="l">
              <a:buFontTx/>
              <a:buChar char="-"/>
            </a:pPr>
            <a:r>
              <a:rPr lang="en-US" dirty="0"/>
              <a:t>Strengthening survival connection</a:t>
            </a:r>
          </a:p>
          <a:p>
            <a:pPr lvl="1" algn="l">
              <a:buFontTx/>
              <a:buChar char="-"/>
            </a:pPr>
            <a:endParaRPr lang="en-US" dirty="0"/>
          </a:p>
          <a:p>
            <a:pPr lvl="1" algn="l"/>
            <a:r>
              <a:rPr lang="en-US" sz="2800" b="1" u="sng" dirty="0"/>
              <a:t>Resulting in:</a:t>
            </a:r>
          </a:p>
          <a:p>
            <a:pPr lvl="1" algn="l">
              <a:buFontTx/>
              <a:buChar char="-"/>
            </a:pPr>
            <a:r>
              <a:rPr lang="en-US" dirty="0"/>
              <a:t>Memory problems</a:t>
            </a:r>
          </a:p>
          <a:p>
            <a:pPr lvl="1" algn="l">
              <a:buFontTx/>
              <a:buChar char="-"/>
            </a:pPr>
            <a:r>
              <a:rPr lang="en-US" dirty="0"/>
              <a:t>Attention difficulty</a:t>
            </a:r>
          </a:p>
          <a:p>
            <a:pPr lvl="1" algn="l">
              <a:buFontTx/>
              <a:buChar char="-"/>
            </a:pPr>
            <a:r>
              <a:rPr lang="en-US" dirty="0"/>
              <a:t>Language development delays</a:t>
            </a:r>
          </a:p>
          <a:p>
            <a:pPr lvl="1" algn="l">
              <a:buFontTx/>
              <a:buChar char="-"/>
            </a:pPr>
            <a:r>
              <a:rPr lang="en-US" dirty="0"/>
              <a:t>Emotional and behavioral regulation issues</a:t>
            </a:r>
          </a:p>
          <a:p>
            <a:pPr lvl="1" algn="l">
              <a:buFontTx/>
              <a:buChar char="-"/>
            </a:pPr>
            <a:endParaRPr lang="en-US" dirty="0"/>
          </a:p>
        </p:txBody>
      </p:sp>
      <p:pic>
        <p:nvPicPr>
          <p:cNvPr id="2055" name="Picture 7" descr="Image result for stress and br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048000"/>
            <a:ext cx="3505200" cy="23889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6324600"/>
            <a:ext cx="8001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Adapted from: </a:t>
            </a:r>
            <a:r>
              <a:rPr lang="en-US" sz="1000" dirty="0" err="1"/>
              <a:t>Luft</a:t>
            </a:r>
            <a:r>
              <a:rPr lang="en-US" sz="1000" dirty="0"/>
              <a:t>, E. (Eds.). 2016. Alive and Well STL: </a:t>
            </a:r>
            <a:r>
              <a:rPr lang="en-US" sz="1000" i="1" dirty="0"/>
              <a:t>The Parents as Teachers National Conference Pre-Conference: Beyond Ferguson - A Journey Towards Trauma-Informed Home Visiting</a:t>
            </a:r>
            <a:r>
              <a:rPr lang="en-US" sz="1000" dirty="0"/>
              <a:t>. St. Louis, MO.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Impact of trauma on the brain </a:t>
            </a:r>
            <a:r>
              <a:rPr lang="en-US" dirty="0" err="1"/>
              <a:t>developmemt</a:t>
            </a:r>
            <a:endParaRPr lang="en-US" dirty="0"/>
          </a:p>
        </p:txBody>
      </p:sp>
      <p:pic>
        <p:nvPicPr>
          <p:cNvPr id="2050" name="Picture 2" descr="http://keepkidssafe.org/wp-content/uploads/2015/06/child-abused-brain-750x437.jpg">
            <a:extLst>
              <a:ext uri="{FF2B5EF4-FFF2-40B4-BE49-F238E27FC236}">
                <a16:creationId xmlns:a16="http://schemas.microsoft.com/office/drawing/2014/main" id="{A5290A8B-5F03-4A31-8979-C38EFA06A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73" y="1600200"/>
            <a:ext cx="8018327" cy="467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4909A9-B68D-4922-8A05-23B4F9D2C6BD}"/>
              </a:ext>
            </a:extLst>
          </p:cNvPr>
          <p:cNvSpPr txBox="1"/>
          <p:nvPr/>
        </p:nvSpPr>
        <p:spPr>
          <a:xfrm>
            <a:off x="1586345" y="64008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 Trauma-Informed Lens? Michele Carmichael ROE33</a:t>
            </a:r>
          </a:p>
        </p:txBody>
      </p:sp>
    </p:spTree>
    <p:extLst>
      <p:ext uri="{BB962C8B-B14F-4D97-AF65-F5344CB8AC3E}">
        <p14:creationId xmlns:p14="http://schemas.microsoft.com/office/powerpoint/2010/main" val="4067263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What is Toxic stress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133600"/>
            <a:ext cx="8915400" cy="1752600"/>
          </a:xfrm>
        </p:spPr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219200"/>
            <a:ext cx="8839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2400" dirty="0"/>
              <a:t>Experiences that can affect brain architecture and brain chemistry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400" dirty="0"/>
              <a:t>Usually begin during early childhood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400" dirty="0"/>
              <a:t>Generally chronic in nature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400" dirty="0"/>
              <a:t>Show lasting effects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400" dirty="0"/>
              <a:t>Affects developmental, cognitive and social skills</a:t>
            </a:r>
          </a:p>
          <a:p>
            <a:pPr>
              <a:buFontTx/>
              <a:buChar char="-"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 rot="2365507">
            <a:off x="6492714" y="4636652"/>
            <a:ext cx="2181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hlinkClick r:id="rId3"/>
              </a:rPr>
              <a:t>Child’s Brain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hlinkClick r:id="rId3"/>
              </a:rPr>
              <a:t> Development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226178">
            <a:off x="135646" y="4595461"/>
            <a:ext cx="2437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hlinkClick r:id="rId4"/>
              </a:rPr>
              <a:t>Toxic Stress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 descr="Stre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4113" y="3657600"/>
            <a:ext cx="3328087" cy="24960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63246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Adapted from : </a:t>
            </a:r>
            <a:r>
              <a:rPr lang="en-US" sz="900" dirty="0" err="1"/>
              <a:t>Purnell</a:t>
            </a:r>
            <a:r>
              <a:rPr lang="en-US" sz="900" dirty="0"/>
              <a:t>, J.Q. (Eds.). 2016. For the Sake of All: </a:t>
            </a:r>
            <a:r>
              <a:rPr lang="en-US" sz="900" i="1" dirty="0"/>
              <a:t>The Parents as Teachers National Conference Pre-Conference: Beyond Ferguson - A Journey Towards Trauma-Informed  Home Visiting</a:t>
            </a:r>
            <a:r>
              <a:rPr lang="en-US" sz="900" dirty="0"/>
              <a:t>. St. Louis, MO. </a:t>
            </a:r>
            <a:endParaRPr lang="en-US" sz="9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Adverse Childhood Experiences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8915400" cy="1752600"/>
          </a:xfrm>
        </p:spPr>
        <p:txBody>
          <a:bodyPr>
            <a:normAutofit fontScale="25000" lnSpcReduction="20000"/>
          </a:bodyPr>
          <a:lstStyle/>
          <a:p>
            <a:r>
              <a:rPr lang="en-US" sz="11200" b="1" u="sng" dirty="0">
                <a:solidFill>
                  <a:schemeClr val="bg1"/>
                </a:solidFill>
              </a:rPr>
              <a:t>Adversity and Stress in Early Childhood can lead to:</a:t>
            </a:r>
          </a:p>
          <a:p>
            <a:pPr algn="l"/>
            <a:endParaRPr lang="en-US" dirty="0"/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9600" b="1" dirty="0"/>
              <a:t>Changes in the brain that affects learning, memory and the ability to plan and control behavior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9600" b="1" dirty="0"/>
              <a:t>Increased risk for mental and physical health problems in adulthood</a:t>
            </a:r>
          </a:p>
          <a:p>
            <a:pPr marL="514350" indent="-514350" algn="l">
              <a:buFont typeface="Arial" pitchFamily="34" charset="0"/>
              <a:buChar char="•"/>
            </a:pPr>
            <a:endParaRPr lang="en-US" sz="9600" b="1" dirty="0"/>
          </a:p>
          <a:p>
            <a:pPr marL="514350" indent="-514350"/>
            <a:r>
              <a:rPr lang="en-US" sz="11200" b="1" dirty="0">
                <a:solidFill>
                  <a:schemeClr val="bg1"/>
                </a:solidFill>
              </a:rPr>
              <a:t>When we are faced with stressful situations, our mind and body automatically responds in one of three ways….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34600" y="4495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FREEZE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2800" y="51816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9900"/>
                </a:solidFill>
                <a:latin typeface="Elephant" pitchFamily="18" charset="0"/>
              </a:rPr>
              <a:t>FLIGHT</a:t>
            </a:r>
          </a:p>
        </p:txBody>
      </p:sp>
      <p:pic>
        <p:nvPicPr>
          <p:cNvPr id="3074" name="Picture 2" descr="Image result for free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800600"/>
            <a:ext cx="2495550" cy="1313201"/>
          </a:xfrm>
          <a:prstGeom prst="rect">
            <a:avLst/>
          </a:prstGeom>
          <a:noFill/>
        </p:spPr>
      </p:pic>
      <p:pic>
        <p:nvPicPr>
          <p:cNvPr id="3076" name="Picture 4" descr="Image result for F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800600"/>
            <a:ext cx="2933700" cy="14287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6324600"/>
            <a:ext cx="8001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Adapted from: </a:t>
            </a:r>
            <a:r>
              <a:rPr lang="en-US" sz="1000" dirty="0" err="1"/>
              <a:t>Luft</a:t>
            </a:r>
            <a:r>
              <a:rPr lang="en-US" sz="1000" dirty="0"/>
              <a:t>, E. (Eds.). 2016. Alive and Well STL: </a:t>
            </a:r>
            <a:r>
              <a:rPr lang="en-US" sz="1000" i="1" dirty="0"/>
              <a:t>The Parents as Teachers National Conference Pre-Conference: Beyond Ferguson - A Journey Towards Trauma-Informed Home Visiting</a:t>
            </a:r>
            <a:r>
              <a:rPr lang="en-US" sz="1000" dirty="0"/>
              <a:t>. St. Louis, MO.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133600"/>
            <a:ext cx="8915400" cy="1752600"/>
          </a:xfrm>
        </p:spPr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en-US" dirty="0"/>
              <a:t> </a:t>
            </a:r>
          </a:p>
        </p:txBody>
      </p:sp>
      <p:pic>
        <p:nvPicPr>
          <p:cNvPr id="4" name="Picture 3" descr="Enlarged Ferguson Picture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96400" cy="7183582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47bc818-7bd6-4628-82ae-52469db444e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4170</TotalTime>
  <Words>1753</Words>
  <Application>Microsoft Office PowerPoint</Application>
  <PresentationFormat>On-screen Show (4:3)</PresentationFormat>
  <Paragraphs>265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Book Antiqua</vt:lpstr>
      <vt:lpstr>Calibri</vt:lpstr>
      <vt:lpstr>Elephant</vt:lpstr>
      <vt:lpstr>Garamond</vt:lpstr>
      <vt:lpstr>Lucida Sans</vt:lpstr>
      <vt:lpstr>Times New Roman</vt:lpstr>
      <vt:lpstr>Wingdings</vt:lpstr>
      <vt:lpstr>Wingdings 2</vt:lpstr>
      <vt:lpstr>Wingdings 3</vt:lpstr>
      <vt:lpstr>Apex</vt:lpstr>
      <vt:lpstr>PowerPoint Presentation</vt:lpstr>
      <vt:lpstr>PowerPoint Presentation</vt:lpstr>
      <vt:lpstr>PowerPoint Presentation</vt:lpstr>
      <vt:lpstr>PowerPoint Presentation</vt:lpstr>
      <vt:lpstr>Impact of trauma on the brain</vt:lpstr>
      <vt:lpstr>Impact of trauma on the brain developmemt</vt:lpstr>
      <vt:lpstr>What is Toxic stress</vt:lpstr>
      <vt:lpstr>Adverse Childhood Experiences</vt:lpstr>
      <vt:lpstr>PowerPoint Presentation</vt:lpstr>
      <vt:lpstr>How do we identify Adverse childhood stress?</vt:lpstr>
      <vt:lpstr>Let’s take the ACE quesitionnaire</vt:lpstr>
      <vt:lpstr>What was your score?</vt:lpstr>
      <vt:lpstr>PowerPoint Presentation</vt:lpstr>
      <vt:lpstr>IMPACT OF ACES ON EDUCATION</vt:lpstr>
      <vt:lpstr>How to Develop a Trauma-Informed School Environment ?</vt:lpstr>
      <vt:lpstr>How to Develop a Trauma-Informed School Environment?</vt:lpstr>
      <vt:lpstr>How to Develop a Trauma-Informed School Environment?</vt:lpstr>
      <vt:lpstr>Trauma-Informed in a Nutshell…</vt:lpstr>
      <vt:lpstr>Supports for Illinois Schools</vt:lpstr>
      <vt:lpstr>Trauma-Informed Lens Day Long Training</vt:lpstr>
      <vt:lpstr>Upcoming Trainings for Illinois Schools</vt:lpstr>
      <vt:lpstr>PowerPoint Presentation</vt:lpstr>
      <vt:lpstr>Any Questions?</vt:lpstr>
      <vt:lpstr>Resources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Kathy J McGruder</cp:lastModifiedBy>
  <cp:revision>138</cp:revision>
  <dcterms:created xsi:type="dcterms:W3CDTF">2016-11-11T21:29:45Z</dcterms:created>
  <dcterms:modified xsi:type="dcterms:W3CDTF">2017-10-17T20:15:58Z</dcterms:modified>
</cp:coreProperties>
</file>