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44"/>
  </p:notesMasterIdLst>
  <p:handoutMasterIdLst>
    <p:handoutMasterId r:id="rId45"/>
  </p:handoutMasterIdLst>
  <p:sldIdLst>
    <p:sldId id="267" r:id="rId5"/>
    <p:sldId id="282" r:id="rId6"/>
    <p:sldId id="280" r:id="rId7"/>
    <p:sldId id="281" r:id="rId8"/>
    <p:sldId id="278" r:id="rId9"/>
    <p:sldId id="283" r:id="rId10"/>
    <p:sldId id="325" r:id="rId11"/>
    <p:sldId id="285" r:id="rId12"/>
    <p:sldId id="284" r:id="rId13"/>
    <p:sldId id="289" r:id="rId14"/>
    <p:sldId id="286" r:id="rId15"/>
    <p:sldId id="287" r:id="rId16"/>
    <p:sldId id="290" r:id="rId17"/>
    <p:sldId id="291" r:id="rId18"/>
    <p:sldId id="292" r:id="rId19"/>
    <p:sldId id="302" r:id="rId20"/>
    <p:sldId id="301" r:id="rId21"/>
    <p:sldId id="303" r:id="rId22"/>
    <p:sldId id="293" r:id="rId23"/>
    <p:sldId id="294" r:id="rId24"/>
    <p:sldId id="300" r:id="rId25"/>
    <p:sldId id="319" r:id="rId26"/>
    <p:sldId id="304" r:id="rId27"/>
    <p:sldId id="305" r:id="rId28"/>
    <p:sldId id="306" r:id="rId29"/>
    <p:sldId id="320" r:id="rId30"/>
    <p:sldId id="321" r:id="rId31"/>
    <p:sldId id="322" r:id="rId32"/>
    <p:sldId id="323" r:id="rId33"/>
    <p:sldId id="314" r:id="rId34"/>
    <p:sldId id="311" r:id="rId35"/>
    <p:sldId id="312" r:id="rId36"/>
    <p:sldId id="313" r:id="rId37"/>
    <p:sldId id="317" r:id="rId38"/>
    <p:sldId id="318" r:id="rId39"/>
    <p:sldId id="288" r:id="rId40"/>
    <p:sldId id="316" r:id="rId41"/>
    <p:sldId id="324" r:id="rId42"/>
    <p:sldId id="315" r:id="rId4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599" autoAdjust="0"/>
  </p:normalViewPr>
  <p:slideViewPr>
    <p:cSldViewPr>
      <p:cViewPr varScale="1">
        <p:scale>
          <a:sx n="114" d="100"/>
          <a:sy n="114" d="100"/>
        </p:scale>
        <p:origin x="282" y="10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10/19/2017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10/19/2017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endParaRPr lang="en-US" dirty="0"/>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5" name="Footer Placeholder 4"/>
          <p:cNvSpPr>
            <a:spLocks noGrp="1"/>
          </p:cNvSpPr>
          <p:nvPr>
            <p:ph type="ftr" sz="quarter" idx="11"/>
          </p:nvPr>
        </p:nvSpPr>
        <p:spPr>
          <a:xfrm>
            <a:off x="2415871" y="329308"/>
            <a:ext cx="4972620" cy="309201"/>
          </a:xfrm>
        </p:spPr>
        <p:txBody>
          <a:bodyPr/>
          <a:lstStyle/>
          <a:p>
            <a:endParaRPr lang="en-US"/>
          </a:p>
        </p:txBody>
      </p:sp>
      <p:sp>
        <p:nvSpPr>
          <p:cNvPr id="6" name="Slide Number Placeholder 5"/>
          <p:cNvSpPr>
            <a:spLocks noGrp="1"/>
          </p:cNvSpPr>
          <p:nvPr>
            <p:ph type="sldNum" sz="quarter" idx="12"/>
          </p:nvPr>
        </p:nvSpPr>
        <p:spPr>
          <a:xfrm>
            <a:off x="1437290" y="798973"/>
            <a:ext cx="810808" cy="503578"/>
          </a:xfrm>
        </p:spPr>
        <p:txBody>
          <a:bodyPr/>
          <a:lstStyle/>
          <a:p>
            <a:fld id="{DF28FB93-0A08-4E7D-8E63-9EFA29F1E093}" type="slidenum">
              <a:rPr lang="en-US" smtClean="0"/>
              <a:pPr/>
              <a:t>‹#›</a:t>
            </a:fld>
            <a:endParaRPr lang="en-US"/>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410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788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104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94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endParaRPr lang="en-US" dirty="0"/>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444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6954" y="2010879"/>
            <a:ext cx="464394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2101" y="2017343"/>
            <a:ext cx="464394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75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88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988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40624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endParaRPr lang="en-US" dirty="0"/>
          </a:p>
        </p:txBody>
      </p:sp>
      <p:sp>
        <p:nvSpPr>
          <p:cNvPr id="3" name="Content Placeholder 2"/>
          <p:cNvSpPr>
            <a:spLocks noGrp="1"/>
          </p:cNvSpPr>
          <p:nvPr>
            <p:ph idx="1"/>
          </p:nvPr>
        </p:nvSpPr>
        <p:spPr>
          <a:xfrm>
            <a:off x="5042401" y="798974"/>
            <a:ext cx="6010904"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11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8E36636D-D922-432D-A958-524484B5923D}" type="datetimeFigureOut">
              <a:rPr lang="en-US" smtClean="0"/>
              <a:pPr/>
              <a:t>10/19/2017</a:t>
            </a:fld>
            <a:endParaRPr lang="en-US"/>
          </a:p>
        </p:txBody>
      </p:sp>
      <p:sp>
        <p:nvSpPr>
          <p:cNvPr id="6" name="Footer Placeholder 5"/>
          <p:cNvSpPr>
            <a:spLocks noGrp="1"/>
          </p:cNvSpPr>
          <p:nvPr>
            <p:ph type="ftr" sz="quarter" idx="11"/>
          </p:nvPr>
        </p:nvSpPr>
        <p:spPr>
          <a:xfrm>
            <a:off x="1447005" y="318641"/>
            <a:ext cx="5539561" cy="320931"/>
          </a:xfrm>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53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E36636D-D922-432D-A958-524484B5923D}" type="datetimeFigureOut">
              <a:rPr lang="en-US" smtClean="0"/>
              <a:pPr/>
              <a:t>10/19/2017</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DF28FB93-0A08-4E7D-8E63-9EFA29F1E093}"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50112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wewlmw2@verizon.net" TargetMode="External"/><Relationship Id="rId2" Type="http://schemas.openxmlformats.org/officeDocument/2006/relationships/hyperlink" Target="mailto:awengerd@pittsburghmercy.or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a:normAutofit/>
          </a:bodyPr>
          <a:lstStyle/>
          <a:p>
            <a:pPr algn="ctr"/>
            <a:r>
              <a:rPr lang="en-US" sz="6000" dirty="0"/>
              <a:t>The stories we Tell</a:t>
            </a:r>
          </a:p>
        </p:txBody>
      </p:sp>
      <p:sp>
        <p:nvSpPr>
          <p:cNvPr id="3" name="Subtitle 2"/>
          <p:cNvSpPr>
            <a:spLocks noGrp="1"/>
          </p:cNvSpPr>
          <p:nvPr>
            <p:ph type="subTitle" idx="1"/>
          </p:nvPr>
        </p:nvSpPr>
        <p:spPr/>
        <p:txBody>
          <a:bodyPr>
            <a:normAutofit fontScale="77500" lnSpcReduction="20000"/>
          </a:bodyPr>
          <a:lstStyle/>
          <a:p>
            <a:pPr algn="ctr"/>
            <a:r>
              <a:rPr lang="en-US" sz="3200" dirty="0"/>
              <a:t>Helping Homeless Children Use Literacy to transform experience</a:t>
            </a:r>
          </a:p>
        </p:txBody>
      </p:sp>
      <p:sp>
        <p:nvSpPr>
          <p:cNvPr id="4" name="Subtitle 2"/>
          <p:cNvSpPr txBox="1">
            <a:spLocks/>
          </p:cNvSpPr>
          <p:nvPr/>
        </p:nvSpPr>
        <p:spPr>
          <a:xfrm>
            <a:off x="1674813" y="5486400"/>
            <a:ext cx="8253364" cy="67381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0"/>
              </a:spcAft>
              <a:buClrTx/>
              <a:buSzPct val="80000"/>
              <a:buFont typeface="Wingdings" panose="05000000000000000000" pitchFamily="2" charset="2"/>
              <a:buNone/>
              <a:tabLst/>
              <a:defRPr/>
            </a:pPr>
            <a:r>
              <a:rPr kumimoji="0" lang="en-US" sz="2400" b="0" i="0" u="none" strike="noStrike" kern="1200" cap="none" spc="0" normalizeH="0" baseline="0" noProof="0" dirty="0">
                <a:ln>
                  <a:noFill/>
                </a:ln>
                <a:effectLst/>
                <a:uLnTx/>
                <a:uFillTx/>
              </a:rPr>
              <a:t>Abigail Wengerd, LPC, M.S.</a:t>
            </a:r>
            <a:r>
              <a:rPr lang="en-US" sz="2400" dirty="0"/>
              <a:t>Ed., NCC &amp; Laura Wengerd, M.Ed.</a:t>
            </a:r>
            <a:endParaRPr kumimoji="0" lang="en-US" sz="2400" b="0" i="0" u="none" strike="noStrike" kern="1200" cap="none" spc="0" normalizeH="0" baseline="0" noProof="0" dirty="0">
              <a:ln>
                <a:noFill/>
              </a:ln>
              <a:effectLst/>
              <a:uLnTx/>
              <a:uFillTx/>
            </a:endParaRPr>
          </a:p>
        </p:txBody>
      </p:sp>
      <p:pic>
        <p:nvPicPr>
          <p:cNvPr id="5" name="Picture 3" descr="X:\Office Files - Final Documents Only\PR &amp; Branding\HCEF Logo\Current Logos\HCEF Logo Vertical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8578" y="4900362"/>
            <a:ext cx="1371600" cy="1845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12" y="5014904"/>
            <a:ext cx="1093017" cy="1106428"/>
          </a:xfrm>
          <a:prstGeom prst="rect">
            <a:avLst/>
          </a:prstGeom>
        </p:spPr>
      </p:pic>
      <p:pic>
        <p:nvPicPr>
          <p:cNvPr id="10" name="Picture 9">
            <a:extLst>
              <a:ext uri="{FF2B5EF4-FFF2-40B4-BE49-F238E27FC236}">
                <a16:creationId xmlns:a16="http://schemas.microsoft.com/office/drawing/2014/main" id="{1F2ADBD6-1C8F-40CB-8EBD-C0FA133D0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012" y="533400"/>
            <a:ext cx="3159676" cy="1594174"/>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143000"/>
            <a:ext cx="9600774" cy="710755"/>
          </a:xfrm>
        </p:spPr>
        <p:txBody>
          <a:bodyPr/>
          <a:lstStyle/>
          <a:p>
            <a:r>
              <a:rPr lang="en-US" dirty="0"/>
              <a:t>What’s Oxytocin got to do with it?</a:t>
            </a:r>
          </a:p>
        </p:txBody>
      </p:sp>
      <p:sp>
        <p:nvSpPr>
          <p:cNvPr id="3" name="Content Placeholder 2"/>
          <p:cNvSpPr>
            <a:spLocks noGrp="1"/>
          </p:cNvSpPr>
          <p:nvPr>
            <p:ph idx="1"/>
          </p:nvPr>
        </p:nvSpPr>
        <p:spPr/>
        <p:txBody>
          <a:bodyPr>
            <a:normAutofit fontScale="92500"/>
          </a:bodyPr>
          <a:lstStyle/>
          <a:p>
            <a:r>
              <a:rPr lang="en-US" dirty="0"/>
              <a:t>“Love Hormone” that drives urge for human connection</a:t>
            </a:r>
          </a:p>
          <a:p>
            <a:r>
              <a:rPr lang="en-US" dirty="0"/>
              <a:t>Neurochemical released through any time of social connectivity</a:t>
            </a:r>
          </a:p>
          <a:p>
            <a:r>
              <a:rPr lang="en-US" dirty="0"/>
              <a:t>Also triggers the release of serotonin resulting in happy feeling </a:t>
            </a:r>
          </a:p>
          <a:p>
            <a:r>
              <a:rPr lang="en-US" dirty="0"/>
              <a:t>Motivates cooperation with others</a:t>
            </a:r>
          </a:p>
          <a:p>
            <a:r>
              <a:rPr lang="en-US" dirty="0"/>
              <a:t>Increases our empathy or ability to experience others emotions</a:t>
            </a:r>
          </a:p>
          <a:p>
            <a:r>
              <a:rPr lang="en-US" dirty="0"/>
              <a:t>Character driven stories tend to create more oxytocin in the brain</a:t>
            </a:r>
          </a:p>
          <a:p>
            <a:pPr lvl="1"/>
            <a:r>
              <a:rPr lang="en-US" dirty="0"/>
              <a:t>Generates sense of identification</a:t>
            </a:r>
          </a:p>
          <a:p>
            <a:pPr lvl="1"/>
            <a:r>
              <a:rPr lang="en-US" dirty="0"/>
              <a:t>Engages empathetic feelings</a:t>
            </a:r>
          </a:p>
          <a:p>
            <a:pPr lvl="1"/>
            <a:endParaRPr lang="en-US" dirty="0"/>
          </a:p>
        </p:txBody>
      </p:sp>
      <p:pic>
        <p:nvPicPr>
          <p:cNvPr id="9" name="Picture 8">
            <a:extLst>
              <a:ext uri="{FF2B5EF4-FFF2-40B4-BE49-F238E27FC236}">
                <a16:creationId xmlns:a16="http://schemas.microsoft.com/office/drawing/2014/main" id="{3255ECBA-4284-4C50-AF75-E8D891271B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311518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19200"/>
            <a:ext cx="9600774" cy="634555"/>
          </a:xfrm>
        </p:spPr>
        <p:txBody>
          <a:bodyPr/>
          <a:lstStyle/>
          <a:p>
            <a:r>
              <a:rPr lang="en-US" dirty="0"/>
              <a:t>How does this related to stories?</a:t>
            </a:r>
          </a:p>
        </p:txBody>
      </p:sp>
      <p:sp>
        <p:nvSpPr>
          <p:cNvPr id="3" name="Content Placeholder 2"/>
          <p:cNvSpPr>
            <a:spLocks noGrp="1"/>
          </p:cNvSpPr>
          <p:nvPr>
            <p:ph idx="1"/>
          </p:nvPr>
        </p:nvSpPr>
        <p:spPr/>
        <p:txBody>
          <a:bodyPr>
            <a:normAutofit/>
          </a:bodyPr>
          <a:lstStyle/>
          <a:p>
            <a:r>
              <a:rPr lang="en-US" dirty="0"/>
              <a:t>When we read a novel, mirror neurons simulate the actions, feelings, and experiences we are reading about</a:t>
            </a:r>
          </a:p>
          <a:p>
            <a:r>
              <a:rPr lang="en-US" dirty="0"/>
              <a:t>Allows us to become invested in the lives of imaginary characters</a:t>
            </a:r>
          </a:p>
          <a:p>
            <a:r>
              <a:rPr lang="en-US" dirty="0"/>
              <a:t>Making the characters real to us</a:t>
            </a:r>
          </a:p>
          <a:p>
            <a:r>
              <a:rPr lang="en-US" dirty="0"/>
              <a:t>Reading fiction can help make us more empathetic</a:t>
            </a:r>
          </a:p>
          <a:p>
            <a:r>
              <a:rPr lang="en-US" dirty="0"/>
              <a:t>Allows for self-reflection </a:t>
            </a:r>
          </a:p>
          <a:p>
            <a:r>
              <a:rPr lang="en-US" dirty="0"/>
              <a:t>Narratives can help to focus pain or experiences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32458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19200"/>
            <a:ext cx="9600774" cy="634555"/>
          </a:xfrm>
        </p:spPr>
        <p:txBody>
          <a:bodyPr/>
          <a:lstStyle/>
          <a:p>
            <a:r>
              <a:rPr lang="en-US" dirty="0"/>
              <a:t>What the research tells us about stories:</a:t>
            </a:r>
          </a:p>
        </p:txBody>
      </p:sp>
      <p:sp>
        <p:nvSpPr>
          <p:cNvPr id="3" name="Content Placeholder 2"/>
          <p:cNvSpPr>
            <a:spLocks noGrp="1"/>
          </p:cNvSpPr>
          <p:nvPr>
            <p:ph idx="1"/>
          </p:nvPr>
        </p:nvSpPr>
        <p:spPr/>
        <p:txBody>
          <a:bodyPr>
            <a:normAutofit/>
          </a:bodyPr>
          <a:lstStyle/>
          <a:p>
            <a:r>
              <a:rPr lang="en-US" dirty="0"/>
              <a:t>Compelling evidence that fiction can be even more powerful to impact or influence behavior than self-help of non-fiction books. (Appel &amp; Richter, 2007; </a:t>
            </a:r>
            <a:r>
              <a:rPr lang="en-US" dirty="0" err="1"/>
              <a:t>Djikic</a:t>
            </a:r>
            <a:r>
              <a:rPr lang="en-US" dirty="0"/>
              <a:t>, </a:t>
            </a:r>
            <a:r>
              <a:rPr lang="en-US" dirty="0" err="1"/>
              <a:t>Oatley</a:t>
            </a:r>
            <a:r>
              <a:rPr lang="en-US" dirty="0"/>
              <a:t>, </a:t>
            </a:r>
            <a:r>
              <a:rPr lang="en-US" dirty="0" err="1"/>
              <a:t>Loeterman</a:t>
            </a:r>
            <a:r>
              <a:rPr lang="en-US" dirty="0"/>
              <a:t> &amp; Peterson, 2009; Meek 2014)</a:t>
            </a:r>
          </a:p>
          <a:p>
            <a:r>
              <a:rPr lang="en-US" dirty="0"/>
              <a:t>Effects of listening, reading or watching stories may permanently alter the architecture and neural connections in the brain (</a:t>
            </a:r>
            <a:r>
              <a:rPr lang="en-US" dirty="0" err="1"/>
              <a:t>Berns</a:t>
            </a:r>
            <a:r>
              <a:rPr lang="en-US" dirty="0"/>
              <a:t>, </a:t>
            </a:r>
            <a:r>
              <a:rPr lang="en-US" dirty="0" err="1"/>
              <a:t>Bliane</a:t>
            </a:r>
            <a:r>
              <a:rPr lang="en-US" dirty="0"/>
              <a:t>, </a:t>
            </a:r>
            <a:r>
              <a:rPr lang="en-US" dirty="0" err="1"/>
              <a:t>Prietula</a:t>
            </a:r>
            <a:r>
              <a:rPr lang="en-US" dirty="0"/>
              <a:t> &amp; </a:t>
            </a:r>
            <a:r>
              <a:rPr lang="en-US" dirty="0" err="1"/>
              <a:t>Pye</a:t>
            </a:r>
            <a:r>
              <a:rPr lang="en-US" dirty="0"/>
              <a:t>, 2013)</a:t>
            </a:r>
          </a:p>
          <a:p>
            <a:r>
              <a:rPr lang="en-US" dirty="0"/>
              <a:t>Stories can create neural representations of visual, auditory, or motor experiences that feel as real as anything we experience in daily life (Speer, Reynolds, Swallow, &amp; </a:t>
            </a:r>
            <a:r>
              <a:rPr lang="en-US" dirty="0" err="1"/>
              <a:t>Zacks</a:t>
            </a:r>
            <a:r>
              <a:rPr lang="en-US" dirty="0"/>
              <a:t>, 2009)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5423" y="4572000"/>
            <a:ext cx="2659042" cy="1855293"/>
          </a:xfrm>
          <a:prstGeom prst="rect">
            <a:avLst/>
          </a:prstGeom>
        </p:spPr>
      </p:pic>
    </p:spTree>
    <p:extLst>
      <p:ext uri="{BB962C8B-B14F-4D97-AF65-F5344CB8AC3E}">
        <p14:creationId xmlns:p14="http://schemas.microsoft.com/office/powerpoint/2010/main" val="351383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95400"/>
            <a:ext cx="9600774" cy="558355"/>
          </a:xfrm>
        </p:spPr>
        <p:txBody>
          <a:bodyPr/>
          <a:lstStyle/>
          <a:p>
            <a:r>
              <a:rPr lang="en-US" dirty="0"/>
              <a:t>What does all of this mean?</a:t>
            </a:r>
          </a:p>
        </p:txBody>
      </p:sp>
      <p:sp>
        <p:nvSpPr>
          <p:cNvPr id="3" name="Content Placeholder 2"/>
          <p:cNvSpPr>
            <a:spLocks noGrp="1"/>
          </p:cNvSpPr>
          <p:nvPr>
            <p:ph idx="1"/>
          </p:nvPr>
        </p:nvSpPr>
        <p:spPr/>
        <p:txBody>
          <a:bodyPr/>
          <a:lstStyle/>
          <a:p>
            <a:r>
              <a:rPr lang="en-US" dirty="0"/>
              <a:t>Brain does not know difference between reading about an experience and encountering it in real life</a:t>
            </a:r>
          </a:p>
          <a:p>
            <a:pPr lvl="1"/>
            <a:r>
              <a:rPr lang="en-US" dirty="0"/>
              <a:t>Olfactory:  “The smell of coffee wafting through the house” </a:t>
            </a:r>
          </a:p>
          <a:p>
            <a:pPr lvl="1"/>
            <a:r>
              <a:rPr lang="en-US" dirty="0"/>
              <a:t>Sensory Cortex: “He had leathery hands”</a:t>
            </a:r>
          </a:p>
          <a:p>
            <a:pPr lvl="1"/>
            <a:r>
              <a:rPr lang="en-US" dirty="0"/>
              <a:t>Motor cortex:  “Nolan kicked the soccer ball.”</a:t>
            </a:r>
          </a:p>
          <a:p>
            <a:pPr lvl="1"/>
            <a:r>
              <a:rPr lang="en-US" dirty="0"/>
              <a:t>Auditory cortex: “The siren of the ambulance fading”</a:t>
            </a:r>
          </a:p>
          <a:p>
            <a:pPr lvl="1"/>
            <a:r>
              <a:rPr lang="en-US" dirty="0"/>
              <a:t>Visual Cortex: “The amber glow of a round gem”</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271197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95400"/>
            <a:ext cx="9600774" cy="558355"/>
          </a:xfrm>
        </p:spPr>
        <p:txBody>
          <a:bodyPr/>
          <a:lstStyle/>
          <a:p>
            <a:r>
              <a:rPr lang="en-US" dirty="0"/>
              <a:t>In stories we often see… </a:t>
            </a:r>
          </a:p>
        </p:txBody>
      </p:sp>
      <p:sp>
        <p:nvSpPr>
          <p:cNvPr id="3" name="Content Placeholder 2"/>
          <p:cNvSpPr>
            <a:spLocks noGrp="1"/>
          </p:cNvSpPr>
          <p:nvPr>
            <p:ph idx="1"/>
          </p:nvPr>
        </p:nvSpPr>
        <p:spPr/>
        <p:txBody>
          <a:bodyPr>
            <a:normAutofit/>
          </a:bodyPr>
          <a:lstStyle/>
          <a:p>
            <a:r>
              <a:rPr lang="en-US" dirty="0"/>
              <a:t>Child protagonist that is threatened by monsters, ogres, witches, evil stepmothers, abuse, abandonment, etc.</a:t>
            </a:r>
          </a:p>
          <a:p>
            <a:r>
              <a:rPr lang="en-US" dirty="0"/>
              <a:t>Characters must solve problems resolve conflict, and look inside for courage to survive the situation</a:t>
            </a:r>
          </a:p>
          <a:p>
            <a:r>
              <a:rPr lang="en-US" dirty="0"/>
              <a:t>Characters deal with obstacles, traps, tortures, and mysteries</a:t>
            </a:r>
          </a:p>
          <a:p>
            <a:r>
              <a:rPr lang="en-US" dirty="0"/>
              <a:t>Transformation takes place from confronting adversity</a:t>
            </a:r>
          </a:p>
          <a:p>
            <a:pPr lvl="1"/>
            <a:r>
              <a:rPr lang="en-US" dirty="0"/>
              <a:t>Internal or external</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196530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Stories with children experiencing homelessness</a:t>
            </a:r>
          </a:p>
        </p:txBody>
      </p:sp>
      <p:sp>
        <p:nvSpPr>
          <p:cNvPr id="3" name="Content Placeholder 2"/>
          <p:cNvSpPr>
            <a:spLocks noGrp="1"/>
          </p:cNvSpPr>
          <p:nvPr>
            <p:ph idx="1"/>
          </p:nvPr>
        </p:nvSpPr>
        <p:spPr/>
        <p:txBody>
          <a:bodyPr>
            <a:normAutofit/>
          </a:bodyPr>
          <a:lstStyle/>
          <a:p>
            <a:r>
              <a:rPr lang="en-US" dirty="0"/>
              <a:t>Living with uncertainty, chaos, and unpredictability</a:t>
            </a:r>
          </a:p>
          <a:p>
            <a:r>
              <a:rPr lang="en-US" dirty="0"/>
              <a:t>Trauma can be seen as a disordered story</a:t>
            </a:r>
          </a:p>
          <a:p>
            <a:pPr lvl="1"/>
            <a:r>
              <a:rPr lang="en-US" dirty="0"/>
              <a:t>Something not coded in long term memory</a:t>
            </a:r>
          </a:p>
          <a:p>
            <a:pPr lvl="1"/>
            <a:r>
              <a:rPr lang="en-US" dirty="0"/>
              <a:t>Often stored in implicit memory</a:t>
            </a:r>
          </a:p>
          <a:p>
            <a:r>
              <a:rPr lang="en-US" dirty="0"/>
              <a:t>Books are often in storage with other personal items</a:t>
            </a:r>
          </a:p>
          <a:p>
            <a:r>
              <a:rPr lang="en-US" dirty="0"/>
              <a:t>Might not know how to write about experiences as a means to cope</a:t>
            </a:r>
          </a:p>
          <a:p>
            <a:r>
              <a:rPr lang="en-US" dirty="0"/>
              <a:t>Stories make sense of our experiences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417382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Stories with children experiencing homelessness</a:t>
            </a:r>
          </a:p>
        </p:txBody>
      </p:sp>
      <p:sp>
        <p:nvSpPr>
          <p:cNvPr id="3" name="Content Placeholder 2"/>
          <p:cNvSpPr>
            <a:spLocks noGrp="1"/>
          </p:cNvSpPr>
          <p:nvPr>
            <p:ph idx="1"/>
          </p:nvPr>
        </p:nvSpPr>
        <p:spPr/>
        <p:txBody>
          <a:bodyPr>
            <a:normAutofit fontScale="92500"/>
          </a:bodyPr>
          <a:lstStyle/>
          <a:p>
            <a:r>
              <a:rPr lang="en-US" dirty="0"/>
              <a:t>The stories we tell ourselves are integral to our well-being</a:t>
            </a:r>
          </a:p>
          <a:p>
            <a:pPr lvl="1"/>
            <a:r>
              <a:rPr lang="en-US" dirty="0"/>
              <a:t>“I’m not good enough”</a:t>
            </a:r>
          </a:p>
          <a:p>
            <a:r>
              <a:rPr lang="en-US" dirty="0"/>
              <a:t>Lingering effect of trauma is the need to tell the story of what happened and what it means</a:t>
            </a:r>
          </a:p>
          <a:p>
            <a:pPr lvl="1"/>
            <a:r>
              <a:rPr lang="en-US" dirty="0"/>
              <a:t>Story needs to be told in order to be processed</a:t>
            </a:r>
          </a:p>
          <a:p>
            <a:r>
              <a:rPr lang="en-US" dirty="0"/>
              <a:t>Stories work well with children due to active imagination and openness to fantasy experiences</a:t>
            </a:r>
          </a:p>
          <a:p>
            <a:pPr lvl="1"/>
            <a:r>
              <a:rPr lang="en-US" dirty="0"/>
              <a:t>“She has a treasure map. We are looking for gold.”</a:t>
            </a:r>
          </a:p>
          <a:p>
            <a:r>
              <a:rPr lang="en-US" dirty="0"/>
              <a:t>Different perspective or framework to understand what happens based on life experiences</a:t>
            </a:r>
          </a:p>
        </p:txBody>
      </p:sp>
      <p:pic>
        <p:nvPicPr>
          <p:cNvPr id="4" name="Picture 3">
            <a:extLst>
              <a:ext uri="{FF2B5EF4-FFF2-40B4-BE49-F238E27FC236}">
                <a16:creationId xmlns:a16="http://schemas.microsoft.com/office/drawing/2014/main" id="{14E1EDFC-62FE-448F-91DD-D5D486A0C0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306395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Stories with children experiencing homelessness</a:t>
            </a:r>
          </a:p>
        </p:txBody>
      </p:sp>
      <p:sp>
        <p:nvSpPr>
          <p:cNvPr id="3" name="Content Placeholder 2"/>
          <p:cNvSpPr>
            <a:spLocks noGrp="1"/>
          </p:cNvSpPr>
          <p:nvPr>
            <p:ph idx="1"/>
          </p:nvPr>
        </p:nvSpPr>
        <p:spPr/>
        <p:txBody>
          <a:bodyPr/>
          <a:lstStyle/>
          <a:p>
            <a:r>
              <a:rPr lang="en-US" dirty="0" err="1"/>
              <a:t>Juchniewicz</a:t>
            </a:r>
            <a:r>
              <a:rPr lang="en-US" dirty="0"/>
              <a:t> (2012) found that:</a:t>
            </a:r>
          </a:p>
          <a:p>
            <a:pPr lvl="1"/>
            <a:r>
              <a:rPr lang="en-US" dirty="0"/>
              <a:t>Reading and writing provided control for those experiencing homelessness</a:t>
            </a:r>
          </a:p>
          <a:p>
            <a:pPr lvl="1"/>
            <a:r>
              <a:rPr lang="en-US" dirty="0"/>
              <a:t>Learned the value of their own personal stories</a:t>
            </a:r>
          </a:p>
          <a:p>
            <a:pPr lvl="1"/>
            <a:r>
              <a:rPr lang="en-US" dirty="0"/>
              <a:t>Created order in their lives with literacy tools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240881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1412" y="381000"/>
            <a:ext cx="9750425" cy="5384800"/>
          </a:xfrm>
        </p:spPr>
        <p:txBody>
          <a:bodyPr>
            <a:normAutofit lnSpcReduction="10000"/>
          </a:bodyPr>
          <a:lstStyle/>
          <a:p>
            <a:pPr marL="0" indent="0" algn="ctr">
              <a:buNone/>
            </a:pPr>
            <a:r>
              <a:rPr lang="en-US" dirty="0"/>
              <a:t>“Zora’s story… wasn’t a lie.  It was her way of making things make sense, </a:t>
            </a:r>
            <a:r>
              <a:rPr lang="en-US" sz="3200" dirty="0"/>
              <a:t>explaining our lives through a story</a:t>
            </a:r>
            <a:r>
              <a:rPr lang="en-US" dirty="0"/>
              <a:t>.  And just as </a:t>
            </a:r>
            <a:r>
              <a:rPr lang="en-US" sz="3200" dirty="0"/>
              <a:t>stories guard the pictures of the selves and the worlds we cherish most</a:t>
            </a:r>
            <a:r>
              <a:rPr lang="en-US" dirty="0"/>
              <a:t>, sometimes we have to defend our stories.”</a:t>
            </a:r>
          </a:p>
          <a:p>
            <a:pPr marL="0" indent="0" algn="ctr">
              <a:buNone/>
            </a:pPr>
            <a:endParaRPr lang="en-US" dirty="0"/>
          </a:p>
          <a:p>
            <a:pPr marL="0" indent="0" algn="ctr">
              <a:buNone/>
            </a:pPr>
            <a:r>
              <a:rPr lang="en-US" dirty="0"/>
              <a:t>“Zora had made me a story out of </a:t>
            </a:r>
            <a:r>
              <a:rPr lang="en-US" sz="3200" dirty="0"/>
              <a:t>events that were too huge and too frightening for me to hold</a:t>
            </a:r>
            <a:r>
              <a:rPr lang="en-US" dirty="0"/>
              <a:t>.  She had put them neatly into places that let me step back and </a:t>
            </a:r>
            <a:r>
              <a:rPr lang="en-US" sz="3600" dirty="0"/>
              <a:t>see them, name them, understand them, and do something about them</a:t>
            </a:r>
            <a:r>
              <a:rPr lang="en-US" dirty="0"/>
              <a:t>.”</a:t>
            </a:r>
          </a:p>
          <a:p>
            <a:pPr marL="0" indent="0">
              <a:buNone/>
            </a:pPr>
            <a:r>
              <a:rPr lang="en-US" dirty="0"/>
              <a:t>				-Zora &amp; Me by T.R. Simon &amp; </a:t>
            </a:r>
            <a:r>
              <a:rPr lang="en-US" dirty="0" err="1"/>
              <a:t>Victora</a:t>
            </a:r>
            <a:r>
              <a:rPr lang="en-US" dirty="0"/>
              <a:t> Bond</a:t>
            </a:r>
          </a:p>
        </p:txBody>
      </p:sp>
    </p:spTree>
    <p:extLst>
      <p:ext uri="{BB962C8B-B14F-4D97-AF65-F5344CB8AC3E}">
        <p14:creationId xmlns:p14="http://schemas.microsoft.com/office/powerpoint/2010/main" val="172064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Stories to Improve Literacy</a:t>
            </a:r>
          </a:p>
        </p:txBody>
      </p:sp>
      <p:sp>
        <p:nvSpPr>
          <p:cNvPr id="5" name="Text Placeholder 4"/>
          <p:cNvSpPr>
            <a:spLocks noGrp="1"/>
          </p:cNvSpPr>
          <p:nvPr>
            <p:ph type="body" idx="1"/>
          </p:nvPr>
        </p:nvSpPr>
        <p:spPr/>
        <p:txBody>
          <a:bodyPr/>
          <a:lstStyle/>
          <a:p>
            <a:r>
              <a:rPr lang="en-US" dirty="0"/>
              <a:t>“This is a great movie, isn’t it?”</a:t>
            </a:r>
          </a:p>
        </p:txBody>
      </p:sp>
      <p:pic>
        <p:nvPicPr>
          <p:cNvPr id="14" name="Picture 13">
            <a:extLst>
              <a:ext uri="{FF2B5EF4-FFF2-40B4-BE49-F238E27FC236}">
                <a16:creationId xmlns:a16="http://schemas.microsoft.com/office/drawing/2014/main" id="{34694AF4-04B0-41B7-80D7-750D3C5B0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8212" y="4038600"/>
            <a:ext cx="2106766" cy="2366964"/>
          </a:xfrm>
          <a:prstGeom prst="rect">
            <a:avLst/>
          </a:prstGeom>
        </p:spPr>
      </p:pic>
    </p:spTree>
    <p:extLst>
      <p:ext uri="{BB962C8B-B14F-4D97-AF65-F5344CB8AC3E}">
        <p14:creationId xmlns:p14="http://schemas.microsoft.com/office/powerpoint/2010/main" val="326830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143000"/>
            <a:ext cx="9600774" cy="710755"/>
          </a:xfrm>
        </p:spPr>
        <p:txBody>
          <a:bodyPr/>
          <a:lstStyle/>
          <a:p>
            <a:r>
              <a:rPr lang="en-US" dirty="0"/>
              <a:t>Think about a story that impacted you:</a:t>
            </a:r>
          </a:p>
        </p:txBody>
      </p:sp>
      <p:sp>
        <p:nvSpPr>
          <p:cNvPr id="3" name="Content Placeholder 2"/>
          <p:cNvSpPr>
            <a:spLocks noGrp="1"/>
          </p:cNvSpPr>
          <p:nvPr>
            <p:ph idx="1"/>
          </p:nvPr>
        </p:nvSpPr>
        <p:spPr/>
        <p:txBody>
          <a:bodyPr/>
          <a:lstStyle/>
          <a:p>
            <a:r>
              <a:rPr lang="en-US" dirty="0"/>
              <a:t>What was it about the story that drew you in?</a:t>
            </a:r>
          </a:p>
          <a:p>
            <a:r>
              <a:rPr lang="en-US" dirty="0"/>
              <a:t>Why did </a:t>
            </a:r>
            <a:r>
              <a:rPr lang="en-US" b="1" u="sng" dirty="0"/>
              <a:t>this</a:t>
            </a:r>
            <a:r>
              <a:rPr lang="en-US" dirty="0"/>
              <a:t> particular story have meaning for you?</a:t>
            </a:r>
          </a:p>
          <a:p>
            <a:r>
              <a:rPr lang="en-US" dirty="0"/>
              <a:t>Did it have to do with something that you were experiencing at a particular time?</a:t>
            </a:r>
          </a:p>
          <a:p>
            <a:r>
              <a:rPr lang="en-US" dirty="0"/>
              <a:t>What are the lingering effects the story had on you?</a:t>
            </a:r>
          </a:p>
          <a:p>
            <a:r>
              <a:rPr lang="en-US" dirty="0"/>
              <a:t>How does the story continue to affect you today?</a:t>
            </a:r>
          </a:p>
        </p:txBody>
      </p:sp>
      <p:pic>
        <p:nvPicPr>
          <p:cNvPr id="6" name="Picture 5">
            <a:extLst>
              <a:ext uri="{FF2B5EF4-FFF2-40B4-BE49-F238E27FC236}">
                <a16:creationId xmlns:a16="http://schemas.microsoft.com/office/drawing/2014/main" id="{BBF6CCCE-7D4C-4F5C-BCAC-1B634A825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212" y="4267200"/>
            <a:ext cx="6011968" cy="2477588"/>
          </a:xfrm>
          <a:prstGeom prst="rect">
            <a:avLst/>
          </a:prstGeom>
        </p:spPr>
      </p:pic>
    </p:spTree>
    <p:extLst>
      <p:ext uri="{BB962C8B-B14F-4D97-AF65-F5344CB8AC3E}">
        <p14:creationId xmlns:p14="http://schemas.microsoft.com/office/powerpoint/2010/main" val="322573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202" y="1219200"/>
            <a:ext cx="9600774" cy="634555"/>
          </a:xfrm>
        </p:spPr>
        <p:txBody>
          <a:bodyPr/>
          <a:lstStyle/>
          <a:p>
            <a:r>
              <a:rPr lang="en-US" dirty="0"/>
              <a:t>Power of reading with children… </a:t>
            </a:r>
          </a:p>
        </p:txBody>
      </p:sp>
      <p:sp>
        <p:nvSpPr>
          <p:cNvPr id="5" name="Content Placeholder 4"/>
          <p:cNvSpPr>
            <a:spLocks noGrp="1"/>
          </p:cNvSpPr>
          <p:nvPr>
            <p:ph idx="1"/>
          </p:nvPr>
        </p:nvSpPr>
        <p:spPr/>
        <p:txBody>
          <a:bodyPr/>
          <a:lstStyle/>
          <a:p>
            <a:r>
              <a:rPr lang="en-US" dirty="0"/>
              <a:t>The more we read, the more proficient readers we become</a:t>
            </a:r>
          </a:p>
          <a:p>
            <a:r>
              <a:rPr lang="en-US" dirty="0"/>
              <a:t>Those who read very little often have poor reading skills</a:t>
            </a:r>
          </a:p>
          <a:p>
            <a:r>
              <a:rPr lang="en-US" dirty="0"/>
              <a:t>Read something according to specific interests</a:t>
            </a:r>
          </a:p>
          <a:p>
            <a:r>
              <a:rPr lang="en-US" dirty="0"/>
              <a:t>Give them time to read</a:t>
            </a:r>
          </a:p>
          <a:p>
            <a:r>
              <a:rPr lang="en-US" dirty="0"/>
              <a:t>Make sure book matches reading level</a:t>
            </a:r>
          </a:p>
          <a:p>
            <a:r>
              <a:rPr lang="en-US" dirty="0"/>
              <a:t>One on one reading with them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67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hands on experiences to develop story skills </a:t>
            </a:r>
          </a:p>
        </p:txBody>
      </p:sp>
      <p:sp>
        <p:nvSpPr>
          <p:cNvPr id="3" name="Content Placeholder 2"/>
          <p:cNvSpPr>
            <a:spLocks noGrp="1"/>
          </p:cNvSpPr>
          <p:nvPr>
            <p:ph idx="1"/>
          </p:nvPr>
        </p:nvSpPr>
        <p:spPr/>
        <p:txBody>
          <a:bodyPr/>
          <a:lstStyle/>
          <a:p>
            <a:r>
              <a:rPr lang="en-US" dirty="0"/>
              <a:t>Start with a rough draft</a:t>
            </a:r>
          </a:p>
          <a:p>
            <a:r>
              <a:rPr lang="en-US" dirty="0"/>
              <a:t>Use story organizer to decide what elements are important</a:t>
            </a:r>
          </a:p>
          <a:p>
            <a:r>
              <a:rPr lang="en-US" dirty="0"/>
              <a:t>Don’t worry about spelling</a:t>
            </a:r>
          </a:p>
          <a:p>
            <a:r>
              <a:rPr lang="en-US" dirty="0"/>
              <a:t>Cross out instead of erasing so you have it if you change your mind</a:t>
            </a:r>
          </a:p>
          <a:p>
            <a:r>
              <a:rPr lang="en-US" dirty="0"/>
              <a:t>Create a clean copy</a:t>
            </a:r>
          </a:p>
          <a:p>
            <a:r>
              <a:rPr lang="en-US" dirty="0"/>
              <a:t>Offered opportunities for them to type writings on computer</a:t>
            </a:r>
          </a:p>
        </p:txBody>
      </p:sp>
      <p:pic>
        <p:nvPicPr>
          <p:cNvPr id="4" name="Picture 3">
            <a:extLst>
              <a:ext uri="{FF2B5EF4-FFF2-40B4-BE49-F238E27FC236}">
                <a16:creationId xmlns:a16="http://schemas.microsoft.com/office/drawing/2014/main" id="{25A550E8-FE63-46EE-970B-16936FB1A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225768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hands on experiences to develop story skills </a:t>
            </a:r>
          </a:p>
        </p:txBody>
      </p:sp>
      <p:sp>
        <p:nvSpPr>
          <p:cNvPr id="3" name="Content Placeholder 2"/>
          <p:cNvSpPr>
            <a:spLocks noGrp="1"/>
          </p:cNvSpPr>
          <p:nvPr>
            <p:ph idx="1"/>
          </p:nvPr>
        </p:nvSpPr>
        <p:spPr/>
        <p:txBody>
          <a:bodyPr>
            <a:normAutofit/>
          </a:bodyPr>
          <a:lstStyle/>
          <a:p>
            <a:r>
              <a:rPr lang="en-US" dirty="0"/>
              <a:t>Used a variety of field trips as a launch pad for writing about experiences</a:t>
            </a:r>
          </a:p>
          <a:p>
            <a:r>
              <a:rPr lang="en-US" dirty="0"/>
              <a:t>Trip to see </a:t>
            </a:r>
            <a:r>
              <a:rPr lang="en-US" dirty="0" err="1"/>
              <a:t>Rumplestiltskin</a:t>
            </a:r>
            <a:endParaRPr lang="en-US" dirty="0"/>
          </a:p>
          <a:p>
            <a:pPr lvl="1"/>
            <a:r>
              <a:rPr lang="en-US" dirty="0"/>
              <a:t>Many of the children had not read the fairy tale</a:t>
            </a:r>
          </a:p>
          <a:p>
            <a:pPr lvl="1"/>
            <a:r>
              <a:rPr lang="en-US" dirty="0"/>
              <a:t>Opportunity to look at it in a book as related to what they had seen</a:t>
            </a:r>
          </a:p>
          <a:p>
            <a:r>
              <a:rPr lang="en-US" dirty="0"/>
              <a:t>Science program came in with various activities including electricity &amp; fossils</a:t>
            </a:r>
          </a:p>
          <a:p>
            <a:r>
              <a:rPr lang="en-US" dirty="0"/>
              <a:t>Art program to create therapeutic art projects</a:t>
            </a:r>
          </a:p>
          <a:p>
            <a:r>
              <a:rPr lang="en-US" dirty="0"/>
              <a:t>Programs with library</a:t>
            </a:r>
          </a:p>
        </p:txBody>
      </p:sp>
      <p:pic>
        <p:nvPicPr>
          <p:cNvPr id="5" name="Picture 4">
            <a:extLst>
              <a:ext uri="{FF2B5EF4-FFF2-40B4-BE49-F238E27FC236}">
                <a16:creationId xmlns:a16="http://schemas.microsoft.com/office/drawing/2014/main" id="{BC131C19-EF86-4C1E-BF83-947603184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976" y="2743200"/>
            <a:ext cx="3810000" cy="3810000"/>
          </a:xfrm>
          <a:prstGeom prst="rect">
            <a:avLst/>
          </a:prstGeom>
        </p:spPr>
      </p:pic>
    </p:spTree>
    <p:extLst>
      <p:ext uri="{BB962C8B-B14F-4D97-AF65-F5344CB8AC3E}">
        <p14:creationId xmlns:p14="http://schemas.microsoft.com/office/powerpoint/2010/main" val="22083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19200"/>
            <a:ext cx="9600774" cy="634555"/>
          </a:xfrm>
        </p:spPr>
        <p:txBody>
          <a:bodyPr/>
          <a:lstStyle/>
          <a:p>
            <a:r>
              <a:rPr lang="en-US" dirty="0"/>
              <a:t>Clarify for comprehension</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5400" dirty="0"/>
              <a:t>The large ball crashed right through the table because it was made of Styrofoam.</a:t>
            </a:r>
          </a:p>
          <a:p>
            <a:pPr marL="0" indent="0" algn="ctr">
              <a:buNone/>
            </a:pPr>
            <a:r>
              <a:rPr lang="en-US" sz="4000" dirty="0"/>
              <a:t>What was made of Styrofoam,</a:t>
            </a:r>
          </a:p>
          <a:p>
            <a:pPr marL="0" indent="0" algn="ctr">
              <a:buNone/>
            </a:pPr>
            <a:r>
              <a:rPr lang="en-US" sz="4000" dirty="0"/>
              <a:t>the large ball or the table?</a:t>
            </a:r>
          </a:p>
        </p:txBody>
      </p:sp>
      <p:pic>
        <p:nvPicPr>
          <p:cNvPr id="4" name="Picture 3">
            <a:extLst>
              <a:ext uri="{FF2B5EF4-FFF2-40B4-BE49-F238E27FC236}">
                <a16:creationId xmlns:a16="http://schemas.microsoft.com/office/drawing/2014/main" id="{BF903841-5BF3-4651-B0A0-FF1899F4A7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112954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95400"/>
            <a:ext cx="9600774" cy="558355"/>
          </a:xfrm>
        </p:spPr>
        <p:txBody>
          <a:bodyPr/>
          <a:lstStyle/>
          <a:p>
            <a:r>
              <a:rPr lang="en-US" dirty="0"/>
              <a:t>Clarify for comprehension</a:t>
            </a:r>
          </a:p>
        </p:txBody>
      </p:sp>
      <p:sp>
        <p:nvSpPr>
          <p:cNvPr id="3" name="Content Placeholder 2"/>
          <p:cNvSpPr>
            <a:spLocks noGrp="1"/>
          </p:cNvSpPr>
          <p:nvPr>
            <p:ph idx="1"/>
          </p:nvPr>
        </p:nvSpPr>
        <p:spPr/>
        <p:txBody>
          <a:bodyPr/>
          <a:lstStyle/>
          <a:p>
            <a:r>
              <a:rPr lang="en-US" dirty="0"/>
              <a:t>Vocabulary is fluid</a:t>
            </a:r>
          </a:p>
          <a:p>
            <a:pPr lvl="1"/>
            <a:r>
              <a:rPr lang="en-US" dirty="0"/>
              <a:t>Different meanings for different people at different times</a:t>
            </a:r>
          </a:p>
          <a:p>
            <a:pPr lvl="1"/>
            <a:r>
              <a:rPr lang="en-US" dirty="0"/>
              <a:t>Culture also plays a role in how we use and understand language</a:t>
            </a:r>
          </a:p>
          <a:p>
            <a:pPr lvl="1"/>
            <a:r>
              <a:rPr lang="en-US" dirty="0"/>
              <a:t>Prior knowledge influences our ability to make inference</a:t>
            </a:r>
          </a:p>
          <a:p>
            <a:r>
              <a:rPr lang="en-US" dirty="0"/>
              <a:t>“Tell me what happened in that story”</a:t>
            </a:r>
          </a:p>
          <a:p>
            <a:pPr lvl="1"/>
            <a:r>
              <a:rPr lang="en-US" dirty="0"/>
              <a:t>If retell is inaccurate, they really did not get the meaning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6680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95400"/>
            <a:ext cx="9600774" cy="558355"/>
          </a:xfrm>
        </p:spPr>
        <p:txBody>
          <a:bodyPr/>
          <a:lstStyle/>
          <a:p>
            <a:r>
              <a:rPr lang="en-US" dirty="0"/>
              <a:t>Clarify for comprehension</a:t>
            </a:r>
          </a:p>
        </p:txBody>
      </p:sp>
      <p:sp>
        <p:nvSpPr>
          <p:cNvPr id="3" name="Content Placeholder 2"/>
          <p:cNvSpPr>
            <a:spLocks noGrp="1"/>
          </p:cNvSpPr>
          <p:nvPr>
            <p:ph idx="1"/>
          </p:nvPr>
        </p:nvSpPr>
        <p:spPr/>
        <p:txBody>
          <a:bodyPr>
            <a:normAutofit/>
          </a:bodyPr>
          <a:lstStyle/>
          <a:p>
            <a:r>
              <a:rPr lang="en-US" dirty="0" err="1"/>
              <a:t>Beezus</a:t>
            </a:r>
            <a:r>
              <a:rPr lang="en-US" dirty="0"/>
              <a:t> and Ramona written in 1955 from 9 year old </a:t>
            </a:r>
            <a:r>
              <a:rPr lang="en-US" dirty="0" err="1"/>
              <a:t>Beezus</a:t>
            </a:r>
            <a:r>
              <a:rPr lang="en-US" dirty="0"/>
              <a:t>’ point-of-view</a:t>
            </a:r>
          </a:p>
          <a:p>
            <a:pPr lvl="1"/>
            <a:r>
              <a:rPr lang="en-US" dirty="0"/>
              <a:t>Her little sister was playing the mouth organ</a:t>
            </a:r>
          </a:p>
          <a:p>
            <a:pPr lvl="2"/>
            <a:r>
              <a:rPr lang="en-US" dirty="0"/>
              <a:t>Why would she have an organ in her mouth?</a:t>
            </a:r>
          </a:p>
          <a:p>
            <a:pPr lvl="2"/>
            <a:r>
              <a:rPr lang="en-US" dirty="0"/>
              <a:t>My teacher said an organ is a heart, liver, or kidney</a:t>
            </a:r>
          </a:p>
          <a:p>
            <a:pPr lvl="1"/>
            <a:r>
              <a:rPr lang="en-US" dirty="0"/>
              <a:t>She was embroidering a steaming tea kettle</a:t>
            </a:r>
          </a:p>
          <a:p>
            <a:pPr lvl="2"/>
            <a:r>
              <a:rPr lang="en-US" dirty="0"/>
              <a:t>What is embroidering?</a:t>
            </a:r>
          </a:p>
          <a:p>
            <a:pPr lvl="2"/>
            <a:r>
              <a:rPr lang="en-US" dirty="0"/>
              <a:t>Does she know what a steaming tea kettle is?</a:t>
            </a:r>
          </a:p>
          <a:p>
            <a:pPr lvl="1"/>
            <a:r>
              <a:rPr lang="en-US" dirty="0"/>
              <a:t>When we don’t understand what is happening, and have no one to help us, it can be easy to just stop!</a:t>
            </a:r>
          </a:p>
        </p:txBody>
      </p:sp>
      <p:pic>
        <p:nvPicPr>
          <p:cNvPr id="5" name="Picture 4">
            <a:extLst>
              <a:ext uri="{FF2B5EF4-FFF2-40B4-BE49-F238E27FC236}">
                <a16:creationId xmlns:a16="http://schemas.microsoft.com/office/drawing/2014/main" id="{D9ECE973-396F-4618-B356-51454ADE1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7212" y="2286000"/>
            <a:ext cx="2058683" cy="2385764"/>
          </a:xfrm>
          <a:prstGeom prst="rect">
            <a:avLst/>
          </a:prstGeom>
        </p:spPr>
      </p:pic>
    </p:spTree>
    <p:extLst>
      <p:ext uri="{BB962C8B-B14F-4D97-AF65-F5344CB8AC3E}">
        <p14:creationId xmlns:p14="http://schemas.microsoft.com/office/powerpoint/2010/main" val="100530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19200"/>
            <a:ext cx="9600774" cy="634555"/>
          </a:xfrm>
        </p:spPr>
        <p:txBody>
          <a:bodyPr/>
          <a:lstStyle/>
          <a:p>
            <a:r>
              <a:rPr lang="en-US" dirty="0"/>
              <a:t>Being sensitive to culture… </a:t>
            </a:r>
          </a:p>
        </p:txBody>
      </p:sp>
      <p:sp>
        <p:nvSpPr>
          <p:cNvPr id="3" name="Content Placeholder 2"/>
          <p:cNvSpPr>
            <a:spLocks noGrp="1"/>
          </p:cNvSpPr>
          <p:nvPr>
            <p:ph idx="1"/>
          </p:nvPr>
        </p:nvSpPr>
        <p:spPr/>
        <p:txBody>
          <a:bodyPr/>
          <a:lstStyle/>
          <a:p>
            <a:r>
              <a:rPr lang="en-US" dirty="0"/>
              <a:t>“Next we play with basketball try to put it in the garbage can.  That was awesome but everybody was acting a fool.”</a:t>
            </a:r>
          </a:p>
          <a:p>
            <a:r>
              <a:rPr lang="en-US" dirty="0"/>
              <a:t>“He was going hard rapping like he had a rap scar.  Rapping to beauty like we going to a feast.  He was going to </a:t>
            </a:r>
            <a:r>
              <a:rPr lang="en-US" dirty="0" err="1"/>
              <a:t>feasty</a:t>
            </a:r>
            <a:r>
              <a:rPr lang="en-US" dirty="0"/>
              <a:t>.  We went to the gym.  He was right there.  It got a little scary and hairy.”</a:t>
            </a:r>
          </a:p>
        </p:txBody>
      </p:sp>
      <p:pic>
        <p:nvPicPr>
          <p:cNvPr id="4" name="Picture 3">
            <a:extLst>
              <a:ext uri="{FF2B5EF4-FFF2-40B4-BE49-F238E27FC236}">
                <a16:creationId xmlns:a16="http://schemas.microsoft.com/office/drawing/2014/main" id="{B5CD9531-EEC2-4DFD-85CA-B49F36778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42575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95400"/>
            <a:ext cx="9600774" cy="558355"/>
          </a:xfrm>
        </p:spPr>
        <p:txBody>
          <a:bodyPr/>
          <a:lstStyle/>
          <a:p>
            <a:r>
              <a:rPr lang="en-US" dirty="0"/>
              <a:t>hands on experiences develop story skills</a:t>
            </a:r>
          </a:p>
        </p:txBody>
      </p:sp>
      <p:sp>
        <p:nvSpPr>
          <p:cNvPr id="3" name="Content Placeholder 2"/>
          <p:cNvSpPr>
            <a:spLocks noGrp="1"/>
          </p:cNvSpPr>
          <p:nvPr>
            <p:ph idx="1"/>
          </p:nvPr>
        </p:nvSpPr>
        <p:spPr/>
        <p:txBody>
          <a:bodyPr/>
          <a:lstStyle/>
          <a:p>
            <a:r>
              <a:rPr lang="en-US" dirty="0"/>
              <a:t>Allowed children at shelter to plant different seeds</a:t>
            </a:r>
          </a:p>
          <a:p>
            <a:r>
              <a:rPr lang="en-US" dirty="0"/>
              <a:t>Each week they used pages to record the progress of the seeds</a:t>
            </a:r>
          </a:p>
          <a:p>
            <a:r>
              <a:rPr lang="en-US" dirty="0"/>
              <a:t>Both drawings and describing what they watched</a:t>
            </a:r>
          </a:p>
          <a:p>
            <a:pPr lvl="1"/>
            <a:r>
              <a:rPr lang="en-US" dirty="0"/>
              <a:t>“I planted beans, and beans healthy for you, make your bones strong, and you could run fast and you will be excited.”</a:t>
            </a:r>
          </a:p>
        </p:txBody>
      </p:sp>
      <p:pic>
        <p:nvPicPr>
          <p:cNvPr id="4" name="Picture 3">
            <a:extLst>
              <a:ext uri="{FF2B5EF4-FFF2-40B4-BE49-F238E27FC236}">
                <a16:creationId xmlns:a16="http://schemas.microsoft.com/office/drawing/2014/main" id="{6DBE5EAE-2FD0-4B19-90E2-2C94050EC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390741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19200"/>
            <a:ext cx="9600774" cy="634555"/>
          </a:xfrm>
        </p:spPr>
        <p:txBody>
          <a:bodyPr/>
          <a:lstStyle/>
          <a:p>
            <a:r>
              <a:rPr lang="en-US" dirty="0"/>
              <a:t>Being patient is important… </a:t>
            </a:r>
          </a:p>
        </p:txBody>
      </p:sp>
      <p:sp>
        <p:nvSpPr>
          <p:cNvPr id="3" name="Content Placeholder 2"/>
          <p:cNvSpPr>
            <a:spLocks noGrp="1"/>
          </p:cNvSpPr>
          <p:nvPr>
            <p:ph idx="1"/>
          </p:nvPr>
        </p:nvSpPr>
        <p:spPr/>
        <p:txBody>
          <a:bodyPr/>
          <a:lstStyle/>
          <a:p>
            <a:r>
              <a:rPr lang="en-US" dirty="0"/>
              <a:t>“Thank you for being patient with me when you helping me with the bracelets and the necklace.  I loved it, and I hope we could do it again.”</a:t>
            </a:r>
          </a:p>
          <a:p>
            <a:r>
              <a:rPr lang="en-US" dirty="0"/>
              <a:t>“It was fun, but the mask was fun with the glitter it was everywhere on your hair and stuff that I still need glitter  That was fun.  You told me no more glitter because I put it everywhere so thank you.”</a:t>
            </a:r>
          </a:p>
        </p:txBody>
      </p:sp>
      <p:pic>
        <p:nvPicPr>
          <p:cNvPr id="4" name="Picture 3">
            <a:extLst>
              <a:ext uri="{FF2B5EF4-FFF2-40B4-BE49-F238E27FC236}">
                <a16:creationId xmlns:a16="http://schemas.microsoft.com/office/drawing/2014/main" id="{5431337E-7CFC-43CA-A729-A73146687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12450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95400"/>
            <a:ext cx="9600774" cy="558355"/>
          </a:xfrm>
        </p:spPr>
        <p:txBody>
          <a:bodyPr/>
          <a:lstStyle/>
          <a:p>
            <a:r>
              <a:rPr lang="en-US" dirty="0"/>
              <a:t>Developing partnerships</a:t>
            </a:r>
          </a:p>
        </p:txBody>
      </p:sp>
      <p:sp>
        <p:nvSpPr>
          <p:cNvPr id="3" name="Content Placeholder 2"/>
          <p:cNvSpPr>
            <a:spLocks noGrp="1"/>
          </p:cNvSpPr>
          <p:nvPr>
            <p:ph idx="1"/>
          </p:nvPr>
        </p:nvSpPr>
        <p:spPr/>
        <p:txBody>
          <a:bodyPr>
            <a:normAutofit lnSpcReduction="10000"/>
          </a:bodyPr>
          <a:lstStyle/>
          <a:p>
            <a:r>
              <a:rPr lang="en-US" dirty="0"/>
              <a:t>Ceramics studio: “I loved the ceramics that we did.  It was so fun.  I can’t wait to see my teacup.  Mr. Luke was a gentleman with the colors.  Thank you for coming here to do the ceramics with us.” </a:t>
            </a:r>
          </a:p>
          <a:p>
            <a:r>
              <a:rPr lang="en-US" dirty="0"/>
              <a:t>Going to the farm: “Today we went to a farm.  We picked blueberries.  I picked two basketfuls.  After we finished, we went on a tour of the farm.  I got a chance to feed some animals.  Once the tour was finished we ate lunch.  </a:t>
            </a:r>
            <a:r>
              <a:rPr lang="en-US" dirty="0" err="1"/>
              <a:t>Lonell</a:t>
            </a:r>
            <a:r>
              <a:rPr lang="en-US" dirty="0"/>
              <a:t>, our bus driver, went over to see a goat, cow, chickens and a rooster.  </a:t>
            </a:r>
          </a:p>
          <a:p>
            <a:r>
              <a:rPr lang="en-US" dirty="0"/>
              <a:t>Origami: “She can do origami and we made a piano we made a box we made a boat we made a hat and we made a kite.</a:t>
            </a:r>
          </a:p>
        </p:txBody>
      </p:sp>
      <p:pic>
        <p:nvPicPr>
          <p:cNvPr id="4" name="Picture 3">
            <a:extLst>
              <a:ext uri="{FF2B5EF4-FFF2-40B4-BE49-F238E27FC236}">
                <a16:creationId xmlns:a16="http://schemas.microsoft.com/office/drawing/2014/main" id="{410B1BA4-CD31-446B-BDD9-E5777957B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141181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143000"/>
            <a:ext cx="9600774" cy="710755"/>
          </a:xfrm>
        </p:spPr>
        <p:txBody>
          <a:bodyPr/>
          <a:lstStyle/>
          <a:p>
            <a:r>
              <a:rPr lang="en-US" dirty="0"/>
              <a:t>Why do we need stories?</a:t>
            </a:r>
          </a:p>
        </p:txBody>
      </p:sp>
      <p:sp>
        <p:nvSpPr>
          <p:cNvPr id="3" name="Content Placeholder 2"/>
          <p:cNvSpPr>
            <a:spLocks noGrp="1"/>
          </p:cNvSpPr>
          <p:nvPr>
            <p:ph idx="1"/>
          </p:nvPr>
        </p:nvSpPr>
        <p:spPr/>
        <p:txBody>
          <a:bodyPr>
            <a:normAutofit fontScale="92500" lnSpcReduction="20000"/>
          </a:bodyPr>
          <a:lstStyle/>
          <a:p>
            <a:r>
              <a:rPr lang="en-US" dirty="0"/>
              <a:t>Our brains are captive to a good story</a:t>
            </a:r>
          </a:p>
          <a:p>
            <a:r>
              <a:rPr lang="en-US" dirty="0"/>
              <a:t>Connect us to friends and family</a:t>
            </a:r>
          </a:p>
          <a:p>
            <a:r>
              <a:rPr lang="en-US" dirty="0"/>
              <a:t>Bring us comfort </a:t>
            </a:r>
          </a:p>
          <a:p>
            <a:r>
              <a:rPr lang="en-US" dirty="0"/>
              <a:t>Give us meaning</a:t>
            </a:r>
          </a:p>
          <a:p>
            <a:r>
              <a:rPr lang="en-US" dirty="0"/>
              <a:t>Provide us hope and healing</a:t>
            </a:r>
          </a:p>
          <a:p>
            <a:r>
              <a:rPr lang="en-US" dirty="0"/>
              <a:t>When they touch our hearts:</a:t>
            </a:r>
          </a:p>
          <a:p>
            <a:pPr lvl="1"/>
            <a:r>
              <a:rPr lang="en-US" dirty="0"/>
              <a:t>We embrace them</a:t>
            </a:r>
          </a:p>
          <a:p>
            <a:pPr lvl="1"/>
            <a:r>
              <a:rPr lang="en-US" dirty="0"/>
              <a:t>They stay with us</a:t>
            </a:r>
          </a:p>
          <a:p>
            <a:r>
              <a:rPr lang="en-US" dirty="0"/>
              <a:t>Who would we be without stories?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84795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914400"/>
            <a:ext cx="9676131" cy="903478"/>
          </a:xfrm>
        </p:spPr>
        <p:txBody>
          <a:bodyPr>
            <a:normAutofit fontScale="90000"/>
          </a:bodyPr>
          <a:lstStyle/>
          <a:p>
            <a:r>
              <a:rPr lang="en-US" dirty="0"/>
              <a:t>Writing as a coping skill </a:t>
            </a:r>
            <a:br>
              <a:rPr lang="en-US" dirty="0"/>
            </a:br>
            <a:r>
              <a:rPr lang="en-US" dirty="0"/>
              <a:t>expressing thoughts and feelings</a:t>
            </a:r>
          </a:p>
        </p:txBody>
      </p:sp>
      <p:sp>
        <p:nvSpPr>
          <p:cNvPr id="3" name="Content Placeholder 2"/>
          <p:cNvSpPr>
            <a:spLocks noGrp="1"/>
          </p:cNvSpPr>
          <p:nvPr>
            <p:ph idx="1"/>
          </p:nvPr>
        </p:nvSpPr>
        <p:spPr/>
        <p:txBody>
          <a:bodyPr/>
          <a:lstStyle/>
          <a:p>
            <a:r>
              <a:rPr lang="en-US" dirty="0"/>
              <a:t>“I need help sometime and I go to the learning center every day and I have a mom who help me when I need help sometime.”</a:t>
            </a:r>
          </a:p>
          <a:p>
            <a:r>
              <a:rPr lang="en-US" dirty="0"/>
              <a:t>“I liked learning about electricity this week.  It tickled a lot when I got shocked”</a:t>
            </a:r>
          </a:p>
          <a:p>
            <a:r>
              <a:rPr lang="en-US" dirty="0"/>
              <a:t>“Ms. Abby why you have to be so mean everyday”</a:t>
            </a:r>
          </a:p>
          <a:p>
            <a:r>
              <a:rPr lang="en-US" dirty="0"/>
              <a:t>“Ms. Abbey I don’t need your help no more never and ever and never or ever”</a:t>
            </a:r>
          </a:p>
        </p:txBody>
      </p:sp>
      <p:pic>
        <p:nvPicPr>
          <p:cNvPr id="6" name="Picture 5">
            <a:extLst>
              <a:ext uri="{FF2B5EF4-FFF2-40B4-BE49-F238E27FC236}">
                <a16:creationId xmlns:a16="http://schemas.microsoft.com/office/drawing/2014/main" id="{BA000073-BADB-469D-ABFD-A163BF7DEF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33531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225551"/>
            <a:ext cx="9751060" cy="755649"/>
          </a:xfrm>
        </p:spPr>
        <p:txBody>
          <a:bodyPr/>
          <a:lstStyle/>
          <a:p>
            <a:r>
              <a:rPr lang="en-US" dirty="0"/>
              <a:t>What happened next…</a:t>
            </a:r>
          </a:p>
        </p:txBody>
      </p:sp>
      <p:sp>
        <p:nvSpPr>
          <p:cNvPr id="3" name="Content Placeholder 2"/>
          <p:cNvSpPr>
            <a:spLocks noGrp="1"/>
          </p:cNvSpPr>
          <p:nvPr>
            <p:ph idx="1"/>
          </p:nvPr>
        </p:nvSpPr>
        <p:spPr>
          <a:xfrm>
            <a:off x="1446212" y="1981200"/>
            <a:ext cx="9829799" cy="4089400"/>
          </a:xfrm>
        </p:spPr>
        <p:txBody>
          <a:bodyPr/>
          <a:lstStyle/>
          <a:p>
            <a:r>
              <a:rPr lang="en-US" dirty="0"/>
              <a:t>Development of writing as a coping skill</a:t>
            </a:r>
          </a:p>
          <a:p>
            <a:r>
              <a:rPr lang="en-US" dirty="0"/>
              <a:t>Desire to write about experiences</a:t>
            </a:r>
          </a:p>
          <a:p>
            <a:r>
              <a:rPr lang="en-US" dirty="0"/>
              <a:t>“I went to a cookout with my family.  We had fun with each other and me and my two cousins went to catch some light bug and we went to see the fireworks.”</a:t>
            </a:r>
          </a:p>
          <a:p>
            <a:r>
              <a:rPr lang="en-US" dirty="0"/>
              <a:t>Journals to children experiencing homelessness</a:t>
            </a:r>
          </a:p>
          <a:p>
            <a:r>
              <a:rPr lang="en-US" dirty="0"/>
              <a:t>Writing things for other people</a:t>
            </a:r>
          </a:p>
          <a:p>
            <a:pPr lvl="1"/>
            <a:r>
              <a:rPr lang="en-US" dirty="0"/>
              <a:t>“Miss Leslie you’re the best cooker in the whole wide world.”</a:t>
            </a:r>
          </a:p>
        </p:txBody>
      </p:sp>
      <p:pic>
        <p:nvPicPr>
          <p:cNvPr id="4" name="Picture 3">
            <a:extLst>
              <a:ext uri="{FF2B5EF4-FFF2-40B4-BE49-F238E27FC236}">
                <a16:creationId xmlns:a16="http://schemas.microsoft.com/office/drawing/2014/main" id="{BB4AA1E0-FDD7-48BA-A6E6-205F628CD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3255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relationships </a:t>
            </a:r>
            <a:br>
              <a:rPr lang="en-US" dirty="0"/>
            </a:br>
            <a:r>
              <a:rPr lang="en-US" dirty="0"/>
              <a:t>with local libraries</a:t>
            </a:r>
          </a:p>
        </p:txBody>
      </p:sp>
      <p:sp>
        <p:nvSpPr>
          <p:cNvPr id="3" name="Content Placeholder 2"/>
          <p:cNvSpPr>
            <a:spLocks noGrp="1"/>
          </p:cNvSpPr>
          <p:nvPr>
            <p:ph idx="1"/>
          </p:nvPr>
        </p:nvSpPr>
        <p:spPr>
          <a:xfrm>
            <a:off x="1451201" y="1853754"/>
            <a:ext cx="9518741" cy="4216845"/>
          </a:xfrm>
        </p:spPr>
        <p:txBody>
          <a:bodyPr/>
          <a:lstStyle/>
          <a:p>
            <a:r>
              <a:rPr lang="en-US" dirty="0"/>
              <a:t>Summer reading programs or after school programs</a:t>
            </a:r>
          </a:p>
          <a:p>
            <a:r>
              <a:rPr lang="en-US" dirty="0"/>
              <a:t>Are there programs that they can bring to you?</a:t>
            </a:r>
          </a:p>
          <a:p>
            <a:r>
              <a:rPr lang="en-US" dirty="0"/>
              <a:t>Help children to learn to access resources at the library</a:t>
            </a:r>
          </a:p>
          <a:p>
            <a:endParaRPr lang="en-US" dirty="0"/>
          </a:p>
        </p:txBody>
      </p:sp>
      <p:pic>
        <p:nvPicPr>
          <p:cNvPr id="4" name="Picture 3">
            <a:extLst>
              <a:ext uri="{FF2B5EF4-FFF2-40B4-BE49-F238E27FC236}">
                <a16:creationId xmlns:a16="http://schemas.microsoft.com/office/drawing/2014/main" id="{E14D490D-3F42-457A-AC69-9FAFCEE77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13822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95400"/>
            <a:ext cx="9600774" cy="558355"/>
          </a:xfrm>
        </p:spPr>
        <p:txBody>
          <a:bodyPr/>
          <a:lstStyle/>
          <a:p>
            <a:r>
              <a:rPr lang="en-US" dirty="0"/>
              <a:t>Ways to help children access books:</a:t>
            </a:r>
          </a:p>
        </p:txBody>
      </p:sp>
      <p:sp>
        <p:nvSpPr>
          <p:cNvPr id="3" name="Content Placeholder 2"/>
          <p:cNvSpPr>
            <a:spLocks noGrp="1"/>
          </p:cNvSpPr>
          <p:nvPr>
            <p:ph idx="1"/>
          </p:nvPr>
        </p:nvSpPr>
        <p:spPr/>
        <p:txBody>
          <a:bodyPr/>
          <a:lstStyle/>
          <a:p>
            <a:r>
              <a:rPr lang="en-US" dirty="0"/>
              <a:t>Access to books is key to successful reading development</a:t>
            </a:r>
          </a:p>
          <a:p>
            <a:r>
              <a:rPr lang="en-US" dirty="0"/>
              <a:t>Reading programs at libraries may give books away</a:t>
            </a:r>
          </a:p>
          <a:p>
            <a:r>
              <a:rPr lang="en-US" dirty="0"/>
              <a:t>RIF (Reading is Fundamental)</a:t>
            </a:r>
          </a:p>
          <a:p>
            <a:r>
              <a:rPr lang="en-US" dirty="0"/>
              <a:t>Have a book drive so you have books to give students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26240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33679"/>
            <a:ext cx="9600774" cy="620076"/>
          </a:xfrm>
        </p:spPr>
        <p:txBody>
          <a:bodyPr/>
          <a:lstStyle/>
          <a:p>
            <a:r>
              <a:rPr lang="en-US" dirty="0"/>
              <a:t>A final thought… </a:t>
            </a:r>
          </a:p>
        </p:txBody>
      </p:sp>
      <p:sp>
        <p:nvSpPr>
          <p:cNvPr id="3" name="Content Placeholder 2"/>
          <p:cNvSpPr>
            <a:spLocks noGrp="1"/>
          </p:cNvSpPr>
          <p:nvPr>
            <p:ph idx="1"/>
          </p:nvPr>
        </p:nvSpPr>
        <p:spPr/>
        <p:txBody>
          <a:bodyPr>
            <a:normAutofit fontScale="92500" lnSpcReduction="10000"/>
          </a:bodyPr>
          <a:lstStyle/>
          <a:p>
            <a:r>
              <a:rPr lang="en-US" dirty="0"/>
              <a:t>Killing Monsters: Why children need fantasy, super-heroes, and make-believe violence by Gerald Jones</a:t>
            </a:r>
          </a:p>
          <a:p>
            <a:r>
              <a:rPr lang="en-US" dirty="0"/>
              <a:t>Children need a place to become familiar with and control the emotions of anger and violence</a:t>
            </a:r>
          </a:p>
          <a:p>
            <a:r>
              <a:rPr lang="en-US" dirty="0"/>
              <a:t>Importance of distinguishing difference between what violent games mean to children and what they mean to adults</a:t>
            </a:r>
          </a:p>
          <a:p>
            <a:pPr lvl="1"/>
            <a:r>
              <a:rPr lang="en-US" dirty="0"/>
              <a:t>Adults often horrified with content</a:t>
            </a:r>
          </a:p>
          <a:p>
            <a:pPr lvl="1"/>
            <a:r>
              <a:rPr lang="en-US" dirty="0"/>
              <a:t>Children more interested in emotional meaning</a:t>
            </a:r>
          </a:p>
          <a:p>
            <a:r>
              <a:rPr lang="en-US" dirty="0"/>
              <a:t>“Children need to feel strong.  They need to feel powerful in the face of a scary, uncontrollable world.”</a:t>
            </a:r>
          </a:p>
        </p:txBody>
      </p:sp>
      <p:sp>
        <p:nvSpPr>
          <p:cNvPr id="4" name="TextBox 3"/>
          <p:cNvSpPr txBox="1"/>
          <p:nvPr/>
        </p:nvSpPr>
        <p:spPr>
          <a:xfrm>
            <a:off x="4570412" y="6248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291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19200"/>
            <a:ext cx="9600774" cy="634555"/>
          </a:xfrm>
        </p:spPr>
        <p:txBody>
          <a:bodyPr/>
          <a:lstStyle/>
          <a:p>
            <a:r>
              <a:rPr lang="en-US" dirty="0"/>
              <a:t>A final thought… </a:t>
            </a:r>
          </a:p>
        </p:txBody>
      </p:sp>
      <p:sp>
        <p:nvSpPr>
          <p:cNvPr id="3" name="Content Placeholder 2"/>
          <p:cNvSpPr>
            <a:spLocks noGrp="1"/>
          </p:cNvSpPr>
          <p:nvPr>
            <p:ph idx="1"/>
          </p:nvPr>
        </p:nvSpPr>
        <p:spPr>
          <a:xfrm>
            <a:off x="1451202" y="1853754"/>
            <a:ext cx="9518741" cy="4216845"/>
          </a:xfrm>
        </p:spPr>
        <p:txBody>
          <a:bodyPr>
            <a:normAutofit/>
          </a:bodyPr>
          <a:lstStyle/>
          <a:p>
            <a:r>
              <a:rPr lang="en-US" dirty="0"/>
              <a:t>The Scarred Heart: Understanding and Identifying Kids who Kill by Dr. Helen Smith</a:t>
            </a:r>
          </a:p>
          <a:p>
            <a:pPr lvl="1"/>
            <a:r>
              <a:rPr lang="en-US" dirty="0"/>
              <a:t>“Not one young person in my experience has ever been made violent by media influence. Young people who are already inclined to be violent do feel that violent media speaks to them.  A few do get dangerous ideas from it.  But more of them find it to be a way to deal with their rage.”</a:t>
            </a:r>
          </a:p>
          <a:p>
            <a:r>
              <a:rPr lang="en-US" dirty="0"/>
              <a:t>Studies often do not distinguish between different types of media content</a:t>
            </a:r>
          </a:p>
          <a:p>
            <a:pPr lvl="1"/>
            <a:r>
              <a:rPr lang="en-US" dirty="0"/>
              <a:t>Results same for those who watch Rugrats and Arthur as with violence</a:t>
            </a:r>
          </a:p>
          <a:p>
            <a:r>
              <a:rPr lang="en-US" dirty="0"/>
              <a:t>Story’s most important function is it’s emotional meaning</a:t>
            </a:r>
          </a:p>
          <a:p>
            <a:r>
              <a:rPr lang="en-US" dirty="0"/>
              <a:t>People best able to act in the face of violence are least horrified by it</a:t>
            </a:r>
          </a:p>
        </p:txBody>
      </p:sp>
      <p:pic>
        <p:nvPicPr>
          <p:cNvPr id="4" name="Picture 3">
            <a:extLst>
              <a:ext uri="{FF2B5EF4-FFF2-40B4-BE49-F238E27FC236}">
                <a16:creationId xmlns:a16="http://schemas.microsoft.com/office/drawing/2014/main" id="{BF2278A0-86D6-47B5-AD01-124188ACB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220442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6367" y="609600"/>
            <a:ext cx="9751060" cy="2413000"/>
          </a:xfrm>
        </p:spPr>
        <p:txBody>
          <a:bodyPr>
            <a:noAutofit/>
          </a:bodyPr>
          <a:lstStyle/>
          <a:p>
            <a:pPr marL="0" indent="0">
              <a:buNone/>
            </a:pPr>
            <a:r>
              <a:rPr lang="en-US" sz="2800" dirty="0"/>
              <a:t>Tell me a fact and I’ll remember;</a:t>
            </a:r>
          </a:p>
          <a:p>
            <a:pPr marL="0" indent="0">
              <a:buNone/>
            </a:pPr>
            <a:r>
              <a:rPr lang="en-US" sz="2800" dirty="0"/>
              <a:t>	Tell me a truth and I’ll believe;</a:t>
            </a:r>
          </a:p>
          <a:p>
            <a:pPr marL="0" indent="0">
              <a:buNone/>
            </a:pPr>
            <a:r>
              <a:rPr lang="en-US" sz="2800" dirty="0"/>
              <a:t>		Tell me a story and it will live in my heart forever.</a:t>
            </a:r>
          </a:p>
          <a:p>
            <a:pPr marL="0" indent="0">
              <a:buNone/>
            </a:pPr>
            <a:r>
              <a:rPr lang="en-US" sz="2800" dirty="0"/>
              <a:t>						-Proverb</a:t>
            </a:r>
          </a:p>
        </p:txBody>
      </p:sp>
      <p:pic>
        <p:nvPicPr>
          <p:cNvPr id="5" name="Picture 4">
            <a:extLst>
              <a:ext uri="{FF2B5EF4-FFF2-40B4-BE49-F238E27FC236}">
                <a16:creationId xmlns:a16="http://schemas.microsoft.com/office/drawing/2014/main" id="{2FEC8AF3-22B0-4F94-81BB-34208E25F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17" y="2667000"/>
            <a:ext cx="6248400" cy="3783313"/>
          </a:xfrm>
          <a:prstGeom prst="rect">
            <a:avLst/>
          </a:prstGeom>
        </p:spPr>
      </p:pic>
    </p:spTree>
    <p:extLst>
      <p:ext uri="{BB962C8B-B14F-4D97-AF65-F5344CB8AC3E}">
        <p14:creationId xmlns:p14="http://schemas.microsoft.com/office/powerpoint/2010/main" val="38296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143000"/>
            <a:ext cx="9600774" cy="710755"/>
          </a:xfrm>
        </p:spPr>
        <p:txBody>
          <a:bodyPr/>
          <a:lstStyle/>
          <a:p>
            <a:r>
              <a:rPr lang="en-US" dirty="0"/>
              <a:t>Questions</a:t>
            </a:r>
          </a:p>
        </p:txBody>
      </p:sp>
      <p:pic>
        <p:nvPicPr>
          <p:cNvPr id="5" name="Picture 4">
            <a:extLst>
              <a:ext uri="{FF2B5EF4-FFF2-40B4-BE49-F238E27FC236}">
                <a16:creationId xmlns:a16="http://schemas.microsoft.com/office/drawing/2014/main" id="{FAC7BBB2-2F1C-4A58-B54B-55ECB0481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612" y="2057400"/>
            <a:ext cx="4901333" cy="3716843"/>
          </a:xfrm>
          <a:prstGeom prst="rect">
            <a:avLst/>
          </a:prstGeom>
        </p:spPr>
      </p:pic>
    </p:spTree>
    <p:extLst>
      <p:ext uri="{BB962C8B-B14F-4D97-AF65-F5344CB8AC3E}">
        <p14:creationId xmlns:p14="http://schemas.microsoft.com/office/powerpoint/2010/main" val="125536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19200"/>
            <a:ext cx="9600774" cy="634555"/>
          </a:xfrm>
        </p:spPr>
        <p:txBody>
          <a:bodyPr/>
          <a:lstStyle/>
          <a:p>
            <a:r>
              <a:rPr lang="en-US" dirty="0"/>
              <a:t>Contact Information:</a:t>
            </a:r>
          </a:p>
        </p:txBody>
      </p:sp>
      <p:sp>
        <p:nvSpPr>
          <p:cNvPr id="3" name="Content Placeholder 2"/>
          <p:cNvSpPr>
            <a:spLocks noGrp="1"/>
          </p:cNvSpPr>
          <p:nvPr>
            <p:ph idx="1"/>
          </p:nvPr>
        </p:nvSpPr>
        <p:spPr>
          <a:xfrm>
            <a:off x="4265612" y="2015733"/>
            <a:ext cx="6786364" cy="3450613"/>
          </a:xfrm>
        </p:spPr>
        <p:txBody>
          <a:bodyPr/>
          <a:lstStyle/>
          <a:p>
            <a:pPr marL="0" indent="0">
              <a:buNone/>
            </a:pPr>
            <a:r>
              <a:rPr lang="en-US" sz="2400" dirty="0"/>
              <a:t>Abbey Wengerd: </a:t>
            </a:r>
            <a:r>
              <a:rPr lang="en-US" sz="2400" dirty="0">
                <a:hlinkClick r:id="rId2"/>
              </a:rPr>
              <a:t>awengerd@pittsburghmercy.org</a:t>
            </a:r>
            <a:r>
              <a:rPr lang="en-US" sz="2400" dirty="0"/>
              <a:t> </a:t>
            </a:r>
          </a:p>
          <a:p>
            <a:pPr marL="0" indent="0">
              <a:buNone/>
            </a:pPr>
            <a:r>
              <a:rPr lang="en-US" sz="2400" dirty="0"/>
              <a:t>Laura Wengerd: </a:t>
            </a:r>
            <a:r>
              <a:rPr lang="en-US" sz="2400" dirty="0">
                <a:hlinkClick r:id="rId3"/>
              </a:rPr>
              <a:t>wewlmw2@verizon.net</a:t>
            </a:r>
            <a:endParaRPr lang="en-US" sz="2400" dirty="0"/>
          </a:p>
          <a:p>
            <a:pPr marL="0" indent="0">
              <a:buNone/>
            </a:pPr>
            <a:endParaRPr lang="en-US" dirty="0"/>
          </a:p>
        </p:txBody>
      </p:sp>
      <p:pic>
        <p:nvPicPr>
          <p:cNvPr id="5" name="Picture 4">
            <a:extLst>
              <a:ext uri="{FF2B5EF4-FFF2-40B4-BE49-F238E27FC236}">
                <a16:creationId xmlns:a16="http://schemas.microsoft.com/office/drawing/2014/main" id="{E2D208E0-246A-410A-A4F2-EF8A6993F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212" y="2667000"/>
            <a:ext cx="2933700" cy="3429000"/>
          </a:xfrm>
          <a:prstGeom prst="rect">
            <a:avLst/>
          </a:prstGeom>
        </p:spPr>
      </p:pic>
    </p:spTree>
    <p:extLst>
      <p:ext uri="{BB962C8B-B14F-4D97-AF65-F5344CB8AC3E}">
        <p14:creationId xmlns:p14="http://schemas.microsoft.com/office/powerpoint/2010/main" val="333864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95400"/>
            <a:ext cx="9600774" cy="558355"/>
          </a:xfrm>
        </p:spPr>
        <p:txBody>
          <a:bodyPr/>
          <a:lstStyle/>
          <a:p>
            <a:r>
              <a:rPr lang="en-US" dirty="0"/>
              <a:t>References</a:t>
            </a:r>
          </a:p>
        </p:txBody>
      </p:sp>
      <p:sp>
        <p:nvSpPr>
          <p:cNvPr id="3" name="Content Placeholder 2"/>
          <p:cNvSpPr>
            <a:spLocks noGrp="1"/>
          </p:cNvSpPr>
          <p:nvPr>
            <p:ph idx="1"/>
          </p:nvPr>
        </p:nvSpPr>
        <p:spPr>
          <a:xfrm>
            <a:off x="912812" y="2015733"/>
            <a:ext cx="10591800" cy="3927867"/>
          </a:xfrm>
        </p:spPr>
        <p:txBody>
          <a:bodyPr>
            <a:normAutofit fontScale="92500" lnSpcReduction="10000"/>
          </a:bodyPr>
          <a:lstStyle/>
          <a:p>
            <a:r>
              <a:rPr lang="en-US" sz="1400" dirty="0"/>
              <a:t>Appel, M., Richter, T (2007). Persuasive effects of fictional narratives increase over time.  Med Psychology 10: 113-134. </a:t>
            </a:r>
          </a:p>
          <a:p>
            <a:r>
              <a:rPr lang="en-US" sz="1400" dirty="0" err="1"/>
              <a:t>Berns</a:t>
            </a:r>
            <a:r>
              <a:rPr lang="en-US" sz="1400" dirty="0"/>
              <a:t>, G., Blaine, K., </a:t>
            </a:r>
            <a:r>
              <a:rPr lang="en-US" sz="1400" dirty="0" err="1"/>
              <a:t>Prietula</a:t>
            </a:r>
            <a:r>
              <a:rPr lang="en-US" sz="1400" dirty="0"/>
              <a:t>, M.J., &amp; </a:t>
            </a:r>
            <a:r>
              <a:rPr lang="en-US" sz="1400" dirty="0" err="1"/>
              <a:t>Pye</a:t>
            </a:r>
            <a:r>
              <a:rPr lang="en-US" sz="1400" dirty="0"/>
              <a:t>, B.E. (2013). Short and long term effects of a novel on connectivity in the brain.  Brain Connectivity, 3(6), 590-600. </a:t>
            </a:r>
          </a:p>
          <a:p>
            <a:r>
              <a:rPr lang="en-US" sz="1400" dirty="0"/>
              <a:t>Bond, V. &amp; Simon, T.R. (2010). Zora and me. Somerville, MA: Candlewick Press.  </a:t>
            </a:r>
          </a:p>
          <a:p>
            <a:r>
              <a:rPr lang="en-US" sz="1400" dirty="0" err="1"/>
              <a:t>Djikic</a:t>
            </a:r>
            <a:r>
              <a:rPr lang="en-US" sz="1400" dirty="0"/>
              <a:t>, M., </a:t>
            </a:r>
            <a:r>
              <a:rPr lang="en-US" sz="1400" dirty="0" err="1"/>
              <a:t>Oatley</a:t>
            </a:r>
            <a:r>
              <a:rPr lang="en-US" sz="1400" dirty="0"/>
              <a:t>, K., </a:t>
            </a:r>
            <a:r>
              <a:rPr lang="en-US" sz="1400" dirty="0" err="1"/>
              <a:t>Zoeterman</a:t>
            </a:r>
            <a:r>
              <a:rPr lang="en-US" sz="1400" dirty="0"/>
              <a:t>, S., &amp; Peterson, J.B. (2009). On being moved by art: How reading fiction transforms the self. Creativity Research Journal, 21(1), 24-29. </a:t>
            </a:r>
          </a:p>
          <a:p>
            <a:r>
              <a:rPr lang="en-US" sz="1400" dirty="0" err="1"/>
              <a:t>Juchniewicz</a:t>
            </a:r>
            <a:r>
              <a:rPr lang="en-US" sz="1400" dirty="0"/>
              <a:t>, M.M. (2012). Visible voices: Literacy identity and the invisible homeless. Journal of Adolescent &amp; Adult Literacy, 55(6): 505-515. </a:t>
            </a:r>
          </a:p>
          <a:p>
            <a:r>
              <a:rPr lang="en-US" sz="1400" dirty="0" err="1"/>
              <a:t>Kottler</a:t>
            </a:r>
            <a:r>
              <a:rPr lang="en-US" sz="1400" dirty="0"/>
              <a:t>, J. (2014). Stories we’ve heard, stories we’re told: Life changing narratives in therapy and everyday life.  New York: Oxford University Pres. </a:t>
            </a:r>
          </a:p>
          <a:p>
            <a:r>
              <a:rPr lang="en-US" sz="1400" dirty="0"/>
              <a:t>Speer, N., Reynolds, J., Swallow, K., &amp; </a:t>
            </a:r>
            <a:r>
              <a:rPr lang="en-US" sz="1400" dirty="0" err="1"/>
              <a:t>Zacks</a:t>
            </a:r>
            <a:r>
              <a:rPr lang="en-US" sz="1400" dirty="0"/>
              <a:t>, J. (2009). Reading stories activates neural representations of visual and motor experiences. Psychological Science, 20, 989-999</a:t>
            </a:r>
          </a:p>
          <a:p>
            <a:r>
              <a:rPr lang="en-US" sz="1400" dirty="0"/>
              <a:t>The Scarred Heart: Understanding and Identifying Kids who Kill by Dr. Helen Smith</a:t>
            </a:r>
          </a:p>
          <a:p>
            <a:r>
              <a:rPr lang="en-US" sz="1400" dirty="0"/>
              <a:t>Killing Monsters: Why children need fantasy, super-heroes, and make-believe violence by Gerald Jones</a:t>
            </a:r>
          </a:p>
          <a:p>
            <a:endParaRPr lang="en-US" sz="1400" dirty="0"/>
          </a:p>
        </p:txBody>
      </p:sp>
    </p:spTree>
    <p:extLst>
      <p:ext uri="{BB962C8B-B14F-4D97-AF65-F5344CB8AC3E}">
        <p14:creationId xmlns:p14="http://schemas.microsoft.com/office/powerpoint/2010/main" val="375764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143000"/>
            <a:ext cx="9600774" cy="710755"/>
          </a:xfrm>
        </p:spPr>
        <p:txBody>
          <a:bodyPr/>
          <a:lstStyle/>
          <a:p>
            <a:r>
              <a:rPr lang="en-US" dirty="0"/>
              <a:t>Help us to answer questions:</a:t>
            </a:r>
          </a:p>
        </p:txBody>
      </p:sp>
      <p:sp>
        <p:nvSpPr>
          <p:cNvPr id="3" name="Content Placeholder 2"/>
          <p:cNvSpPr>
            <a:spLocks noGrp="1"/>
          </p:cNvSpPr>
          <p:nvPr>
            <p:ph idx="1"/>
          </p:nvPr>
        </p:nvSpPr>
        <p:spPr/>
        <p:txBody>
          <a:bodyPr/>
          <a:lstStyle/>
          <a:p>
            <a:r>
              <a:rPr lang="en-US" dirty="0"/>
              <a:t>How could this happen?</a:t>
            </a:r>
          </a:p>
          <a:p>
            <a:r>
              <a:rPr lang="en-US" dirty="0"/>
              <a:t>Why did this happen?</a:t>
            </a:r>
          </a:p>
          <a:p>
            <a:r>
              <a:rPr lang="en-US" dirty="0"/>
              <a:t>Am I alone?</a:t>
            </a:r>
          </a:p>
          <a:p>
            <a:r>
              <a:rPr lang="en-US" dirty="0"/>
              <a:t>Where do I come from? (family stories)</a:t>
            </a:r>
          </a:p>
          <a:p>
            <a:r>
              <a:rPr lang="en-US" dirty="0"/>
              <a:t>What am I here for?</a:t>
            </a:r>
          </a:p>
          <a:p>
            <a:r>
              <a:rPr lang="en-US" dirty="0"/>
              <a:t>Who I am?</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7089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51202" y="1219200"/>
            <a:ext cx="9600774" cy="634555"/>
          </a:xfrm>
        </p:spPr>
        <p:txBody>
          <a:bodyPr/>
          <a:lstStyle/>
          <a:p>
            <a:r>
              <a:rPr lang="en-US" dirty="0"/>
              <a:t>Stories give us opportunities to:</a:t>
            </a:r>
          </a:p>
        </p:txBody>
      </p:sp>
      <p:sp>
        <p:nvSpPr>
          <p:cNvPr id="14" name="Content Placeholder 13"/>
          <p:cNvSpPr>
            <a:spLocks noGrp="1"/>
          </p:cNvSpPr>
          <p:nvPr>
            <p:ph idx="1"/>
          </p:nvPr>
        </p:nvSpPr>
        <p:spPr/>
        <p:txBody>
          <a:bodyPr>
            <a:normAutofit/>
          </a:bodyPr>
          <a:lstStyle/>
          <a:p>
            <a:r>
              <a:rPr lang="en-US" dirty="0"/>
              <a:t>Clarify our identity</a:t>
            </a:r>
          </a:p>
          <a:p>
            <a:r>
              <a:rPr lang="en-US" dirty="0"/>
              <a:t>Make meaning of our experience</a:t>
            </a:r>
          </a:p>
          <a:p>
            <a:r>
              <a:rPr lang="en-US" dirty="0"/>
              <a:t>Rehearse potential difficulties</a:t>
            </a:r>
          </a:p>
          <a:p>
            <a:r>
              <a:rPr lang="en-US" dirty="0"/>
              <a:t>Learn how to solve problems</a:t>
            </a:r>
          </a:p>
          <a:p>
            <a:r>
              <a:rPr lang="en-US" dirty="0"/>
              <a:t>Deal with real life experiences</a:t>
            </a:r>
          </a:p>
          <a:p>
            <a:r>
              <a:rPr lang="en-US" dirty="0"/>
              <a:t>Broaden our perspective</a:t>
            </a:r>
          </a:p>
          <a:p>
            <a:r>
              <a:rPr lang="en-US" dirty="0"/>
              <a:t>Become immersed in other worlds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19200"/>
            <a:ext cx="9600774" cy="634555"/>
          </a:xfrm>
        </p:spPr>
        <p:txBody>
          <a:bodyPr/>
          <a:lstStyle/>
          <a:p>
            <a:r>
              <a:rPr lang="en-US" dirty="0"/>
              <a:t>Stories also:</a:t>
            </a:r>
          </a:p>
        </p:txBody>
      </p:sp>
      <p:sp>
        <p:nvSpPr>
          <p:cNvPr id="3" name="Content Placeholder 2"/>
          <p:cNvSpPr>
            <a:spLocks noGrp="1"/>
          </p:cNvSpPr>
          <p:nvPr>
            <p:ph idx="1"/>
          </p:nvPr>
        </p:nvSpPr>
        <p:spPr/>
        <p:txBody>
          <a:bodyPr>
            <a:normAutofit/>
          </a:bodyPr>
          <a:lstStyle/>
          <a:p>
            <a:r>
              <a:rPr lang="en-US" dirty="0"/>
              <a:t>Entertain</a:t>
            </a:r>
          </a:p>
          <a:p>
            <a:r>
              <a:rPr lang="en-US" dirty="0"/>
              <a:t>Capture interest</a:t>
            </a:r>
          </a:p>
          <a:p>
            <a:r>
              <a:rPr lang="en-US" dirty="0"/>
              <a:t>Opportunity to work through fears &amp; conflicts</a:t>
            </a:r>
          </a:p>
          <a:p>
            <a:r>
              <a:rPr lang="en-US" dirty="0"/>
              <a:t>Rehearsal for life’s problems</a:t>
            </a:r>
          </a:p>
          <a:p>
            <a:r>
              <a:rPr lang="en-US" dirty="0"/>
              <a:t>Transport us to another world</a:t>
            </a:r>
          </a:p>
          <a:p>
            <a:r>
              <a:rPr lang="en-US" dirty="0"/>
              <a:t>Open us to new experiences in another world</a:t>
            </a:r>
          </a:p>
          <a:p>
            <a:r>
              <a:rPr lang="en-US" dirty="0"/>
              <a:t>Allow us to imagine new ideas or possibilities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3467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9734-D632-4BBA-84FC-D8B2B83D0406}"/>
              </a:ext>
            </a:extLst>
          </p:cNvPr>
          <p:cNvSpPr>
            <a:spLocks noGrp="1"/>
          </p:cNvSpPr>
          <p:nvPr>
            <p:ph type="title"/>
          </p:nvPr>
        </p:nvSpPr>
        <p:spPr>
          <a:xfrm>
            <a:off x="1451202" y="1219200"/>
            <a:ext cx="9600774" cy="634555"/>
          </a:xfrm>
        </p:spPr>
        <p:txBody>
          <a:bodyPr>
            <a:normAutofit/>
          </a:bodyPr>
          <a:lstStyle/>
          <a:p>
            <a:r>
              <a:rPr lang="en-US" dirty="0"/>
              <a:t>How much time do we give to stories? </a:t>
            </a:r>
          </a:p>
        </p:txBody>
      </p:sp>
      <p:sp>
        <p:nvSpPr>
          <p:cNvPr id="3" name="Content Placeholder 2">
            <a:extLst>
              <a:ext uri="{FF2B5EF4-FFF2-40B4-BE49-F238E27FC236}">
                <a16:creationId xmlns:a16="http://schemas.microsoft.com/office/drawing/2014/main" id="{3324BDD6-412C-4454-A8CD-567D3C84B4AA}"/>
              </a:ext>
            </a:extLst>
          </p:cNvPr>
          <p:cNvSpPr>
            <a:spLocks noGrp="1"/>
          </p:cNvSpPr>
          <p:nvPr>
            <p:ph idx="1"/>
          </p:nvPr>
        </p:nvSpPr>
        <p:spPr/>
        <p:txBody>
          <a:bodyPr/>
          <a:lstStyle/>
          <a:p>
            <a:r>
              <a:rPr lang="en-US" dirty="0"/>
              <a:t>Watch TV</a:t>
            </a:r>
          </a:p>
          <a:p>
            <a:r>
              <a:rPr lang="en-US" dirty="0"/>
              <a:t>Play video games based on story</a:t>
            </a:r>
          </a:p>
          <a:p>
            <a:r>
              <a:rPr lang="en-US" dirty="0"/>
              <a:t>Create stories or watch the stories of others</a:t>
            </a:r>
          </a:p>
          <a:p>
            <a:pPr lvl="1"/>
            <a:r>
              <a:rPr lang="en-US" dirty="0"/>
              <a:t>YouTube</a:t>
            </a:r>
          </a:p>
          <a:p>
            <a:pPr lvl="1"/>
            <a:r>
              <a:rPr lang="en-US" dirty="0"/>
              <a:t>Facebook</a:t>
            </a:r>
          </a:p>
          <a:p>
            <a:pPr lvl="1"/>
            <a:r>
              <a:rPr lang="en-US" dirty="0"/>
              <a:t>Twitter</a:t>
            </a:r>
          </a:p>
          <a:p>
            <a:r>
              <a:rPr lang="en-US" dirty="0"/>
              <a:t>Blog about inner experience</a:t>
            </a:r>
          </a:p>
        </p:txBody>
      </p:sp>
      <p:pic>
        <p:nvPicPr>
          <p:cNvPr id="8" name="Picture 7">
            <a:extLst>
              <a:ext uri="{FF2B5EF4-FFF2-40B4-BE49-F238E27FC236}">
                <a16:creationId xmlns:a16="http://schemas.microsoft.com/office/drawing/2014/main" id="{731530C2-A052-415B-BB52-BFFF22548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94309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219200"/>
            <a:ext cx="9600774" cy="634555"/>
          </a:xfrm>
        </p:spPr>
        <p:txBody>
          <a:bodyPr/>
          <a:lstStyle/>
          <a:p>
            <a:r>
              <a:rPr lang="en-US" dirty="0"/>
              <a:t>Important considerations</a:t>
            </a:r>
          </a:p>
        </p:txBody>
      </p:sp>
      <p:sp>
        <p:nvSpPr>
          <p:cNvPr id="3" name="Content Placeholder 2"/>
          <p:cNvSpPr>
            <a:spLocks noGrp="1"/>
          </p:cNvSpPr>
          <p:nvPr>
            <p:ph idx="1"/>
          </p:nvPr>
        </p:nvSpPr>
        <p:spPr/>
        <p:txBody>
          <a:bodyPr/>
          <a:lstStyle/>
          <a:p>
            <a:r>
              <a:rPr lang="en-US" dirty="0"/>
              <a:t>Why do we get so deeply involved in things such as videogames, movies, or TV shows?</a:t>
            </a:r>
          </a:p>
          <a:p>
            <a:r>
              <a:rPr lang="en-US" dirty="0"/>
              <a:t>Why is it that we can have such strong emotional responses?</a:t>
            </a:r>
          </a:p>
          <a:p>
            <a:r>
              <a:rPr lang="en-US" dirty="0"/>
              <a:t>How are we able to read other people’s body language?</a:t>
            </a:r>
          </a:p>
          <a:p>
            <a:r>
              <a:rPr lang="en-US" dirty="0"/>
              <a:t>What allows us to connect deeply when we watch others?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212" y="4495800"/>
            <a:ext cx="2768253" cy="1931493"/>
          </a:xfrm>
          <a:prstGeom prst="rect">
            <a:avLst/>
          </a:prstGeom>
        </p:spPr>
      </p:pic>
    </p:spTree>
    <p:extLst>
      <p:ext uri="{BB962C8B-B14F-4D97-AF65-F5344CB8AC3E}">
        <p14:creationId xmlns:p14="http://schemas.microsoft.com/office/powerpoint/2010/main" val="857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1143000"/>
            <a:ext cx="9600774" cy="710755"/>
          </a:xfrm>
        </p:spPr>
        <p:txBody>
          <a:bodyPr/>
          <a:lstStyle/>
          <a:p>
            <a:r>
              <a:rPr lang="en-US" dirty="0"/>
              <a:t>Mirror Neurons</a:t>
            </a:r>
          </a:p>
        </p:txBody>
      </p:sp>
      <p:sp>
        <p:nvSpPr>
          <p:cNvPr id="3" name="Content Placeholder 2"/>
          <p:cNvSpPr>
            <a:spLocks noGrp="1"/>
          </p:cNvSpPr>
          <p:nvPr>
            <p:ph idx="1"/>
          </p:nvPr>
        </p:nvSpPr>
        <p:spPr/>
        <p:txBody>
          <a:bodyPr>
            <a:normAutofit/>
          </a:bodyPr>
          <a:lstStyle/>
          <a:p>
            <a:r>
              <a:rPr lang="en-US" dirty="0"/>
              <a:t>Brain circuitry helps us whenever we look at another person</a:t>
            </a:r>
          </a:p>
          <a:p>
            <a:r>
              <a:rPr lang="en-US" dirty="0"/>
              <a:t>Gives us the ability to connect with one another</a:t>
            </a:r>
          </a:p>
          <a:p>
            <a:r>
              <a:rPr lang="en-US" dirty="0"/>
              <a:t>Translates what we see so we can relate and understand it</a:t>
            </a:r>
          </a:p>
          <a:p>
            <a:r>
              <a:rPr lang="en-US" dirty="0"/>
              <a:t>Mirror neurons fire as if you were experiencing  the action yourself</a:t>
            </a:r>
          </a:p>
          <a:p>
            <a:r>
              <a:rPr lang="en-US" dirty="0"/>
              <a:t>Not just actions, but feelings expressed in facial</a:t>
            </a:r>
          </a:p>
          <a:p>
            <a:r>
              <a:rPr lang="en-US" dirty="0"/>
              <a:t>Allows us to empathize</a:t>
            </a:r>
          </a:p>
        </p:txBody>
      </p:sp>
      <p:pic>
        <p:nvPicPr>
          <p:cNvPr id="6" name="Picture 5">
            <a:extLst>
              <a:ext uri="{FF2B5EF4-FFF2-40B4-BE49-F238E27FC236}">
                <a16:creationId xmlns:a16="http://schemas.microsoft.com/office/drawing/2014/main" id="{BB6BFE85-F3C4-43EA-9255-0EC8904067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919" y="2667000"/>
            <a:ext cx="3422010" cy="3200400"/>
          </a:xfrm>
          <a:prstGeom prst="rect">
            <a:avLst/>
          </a:prstGeom>
        </p:spPr>
      </p:pic>
    </p:spTree>
    <p:extLst>
      <p:ext uri="{BB962C8B-B14F-4D97-AF65-F5344CB8AC3E}">
        <p14:creationId xmlns:p14="http://schemas.microsoft.com/office/powerpoint/2010/main" val="219987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purl.org/dc/elements/1.1/"/>
    <ds:schemaRef ds:uri="http://schemas.microsoft.com/office/2006/metadata/properties"/>
    <ds:schemaRef ds:uri="4873beb7-5857-4685-be1f-d57550cc96cc"/>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1944</TotalTime>
  <Words>2549</Words>
  <Application>Microsoft Office PowerPoint</Application>
  <PresentationFormat>Custom</PresentationFormat>
  <Paragraphs>232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Constantia</vt:lpstr>
      <vt:lpstr>Gill Sans MT</vt:lpstr>
      <vt:lpstr>Wingdings</vt:lpstr>
      <vt:lpstr>Gallery</vt:lpstr>
      <vt:lpstr>The stories we Tell</vt:lpstr>
      <vt:lpstr>Think about a story that impacted you:</vt:lpstr>
      <vt:lpstr>Why do we need stories?</vt:lpstr>
      <vt:lpstr>Help us to answer questions:</vt:lpstr>
      <vt:lpstr>Stories give us opportunities to:</vt:lpstr>
      <vt:lpstr>Stories also:</vt:lpstr>
      <vt:lpstr>How much time do we give to stories? </vt:lpstr>
      <vt:lpstr>Important considerations</vt:lpstr>
      <vt:lpstr>Mirror Neurons</vt:lpstr>
      <vt:lpstr>What’s Oxytocin got to do with it?</vt:lpstr>
      <vt:lpstr>How does this related to stories?</vt:lpstr>
      <vt:lpstr>What the research tells us about stories:</vt:lpstr>
      <vt:lpstr>What does all of this mean?</vt:lpstr>
      <vt:lpstr>In stories we often see… </vt:lpstr>
      <vt:lpstr>Stories with children experiencing homelessness</vt:lpstr>
      <vt:lpstr>Stories with children experiencing homelessness</vt:lpstr>
      <vt:lpstr>Stories with children experiencing homelessness</vt:lpstr>
      <vt:lpstr>PowerPoint Presentation</vt:lpstr>
      <vt:lpstr>Stories to Improve Literacy</vt:lpstr>
      <vt:lpstr>Power of reading with children… </vt:lpstr>
      <vt:lpstr>Using hands on experiences to develop story skills </vt:lpstr>
      <vt:lpstr>Using hands on experiences to develop story skills </vt:lpstr>
      <vt:lpstr>Clarify for comprehension</vt:lpstr>
      <vt:lpstr>Clarify for comprehension</vt:lpstr>
      <vt:lpstr>Clarify for comprehension</vt:lpstr>
      <vt:lpstr>Being sensitive to culture… </vt:lpstr>
      <vt:lpstr>hands on experiences develop story skills</vt:lpstr>
      <vt:lpstr>Being patient is important… </vt:lpstr>
      <vt:lpstr>Developing partnerships</vt:lpstr>
      <vt:lpstr>Writing as a coping skill  expressing thoughts and feelings</vt:lpstr>
      <vt:lpstr>What happened next…</vt:lpstr>
      <vt:lpstr>collaborative relationships  with local libraries</vt:lpstr>
      <vt:lpstr>Ways to help children access books:</vt:lpstr>
      <vt:lpstr>A final thought… </vt:lpstr>
      <vt:lpstr>A final thought… </vt:lpstr>
      <vt:lpstr>PowerPoint Presentation</vt:lpstr>
      <vt:lpstr>Questions</vt:lpstr>
      <vt:lpstr>Contact Information: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Stories We Tell</dc:title>
  <dc:creator>Abigail Wengerd</dc:creator>
  <cp:lastModifiedBy>Abigail Wengerd</cp:lastModifiedBy>
  <cp:revision>42</cp:revision>
  <dcterms:created xsi:type="dcterms:W3CDTF">2016-10-25T19:57:30Z</dcterms:created>
  <dcterms:modified xsi:type="dcterms:W3CDTF">2017-10-20T03:43:49Z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