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57"/>
  </p:notesMasterIdLst>
  <p:sldIdLst>
    <p:sldId id="275" r:id="rId4"/>
    <p:sldId id="277" r:id="rId5"/>
    <p:sldId id="305" r:id="rId6"/>
    <p:sldId id="280" r:id="rId7"/>
    <p:sldId id="279" r:id="rId8"/>
    <p:sldId id="310" r:id="rId9"/>
    <p:sldId id="311" r:id="rId10"/>
    <p:sldId id="259" r:id="rId11"/>
    <p:sldId id="258" r:id="rId12"/>
    <p:sldId id="260" r:id="rId13"/>
    <p:sldId id="261" r:id="rId14"/>
    <p:sldId id="262" r:id="rId15"/>
    <p:sldId id="268" r:id="rId16"/>
    <p:sldId id="307" r:id="rId17"/>
    <p:sldId id="282" r:id="rId18"/>
    <p:sldId id="312" r:id="rId19"/>
    <p:sldId id="313" r:id="rId20"/>
    <p:sldId id="315" r:id="rId21"/>
    <p:sldId id="294" r:id="rId22"/>
    <p:sldId id="308" r:id="rId23"/>
    <p:sldId id="288" r:id="rId24"/>
    <p:sldId id="306" r:id="rId25"/>
    <p:sldId id="269" r:id="rId26"/>
    <p:sldId id="300" r:id="rId27"/>
    <p:sldId id="301" r:id="rId28"/>
    <p:sldId id="298" r:id="rId29"/>
    <p:sldId id="316" r:id="rId30"/>
    <p:sldId id="292" r:id="rId31"/>
    <p:sldId id="324" r:id="rId32"/>
    <p:sldId id="295" r:id="rId33"/>
    <p:sldId id="330" r:id="rId34"/>
    <p:sldId id="331" r:id="rId35"/>
    <p:sldId id="333" r:id="rId36"/>
    <p:sldId id="335" r:id="rId37"/>
    <p:sldId id="341" r:id="rId38"/>
    <p:sldId id="392" r:id="rId39"/>
    <p:sldId id="393" r:id="rId40"/>
    <p:sldId id="394" r:id="rId41"/>
    <p:sldId id="395" r:id="rId42"/>
    <p:sldId id="396" r:id="rId43"/>
    <p:sldId id="397" r:id="rId44"/>
    <p:sldId id="351" r:id="rId45"/>
    <p:sldId id="360" r:id="rId46"/>
    <p:sldId id="361" r:id="rId47"/>
    <p:sldId id="370" r:id="rId48"/>
    <p:sldId id="302" r:id="rId49"/>
    <p:sldId id="386" r:id="rId50"/>
    <p:sldId id="391" r:id="rId51"/>
    <p:sldId id="303" r:id="rId52"/>
    <p:sldId id="309" r:id="rId53"/>
    <p:sldId id="276" r:id="rId54"/>
    <p:sldId id="297" r:id="rId55"/>
    <p:sldId id="30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2" autoAdjust="0"/>
    <p:restoredTop sz="75477" autoAdjust="0"/>
  </p:normalViewPr>
  <p:slideViewPr>
    <p:cSldViewPr snapToGrid="0">
      <p:cViewPr varScale="1">
        <p:scale>
          <a:sx n="55" d="100"/>
          <a:sy n="55"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C09D5-9C44-4535-AE82-C20F313DE2E0}" type="datetimeFigureOut">
              <a:rPr lang="en-US" smtClean="0"/>
              <a:t>10/29/2017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A9709-913A-45E6-BF0D-EA794AE95539}" type="slidenum">
              <a:rPr lang="en-US" smtClean="0"/>
              <a:t>‹#›</a:t>
            </a:fld>
            <a:endParaRPr lang="en-US" dirty="0"/>
          </a:p>
        </p:txBody>
      </p:sp>
    </p:spTree>
    <p:extLst>
      <p:ext uri="{BB962C8B-B14F-4D97-AF65-F5344CB8AC3E}">
        <p14:creationId xmlns:p14="http://schemas.microsoft.com/office/powerpoint/2010/main" val="334801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dreads.com/author/show/3275.Jeannette_Wall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oodreads.com/work/quotes/2944133"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United_States"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n.wikipedia.org/wiki/Family_therapy" TargetMode="External"/><Relationship Id="rId4" Type="http://schemas.openxmlformats.org/officeDocument/2006/relationships/hyperlink" Target="https://en.wikipedia.org/wiki/Social_worker"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goodreads.com/author/show/3275.Jeannette_Wall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goodreads.com/work/quotes/2944133"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dirty="0" smtClean="0"/>
              <a:t>Mindful activity</a:t>
            </a:r>
          </a:p>
          <a:p>
            <a:pPr eaLnBrk="1" hangingPunct="1">
              <a:spcBef>
                <a:spcPct val="0"/>
              </a:spcBef>
              <a:buFontTx/>
              <a:buChar char="•"/>
            </a:pPr>
            <a:r>
              <a:rPr lang="en-US" altLang="en-US" dirty="0" smtClean="0"/>
              <a:t>In</a:t>
            </a:r>
            <a:r>
              <a:rPr lang="en-US" altLang="en-US" baseline="0" dirty="0" smtClean="0"/>
              <a:t> this hour we will be talking about things that maybe new to you or may bring up memories and feeling that are uncomfortable.  It will be important for you to take care of yourself and recognize where you are in your comfort space.  Please take care of your needs so that you will be able to support the most vulnerable population we serve. </a:t>
            </a:r>
            <a:endParaRPr lang="en-US" altLang="en-US" dirty="0"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fld id="{6BFDFBD2-1916-45EE-AAA7-9A29D08E83A2}" type="slidenum">
              <a:rPr lang="en-US" altLang="en-US" smtClean="0">
                <a:latin typeface="Calibri" panose="020F0502020204030204" pitchFamily="34" charset="0"/>
                <a:ea typeface="MS PGothic" panose="020B0600070205080204" pitchFamily="34" charset="-128"/>
              </a:rPr>
              <a:pPr/>
              <a:t>3</a:t>
            </a:fld>
            <a:endParaRPr lang="en-US" altLang="en-US" dirty="0" smtClean="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44095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Trauma disrupts development in the growing child</a:t>
            </a:r>
          </a:p>
          <a:p>
            <a:r>
              <a:rPr lang="en-US" sz="1200" kern="1200" dirty="0" smtClean="0">
                <a:solidFill>
                  <a:schemeClr val="tx1"/>
                </a:solidFill>
                <a:latin typeface="+mn-lt"/>
                <a:ea typeface="+mn-ea"/>
                <a:cs typeface="+mn-cs"/>
              </a:rPr>
              <a:t>The longer lasting the trauma, the more damage to the brain</a:t>
            </a:r>
          </a:p>
          <a:p>
            <a:r>
              <a:rPr lang="en-US" sz="1200" kern="1200" dirty="0" smtClean="0">
                <a:solidFill>
                  <a:schemeClr val="tx1"/>
                </a:solidFill>
                <a:latin typeface="+mn-lt"/>
                <a:ea typeface="+mn-ea"/>
                <a:cs typeface="+mn-cs"/>
              </a:rPr>
              <a:t>The more damage to the brain, the more vulnerable the child is to high stress</a:t>
            </a:r>
          </a:p>
          <a:p>
            <a:r>
              <a:rPr lang="en-US" sz="1200" kern="1200" dirty="0" smtClean="0">
                <a:solidFill>
                  <a:schemeClr val="tx1"/>
                </a:solidFill>
                <a:latin typeface="+mn-lt"/>
                <a:ea typeface="+mn-ea"/>
                <a:cs typeface="+mn-cs"/>
              </a:rPr>
              <a:t>Vulnerability to stress increases the likelihood of engaging in risky behaviors such as: smoking, drug and alcohol abuse, overeating, promiscuity</a:t>
            </a:r>
          </a:p>
          <a:p>
            <a:r>
              <a:rPr lang="en-US" sz="1200" kern="1200" dirty="0" smtClean="0">
                <a:solidFill>
                  <a:schemeClr val="tx1"/>
                </a:solidFill>
                <a:latin typeface="+mn-lt"/>
                <a:ea typeface="+mn-ea"/>
                <a:cs typeface="+mn-cs"/>
              </a:rPr>
              <a:t>Risky behaviors increase the likelihood of developing diabetes, heart disease, obesity, STDs, cancer, mental health disorders</a:t>
            </a:r>
          </a:p>
          <a:p>
            <a:r>
              <a:rPr lang="en-US" sz="1200" kern="1200" dirty="0" smtClean="0">
                <a:solidFill>
                  <a:schemeClr val="tx1"/>
                </a:solidFill>
                <a:latin typeface="+mn-lt"/>
                <a:ea typeface="+mn-ea"/>
                <a:cs typeface="+mn-cs"/>
              </a:rPr>
              <a:t>These behaviors and diseases can lead to an early death</a:t>
            </a:r>
          </a:p>
          <a:p>
            <a:r>
              <a:rPr lang="en-US" sz="1200" kern="1200" dirty="0" smtClean="0">
                <a:solidFill>
                  <a:schemeClr val="tx1"/>
                </a:solidFill>
                <a:latin typeface="+mn-lt"/>
                <a:ea typeface="+mn-ea"/>
                <a:cs typeface="+mn-cs"/>
              </a:rPr>
              <a:t>Without treatment, the cycle continues from generation to generation</a:t>
            </a:r>
          </a:p>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13</a:t>
            </a:fld>
            <a:endParaRPr lang="en-US" dirty="0"/>
          </a:p>
        </p:txBody>
      </p:sp>
    </p:spTree>
    <p:extLst>
      <p:ext uri="{BB962C8B-B14F-4D97-AF65-F5344CB8AC3E}">
        <p14:creationId xmlns:p14="http://schemas.microsoft.com/office/powerpoint/2010/main" val="1341446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5000"/>
              </a:lnSpc>
              <a:spcAft>
                <a:spcPts val="1227"/>
              </a:spcAft>
            </a:pPr>
            <a:r>
              <a:rPr lang="en-US" sz="1400" dirty="0"/>
              <a:t>DIRECT ATTENTION TO THE SLIDE AND QUOTES SURROUNDING CHILD.</a:t>
            </a:r>
          </a:p>
          <a:p>
            <a:pPr marL="174944" indent="-174944">
              <a:lnSpc>
                <a:spcPct val="85000"/>
              </a:lnSpc>
            </a:pPr>
            <a:r>
              <a:rPr lang="en-US" sz="1400" dirty="0"/>
              <a:t>Chronic stress is powerful because it can alter brain circuits:</a:t>
            </a:r>
          </a:p>
          <a:p>
            <a:pPr marL="174944" lvl="1" indent="-174944">
              <a:lnSpc>
                <a:spcPct val="85000"/>
              </a:lnSpc>
              <a:spcBef>
                <a:spcPts val="1227"/>
              </a:spcBef>
              <a:buClr>
                <a:schemeClr val="tx1"/>
              </a:buClr>
              <a:buSzPct val="80000"/>
              <a:buFont typeface="Arial" panose="020B0604020202020204" pitchFamily="34" charset="0"/>
              <a:buChar char="●"/>
            </a:pPr>
            <a:r>
              <a:rPr lang="en-US" b="0" dirty="0"/>
              <a:t>Causes the child’s stress response system to go on high alert, unable to shut off.</a:t>
            </a:r>
          </a:p>
          <a:p>
            <a:pPr marL="174944" lvl="1" indent="-174944">
              <a:lnSpc>
                <a:spcPct val="85000"/>
              </a:lnSpc>
              <a:spcBef>
                <a:spcPts val="1227"/>
              </a:spcBef>
              <a:buClr>
                <a:schemeClr val="tx1"/>
              </a:buClr>
              <a:buSzPct val="80000"/>
              <a:buFont typeface="Arial" panose="020B0604020202020204" pitchFamily="34" charset="0"/>
              <a:buChar char="●"/>
            </a:pPr>
            <a:r>
              <a:rPr lang="en-US" b="0" dirty="0"/>
              <a:t>A child’s ability to learn, regulate their emotions and behaviors, and interact in socially appropriate ways is diminished. </a:t>
            </a:r>
          </a:p>
          <a:p>
            <a:pPr marL="174944" lvl="1" indent="-174944">
              <a:lnSpc>
                <a:spcPct val="85000"/>
              </a:lnSpc>
              <a:spcBef>
                <a:spcPts val="1227"/>
              </a:spcBef>
              <a:buClr>
                <a:schemeClr val="tx1"/>
              </a:buClr>
              <a:buSzPct val="80000"/>
              <a:buFont typeface="Arial" panose="020B0604020202020204" pitchFamily="34" charset="0"/>
              <a:buChar char="●"/>
            </a:pPr>
            <a:r>
              <a:rPr lang="en-US" b="0" dirty="0"/>
              <a:t>Helps explain some of the academic outcomes we see in children who are experiencing homelessness</a:t>
            </a:r>
            <a:r>
              <a:rPr lang="en-US" b="0" dirty="0" smtClean="0"/>
              <a:t>.</a:t>
            </a:r>
            <a:endParaRPr lang="en-US" b="0" dirty="0"/>
          </a:p>
          <a:p>
            <a:pPr marL="174944" indent="-174944">
              <a:lnSpc>
                <a:spcPct val="85000"/>
              </a:lnSpc>
              <a:spcBef>
                <a:spcPts val="1227"/>
              </a:spcBef>
              <a:buClr>
                <a:schemeClr val="tx1"/>
              </a:buClr>
              <a:buSzPct val="80000"/>
            </a:pPr>
            <a:r>
              <a:rPr lang="en-US" b="0" dirty="0"/>
              <a:t>“Look</a:t>
            </a:r>
            <a:r>
              <a:rPr lang="en-US" b="0" baseline="0" dirty="0"/>
              <a:t> at handout and share out what stands out to you.”</a:t>
            </a:r>
          </a:p>
          <a:p>
            <a:pPr marL="174944" indent="-174944">
              <a:lnSpc>
                <a:spcPct val="85000"/>
              </a:lnSpc>
              <a:spcBef>
                <a:spcPts val="1227"/>
              </a:spcBef>
              <a:buClr>
                <a:schemeClr val="tx1"/>
              </a:buClr>
              <a:buSzPct val="80000"/>
            </a:pPr>
            <a:r>
              <a:rPr lang="en-US" dirty="0"/>
              <a:t>PROVIDE TIME FOR TABLE TALK </a:t>
            </a:r>
          </a:p>
        </p:txBody>
      </p:sp>
      <p:sp>
        <p:nvSpPr>
          <p:cNvPr id="4" name="Slide Number Placeholder 3"/>
          <p:cNvSpPr>
            <a:spLocks noGrp="1"/>
          </p:cNvSpPr>
          <p:nvPr>
            <p:ph type="sldNum" sz="quarter" idx="10"/>
          </p:nvPr>
        </p:nvSpPr>
        <p:spPr/>
        <p:txBody>
          <a:bodyPr/>
          <a:lstStyle/>
          <a:p>
            <a:pPr>
              <a:defRPr/>
            </a:pPr>
            <a:fld id="{A9364D0D-EC3D-474E-A745-26EAD1AD0DC0}" type="slidenum">
              <a:rPr lang="en-US" smtClean="0"/>
              <a:pPr>
                <a:defRPr/>
              </a:pPr>
              <a:t>14</a:t>
            </a:fld>
            <a:endParaRPr lang="en-US" dirty="0"/>
          </a:p>
        </p:txBody>
      </p:sp>
      <p:sp>
        <p:nvSpPr>
          <p:cNvPr id="6" name="Rectangle 2"/>
          <p:cNvSpPr>
            <a:spLocks noGrp="1" noChangeArrowheads="1"/>
          </p:cNvSpPr>
          <p:nvPr>
            <p:ph type="hdr" sz="quarter"/>
          </p:nvPr>
        </p:nvSpPr>
        <p:spPr>
          <a:xfrm>
            <a:off x="218893" y="2"/>
            <a:ext cx="6707484" cy="472564"/>
          </a:xfrm>
          <a:prstGeom prst="rect">
            <a:avLst/>
          </a:prstGeom>
          <a:noFill/>
        </p:spPr>
        <p:txBody>
          <a:bodyPr/>
          <a:lstStyle>
            <a:lvl1pPr defTabSz="952277" eaLnBrk="0" hangingPunct="0">
              <a:defRPr>
                <a:solidFill>
                  <a:schemeClr val="tx1"/>
                </a:solidFill>
                <a:latin typeface="Arial" charset="0"/>
              </a:defRPr>
            </a:lvl1pPr>
            <a:lvl2pPr marL="759223" indent="-292010" defTabSz="952277" eaLnBrk="0" hangingPunct="0">
              <a:defRPr>
                <a:solidFill>
                  <a:schemeClr val="tx1"/>
                </a:solidFill>
                <a:latin typeface="Arial" charset="0"/>
              </a:defRPr>
            </a:lvl2pPr>
            <a:lvl3pPr marL="1168038" indent="-233608" defTabSz="952277" eaLnBrk="0" hangingPunct="0">
              <a:defRPr>
                <a:solidFill>
                  <a:schemeClr val="tx1"/>
                </a:solidFill>
                <a:latin typeface="Arial" charset="0"/>
              </a:defRPr>
            </a:lvl3pPr>
            <a:lvl4pPr marL="1635252" indent="-233608" defTabSz="952277" eaLnBrk="0" hangingPunct="0">
              <a:defRPr>
                <a:solidFill>
                  <a:schemeClr val="tx1"/>
                </a:solidFill>
                <a:latin typeface="Arial" charset="0"/>
              </a:defRPr>
            </a:lvl4pPr>
            <a:lvl5pPr marL="2102469" indent="-233608" defTabSz="952277" eaLnBrk="0" hangingPunct="0">
              <a:defRPr>
                <a:solidFill>
                  <a:schemeClr val="tx1"/>
                </a:solidFill>
                <a:latin typeface="Arial" charset="0"/>
              </a:defRPr>
            </a:lvl5pPr>
            <a:lvl6pPr marL="2569684" indent="-233608" defTabSz="952277" eaLnBrk="0" fontAlgn="base" hangingPunct="0">
              <a:spcBef>
                <a:spcPct val="0"/>
              </a:spcBef>
              <a:spcAft>
                <a:spcPct val="0"/>
              </a:spcAft>
              <a:defRPr>
                <a:solidFill>
                  <a:schemeClr val="tx1"/>
                </a:solidFill>
                <a:latin typeface="Arial" charset="0"/>
              </a:defRPr>
            </a:lvl6pPr>
            <a:lvl7pPr marL="3036899" indent="-233608" defTabSz="952277" eaLnBrk="0" fontAlgn="base" hangingPunct="0">
              <a:spcBef>
                <a:spcPct val="0"/>
              </a:spcBef>
              <a:spcAft>
                <a:spcPct val="0"/>
              </a:spcAft>
              <a:defRPr>
                <a:solidFill>
                  <a:schemeClr val="tx1"/>
                </a:solidFill>
                <a:latin typeface="Arial" charset="0"/>
              </a:defRPr>
            </a:lvl7pPr>
            <a:lvl8pPr marL="3504114" indent="-233608" defTabSz="952277" eaLnBrk="0" fontAlgn="base" hangingPunct="0">
              <a:spcBef>
                <a:spcPct val="0"/>
              </a:spcBef>
              <a:spcAft>
                <a:spcPct val="0"/>
              </a:spcAft>
              <a:defRPr>
                <a:solidFill>
                  <a:schemeClr val="tx1"/>
                </a:solidFill>
                <a:latin typeface="Arial" charset="0"/>
              </a:defRPr>
            </a:lvl8pPr>
            <a:lvl9pPr marL="3971329" indent="-233608" defTabSz="952277" eaLnBrk="0" fontAlgn="base" hangingPunct="0">
              <a:spcBef>
                <a:spcPct val="0"/>
              </a:spcBef>
              <a:spcAft>
                <a:spcPct val="0"/>
              </a:spcAft>
              <a:defRPr>
                <a:solidFill>
                  <a:schemeClr val="tx1"/>
                </a:solidFill>
                <a:latin typeface="Arial" charset="0"/>
              </a:defRPr>
            </a:lvl9pPr>
          </a:lstStyle>
          <a:p>
            <a:pPr eaLnBrk="1" hangingPunct="1"/>
            <a:r>
              <a:rPr lang="en-US" dirty="0">
                <a:latin typeface="+mj-lt"/>
              </a:rPr>
              <a:t>Training for Michigan Child Care Providers, 2016</a:t>
            </a:r>
          </a:p>
          <a:p>
            <a:pPr eaLnBrk="1" hangingPunct="1"/>
            <a:r>
              <a:rPr lang="en-US" sz="1400" b="1" i="1" dirty="0">
                <a:latin typeface="+mj-lt"/>
              </a:rPr>
              <a:t>Supporting Families Experiencing Homelessness:  How Child Care Providers Can Help</a:t>
            </a:r>
          </a:p>
        </p:txBody>
      </p:sp>
    </p:spTree>
    <p:extLst>
      <p:ext uri="{BB962C8B-B14F-4D97-AF65-F5344CB8AC3E}">
        <p14:creationId xmlns:p14="http://schemas.microsoft.com/office/powerpoint/2010/main" val="234109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15</a:t>
            </a:fld>
            <a:endParaRPr lang="en-US" dirty="0"/>
          </a:p>
        </p:txBody>
      </p:sp>
    </p:spTree>
    <p:extLst>
      <p:ext uri="{BB962C8B-B14F-4D97-AF65-F5344CB8AC3E}">
        <p14:creationId xmlns:p14="http://schemas.microsoft.com/office/powerpoint/2010/main" val="76482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chitects Daughter"/>
              <a:buNone/>
            </a:pPr>
            <a:r>
              <a:rPr lang="en" sz="1100" b="1" i="0" u="none" strike="noStrike" cap="none">
                <a:latin typeface="Architects Daughter"/>
                <a:ea typeface="Architects Daughter"/>
                <a:cs typeface="Architects Daughter"/>
                <a:sym typeface="Architects Daughter"/>
              </a:rPr>
              <a:t>TREMENDOUS INTER-RELATED IMPACT*****</a:t>
            </a:r>
          </a:p>
        </p:txBody>
      </p:sp>
    </p:spTree>
    <p:extLst>
      <p:ext uri="{BB962C8B-B14F-4D97-AF65-F5344CB8AC3E}">
        <p14:creationId xmlns:p14="http://schemas.microsoft.com/office/powerpoint/2010/main" val="208279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Basic functions - developed first then moving on (and up)</a:t>
            </a:r>
          </a:p>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Brain develops from ground up and inside out</a:t>
            </a:r>
          </a:p>
          <a:p>
            <a:pPr marL="0" marR="0" lvl="0" indent="-69850" algn="l" rtl="0">
              <a:spcBef>
                <a:spcPts val="0"/>
              </a:spcBef>
              <a:buSzPct val="100000"/>
              <a:buFont typeface="Architects Daughter"/>
              <a:buNone/>
            </a:pPr>
            <a:r>
              <a:rPr lang="en" sz="1100" b="1" i="0" u="none" strike="noStrike" cap="none">
                <a:latin typeface="Architects Daughter"/>
                <a:ea typeface="Architects Daughter"/>
                <a:cs typeface="Architects Daughter"/>
                <a:sym typeface="Architects Daughter"/>
              </a:rPr>
              <a:t>A healthy brain should function/resemble this……</a:t>
            </a:r>
          </a:p>
        </p:txBody>
      </p:sp>
    </p:spTree>
    <p:extLst>
      <p:ext uri="{BB962C8B-B14F-4D97-AF65-F5344CB8AC3E}">
        <p14:creationId xmlns:p14="http://schemas.microsoft.com/office/powerpoint/2010/main" val="550149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Remember that our brains develop from the “ground up”. </a:t>
            </a:r>
          </a:p>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If the information coming in is distorted, then development will be distorted</a:t>
            </a:r>
          </a:p>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Survival - relatively short time “living” here if all needs met. More energy put into developing higher functioning areas of the brain</a:t>
            </a:r>
          </a:p>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Traumatized child spends alot more time here due to unmet needs, constant activation of fight/flight/freeze system.</a:t>
            </a:r>
          </a:p>
          <a:p>
            <a:pPr marL="0" marR="0" lvl="0" indent="-69850" algn="l" rtl="0">
              <a:spcBef>
                <a:spcPts val="0"/>
              </a:spcBef>
              <a:spcAft>
                <a:spcPts val="0"/>
              </a:spcAft>
              <a:buSzPct val="100000"/>
              <a:buFont typeface="Arial"/>
              <a:buNone/>
            </a:pPr>
            <a:endParaRPr sz="1100" b="1" i="0" u="none" strike="noStrike" cap="none" dirty="0">
              <a:solidFill>
                <a:srgbClr val="20124D"/>
              </a:solidFill>
              <a:latin typeface="Architects Daughter"/>
              <a:ea typeface="Architects Daughter"/>
              <a:cs typeface="Architects Daughter"/>
              <a:sym typeface="Architects Daughter"/>
            </a:endParaRPr>
          </a:p>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Survival = Animal Brain</a:t>
            </a:r>
          </a:p>
          <a:p>
            <a:pPr marL="0" marR="0" lvl="0" indent="-69850" algn="l" rtl="0">
              <a:spcBef>
                <a:spcPts val="0"/>
              </a:spcBef>
              <a:spcAft>
                <a:spcPts val="0"/>
              </a:spcAft>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Social/Emotional/Regulation = Emotional Brain</a:t>
            </a:r>
          </a:p>
          <a:p>
            <a:pPr marL="0" marR="0" lvl="0" indent="-69850" algn="l" rtl="0">
              <a:spcBef>
                <a:spcPts val="0"/>
              </a:spcBef>
              <a:buClr>
                <a:srgbClr val="20124D"/>
              </a:buClr>
              <a:buSzPct val="100000"/>
              <a:buFont typeface="Architects Daughter"/>
              <a:buNone/>
            </a:pPr>
            <a:r>
              <a:rPr lang="en" sz="1100" b="1" i="0" u="none" strike="noStrike" cap="none">
                <a:solidFill>
                  <a:srgbClr val="20124D"/>
                </a:solidFill>
                <a:latin typeface="Architects Daughter"/>
                <a:ea typeface="Architects Daughter"/>
                <a:cs typeface="Architects Daughter"/>
                <a:sym typeface="Architects Daughter"/>
              </a:rPr>
              <a:t>Neocortex = Thinking Brain</a:t>
            </a:r>
          </a:p>
        </p:txBody>
      </p:sp>
    </p:spTree>
    <p:extLst>
      <p:ext uri="{BB962C8B-B14F-4D97-AF65-F5344CB8AC3E}">
        <p14:creationId xmlns:p14="http://schemas.microsoft.com/office/powerpoint/2010/main" val="336877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Prepares the body for action when threat is detected</a:t>
            </a:r>
          </a:p>
          <a:p>
            <a:pPr eaLnBrk="1" hangingPunct="1"/>
            <a:r>
              <a:rPr lang="en-US" altLang="en-US" dirty="0">
                <a:latin typeface="Arial" panose="020B0604020202020204" pitchFamily="34" charset="0"/>
                <a:cs typeface="Arial" panose="020B0604020202020204" pitchFamily="34" charset="0"/>
              </a:rPr>
              <a:t>Helps the body respond to stress effectively</a:t>
            </a:r>
          </a:p>
          <a:p>
            <a:endParaRPr lang="en-US" dirty="0"/>
          </a:p>
        </p:txBody>
      </p:sp>
      <p:sp>
        <p:nvSpPr>
          <p:cNvPr id="4" name="Slide Number Placeholder 3"/>
          <p:cNvSpPr>
            <a:spLocks noGrp="1"/>
          </p:cNvSpPr>
          <p:nvPr>
            <p:ph type="sldNum" sz="quarter" idx="10"/>
          </p:nvPr>
        </p:nvSpPr>
        <p:spPr/>
        <p:txBody>
          <a:bodyPr/>
          <a:lstStyle/>
          <a:p>
            <a:fld id="{F94F43F7-CEB5-4402-957B-1B88EAE0C8E2}" type="slidenum">
              <a:rPr lang="en-US" smtClean="0"/>
              <a:t>19</a:t>
            </a:fld>
            <a:endParaRPr lang="en-US" dirty="0"/>
          </a:p>
        </p:txBody>
      </p:sp>
    </p:spTree>
    <p:extLst>
      <p:ext uri="{BB962C8B-B14F-4D97-AF65-F5344CB8AC3E}">
        <p14:creationId xmlns:p14="http://schemas.microsoft.com/office/powerpoint/2010/main" val="93392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8344" indent="-348344" defTabSz="931617"/>
            <a:r>
              <a:rPr lang="en-US" altLang="ko-KR" dirty="0"/>
              <a:t>The cerebral cortex is responsible for many complex functions. (memory, attention, thinking, language, etc).</a:t>
            </a:r>
          </a:p>
          <a:p>
            <a:pPr marL="348344" indent="-348344" defTabSz="931617"/>
            <a:r>
              <a:rPr lang="en-US" altLang="en-US" dirty="0"/>
              <a:t>Trauma can disrupt attachment, bonding and </a:t>
            </a:r>
            <a:r>
              <a:rPr lang="en-US" altLang="en-US" dirty="0" smtClean="0"/>
              <a:t>Memory</a:t>
            </a:r>
          </a:p>
          <a:p>
            <a:pPr marL="0" marR="0" lvl="0" indent="-69850" algn="l" rtl="0">
              <a:spcBef>
                <a:spcPts val="0"/>
              </a:spcBef>
              <a:spcAft>
                <a:spcPts val="0"/>
              </a:spcAft>
              <a:buSzPct val="100000"/>
              <a:buFont typeface="Architects Daughter"/>
              <a:buNone/>
            </a:pPr>
            <a:r>
              <a:rPr lang="en" sz="1200" b="1" i="0" u="none" strike="noStrike" cap="none" dirty="0" smtClean="0">
                <a:latin typeface="Architects Daughter"/>
                <a:ea typeface="Architects Daughter"/>
                <a:cs typeface="Architects Daughter"/>
                <a:sym typeface="Architects Daughter"/>
              </a:rPr>
              <a:t>Hippocampus is responsible critical memory functions (converting short term to long term), helps regulate corticosteroid production, and assists in behavioral inhibition - REMEMBER: this area has unique ability to produce 700 new neurons per day</a:t>
            </a:r>
          </a:p>
          <a:p>
            <a:pPr marL="0" marR="0" lvl="0" indent="-69850" algn="l" rtl="0">
              <a:spcBef>
                <a:spcPts val="0"/>
              </a:spcBef>
              <a:spcAft>
                <a:spcPts val="0"/>
              </a:spcAft>
              <a:buSzPct val="100000"/>
              <a:buFont typeface="Architects Daughter"/>
              <a:buNone/>
            </a:pPr>
            <a:r>
              <a:rPr lang="en" sz="1200" b="1" i="0" u="none" strike="noStrike" cap="none" dirty="0" smtClean="0">
                <a:latin typeface="Architects Daughter"/>
                <a:ea typeface="Architects Daughter"/>
                <a:cs typeface="Architects Daughter"/>
                <a:sym typeface="Architects Daughter"/>
              </a:rPr>
              <a:t>Amygdala critical for coordinating behavioral, autonomic, and endocrine responses to environmental stimuli</a:t>
            </a:r>
          </a:p>
          <a:p>
            <a:pPr marL="0" marR="0" lvl="0" indent="-69850" algn="l" rtl="0">
              <a:spcBef>
                <a:spcPts val="0"/>
              </a:spcBef>
              <a:spcAft>
                <a:spcPts val="0"/>
              </a:spcAft>
              <a:buSzPct val="100000"/>
              <a:buFont typeface="Architects Daughter"/>
              <a:buNone/>
            </a:pPr>
            <a:r>
              <a:rPr lang="en" sz="1200" b="1" i="0" u="none" strike="noStrike" cap="none" dirty="0" smtClean="0">
                <a:latin typeface="Architects Daughter"/>
                <a:ea typeface="Architects Daughter"/>
                <a:cs typeface="Architects Daughter"/>
                <a:sym typeface="Architects Daughter"/>
              </a:rPr>
              <a:t>Cerebellum </a:t>
            </a:r>
            <a:r>
              <a:rPr lang="en" sz="1200" b="1" i="0" u="none" strike="noStrike" cap="none" dirty="0" smtClean="0">
                <a:solidFill>
                  <a:schemeClr val="dk1"/>
                </a:solidFill>
                <a:latin typeface="Architects Daughter"/>
                <a:ea typeface="Architects Daughter"/>
                <a:cs typeface="Architects Daughter"/>
                <a:sym typeface="Architects Daughter"/>
              </a:rPr>
              <a:t>regulates motor movements. Coordinates voluntary mvmts (posture, balance, coordination, and speech, Important for learning motor behaviors </a:t>
            </a:r>
          </a:p>
          <a:p>
            <a:pPr marL="0" marR="0" lvl="0" indent="-69850" algn="l" rtl="0">
              <a:spcBef>
                <a:spcPts val="0"/>
              </a:spcBef>
              <a:spcAft>
                <a:spcPts val="0"/>
              </a:spcAft>
              <a:buClr>
                <a:schemeClr val="dk1"/>
              </a:buClr>
              <a:buSzPct val="100000"/>
              <a:buFont typeface="Architects Daughter"/>
              <a:buNone/>
            </a:pPr>
            <a:r>
              <a:rPr lang="en" sz="1200" b="1" i="0" u="none" strike="noStrike" cap="none" dirty="0" smtClean="0">
                <a:solidFill>
                  <a:schemeClr val="dk1"/>
                </a:solidFill>
                <a:latin typeface="Architects Daughter"/>
                <a:ea typeface="Architects Daughter"/>
                <a:cs typeface="Architects Daughter"/>
                <a:sym typeface="Architects Daughter"/>
              </a:rPr>
              <a:t>Prefrontal cortex responsible for cognition, reasoning, motor skills, expressive language (Broca’s area)  REMEMBER: prefrontal cortex is critical to behavior, cognition, and emotional regulation</a:t>
            </a:r>
          </a:p>
          <a:p>
            <a:pPr marL="0" marR="0" lvl="0" indent="-69850" algn="l" rtl="0">
              <a:spcBef>
                <a:spcPts val="0"/>
              </a:spcBef>
              <a:spcAft>
                <a:spcPts val="0"/>
              </a:spcAft>
              <a:buClr>
                <a:schemeClr val="dk1"/>
              </a:buClr>
              <a:buSzPct val="100000"/>
              <a:buFont typeface="Architects Daughter"/>
              <a:buNone/>
            </a:pPr>
            <a:r>
              <a:rPr lang="en" sz="1200" b="1" i="0" u="none" strike="noStrike" cap="none" dirty="0" smtClean="0">
                <a:solidFill>
                  <a:schemeClr val="dk1"/>
                </a:solidFill>
                <a:latin typeface="Architects Daughter"/>
                <a:ea typeface="Architects Daughter"/>
                <a:cs typeface="Architects Daughter"/>
                <a:sym typeface="Architects Daughter"/>
              </a:rPr>
              <a:t>	Orbitofrontal cortex - central to emotion and social regulation</a:t>
            </a:r>
          </a:p>
          <a:p>
            <a:pPr marL="0" marR="0" lvl="0" indent="-69850" algn="l" rtl="0">
              <a:spcBef>
                <a:spcPts val="0"/>
              </a:spcBef>
              <a:spcAft>
                <a:spcPts val="0"/>
              </a:spcAft>
              <a:buClr>
                <a:schemeClr val="dk1"/>
              </a:buClr>
              <a:buSzPct val="100000"/>
              <a:buFont typeface="Architects Daughter"/>
              <a:buNone/>
            </a:pPr>
            <a:r>
              <a:rPr lang="en" sz="1200" b="1" i="0" u="none" strike="noStrike" cap="none" dirty="0" smtClean="0">
                <a:solidFill>
                  <a:schemeClr val="dk1"/>
                </a:solidFill>
                <a:latin typeface="Architects Daughter"/>
                <a:ea typeface="Architects Daughter"/>
                <a:cs typeface="Architects Daughter"/>
                <a:sym typeface="Architects Daughter"/>
              </a:rPr>
              <a:t>Corpus Callosum </a:t>
            </a:r>
            <a:r>
              <a:rPr lang="en" sz="1200" b="1" i="0" u="none" strike="noStrike" cap="none" dirty="0" smtClean="0">
                <a:solidFill>
                  <a:srgbClr val="20124D"/>
                </a:solidFill>
                <a:latin typeface="Architects Daughter"/>
                <a:ea typeface="Architects Daughter"/>
                <a:cs typeface="Architects Daughter"/>
                <a:sym typeface="Architects Daughter"/>
              </a:rPr>
              <a:t>responsible for inter-hemispheric communication and other processes (ie; arousal, emotion, higher cognitive abilities) REMEMBER: This is the largest white matter structure in the brain</a:t>
            </a:r>
          </a:p>
          <a:p>
            <a:pPr marL="348344" indent="-348344" defTabSz="931617"/>
            <a:endParaRPr lang="en-US" altLang="en-US" dirty="0"/>
          </a:p>
          <a:p>
            <a:pPr eaLnBrk="1" hangingPunct="1">
              <a:spcBef>
                <a:spcPct val="0"/>
              </a:spcBef>
            </a:pPr>
            <a:endParaRPr lang="en-US" altLang="en-US" dirty="0"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8165" indent="-291602">
              <a:defRPr sz="2400">
                <a:solidFill>
                  <a:schemeClr val="tx1"/>
                </a:solidFill>
                <a:latin typeface="Calibri" panose="020F0502020204030204" pitchFamily="34" charset="0"/>
                <a:ea typeface="MS PGothic" panose="020B0600070205080204" pitchFamily="34" charset="-128"/>
              </a:defRPr>
            </a:lvl2pPr>
            <a:lvl3pPr marL="1166408" indent="-233282">
              <a:defRPr sz="2400">
                <a:solidFill>
                  <a:schemeClr val="tx1"/>
                </a:solidFill>
                <a:latin typeface="Calibri" panose="020F0502020204030204" pitchFamily="34" charset="0"/>
                <a:ea typeface="MS PGothic" panose="020B0600070205080204" pitchFamily="34" charset="-128"/>
              </a:defRPr>
            </a:lvl3pPr>
            <a:lvl4pPr marL="1632971" indent="-233282">
              <a:defRPr sz="2400">
                <a:solidFill>
                  <a:schemeClr val="tx1"/>
                </a:solidFill>
                <a:latin typeface="Calibri" panose="020F0502020204030204" pitchFamily="34" charset="0"/>
                <a:ea typeface="MS PGothic" panose="020B0600070205080204" pitchFamily="34" charset="-128"/>
              </a:defRPr>
            </a:lvl4pPr>
            <a:lvl5pPr marL="2099533" indent="-233282">
              <a:defRPr sz="2400">
                <a:solidFill>
                  <a:schemeClr val="tx1"/>
                </a:solidFill>
                <a:latin typeface="Calibri" panose="020F0502020204030204" pitchFamily="34" charset="0"/>
                <a:ea typeface="MS PGothic" panose="020B0600070205080204" pitchFamily="34" charset="-128"/>
              </a:defRPr>
            </a:lvl5pPr>
            <a:lvl6pPr marL="2566098" indent="-23328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3032661" indent="-23328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99223" indent="-23328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65787" indent="-233282"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95CFD11-5668-4C63-A1B4-DD50BE31EE5E}" type="slidenum">
              <a:rPr lang="en-US" altLang="en-US" sz="1200"/>
              <a:pPr/>
              <a:t>20</a:t>
            </a:fld>
            <a:endParaRPr lang="en-US" altLang="en-US" sz="1200" dirty="0"/>
          </a:p>
        </p:txBody>
      </p:sp>
    </p:spTree>
    <p:extLst>
      <p:ext uri="{BB962C8B-B14F-4D97-AF65-F5344CB8AC3E}">
        <p14:creationId xmlns:p14="http://schemas.microsoft.com/office/powerpoint/2010/main" val="146066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C641B6-6095-4509-98F9-987166FA583F}" type="slidenum">
              <a:rPr lang="en-US" smtClean="0"/>
              <a:pPr>
                <a:defRPr/>
              </a:pPr>
              <a:t>22</a:t>
            </a:fld>
            <a:endParaRPr lang="en-US" dirty="0"/>
          </a:p>
        </p:txBody>
      </p:sp>
    </p:spTree>
    <p:extLst>
      <p:ext uri="{BB962C8B-B14F-4D97-AF65-F5344CB8AC3E}">
        <p14:creationId xmlns:p14="http://schemas.microsoft.com/office/powerpoint/2010/main" val="3617749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Experiencing ACEs doesn’t always mean you will have poor health.</a:t>
            </a:r>
          </a:p>
          <a:p>
            <a:r>
              <a:rPr lang="en-US" sz="1200" kern="1200" dirty="0" smtClean="0">
                <a:solidFill>
                  <a:schemeClr val="tx1"/>
                </a:solidFill>
                <a:latin typeface="+mn-lt"/>
                <a:ea typeface="+mn-ea"/>
                <a:cs typeface="+mn-cs"/>
              </a:rPr>
              <a:t>When parents find out their ACE Score, they better understand their own lives and how their parenting can affect their child's health and development. Education and reflection can help prevent the intergenerational transmission of trauma and motivates parents to make better choices for their children.</a:t>
            </a:r>
          </a:p>
          <a:p>
            <a:r>
              <a:rPr lang="en-US" sz="1200" kern="1200" dirty="0" smtClean="0">
                <a:solidFill>
                  <a:schemeClr val="tx1"/>
                </a:solidFill>
                <a:latin typeface="+mn-lt"/>
                <a:ea typeface="+mn-ea"/>
                <a:cs typeface="+mn-cs"/>
              </a:rPr>
              <a:t>Safe, stable, nurturing relationships (SSNRs) and environments foster resiliency and can positively impact child development and future health.</a:t>
            </a:r>
          </a:p>
          <a:p>
            <a:r>
              <a:rPr lang="en-US" sz="1200" kern="1200" dirty="0" smtClean="0">
                <a:solidFill>
                  <a:schemeClr val="tx1"/>
                </a:solidFill>
                <a:latin typeface="+mn-lt"/>
                <a:ea typeface="+mn-ea"/>
                <a:cs typeface="+mn-cs"/>
              </a:rPr>
              <a:t>Becoming “trauma-sensitive” means being mindful that the individuals you come into contact with on a daily basis may have experienced many different types of traumas. </a:t>
            </a:r>
          </a:p>
          <a:p>
            <a:r>
              <a:rPr lang="en-US" sz="1200" kern="1200" dirty="0" smtClean="0">
                <a:solidFill>
                  <a:schemeClr val="tx1"/>
                </a:solidFill>
                <a:latin typeface="+mn-lt"/>
                <a:ea typeface="+mn-ea"/>
                <a:cs typeface="+mn-cs"/>
              </a:rPr>
              <a:t>Re-traumatization is a relapse into a state of trauma. A relapse can be triggered by a person, event, place or even a smell. Victims of trauma may be unintentionally re-traumatized by service providers.</a:t>
            </a:r>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23</a:t>
            </a:fld>
            <a:endParaRPr lang="en-US" dirty="0"/>
          </a:p>
        </p:txBody>
      </p:sp>
    </p:spTree>
    <p:extLst>
      <p:ext uri="{BB962C8B-B14F-4D97-AF65-F5344CB8AC3E}">
        <p14:creationId xmlns:p14="http://schemas.microsoft.com/office/powerpoint/2010/main" val="47768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B6FC6D-ABFC-4F7D-8A8B-E494A6A5554F}" type="slidenum">
              <a:rPr lang="en-US" altLang="en-US" smtClean="0"/>
              <a:pPr/>
              <a:t>4</a:t>
            </a:fld>
            <a:endParaRPr lang="en-US" altLang="en-US" dirty="0" smtClean="0"/>
          </a:p>
        </p:txBody>
      </p:sp>
    </p:spTree>
    <p:extLst>
      <p:ext uri="{BB962C8B-B14F-4D97-AF65-F5344CB8AC3E}">
        <p14:creationId xmlns:p14="http://schemas.microsoft.com/office/powerpoint/2010/main" val="115192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E452ED-5B90-4800-BCBB-AD8D518551DE}" type="slidenum">
              <a:rPr lang="en-US" altLang="en-US" smtClean="0"/>
              <a:pPr>
                <a:spcBef>
                  <a:spcPct val="0"/>
                </a:spcBef>
              </a:pPr>
              <a:t>24</a:t>
            </a:fld>
            <a:endParaRPr lang="en-US" altLang="en-US" dirty="0" smtClean="0"/>
          </a:p>
        </p:txBody>
      </p:sp>
      <p:sp>
        <p:nvSpPr>
          <p:cNvPr id="75779"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3AF0359-E440-4D4E-B983-B2A512CC9F2E}" type="slidenum">
              <a:rPr lang="en-US" altLang="en-US"/>
              <a:pPr algn="r" eaLnBrk="1" hangingPunct="1">
                <a:spcBef>
                  <a:spcPct val="0"/>
                </a:spcBef>
              </a:pPr>
              <a:t>24</a:t>
            </a:fld>
            <a:endParaRPr lang="en-US" altLang="en-US" dirty="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52098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DB76CB-D484-4849-BD6D-39644FE5082D}" type="slidenum">
              <a:rPr lang="en-US" altLang="en-US" smtClean="0"/>
              <a:pPr>
                <a:spcBef>
                  <a:spcPct val="0"/>
                </a:spcBef>
              </a:pPr>
              <a:t>25</a:t>
            </a:fld>
            <a:endParaRPr lang="en-US" altLang="en-US" dirty="0" smtClean="0"/>
          </a:p>
        </p:txBody>
      </p:sp>
    </p:spTree>
    <p:extLst>
      <p:ext uri="{BB962C8B-B14F-4D97-AF65-F5344CB8AC3E}">
        <p14:creationId xmlns:p14="http://schemas.microsoft.com/office/powerpoint/2010/main" val="202027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Based in evolutionary biological necessity-infants can’t take care of themselves</a:t>
            </a:r>
          </a:p>
          <a:p>
            <a:pPr marL="0" marR="0" lvl="0" indent="-69850" algn="l" rtl="0">
              <a:spcBef>
                <a:spcPts val="0"/>
              </a:spcBef>
              <a:spcAft>
                <a:spcPts val="0"/>
              </a:spcAft>
              <a:buSzPct val="100000"/>
              <a:buFont typeface="Arial"/>
              <a:buNone/>
            </a:pPr>
            <a:r>
              <a:rPr lang="en" sz="1100" b="0" i="0" u="none" strike="noStrike" cap="none"/>
              <a:t>Attachment behaviors must exist &amp; be reciprocated for the infant to survive physically and psychologically</a:t>
            </a:r>
          </a:p>
          <a:p>
            <a:pPr marL="0" marR="0" lvl="0" indent="-69850" algn="l" rtl="0">
              <a:spcBef>
                <a:spcPts val="0"/>
              </a:spcBef>
              <a:spcAft>
                <a:spcPts val="0"/>
              </a:spcAft>
              <a:buSzPct val="100000"/>
              <a:buFont typeface="Arial"/>
              <a:buNone/>
            </a:pPr>
            <a:r>
              <a:rPr lang="en" sz="1100" b="0" i="0" u="none" strike="noStrike" cap="none"/>
              <a:t>Each child has tremendous genetic potential but that potential can only be unleashed by a supportive, facilitating and nurturing external environment</a:t>
            </a:r>
          </a:p>
          <a:p>
            <a:pPr marL="0" marR="0" lvl="0" indent="-69850" algn="l" rtl="0">
              <a:spcBef>
                <a:spcPts val="0"/>
              </a:spcBef>
              <a:spcAft>
                <a:spcPts val="0"/>
              </a:spcAft>
              <a:buSzPct val="100000"/>
              <a:buFont typeface="Arial"/>
              <a:buNone/>
            </a:pPr>
            <a:r>
              <a:rPr lang="en" sz="1100" b="0" i="0" u="none" strike="noStrike" cap="none"/>
              <a:t>Bonding experiences: holding, rocking, singing, feeding, gazing, kissing and other nurturing behaviors (all cause neurochemical  activities in the brain)</a:t>
            </a:r>
          </a:p>
          <a:p>
            <a:pPr marL="0" marR="0" lvl="0" indent="-69850" algn="l" rtl="0">
              <a:spcBef>
                <a:spcPts val="0"/>
              </a:spcBef>
              <a:spcAft>
                <a:spcPts val="0"/>
              </a:spcAft>
              <a:buSzPct val="100000"/>
              <a:buFont typeface="Arial"/>
              <a:buNone/>
            </a:pPr>
            <a:endParaRPr sz="1100" b="0" i="0" u="none" strike="noStrike" cap="none" dirty="0"/>
          </a:p>
          <a:p>
            <a:pPr marL="0" marR="0" lvl="0" indent="-69850" algn="l" rtl="0">
              <a:spcBef>
                <a:spcPts val="0"/>
              </a:spcBef>
              <a:buSzPct val="100000"/>
              <a:buFont typeface="Arial"/>
              <a:buNone/>
            </a:pPr>
            <a:r>
              <a:rPr lang="en" sz="1100" b="0" i="0" u="none" strike="noStrike" cap="none"/>
              <a:t>Fun Fact: Mother’s rock at the same tempo as babies heart beat in utero</a:t>
            </a:r>
          </a:p>
        </p:txBody>
      </p:sp>
    </p:spTree>
    <p:extLst>
      <p:ext uri="{BB962C8B-B14F-4D97-AF65-F5344CB8AC3E}">
        <p14:creationId xmlns:p14="http://schemas.microsoft.com/office/powerpoint/2010/main" val="1722046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69850" algn="l" rtl="0">
              <a:spcBef>
                <a:spcPts val="0"/>
              </a:spcBef>
              <a:spcAft>
                <a:spcPts val="0"/>
              </a:spcAft>
              <a:buSzPct val="100000"/>
              <a:buFont typeface="Arial"/>
              <a:buNone/>
            </a:pPr>
            <a:r>
              <a:rPr lang="en" sz="1200" b="0" i="0" u="none" strike="noStrike" cap="none" dirty="0" smtClean="0"/>
              <a:t>NOT based on quality of care, educational input, or even bond of love</a:t>
            </a:r>
          </a:p>
          <a:p>
            <a:pPr marL="0" marR="0" lvl="0" indent="-69850" algn="l" rtl="0">
              <a:spcBef>
                <a:spcPts val="0"/>
              </a:spcBef>
              <a:spcAft>
                <a:spcPts val="0"/>
              </a:spcAft>
              <a:buSzPct val="100000"/>
              <a:buFont typeface="Arial"/>
              <a:buNone/>
            </a:pPr>
            <a:r>
              <a:rPr lang="en" sz="1200" b="0" i="0" u="none" strike="noStrike" cap="none" dirty="0" smtClean="0"/>
              <a:t>The internal security that these children, adolescents and then adults carry is underpinned by the following implicit and explicit beliefs: </a:t>
            </a:r>
          </a:p>
          <a:p>
            <a:pPr marL="0" marR="0" lvl="0" indent="-69850" algn="l" rtl="0">
              <a:spcBef>
                <a:spcPts val="0"/>
              </a:spcBef>
              <a:spcAft>
                <a:spcPts val="0"/>
              </a:spcAft>
              <a:buSzPct val="100000"/>
              <a:buFont typeface="Arial"/>
              <a:buNone/>
            </a:pPr>
            <a:r>
              <a:rPr lang="en" sz="1200" b="0" i="0" u="none" strike="noStrike" cap="none" dirty="0" smtClean="0"/>
              <a:t>• The World is a relatively safe place </a:t>
            </a:r>
          </a:p>
          <a:p>
            <a:pPr marL="0" marR="0" lvl="0" indent="-69850" algn="l" rtl="0">
              <a:spcBef>
                <a:spcPts val="0"/>
              </a:spcBef>
              <a:spcAft>
                <a:spcPts val="0"/>
              </a:spcAft>
              <a:buSzPct val="100000"/>
              <a:buFont typeface="Arial"/>
              <a:buNone/>
            </a:pPr>
            <a:r>
              <a:rPr lang="en" sz="1200" b="0" i="0" u="none" strike="noStrike" cap="none" dirty="0" smtClean="0"/>
              <a:t>• The world is an interesting place which I am curious about discovering. </a:t>
            </a:r>
          </a:p>
          <a:p>
            <a:pPr marL="0" marR="0" lvl="0" indent="-69850" algn="l" rtl="0">
              <a:spcBef>
                <a:spcPts val="0"/>
              </a:spcBef>
              <a:spcAft>
                <a:spcPts val="0"/>
              </a:spcAft>
              <a:buSzPct val="100000"/>
              <a:buFont typeface="Arial"/>
              <a:buNone/>
            </a:pPr>
            <a:r>
              <a:rPr lang="en" sz="1200" b="0" i="0" u="none" strike="noStrike" cap="none" dirty="0" smtClean="0"/>
              <a:t>• I am lovable and worthy of love</a:t>
            </a:r>
          </a:p>
          <a:p>
            <a:pPr marL="0" marR="0" lvl="0" indent="-69850" algn="l" rtl="0">
              <a:spcBef>
                <a:spcPts val="0"/>
              </a:spcBef>
              <a:spcAft>
                <a:spcPts val="0"/>
              </a:spcAft>
              <a:buSzPct val="100000"/>
              <a:buFont typeface="Arial"/>
              <a:buNone/>
            </a:pPr>
            <a:r>
              <a:rPr lang="en" sz="1200" b="0" i="0" u="none" strike="noStrike" cap="none" dirty="0" smtClean="0"/>
              <a:t>• I can develop connection, trust, safety and security in relationships with others </a:t>
            </a:r>
          </a:p>
          <a:p>
            <a:pPr marL="0" marR="0" lvl="0" indent="-69850" algn="l" rtl="0">
              <a:spcBef>
                <a:spcPts val="0"/>
              </a:spcBef>
              <a:spcAft>
                <a:spcPts val="0"/>
              </a:spcAft>
              <a:buSzPct val="100000"/>
              <a:buFont typeface="Arial"/>
              <a:buNone/>
            </a:pPr>
            <a:r>
              <a:rPr lang="en" sz="1200" b="0" i="0" u="none" strike="noStrike" cap="none" dirty="0" smtClean="0"/>
              <a:t>• I can experience a range of different emotions and trust I can manage and cope with them (including negative emotions), and know when I need help. </a:t>
            </a:r>
          </a:p>
          <a:p>
            <a:pPr marL="0" marR="0" lvl="0" indent="-69850" algn="l" rtl="0">
              <a:spcBef>
                <a:spcPts val="0"/>
              </a:spcBef>
              <a:spcAft>
                <a:spcPts val="0"/>
              </a:spcAft>
              <a:buSzPct val="100000"/>
              <a:buFont typeface="Arial"/>
              <a:buNone/>
            </a:pPr>
            <a:r>
              <a:rPr lang="en" sz="1200" b="0" i="0" u="none" strike="noStrike" cap="none" dirty="0" smtClean="0"/>
              <a:t>• I can be vulnerable and reach out to others when I am distressed and trust I will get my needs me </a:t>
            </a:r>
          </a:p>
          <a:p>
            <a:pPr marL="0" marR="0" lvl="0" indent="-69850" algn="l" rtl="0">
              <a:spcBef>
                <a:spcPts val="0"/>
              </a:spcBef>
              <a:buSzPct val="100000"/>
              <a:buFont typeface="Arial"/>
              <a:buNone/>
            </a:pPr>
            <a:r>
              <a:rPr lang="en" sz="1200" b="0" i="0" u="none" strike="noStrike" cap="none" dirty="0" smtClean="0"/>
              <a:t>• I can take healthy risks and believe that I can succeed (self-efficacy)</a:t>
            </a:r>
          </a:p>
          <a:p>
            <a:pPr marL="0" marR="0" lvl="0" indent="-69850" algn="l" rtl="0">
              <a:spcBef>
                <a:spcPts val="0"/>
              </a:spcBef>
              <a:buSzPct val="100000"/>
              <a:buFont typeface="Arial"/>
              <a:buNone/>
            </a:pPr>
            <a:endParaRPr lang="en" sz="1200" b="0" i="0" u="none" strike="noStrike" cap="none" dirty="0" smtClean="0"/>
          </a:p>
          <a:p>
            <a:pPr marL="609585" indent="-457189">
              <a:spcBef>
                <a:spcPts val="0"/>
              </a:spcBef>
              <a:buClr>
                <a:schemeClr val="accent2"/>
              </a:buClr>
              <a:buSzPct val="100000"/>
              <a:buFont typeface="Acme"/>
              <a:buChar char="▪"/>
            </a:pPr>
            <a:r>
              <a:rPr lang="en" sz="1200" dirty="0" smtClean="0">
                <a:solidFill>
                  <a:schemeClr val="dk1"/>
                </a:solidFill>
                <a:latin typeface="Acme"/>
                <a:ea typeface="Acme"/>
                <a:cs typeface="Acme"/>
                <a:sym typeface="Acme"/>
              </a:rPr>
              <a:t>Entails a sense of confidence that needs will be met</a:t>
            </a:r>
          </a:p>
          <a:p>
            <a:pPr marL="609585" indent="-457189">
              <a:spcBef>
                <a:spcPts val="0"/>
              </a:spcBef>
              <a:buClr>
                <a:schemeClr val="accent2"/>
              </a:buClr>
              <a:buSzPct val="100000"/>
              <a:buFont typeface="Acme"/>
              <a:buChar char="▪"/>
            </a:pPr>
            <a:r>
              <a:rPr lang="en" sz="1200" dirty="0" smtClean="0">
                <a:solidFill>
                  <a:schemeClr val="dk1"/>
                </a:solidFill>
                <a:latin typeface="Acme"/>
                <a:ea typeface="Acme"/>
                <a:cs typeface="Acme"/>
                <a:sym typeface="Acme"/>
              </a:rPr>
              <a:t>Ensures that child will feel secure, understood, and be calm enough to experience optimal development of nervous system</a:t>
            </a:r>
          </a:p>
          <a:p>
            <a:pPr marL="609585" indent="-457189">
              <a:spcBef>
                <a:spcPts val="0"/>
              </a:spcBef>
              <a:buClr>
                <a:schemeClr val="accent2"/>
              </a:buClr>
              <a:buSzPct val="100000"/>
              <a:buFont typeface="Acme"/>
              <a:buChar char="▪"/>
            </a:pPr>
            <a:r>
              <a:rPr lang="en" sz="1200" dirty="0" smtClean="0">
                <a:solidFill>
                  <a:schemeClr val="dk1"/>
                </a:solidFill>
                <a:latin typeface="Acme"/>
                <a:ea typeface="Acme"/>
                <a:cs typeface="Acme"/>
                <a:sym typeface="Acme"/>
              </a:rPr>
              <a:t>A feeling of safety that results in eagerness to learn, healthy self-awareness, trust and empathy</a:t>
            </a:r>
          </a:p>
          <a:p>
            <a:pPr marL="609585" indent="-457189">
              <a:spcBef>
                <a:spcPts val="0"/>
              </a:spcBef>
              <a:buClr>
                <a:schemeClr val="accent2"/>
              </a:buClr>
              <a:buSzPct val="100000"/>
              <a:buFont typeface="Acme"/>
              <a:buChar char="▪"/>
            </a:pPr>
            <a:r>
              <a:rPr lang="en" sz="1200" dirty="0" smtClean="0">
                <a:solidFill>
                  <a:schemeClr val="dk1"/>
                </a:solidFill>
                <a:latin typeface="Acme"/>
                <a:ea typeface="Acme"/>
                <a:cs typeface="Acme"/>
                <a:sym typeface="Acme"/>
              </a:rPr>
              <a:t>Study found critical aspect of child-primary caretaker relationship is based on quality of nonverbal communication process</a:t>
            </a:r>
          </a:p>
          <a:p>
            <a:pPr marL="0" marR="0" lvl="0" indent="-69850" algn="l" rtl="0">
              <a:spcBef>
                <a:spcPts val="0"/>
              </a:spcBef>
              <a:buSzPct val="100000"/>
              <a:buFont typeface="Arial"/>
              <a:buNone/>
            </a:pPr>
            <a:endParaRPr lang="en" sz="1200" b="0" i="0" u="none" strike="noStrike" cap="none" dirty="0" smtClean="0"/>
          </a:p>
          <a:p>
            <a:endParaRPr lang="en-US" dirty="0"/>
          </a:p>
        </p:txBody>
      </p:sp>
      <p:sp>
        <p:nvSpPr>
          <p:cNvPr id="4" name="Slide Number Placeholder 3"/>
          <p:cNvSpPr>
            <a:spLocks noGrp="1"/>
          </p:cNvSpPr>
          <p:nvPr>
            <p:ph type="sldNum" sz="quarter" idx="10"/>
          </p:nvPr>
        </p:nvSpPr>
        <p:spPr/>
        <p:txBody>
          <a:bodyPr/>
          <a:lstStyle/>
          <a:p>
            <a:fld id="{952EB370-EF2D-2444-84B1-807FB63BB9BC}" type="slidenum">
              <a:rPr lang="en-US" smtClean="0"/>
              <a:t>28</a:t>
            </a:fld>
            <a:endParaRPr lang="en-US" dirty="0"/>
          </a:p>
        </p:txBody>
      </p:sp>
    </p:spTree>
    <p:extLst>
      <p:ext uri="{BB962C8B-B14F-4D97-AF65-F5344CB8AC3E}">
        <p14:creationId xmlns:p14="http://schemas.microsoft.com/office/powerpoint/2010/main" val="3275606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49" algn="l" rtl="0">
              <a:lnSpc>
                <a:spcPct val="115000"/>
              </a:lnSpc>
              <a:spcBef>
                <a:spcPts val="0"/>
              </a:spcBef>
              <a:spcAft>
                <a:spcPts val="0"/>
              </a:spcAft>
              <a:buClr>
                <a:schemeClr val="dk1"/>
              </a:buClr>
              <a:buSzPct val="91666"/>
              <a:buFont typeface="Arial"/>
              <a:buNone/>
            </a:pPr>
            <a:r>
              <a:rPr lang="en" sz="1200" b="0" i="0" u="none" strike="noStrike" cap="none">
                <a:solidFill>
                  <a:schemeClr val="dk1"/>
                </a:solidFill>
                <a:latin typeface="Calibri"/>
                <a:ea typeface="Calibri"/>
                <a:cs typeface="Calibri"/>
                <a:sym typeface="Calibri"/>
              </a:rPr>
              <a:t>Millions of children</a:t>
            </a:r>
          </a:p>
          <a:p>
            <a:pPr marL="0" marR="0" lvl="0" indent="-69850" algn="l" rtl="0">
              <a:spcBef>
                <a:spcPts val="0"/>
              </a:spcBef>
              <a:spcAft>
                <a:spcPts val="0"/>
              </a:spcAft>
              <a:buSzPct val="100000"/>
              <a:buFont typeface="Arial"/>
              <a:buNone/>
            </a:pPr>
            <a:r>
              <a:rPr lang="en" sz="1100" b="0" i="0" u="none" strike="noStrike" cap="none"/>
              <a:t>Attachment bonds formed between infant and primary caregiver profoundly influence both the structure and function of developing brain</a:t>
            </a:r>
          </a:p>
          <a:p>
            <a:pPr marL="0" marR="0" lvl="0" indent="-69850" algn="l" rtl="0">
              <a:spcBef>
                <a:spcPts val="0"/>
              </a:spcBef>
              <a:buSzPct val="100000"/>
              <a:buFont typeface="Arial"/>
              <a:buNone/>
            </a:pPr>
            <a:r>
              <a:rPr lang="en" sz="1100" b="0" i="0" u="none" strike="noStrike" cap="none"/>
              <a:t>If attachment bond is unsuccessful and traumatic, neurological impairment and memories of a failed relationship become the basis for adult expectations</a:t>
            </a:r>
          </a:p>
        </p:txBody>
      </p:sp>
    </p:spTree>
    <p:extLst>
      <p:ext uri="{BB962C8B-B14F-4D97-AF65-F5344CB8AC3E}">
        <p14:creationId xmlns:p14="http://schemas.microsoft.com/office/powerpoint/2010/main" val="2787711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“Mom always said people worried too much about their children. Suffering when you're young is good for you, she said. It immunized your body and your soul, and that was why she ignored us kids when we cried. Fussing over children who cry only encouraged them, she told us. That's positive reinforcement for negative behavior.” </a:t>
            </a:r>
            <a:br>
              <a:rPr lang="en-US" dirty="0" smtClean="0"/>
            </a:br>
            <a:r>
              <a:rPr lang="en-US" dirty="0" smtClean="0"/>
              <a:t>― </a:t>
            </a:r>
            <a:r>
              <a:rPr lang="en-US" b="1" dirty="0" smtClean="0">
                <a:hlinkClick r:id="rId3"/>
              </a:rPr>
              <a:t>Jeannette Walls</a:t>
            </a:r>
            <a:r>
              <a:rPr lang="en-US" dirty="0" smtClean="0"/>
              <a:t>, </a:t>
            </a:r>
            <a:r>
              <a:rPr lang="en-US" b="1" dirty="0" smtClean="0">
                <a:hlinkClick r:id="rId4"/>
              </a:rPr>
              <a:t>The Glass Castle</a:t>
            </a:r>
            <a:endParaRPr lang="en-US" dirty="0" smtClean="0"/>
          </a:p>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30</a:t>
            </a:fld>
            <a:endParaRPr lang="en-US" dirty="0"/>
          </a:p>
        </p:txBody>
      </p:sp>
    </p:spTree>
    <p:extLst>
      <p:ext uri="{BB962C8B-B14F-4D97-AF65-F5344CB8AC3E}">
        <p14:creationId xmlns:p14="http://schemas.microsoft.com/office/powerpoint/2010/main" val="313379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3" name="Shape 52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323021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860878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609585" indent="-457189">
              <a:spcBef>
                <a:spcPts val="0"/>
              </a:spcBef>
              <a:buClr>
                <a:schemeClr val="accent2"/>
              </a:buClr>
              <a:buSzPct val="100000"/>
              <a:buFont typeface="Acme"/>
              <a:buChar char="▪"/>
            </a:pPr>
            <a:r>
              <a:rPr lang="en" sz="1100" dirty="0" smtClean="0">
                <a:solidFill>
                  <a:schemeClr val="dk1"/>
                </a:solidFill>
                <a:latin typeface="Acme"/>
                <a:ea typeface="Acme"/>
                <a:cs typeface="Acme"/>
                <a:sym typeface="Acme"/>
              </a:rPr>
              <a:t>Attachment has an instinctive priority over the brain’s exploratory system-feeling </a:t>
            </a:r>
            <a:r>
              <a:rPr lang="en" sz="1100" b="1" dirty="0" smtClean="0">
                <a:solidFill>
                  <a:schemeClr val="dk1"/>
                </a:solidFill>
                <a:latin typeface="Acme"/>
                <a:ea typeface="Acme"/>
                <a:cs typeface="Acme"/>
                <a:sym typeface="Acme"/>
              </a:rPr>
              <a:t>Safe and Secure</a:t>
            </a:r>
            <a:r>
              <a:rPr lang="en" sz="1100" dirty="0" smtClean="0">
                <a:solidFill>
                  <a:schemeClr val="dk1"/>
                </a:solidFill>
                <a:latin typeface="Acme"/>
                <a:ea typeface="Acme"/>
                <a:cs typeface="Acme"/>
                <a:sym typeface="Acme"/>
              </a:rPr>
              <a:t> is </a:t>
            </a:r>
            <a:r>
              <a:rPr lang="en" sz="1100" u="sng" dirty="0" smtClean="0">
                <a:solidFill>
                  <a:schemeClr val="dk1"/>
                </a:solidFill>
                <a:latin typeface="Acme"/>
                <a:ea typeface="Acme"/>
                <a:cs typeface="Acme"/>
                <a:sym typeface="Acme"/>
              </a:rPr>
              <a:t>more important</a:t>
            </a:r>
            <a:r>
              <a:rPr lang="en" sz="1100" dirty="0" smtClean="0">
                <a:solidFill>
                  <a:schemeClr val="dk1"/>
                </a:solidFill>
                <a:latin typeface="Acme"/>
                <a:ea typeface="Acme"/>
                <a:cs typeface="Acme"/>
                <a:sym typeface="Acme"/>
              </a:rPr>
              <a:t> than </a:t>
            </a:r>
            <a:r>
              <a:rPr lang="en" sz="1100" b="1" dirty="0" smtClean="0">
                <a:solidFill>
                  <a:schemeClr val="dk1"/>
                </a:solidFill>
                <a:latin typeface="Acme"/>
                <a:ea typeface="Acme"/>
                <a:cs typeface="Acme"/>
                <a:sym typeface="Acme"/>
              </a:rPr>
              <a:t>Learning</a:t>
            </a:r>
            <a:r>
              <a:rPr lang="en" sz="1100" dirty="0" smtClean="0">
                <a:solidFill>
                  <a:schemeClr val="dk1"/>
                </a:solidFill>
                <a:latin typeface="Acme"/>
                <a:ea typeface="Acme"/>
                <a:cs typeface="Acme"/>
                <a:sym typeface="Acme"/>
              </a:rPr>
              <a:t>.</a:t>
            </a:r>
          </a:p>
          <a:p>
            <a:pPr marL="609585" indent="-457189">
              <a:spcBef>
                <a:spcPts val="0"/>
              </a:spcBef>
              <a:buClr>
                <a:schemeClr val="accent2"/>
              </a:buClr>
              <a:buSzPct val="100000"/>
              <a:buFont typeface="Acme"/>
              <a:buChar char="▪"/>
            </a:pPr>
            <a:r>
              <a:rPr lang="en" sz="1100" dirty="0" smtClean="0">
                <a:solidFill>
                  <a:schemeClr val="dk1"/>
                </a:solidFill>
                <a:latin typeface="Acme"/>
                <a:ea typeface="Acme"/>
                <a:cs typeface="Acme"/>
                <a:sym typeface="Acme"/>
              </a:rPr>
              <a:t>“Research demonstrates that emotions fundamentally drive cognitive learning and, in order to generate successful learning, educators need to engage the affective dimensions of pupil’s minds.”     (Immordino-Yang and Damasio, 2007</a:t>
            </a:r>
          </a:p>
          <a:p>
            <a:pPr marL="609585" indent="-457189">
              <a:spcBef>
                <a:spcPts val="0"/>
              </a:spcBef>
              <a:buClr>
                <a:schemeClr val="accent2"/>
              </a:buClr>
              <a:buSzPct val="100000"/>
              <a:buFont typeface="Acme"/>
              <a:buChar char="▪"/>
            </a:pPr>
            <a:r>
              <a:rPr lang="en" sz="1100" dirty="0" smtClean="0">
                <a:solidFill>
                  <a:schemeClr val="dk1"/>
                </a:solidFill>
                <a:latin typeface="Acme"/>
                <a:ea typeface="Acme"/>
                <a:cs typeface="Acme"/>
                <a:sym typeface="Acme"/>
              </a:rPr>
              <a:t>Children that can regulate emotions and responses are more popular, have fewer behavioral problems, more emotionally stable, have fewer infectious illnesses and achieve more academically</a:t>
            </a:r>
          </a:p>
          <a:p>
            <a:pPr marL="609585" indent="-457189">
              <a:spcBef>
                <a:spcPts val="0"/>
              </a:spcBef>
              <a:buClr>
                <a:schemeClr val="accent2"/>
              </a:buClr>
              <a:buSzPct val="100000"/>
              <a:buFont typeface="Acme"/>
              <a:buChar char="▪"/>
            </a:pPr>
            <a:r>
              <a:rPr lang="en" sz="1100" dirty="0" smtClean="0">
                <a:solidFill>
                  <a:schemeClr val="dk1"/>
                </a:solidFill>
                <a:latin typeface="Acme"/>
                <a:ea typeface="Acme"/>
                <a:cs typeface="Acme"/>
                <a:sym typeface="Acme"/>
              </a:rPr>
              <a:t>To be able to even engage in learning a student must be able to take risks, to learn new things and face new challenges.</a:t>
            </a:r>
          </a:p>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73616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8" name="Shape 5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ial"/>
              <a:buNone/>
            </a:pPr>
            <a:r>
              <a:rPr lang="en-US" sz="1100" b="0" i="0" u="none" strike="noStrike" cap="none" dirty="0" smtClean="0"/>
              <a:t>I wonder what our homeless</a:t>
            </a:r>
            <a:r>
              <a:rPr lang="en-US" sz="1100" b="0" i="0" u="none" strike="noStrike" cap="none" baseline="0" dirty="0" smtClean="0"/>
              <a:t> students would say to this question?????</a:t>
            </a:r>
            <a:endParaRPr sz="1100" b="0" i="0" u="none" strike="noStrike" cap="none" dirty="0"/>
          </a:p>
        </p:txBody>
      </p:sp>
    </p:spTree>
    <p:extLst>
      <p:ext uri="{BB962C8B-B14F-4D97-AF65-F5344CB8AC3E}">
        <p14:creationId xmlns:p14="http://schemas.microsoft.com/office/powerpoint/2010/main" val="15542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dirty="0" smtClean="0"/>
              <a:t>Mindful activity</a:t>
            </a:r>
          </a:p>
          <a:p>
            <a:pPr eaLnBrk="1" hangingPunct="1">
              <a:spcBef>
                <a:spcPct val="0"/>
              </a:spcBef>
              <a:buFontTx/>
              <a:buChar char="•"/>
            </a:pPr>
            <a:r>
              <a:rPr lang="en-US" altLang="en-US" dirty="0" smtClean="0"/>
              <a:t>In</a:t>
            </a:r>
            <a:r>
              <a:rPr lang="en-US" altLang="en-US" baseline="0" dirty="0" smtClean="0"/>
              <a:t> this hour we will be talking about things that maybe new to you or may bring up memories and feeling that are uncomfortable.  It will be important for you to take care of yourself and recognize where you are in your comfort space.  Please take care of your needs so that you will be able to support the most vulnerable population we serve. </a:t>
            </a:r>
            <a:endParaRPr lang="en-US" altLang="en-US" dirty="0"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fld id="{6BFDFBD2-1916-45EE-AAA7-9A29D08E83A2}" type="slidenum">
              <a:rPr lang="en-US" altLang="en-US" smtClean="0">
                <a:latin typeface="Calibri" panose="020F0502020204030204" pitchFamily="34" charset="0"/>
                <a:ea typeface="MS PGothic" panose="020B0600070205080204" pitchFamily="34" charset="-128"/>
              </a:rPr>
              <a:pPr/>
              <a:t>5</a:t>
            </a:fld>
            <a:endParaRPr lang="en-US" altLang="en-US" dirty="0" smtClean="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51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From this secure foundation other areas-developing social skills, self-esteem, emotional literacy, autonomy and self-identity-can be developed. This in turn will promote readiness to learn.</a:t>
            </a:r>
          </a:p>
          <a:p>
            <a:pPr marL="0" marR="0" lvl="0" indent="-69850" algn="l" rtl="0">
              <a:spcBef>
                <a:spcPts val="0"/>
              </a:spcBef>
              <a:spcAft>
                <a:spcPts val="0"/>
              </a:spcAft>
              <a:buSzPct val="100000"/>
              <a:buFont typeface="Arial"/>
              <a:buNone/>
            </a:pPr>
            <a:endParaRPr sz="1100" b="0" i="0" u="none" strike="noStrike" cap="none" dirty="0"/>
          </a:p>
          <a:p>
            <a:pPr marL="0" marR="0" lvl="0" indent="-69850" algn="l" rtl="0">
              <a:spcBef>
                <a:spcPts val="0"/>
              </a:spcBef>
              <a:buSzPct val="100000"/>
              <a:buFont typeface="Arial"/>
              <a:buNone/>
            </a:pPr>
            <a:r>
              <a:rPr lang="en" sz="1100" b="0" i="0" u="none" strike="noStrike" cap="none"/>
              <a:t>Emotional well-being must be a larger part of any learning, and by association, the educational agenda. Schools may be the optimum site for buffering the impact of stress, building resilience and enhancing individual capacities for learning.</a:t>
            </a:r>
          </a:p>
        </p:txBody>
      </p:sp>
    </p:spTree>
    <p:extLst>
      <p:ext uri="{BB962C8B-B14F-4D97-AF65-F5344CB8AC3E}">
        <p14:creationId xmlns:p14="http://schemas.microsoft.com/office/powerpoint/2010/main" val="1579259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ial"/>
              <a:buNone/>
            </a:pPr>
            <a:r>
              <a:rPr lang="en" sz="1100" b="0" i="0" u="none" strike="noStrike" cap="none"/>
              <a:t>Take a moment and think about a challenging student you work with and do a self-check on these things and think about how they may have impacted your relationship with that student.</a:t>
            </a:r>
          </a:p>
        </p:txBody>
      </p:sp>
    </p:spTree>
    <p:extLst>
      <p:ext uri="{BB962C8B-B14F-4D97-AF65-F5344CB8AC3E}">
        <p14:creationId xmlns:p14="http://schemas.microsoft.com/office/powerpoint/2010/main" val="3952837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8" name="Shape 62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Know your students: greet at door, chat as come into class, attend their events; read the school paper</a:t>
            </a:r>
          </a:p>
          <a:p>
            <a:pPr marL="0" marR="0" lvl="0" indent="-69850" algn="l" rtl="0">
              <a:spcBef>
                <a:spcPts val="0"/>
              </a:spcBef>
              <a:spcAft>
                <a:spcPts val="0"/>
              </a:spcAft>
              <a:buSzPct val="100000"/>
              <a:buFont typeface="Arial"/>
              <a:buNone/>
            </a:pPr>
            <a:r>
              <a:rPr lang="en" sz="1100" b="0" i="0" u="none" strike="noStrike" cap="none"/>
              <a:t>Culture: know what is popular at their age, what are they into</a:t>
            </a:r>
          </a:p>
          <a:p>
            <a:pPr marL="0" marR="0" lvl="0" indent="-69850" algn="l" rtl="0">
              <a:spcBef>
                <a:spcPts val="0"/>
              </a:spcBef>
              <a:spcAft>
                <a:spcPts val="0"/>
              </a:spcAft>
              <a:buSzPct val="100000"/>
              <a:buFont typeface="Arial"/>
              <a:buNone/>
            </a:pPr>
            <a:r>
              <a:rPr lang="en" sz="1100" b="0" i="0" u="none" strike="noStrike" cap="none"/>
              <a:t>Weather: show that you are in touch with school events and their interests</a:t>
            </a:r>
          </a:p>
          <a:p>
            <a:pPr marL="0" marR="0" lvl="0" indent="-69850" algn="l" rtl="0">
              <a:spcBef>
                <a:spcPts val="0"/>
              </a:spcBef>
              <a:spcAft>
                <a:spcPts val="0"/>
              </a:spcAft>
              <a:buSzPct val="100000"/>
              <a:buFont typeface="Arial"/>
              <a:buNone/>
            </a:pPr>
            <a:r>
              <a:rPr lang="en" sz="1100" b="0" i="0" u="none" strike="noStrike" cap="none"/>
              <a:t>Teach images: use metaphors that they can relate to</a:t>
            </a:r>
          </a:p>
          <a:p>
            <a:pPr marL="0" marR="0" lvl="0" indent="-69850" algn="l" rtl="0">
              <a:spcBef>
                <a:spcPts val="0"/>
              </a:spcBef>
              <a:spcAft>
                <a:spcPts val="0"/>
              </a:spcAft>
              <a:buSzPct val="100000"/>
              <a:buFont typeface="Arial"/>
              <a:buNone/>
            </a:pPr>
            <a:r>
              <a:rPr lang="en" sz="1100" b="0" i="0" u="none" strike="noStrike" cap="none"/>
              <a:t>Peer mediation: promotes positive peer relationships; helps them to problem solve and recognize that can be a safe, positive experience</a:t>
            </a:r>
          </a:p>
          <a:p>
            <a:pPr marL="0" marR="0" lvl="0" indent="-69850" algn="l" rtl="0">
              <a:spcBef>
                <a:spcPts val="0"/>
              </a:spcBef>
              <a:spcAft>
                <a:spcPts val="0"/>
              </a:spcAft>
              <a:buSzPct val="100000"/>
              <a:buFont typeface="Arial"/>
              <a:buNone/>
            </a:pPr>
            <a:r>
              <a:rPr lang="en" sz="1100" b="0" i="0" u="none" strike="noStrike" cap="none"/>
              <a:t>Humanity: show your own strengths and weaknesses in proper context</a:t>
            </a:r>
          </a:p>
          <a:p>
            <a:pPr marL="0" marR="0" lvl="0" indent="-69850" algn="l" rtl="0">
              <a:spcBef>
                <a:spcPts val="0"/>
              </a:spcBef>
              <a:spcAft>
                <a:spcPts val="0"/>
              </a:spcAft>
              <a:buSzPct val="100000"/>
              <a:buFont typeface="Arial"/>
              <a:buNone/>
            </a:pPr>
            <a:r>
              <a:rPr lang="en" sz="1100" b="0" i="0" u="none" strike="noStrike" cap="none"/>
              <a:t>Multi-Year Instruction: looping, research that leads to higher motivation, improved learning outcomes, stronger and more meaningful relationships</a:t>
            </a:r>
          </a:p>
          <a:p>
            <a:pPr marL="0" marR="0" lvl="0" indent="-69850" algn="l" rtl="0">
              <a:spcBef>
                <a:spcPts val="0"/>
              </a:spcBef>
              <a:spcAft>
                <a:spcPts val="0"/>
              </a:spcAft>
              <a:buSzPct val="100000"/>
              <a:buFont typeface="Arial"/>
              <a:buNone/>
            </a:pPr>
            <a:r>
              <a:rPr lang="en" sz="1100" b="0" i="0" u="none" strike="noStrike" cap="none"/>
              <a:t>Welcomes: have a formal program to welcome new students </a:t>
            </a:r>
          </a:p>
          <a:p>
            <a:pPr marL="0" marR="0" lvl="0" indent="-69850" algn="l" rtl="0">
              <a:spcBef>
                <a:spcPts val="0"/>
              </a:spcBef>
              <a:spcAft>
                <a:spcPts val="0"/>
              </a:spcAft>
              <a:buSzPct val="100000"/>
              <a:buFont typeface="Arial"/>
              <a:buNone/>
            </a:pPr>
            <a:r>
              <a:rPr lang="en" sz="1100" b="0" i="0" u="none" strike="noStrike" cap="none"/>
              <a:t>		-peer support groups, adult mentors, school visits, student sponsors (act as guides and 1st friends)</a:t>
            </a:r>
          </a:p>
          <a:p>
            <a:pPr marL="0" marR="0" lvl="0" indent="-69850" algn="l" rtl="0">
              <a:spcBef>
                <a:spcPts val="0"/>
              </a:spcBef>
              <a:spcAft>
                <a:spcPts val="0"/>
              </a:spcAft>
              <a:buSzPct val="100000"/>
              <a:buFont typeface="Arial"/>
              <a:buNone/>
            </a:pPr>
            <a:r>
              <a:rPr lang="en" sz="1100" b="0" i="0" u="none" strike="noStrike" cap="none"/>
              <a:t>		-show personal interest</a:t>
            </a:r>
          </a:p>
          <a:p>
            <a:pPr marL="914400" marR="0" lvl="0" indent="387350" algn="l" rtl="0">
              <a:spcBef>
                <a:spcPts val="0"/>
              </a:spcBef>
              <a:buSzPct val="100000"/>
              <a:buFont typeface="Arial"/>
              <a:buNone/>
            </a:pPr>
            <a:r>
              <a:rPr lang="en" sz="1100" b="0" i="0" u="none" strike="noStrike" cap="none"/>
              <a:t> </a:t>
            </a:r>
          </a:p>
        </p:txBody>
      </p:sp>
    </p:spTree>
    <p:extLst>
      <p:ext uri="{BB962C8B-B14F-4D97-AF65-F5344CB8AC3E}">
        <p14:creationId xmlns:p14="http://schemas.microsoft.com/office/powerpoint/2010/main" val="2192125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5" name="Shape 6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Fake: can be a challenge to get past a surface relationship</a:t>
            </a:r>
          </a:p>
          <a:p>
            <a:pPr marL="0" marR="0" lvl="0" indent="-69850" algn="l" rtl="0">
              <a:spcBef>
                <a:spcPts val="0"/>
              </a:spcBef>
              <a:spcAft>
                <a:spcPts val="0"/>
              </a:spcAft>
              <a:buSzPct val="100000"/>
              <a:buFont typeface="Arial"/>
              <a:buNone/>
            </a:pPr>
            <a:r>
              <a:rPr lang="en" sz="1100" b="0" i="0" u="none" strike="noStrike" cap="none"/>
              <a:t>Challenges-teachers have good days and bad days-tell them when you are having a bad day-if established a good relationship that can be the best behaved day</a:t>
            </a:r>
          </a:p>
          <a:p>
            <a:pPr marL="0" marR="0" lvl="0" indent="-69850" algn="l" rtl="0">
              <a:spcBef>
                <a:spcPts val="0"/>
              </a:spcBef>
              <a:spcAft>
                <a:spcPts val="0"/>
              </a:spcAft>
              <a:buSzPct val="100000"/>
              <a:buFont typeface="Arial"/>
              <a:buNone/>
            </a:pPr>
            <a:r>
              <a:rPr lang="en" sz="1100" b="0" i="0" u="none" strike="noStrike" cap="none"/>
              <a:t>Predictable: they know the schedule and what to expect</a:t>
            </a:r>
          </a:p>
          <a:p>
            <a:pPr marL="0" marR="0" lvl="0" indent="-69850" algn="l" rtl="0">
              <a:spcBef>
                <a:spcPts val="0"/>
              </a:spcBef>
              <a:spcAft>
                <a:spcPts val="0"/>
              </a:spcAft>
              <a:buSzPct val="100000"/>
              <a:buFont typeface="Arial"/>
              <a:buNone/>
            </a:pPr>
            <a:r>
              <a:rPr lang="en" sz="1100" b="0" i="0" u="none" strike="noStrike" cap="none"/>
              <a:t>Listen open mind: give them privilege of being listener and having a voice-they learn life is a two-way street </a:t>
            </a:r>
          </a:p>
          <a:p>
            <a:pPr marL="0" marR="0" lvl="0" indent="-69850" algn="l" rtl="0">
              <a:spcBef>
                <a:spcPts val="0"/>
              </a:spcBef>
              <a:spcAft>
                <a:spcPts val="0"/>
              </a:spcAft>
              <a:buSzPct val="100000"/>
              <a:buFont typeface="Arial"/>
              <a:buNone/>
            </a:pPr>
            <a:r>
              <a:rPr lang="en" sz="1100" b="0" i="0" u="none" strike="noStrike" cap="none"/>
              <a:t>		-learn there is a time to speak and time to listen</a:t>
            </a:r>
          </a:p>
          <a:p>
            <a:pPr marL="0" marR="0" lvl="0" indent="-69850" algn="l" rtl="0">
              <a:spcBef>
                <a:spcPts val="0"/>
              </a:spcBef>
              <a:spcAft>
                <a:spcPts val="0"/>
              </a:spcAft>
              <a:buSzPct val="100000"/>
              <a:buFont typeface="Arial"/>
              <a:buNone/>
            </a:pPr>
            <a:r>
              <a:rPr lang="en" sz="1100" b="0" i="0" u="none" strike="noStrike" cap="none"/>
              <a:t>		-if you listen to them they will be more likely to listen to you when you ask them to be quiet and listen</a:t>
            </a:r>
          </a:p>
          <a:p>
            <a:pPr marL="0" marR="0" lvl="0" indent="-69850" algn="l" rtl="0">
              <a:spcBef>
                <a:spcPts val="0"/>
              </a:spcBef>
              <a:spcAft>
                <a:spcPts val="0"/>
              </a:spcAft>
              <a:buSzPct val="100000"/>
              <a:buFont typeface="Arial"/>
              <a:buNone/>
            </a:pPr>
            <a:r>
              <a:rPr lang="en" sz="1100" b="0" i="0" u="none" strike="noStrike" cap="none"/>
              <a:t>Learn from you: there is a lot of peripheral learning from your attitude, way you dress, way you speak, way you accept defeats (because you have them sometimes)</a:t>
            </a:r>
          </a:p>
          <a:p>
            <a:pPr marL="0" marR="0" lvl="0" indent="-69850" algn="l" rtl="0">
              <a:spcBef>
                <a:spcPts val="0"/>
              </a:spcBef>
              <a:buSzPct val="100000"/>
              <a:buFont typeface="Arial"/>
              <a:buNone/>
            </a:pPr>
            <a:r>
              <a:rPr lang="en" sz="1100" b="0" i="0" u="none" strike="noStrike" cap="none"/>
              <a:t>Individualize attention: identity + voice=engagement and learning</a:t>
            </a:r>
          </a:p>
        </p:txBody>
      </p:sp>
    </p:spTree>
    <p:extLst>
      <p:ext uri="{BB962C8B-B14F-4D97-AF65-F5344CB8AC3E}">
        <p14:creationId xmlns:p14="http://schemas.microsoft.com/office/powerpoint/2010/main" val="3843920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2" name="Shape 6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For them schedules tend to be chaotic, sleep unpredictable, food choices limited, relationships insecure and potentials for emotional and physical harm ever present.</a:t>
            </a:r>
          </a:p>
          <a:p>
            <a:pPr marL="0" marR="0" lvl="0" indent="-69850" algn="l" rtl="0">
              <a:spcBef>
                <a:spcPts val="0"/>
              </a:spcBef>
              <a:spcAft>
                <a:spcPts val="0"/>
              </a:spcAft>
              <a:buSzPct val="100000"/>
              <a:buFont typeface="Arial"/>
              <a:buNone/>
            </a:pPr>
            <a:r>
              <a:rPr lang="en" sz="1100" b="0" i="0" u="none" strike="noStrike" cap="none"/>
              <a:t>The plan: outline the day, post a schedule</a:t>
            </a:r>
          </a:p>
          <a:p>
            <a:pPr marL="0" marR="0" lvl="0" indent="-69850" algn="l" rtl="0">
              <a:spcBef>
                <a:spcPts val="0"/>
              </a:spcBef>
              <a:buSzPct val="100000"/>
              <a:buFont typeface="Arial"/>
              <a:buNone/>
            </a:pPr>
            <a:r>
              <a:rPr lang="en" sz="1100" b="0" i="0" u="none" strike="noStrike" cap="none"/>
              <a:t>	-class meeting: seated in a circle (safety), rules and agreements reviewed, ask for celebrations or challenges, participation is a choice, model appropriate ways to connect with students who are celebrating or grieving and encourage students to do the same</a:t>
            </a:r>
          </a:p>
        </p:txBody>
      </p:sp>
    </p:spTree>
    <p:extLst>
      <p:ext uri="{BB962C8B-B14F-4D97-AF65-F5344CB8AC3E}">
        <p14:creationId xmlns:p14="http://schemas.microsoft.com/office/powerpoint/2010/main" val="84238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9" name="Shape 6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Affirmation notes: adolescents hear 10-15 put downs before hearing one statement of affirmation/Happy grams</a:t>
            </a:r>
          </a:p>
          <a:p>
            <a:pPr marL="0" marR="0" lvl="0" indent="-69850" algn="l" rtl="0">
              <a:spcBef>
                <a:spcPts val="0"/>
              </a:spcBef>
              <a:spcAft>
                <a:spcPts val="0"/>
              </a:spcAft>
              <a:buSzPct val="100000"/>
              <a:buFont typeface="Arial"/>
              <a:buNone/>
            </a:pPr>
            <a:r>
              <a:rPr lang="en" sz="1100" b="0" i="0" u="none" strike="noStrike" cap="none"/>
              <a:t>Compassionate: put yourself in their shoes</a:t>
            </a:r>
          </a:p>
          <a:p>
            <a:pPr marL="0" marR="0" lvl="0" indent="-69850" algn="l" rtl="0">
              <a:spcBef>
                <a:spcPts val="0"/>
              </a:spcBef>
              <a:spcAft>
                <a:spcPts val="0"/>
              </a:spcAft>
              <a:buSzPct val="100000"/>
              <a:buFont typeface="Arial"/>
              <a:buNone/>
            </a:pPr>
            <a:r>
              <a:rPr lang="en" sz="1100" b="0" i="0" u="none" strike="noStrike" cap="none"/>
              <a:t>Space: be careful of unexpected touches and terms of endearment</a:t>
            </a:r>
          </a:p>
          <a:p>
            <a:pPr marL="0" marR="0" lvl="0" indent="-69850" algn="l" rtl="0">
              <a:spcBef>
                <a:spcPts val="0"/>
              </a:spcBef>
              <a:spcAft>
                <a:spcPts val="0"/>
              </a:spcAft>
              <a:buSzPct val="100000"/>
              <a:buFont typeface="Arial"/>
              <a:buNone/>
            </a:pPr>
            <a:r>
              <a:rPr lang="en" sz="1100" b="0" i="0" u="none" strike="noStrike" cap="none"/>
              <a:t>Day to day operations: Wild goose chase notes 3-4 teachers throughout building before saying oh i have that</a:t>
            </a:r>
          </a:p>
          <a:p>
            <a:pPr marL="0" marR="0" lvl="0" indent="-69850" algn="l" rtl="0">
              <a:spcBef>
                <a:spcPts val="0"/>
              </a:spcBef>
              <a:buSzPct val="100000"/>
              <a:buFont typeface="Arial"/>
              <a:buNone/>
            </a:pPr>
            <a:r>
              <a:rPr lang="en" sz="1100" b="0" i="0" u="none" strike="noStrike" cap="none"/>
              <a:t>Individuality: art designs/displays</a:t>
            </a:r>
          </a:p>
        </p:txBody>
      </p:sp>
    </p:spTree>
    <p:extLst>
      <p:ext uri="{BB962C8B-B14F-4D97-AF65-F5344CB8AC3E}">
        <p14:creationId xmlns:p14="http://schemas.microsoft.com/office/powerpoint/2010/main" val="165321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ial"/>
              <a:buNone/>
            </a:pPr>
            <a:r>
              <a:rPr lang="en" sz="1100" b="0" i="0" u="none" strike="noStrike" cap="none"/>
              <a:t>Badge of honor: 5 boxes (1-picture, 2-goals, aspirations, passions; 3-things about me; 4-someone they admire; 5-something that makes them unique</a:t>
            </a:r>
          </a:p>
          <a:p>
            <a:pPr marL="0" marR="0" lvl="0" indent="-69850" algn="l" rtl="0">
              <a:spcBef>
                <a:spcPts val="0"/>
              </a:spcBef>
              <a:spcAft>
                <a:spcPts val="0"/>
              </a:spcAft>
              <a:buSzPct val="100000"/>
              <a:buFont typeface="Arial"/>
              <a:buNone/>
            </a:pPr>
            <a:r>
              <a:rPr lang="en" sz="1100" b="0" i="0" u="none" strike="noStrike" cap="none"/>
              <a:t>2 x 10: 2 minutes per day for 10 days in a row talking about anything they want</a:t>
            </a:r>
          </a:p>
          <a:p>
            <a:pPr marL="0" marR="0" lvl="0" indent="-69850" algn="l" rtl="0">
              <a:spcBef>
                <a:spcPts val="0"/>
              </a:spcBef>
              <a:spcAft>
                <a:spcPts val="0"/>
              </a:spcAft>
              <a:buSzPct val="100000"/>
              <a:buFont typeface="Arial"/>
              <a:buNone/>
            </a:pPr>
            <a:r>
              <a:rPr lang="en" sz="1100" b="0" i="0" u="none" strike="noStrike" cap="none"/>
              <a:t>Advice sessions: small chunk of time at end of day teacher will pose different questions about his/her life to class and students take turns responding</a:t>
            </a:r>
          </a:p>
          <a:p>
            <a:pPr marL="0" marR="0" lvl="0" indent="-69850" algn="l" rtl="0">
              <a:spcBef>
                <a:spcPts val="0"/>
              </a:spcBef>
              <a:spcAft>
                <a:spcPts val="0"/>
              </a:spcAft>
              <a:buSzPct val="100000"/>
              <a:buFont typeface="Arial"/>
              <a:buNone/>
            </a:pPr>
            <a:r>
              <a:rPr lang="en" sz="1100" b="0" i="0" u="none" strike="noStrike" cap="none"/>
              <a:t>Family meetings: 10-15 minutes several times a week will circle up and share about what is going on in their lives</a:t>
            </a:r>
          </a:p>
          <a:p>
            <a:pPr marL="0" marR="0" lvl="0" indent="-69850" algn="l" rtl="0">
              <a:spcBef>
                <a:spcPts val="0"/>
              </a:spcBef>
              <a:spcAft>
                <a:spcPts val="0"/>
              </a:spcAft>
              <a:buSzPct val="100000"/>
              <a:buFont typeface="Arial"/>
              <a:buNone/>
            </a:pPr>
            <a:r>
              <a:rPr lang="en" sz="1100" b="0" i="0" u="none" strike="noStrike" cap="none"/>
              <a:t>Special t-shirt: write all the special things about the student on the shirt and let them wear it (can involve all students and rotate through class)</a:t>
            </a:r>
          </a:p>
          <a:p>
            <a:pPr marL="0" marR="0" lvl="0" indent="-69850" algn="l" rtl="0">
              <a:spcBef>
                <a:spcPts val="0"/>
              </a:spcBef>
              <a:spcAft>
                <a:spcPts val="0"/>
              </a:spcAft>
              <a:buSzPct val="100000"/>
              <a:buFont typeface="Arial"/>
              <a:buNone/>
            </a:pPr>
            <a:r>
              <a:rPr lang="en" sz="1100" b="0" i="0" u="none" strike="noStrike" cap="none"/>
              <a:t>Dialogue journals: morning asked to spend 10 minutes writing anything they want in dialogue journal-given choice of when or whether they want teacher to read-will often ask teacher questions</a:t>
            </a:r>
          </a:p>
          <a:p>
            <a:pPr marL="0" marR="0" lvl="0" indent="-69850" algn="l" rtl="0">
              <a:spcBef>
                <a:spcPts val="0"/>
              </a:spcBef>
              <a:spcAft>
                <a:spcPts val="0"/>
              </a:spcAft>
              <a:buSzPct val="100000"/>
              <a:buFont typeface="Arial"/>
              <a:buNone/>
            </a:pPr>
            <a:r>
              <a:rPr lang="en" sz="1100" b="0" i="0" u="none" strike="noStrike" cap="none"/>
              <a:t>Listening bear: goes home with student who has exceptional listening that day; bear is listening, watching and participating at home; family members write in journal about bear’s visit; next day bring back with journal to read aloud to class</a:t>
            </a:r>
          </a:p>
          <a:p>
            <a:pPr marL="0" marR="0" lvl="0" indent="-76200" algn="l" rtl="0">
              <a:spcBef>
                <a:spcPts val="0"/>
              </a:spcBef>
              <a:spcAft>
                <a:spcPts val="0"/>
              </a:spcAft>
              <a:buSzPct val="109090"/>
              <a:buFont typeface="Arial"/>
              <a:buNone/>
            </a:pPr>
            <a:r>
              <a:rPr lang="en" sz="1100" b="0" i="0" u="none" strike="noStrike" cap="none"/>
              <a:t>Co-Teacher: </a:t>
            </a:r>
            <a:r>
              <a:rPr lang="en" sz="1200" b="1" i="0" u="none" strike="noStrike" cap="none">
                <a:solidFill>
                  <a:srgbClr val="464646"/>
                </a:solidFill>
                <a:highlight>
                  <a:srgbClr val="FFFFFF"/>
                </a:highlight>
                <a:latin typeface="Roboto"/>
                <a:ea typeface="Roboto"/>
                <a:cs typeface="Roboto"/>
                <a:sym typeface="Roboto"/>
              </a:rPr>
              <a:t>As a teacher, you can work with a student to co-plan and teach a lesson or topic with you for the entire period</a:t>
            </a:r>
          </a:p>
          <a:p>
            <a:pPr marL="0" marR="0" lvl="0" indent="-76200" algn="l" rtl="0">
              <a:lnSpc>
                <a:spcPct val="150000"/>
              </a:lnSpc>
              <a:spcBef>
                <a:spcPts val="0"/>
              </a:spcBef>
              <a:spcAft>
                <a:spcPts val="0"/>
              </a:spcAft>
              <a:buClr>
                <a:srgbClr val="464646"/>
              </a:buClr>
              <a:buSzPct val="100000"/>
              <a:buFont typeface="Roboto"/>
              <a:buNone/>
            </a:pPr>
            <a:r>
              <a:rPr lang="en" sz="1200" b="1" i="0" u="none" strike="noStrike" cap="none">
                <a:solidFill>
                  <a:srgbClr val="464646"/>
                </a:solidFill>
                <a:highlight>
                  <a:srgbClr val="FFFFFF"/>
                </a:highlight>
                <a:latin typeface="Roboto"/>
                <a:ea typeface="Roboto"/>
                <a:cs typeface="Roboto"/>
                <a:sym typeface="Roboto"/>
              </a:rPr>
              <a:t>Scenario Jar: At the beginning of the month, each student writes down a scenario that requires problem-solving. Teachers put these scenarios in a jar, pull out a scenario, and allow students to problem solve and share their responses individually, in partners, in groups or as a class during whole group instruction. This shows students how their peers would solve situations in their lives and helps create a solutions–oriented classroom.</a:t>
            </a:r>
          </a:p>
          <a:p>
            <a:pPr marL="0" marR="0" lvl="0" indent="-69850" algn="l" rtl="0">
              <a:spcBef>
                <a:spcPts val="1700"/>
              </a:spcBef>
              <a:spcAft>
                <a:spcPts val="0"/>
              </a:spcAft>
              <a:buSzPct val="100000"/>
              <a:buFont typeface="Arial"/>
              <a:buNone/>
            </a:pPr>
            <a:r>
              <a:rPr lang="en" sz="1100" b="0" i="0" u="none" strike="noStrike" cap="none"/>
              <a:t>Survey to parents: beginning of year asking for personal information that is important about child</a:t>
            </a:r>
          </a:p>
          <a:p>
            <a:pPr marL="0" marR="0" lvl="0" indent="-69850" algn="l" rtl="0">
              <a:spcBef>
                <a:spcPts val="0"/>
              </a:spcBef>
              <a:spcAft>
                <a:spcPts val="0"/>
              </a:spcAft>
              <a:buSzPct val="100000"/>
              <a:buFont typeface="Arial"/>
              <a:buNone/>
            </a:pPr>
            <a:r>
              <a:rPr lang="en" sz="1100" b="0" i="0" u="none" strike="noStrike" cap="none"/>
              <a:t>Play box: special box near teachers desk full of wigs, glasses, microphone, funny things that can wear to gain student attention, create playfulness, role-play encourages kids to take another’s perspective</a:t>
            </a:r>
          </a:p>
          <a:p>
            <a:pPr marL="0" marR="0" lvl="0" indent="-69850" algn="l" rtl="0">
              <a:spcBef>
                <a:spcPts val="0"/>
              </a:spcBef>
              <a:spcAft>
                <a:spcPts val="0"/>
              </a:spcAft>
              <a:buSzPct val="100000"/>
              <a:buFont typeface="Arial"/>
              <a:buNone/>
            </a:pPr>
            <a:r>
              <a:rPr lang="en" sz="1100" b="0" i="0" u="none" strike="noStrike" cap="none"/>
              <a:t>Seeing with the heart: big red heart on board and explains this heart has feelings, heart gets smaller and folds up when students are not nice to one another, how can we make heart unfold; talk about apologizing, sharing, helping, when teacher notices these things happening can add to the heart and show it growing</a:t>
            </a:r>
          </a:p>
          <a:p>
            <a:pPr marL="0" marR="0" lvl="0" indent="-69850" algn="l" rtl="0">
              <a:spcBef>
                <a:spcPts val="0"/>
              </a:spcBef>
              <a:spcAft>
                <a:spcPts val="0"/>
              </a:spcAft>
              <a:buSzPct val="100000"/>
              <a:buFont typeface="Arial"/>
              <a:buNone/>
            </a:pPr>
            <a:r>
              <a:rPr lang="en" sz="1100" b="0" i="0" u="none" strike="noStrike" cap="none"/>
              <a:t>Calls after rough days: call student and let them know you are looking forward to seeing them the next day</a:t>
            </a:r>
          </a:p>
          <a:p>
            <a:pPr marL="0" marR="0" lvl="0" indent="-69850" algn="l" rtl="0">
              <a:spcBef>
                <a:spcPts val="0"/>
              </a:spcBef>
              <a:spcAft>
                <a:spcPts val="0"/>
              </a:spcAft>
              <a:buSzPct val="100000"/>
              <a:buFont typeface="Arial"/>
              <a:buNone/>
            </a:pPr>
            <a:endParaRPr sz="1100" b="0" i="0" u="none" strike="noStrike" cap="none" dirty="0"/>
          </a:p>
          <a:p>
            <a:pPr marL="0" marR="0" lvl="0" indent="-69850" algn="l" rtl="0">
              <a:spcBef>
                <a:spcPts val="0"/>
              </a:spcBef>
              <a:spcAft>
                <a:spcPts val="0"/>
              </a:spcAft>
              <a:buSzPct val="100000"/>
              <a:buFont typeface="Arial"/>
              <a:buNone/>
            </a:pPr>
            <a:r>
              <a:rPr lang="en" sz="1100" b="0" i="0" u="none" strike="noStrike" cap="none"/>
              <a:t>Morning check in: Ask students how they are feeling today. Students raise their fingers 1-5. 1 is great, 2 is okay, 3 is fine, 4 is not good, and 5 is angry. Ask a few random students why they raised a certain finger. Note any students who raised a high number that you don’t call on so you are able to talk to them one-on-one. Pick a random student to start and have them high five the student to their right and say “Good Morning” with the student’s name. The next student then goes to their right, and this continues until all students have gone. If students are not sitting in a corner, can adjust to your needs. </a:t>
            </a:r>
          </a:p>
          <a:p>
            <a:pPr marL="0" marR="0" lvl="0" indent="-69850" algn="l" rtl="0">
              <a:spcBef>
                <a:spcPts val="0"/>
              </a:spcBef>
              <a:spcAft>
                <a:spcPts val="0"/>
              </a:spcAft>
              <a:buSzPct val="100000"/>
              <a:buFont typeface="Arial"/>
              <a:buNone/>
            </a:pPr>
            <a:endParaRPr sz="1100" b="0" i="0" u="none" strike="noStrike" cap="none" dirty="0"/>
          </a:p>
          <a:p>
            <a:pPr marL="0" marR="0" lvl="0" indent="-69850" algn="l" rtl="0">
              <a:spcBef>
                <a:spcPts val="0"/>
              </a:spcBef>
              <a:spcAft>
                <a:spcPts val="0"/>
              </a:spcAft>
              <a:buSzPct val="100000"/>
              <a:buFont typeface="Arial"/>
              <a:buNone/>
            </a:pPr>
            <a:r>
              <a:rPr lang="en" sz="1100" b="0" i="0" u="none" strike="noStrike" cap="none"/>
              <a:t>Random Questions:Students take turns rolling a dice and answering the question that the dice roll corresponds to. Questions can be adjusted for the time of the year (in September have questions about what they did over summer, in February have questions about winter favorites, etc). Can take time and have students do questions as a whole class or attach the dice roll to something within the class structure. If a student wants to go to the bathroom, they have to first roll the dice. Grab random students as they enter class and have them roll dice. If a student turns in homework late, etc. Teacher can also participate in questions with students, so students get to know the teacher. Example questions: 1) What is one thing you are really good at outside of school? 2) What is your best subject in school? 3) What accomplishment in your life are you most proud of? 4) What do you want to be remembered for? 5) What are you best at in school or outside of school? 6) How do you feel when you are successful at something?</a:t>
            </a:r>
          </a:p>
          <a:p>
            <a:pPr marL="0" marR="0" lvl="0" indent="-69849" algn="l" rtl="0">
              <a:lnSpc>
                <a:spcPct val="150000"/>
              </a:lnSpc>
              <a:spcBef>
                <a:spcPts val="0"/>
              </a:spcBef>
              <a:spcAft>
                <a:spcPts val="0"/>
              </a:spcAft>
              <a:buClr>
                <a:schemeClr val="dk1"/>
              </a:buClr>
              <a:buSzPct val="91666"/>
              <a:buFont typeface="Arial"/>
              <a:buNone/>
            </a:pPr>
            <a:r>
              <a:rPr lang="en" sz="1200" b="1" i="0" u="none" strike="noStrike" cap="none">
                <a:solidFill>
                  <a:srgbClr val="464646"/>
                </a:solidFill>
                <a:highlight>
                  <a:srgbClr val="FFFFFF"/>
                </a:highlight>
                <a:latin typeface="Roboto"/>
                <a:ea typeface="Roboto"/>
                <a:cs typeface="Roboto"/>
                <a:sym typeface="Roboto"/>
              </a:rPr>
              <a:t>What I Learned From You: This is a time for the teacher to reflect with the class what they learned from the class as a whole or each individual student. This could be done at the end of each week or quarter by shouting out individual students or naming class accomplishments. Teachers can also have the students participate by talking to the whole class about what they learned from each other.</a:t>
            </a:r>
          </a:p>
          <a:p>
            <a:pPr marL="0" marR="0" lvl="0" indent="-69850" algn="l" rtl="0">
              <a:spcBef>
                <a:spcPts val="1700"/>
              </a:spcBef>
              <a:spcAft>
                <a:spcPts val="0"/>
              </a:spcAft>
              <a:buSzPct val="100000"/>
              <a:buFont typeface="Arial"/>
              <a:buNone/>
            </a:pPr>
            <a:endParaRPr sz="1100" b="0" i="0" u="none" strike="noStrike" cap="none" dirty="0"/>
          </a:p>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1315747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8" name="Shape 6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151807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1" name="Shape 74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3500" algn="l" rtl="0">
              <a:lnSpc>
                <a:spcPct val="150000"/>
              </a:lnSpc>
              <a:spcBef>
                <a:spcPts val="0"/>
              </a:spcBef>
              <a:spcAft>
                <a:spcPts val="0"/>
              </a:spcAft>
              <a:buSzPct val="100000"/>
              <a:buFont typeface="Architects Daughter"/>
              <a:buNone/>
            </a:pPr>
            <a:r>
              <a:rPr lang="en" sz="1000" b="1" i="0" u="none" strike="noStrike" cap="none">
                <a:latin typeface="Architects Daughter"/>
                <a:ea typeface="Architects Daughter"/>
                <a:cs typeface="Architects Daughter"/>
                <a:sym typeface="Architects Daughter"/>
              </a:rPr>
              <a:t>Also called “inherent”</a:t>
            </a:r>
          </a:p>
          <a:p>
            <a:pPr marL="0" marR="0" lvl="0" indent="-63500" algn="l" rtl="0">
              <a:lnSpc>
                <a:spcPct val="150000"/>
              </a:lnSpc>
              <a:spcBef>
                <a:spcPts val="300"/>
              </a:spcBef>
              <a:spcAft>
                <a:spcPts val="0"/>
              </a:spcAft>
              <a:buSzPct val="100000"/>
              <a:buFont typeface="Architects Daughter"/>
              <a:buNone/>
            </a:pPr>
            <a:r>
              <a:rPr lang="en" sz="1000" b="1" i="0" u="none" strike="noStrike" cap="none">
                <a:latin typeface="Architects Daughter"/>
                <a:ea typeface="Architects Daughter"/>
                <a:cs typeface="Architects Daughter"/>
                <a:sym typeface="Architects Daughter"/>
              </a:rPr>
              <a:t>Children under the age of 7 (if not traumatized) show an abundant and inspiring resilient approach</a:t>
            </a:r>
          </a:p>
          <a:p>
            <a:pPr marL="0" marR="0" lvl="0" indent="-63500" algn="l" rtl="0">
              <a:lnSpc>
                <a:spcPct val="150000"/>
              </a:lnSpc>
              <a:spcBef>
                <a:spcPts val="300"/>
              </a:spcBef>
              <a:spcAft>
                <a:spcPts val="0"/>
              </a:spcAft>
              <a:buSzPct val="100000"/>
              <a:buFont typeface="Architects Daughter"/>
              <a:buNone/>
            </a:pPr>
            <a:r>
              <a:rPr lang="en" sz="1000" b="1" i="0" u="none" strike="noStrike" cap="none">
                <a:latin typeface="Architects Daughter"/>
                <a:ea typeface="Architects Daughter"/>
                <a:cs typeface="Architects Daughter"/>
                <a:sym typeface="Architects Daughter"/>
              </a:rPr>
              <a:t>Experience, socialization,</a:t>
            </a:r>
            <a:r>
              <a:rPr lang="en" sz="1000" b="1" i="0" u="none" strike="noStrike" cap="none">
                <a:solidFill>
                  <a:srgbClr val="636B73"/>
                </a:solidFill>
                <a:latin typeface="Architects Daughter"/>
                <a:ea typeface="Architects Daughter"/>
                <a:cs typeface="Architects Daughter"/>
                <a:sym typeface="Architects Daughter"/>
              </a:rPr>
              <a:t> </a:t>
            </a:r>
            <a:r>
              <a:rPr lang="en" sz="1000" b="1" i="1" u="none" strike="noStrike" cap="none">
                <a:solidFill>
                  <a:srgbClr val="0000FF"/>
                </a:solidFill>
                <a:latin typeface="Architects Daughter"/>
                <a:ea typeface="Architects Daughter"/>
                <a:cs typeface="Architects Daughter"/>
                <a:sym typeface="Architects Daughter"/>
              </a:rPr>
              <a:t>as-yet undiscovered components</a:t>
            </a:r>
            <a:r>
              <a:rPr lang="en" sz="1000" b="1" i="0" u="none" strike="noStrike" cap="none">
                <a:solidFill>
                  <a:srgbClr val="636B73"/>
                </a:solidFill>
                <a:latin typeface="Architects Daughter"/>
                <a:ea typeface="Architects Daughter"/>
                <a:cs typeface="Architects Daughter"/>
                <a:sym typeface="Architects Daughter"/>
              </a:rPr>
              <a:t> </a:t>
            </a:r>
            <a:r>
              <a:rPr lang="en" sz="1000" b="1" i="0" u="none" strike="noStrike" cap="none">
                <a:latin typeface="Architects Daughter"/>
                <a:ea typeface="Architects Daughter"/>
                <a:cs typeface="Architects Daughter"/>
                <a:sym typeface="Architects Daughter"/>
              </a:rPr>
              <a:t>of resilience</a:t>
            </a:r>
          </a:p>
          <a:p>
            <a:pPr marL="0" marR="0" lvl="0" indent="-63500" algn="l" rtl="0">
              <a:lnSpc>
                <a:spcPct val="150000"/>
              </a:lnSpc>
              <a:spcBef>
                <a:spcPts val="300"/>
              </a:spcBef>
              <a:spcAft>
                <a:spcPts val="0"/>
              </a:spcAft>
              <a:buSzPct val="100000"/>
              <a:buFont typeface="Arial"/>
              <a:buNone/>
            </a:pPr>
            <a:endParaRPr sz="1000" b="1" i="0" u="none" strike="noStrike" cap="none" dirty="0">
              <a:solidFill>
                <a:srgbClr val="636B73"/>
              </a:solidFill>
              <a:latin typeface="Architects Daughter"/>
              <a:ea typeface="Architects Daughter"/>
              <a:cs typeface="Architects Daughter"/>
              <a:sym typeface="Architects Daughter"/>
            </a:endParaRPr>
          </a:p>
          <a:p>
            <a:pPr marL="0" marR="0" lvl="0" indent="-63500" algn="l" rtl="0">
              <a:lnSpc>
                <a:spcPct val="150000"/>
              </a:lnSpc>
              <a:spcBef>
                <a:spcPts val="300"/>
              </a:spcBef>
              <a:spcAft>
                <a:spcPts val="0"/>
              </a:spcAft>
              <a:buSzPct val="100000"/>
              <a:buFont typeface="Arial"/>
              <a:buNone/>
            </a:pPr>
            <a:endParaRPr sz="1000" b="1" i="0" u="none" strike="noStrike" cap="none" dirty="0">
              <a:solidFill>
                <a:srgbClr val="636B73"/>
              </a:solidFill>
              <a:latin typeface="Architects Daughter"/>
              <a:ea typeface="Architects Daughter"/>
              <a:cs typeface="Architects Daughter"/>
              <a:sym typeface="Architects Daughter"/>
            </a:endParaRPr>
          </a:p>
          <a:p>
            <a:pPr marL="0" marR="0" lvl="0" indent="-69850" algn="l" rtl="0">
              <a:spcBef>
                <a:spcPts val="300"/>
              </a:spcBef>
              <a:buSzPct val="100000"/>
              <a:buFont typeface="Arial"/>
              <a:buNone/>
            </a:pPr>
            <a:endParaRPr sz="1100" b="0" i="0" u="none" strike="noStrike" cap="none" dirty="0"/>
          </a:p>
        </p:txBody>
      </p:sp>
    </p:spTree>
    <p:extLst>
      <p:ext uri="{BB962C8B-B14F-4D97-AF65-F5344CB8AC3E}">
        <p14:creationId xmlns:p14="http://schemas.microsoft.com/office/powerpoint/2010/main" val="2269157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Needs to be learned “on the spot”</a:t>
            </a:r>
          </a:p>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Trial by Fire - challenging circumstances cause you to adapt and grow</a:t>
            </a:r>
          </a:p>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Sometimes referred to as character</a:t>
            </a:r>
          </a:p>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9/11 perfect example of adaptive:  respond and grow in the face of adversity - problem solve to avoid or better prepare for possible repeat of event</a:t>
            </a:r>
          </a:p>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146848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457200" marR="0" lvl="0" indent="-317500" algn="l" rtl="0">
              <a:spcBef>
                <a:spcPts val="0"/>
              </a:spcBef>
              <a:spcAft>
                <a:spcPts val="0"/>
              </a:spcAft>
              <a:buClr>
                <a:schemeClr val="dk1"/>
              </a:buClr>
              <a:buSzPct val="100000"/>
              <a:buFont typeface="Arial"/>
              <a:buChar char="●"/>
            </a:pPr>
            <a:r>
              <a:rPr lang="en" sz="1100" b="0" i="0" u="none" strike="noStrike" cap="none">
                <a:solidFill>
                  <a:schemeClr val="dk1"/>
                </a:solidFill>
              </a:rPr>
              <a:t>1 out of every 4 children attending school have been exposed to a traumatic event that can affect learning and/or behavior.</a:t>
            </a:r>
          </a:p>
          <a:p>
            <a:pPr marL="0" marR="0" lvl="0" indent="-69850" algn="l" rtl="0">
              <a:spcBef>
                <a:spcPts val="0"/>
              </a:spcBef>
              <a:buSzPct val="100000"/>
              <a:buFont typeface="Arial"/>
              <a:buNone/>
            </a:pPr>
            <a:endParaRPr sz="1100" b="0" i="0" u="none" strike="noStrike" cap="none" dirty="0"/>
          </a:p>
        </p:txBody>
      </p:sp>
    </p:spTree>
    <p:extLst>
      <p:ext uri="{BB962C8B-B14F-4D97-AF65-F5344CB8AC3E}">
        <p14:creationId xmlns:p14="http://schemas.microsoft.com/office/powerpoint/2010/main" val="3656993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0" name="Shape 80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spcAft>
                <a:spcPts val="0"/>
              </a:spcAft>
              <a:buSzPct val="100000"/>
              <a:buFont typeface="Architects Daughter"/>
              <a:buNone/>
            </a:pPr>
            <a:r>
              <a:rPr lang="en" sz="1100" b="1" i="0" u="none" strike="noStrike" cap="none">
                <a:latin typeface="Architects Daughter"/>
                <a:ea typeface="Architects Daughter"/>
                <a:cs typeface="Architects Daughter"/>
                <a:sym typeface="Architects Daughter"/>
              </a:rPr>
              <a:t>Competence describes the feeling of knowing that you can handle a situation effectively. We can help the development of competence by……..</a:t>
            </a:r>
          </a:p>
          <a:p>
            <a:pPr marL="0" marR="0" lvl="0" indent="-69850" algn="l" rtl="0">
              <a:spcBef>
                <a:spcPts val="0"/>
              </a:spcBef>
              <a:spcAft>
                <a:spcPts val="0"/>
              </a:spcAft>
              <a:buSzPct val="100000"/>
              <a:buFont typeface="Arial"/>
              <a:buNone/>
            </a:pPr>
            <a:endParaRPr sz="1100" b="1" i="0" u="none" strike="noStrike" cap="none" dirty="0">
              <a:latin typeface="Architects Daughter"/>
              <a:ea typeface="Architects Daughter"/>
              <a:cs typeface="Architects Daughter"/>
              <a:sym typeface="Architects Daughter"/>
            </a:endParaRPr>
          </a:p>
          <a:p>
            <a:pPr marL="0" marR="0" lvl="0" indent="-69850" algn="l" rtl="0">
              <a:spcBef>
                <a:spcPts val="0"/>
              </a:spcBef>
              <a:buClr>
                <a:srgbClr val="000000"/>
              </a:buClr>
              <a:buSzPct val="100000"/>
              <a:buFont typeface="Arial"/>
              <a:buNone/>
            </a:pPr>
            <a:endParaRPr sz="1100" b="1" i="0" u="none" strike="noStrike" cap="none" dirty="0">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3199013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https://www.youtube.com/watch?v=LZe5y2D60YU&amp;t=3s</a:t>
            </a:r>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46</a:t>
            </a:fld>
            <a:endParaRPr lang="en-US" dirty="0"/>
          </a:p>
        </p:txBody>
      </p:sp>
    </p:spTree>
    <p:extLst>
      <p:ext uri="{BB962C8B-B14F-4D97-AF65-F5344CB8AC3E}">
        <p14:creationId xmlns:p14="http://schemas.microsoft.com/office/powerpoint/2010/main" val="1779964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2" name="Shape 93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SzPct val="100000"/>
              <a:buFont typeface="Architects Daughter"/>
              <a:buNone/>
            </a:pPr>
            <a:r>
              <a:rPr lang="en" sz="1100" b="1" i="0" u="none" strike="noStrike" cap="none">
                <a:latin typeface="Architects Daughter"/>
                <a:ea typeface="Architects Daughter"/>
                <a:cs typeface="Architects Daughter"/>
                <a:sym typeface="Architects Daughter"/>
              </a:rPr>
              <a:t>There is no simple answer to guarantee resilience in every situation. But we can challenge ourselves to help our children develop the ability to negotiate their own challenges and to be more resilient, more capable, and happier</a:t>
            </a:r>
          </a:p>
        </p:txBody>
      </p:sp>
    </p:spTree>
    <p:extLst>
      <p:ext uri="{BB962C8B-B14F-4D97-AF65-F5344CB8AC3E}">
        <p14:creationId xmlns:p14="http://schemas.microsoft.com/office/powerpoint/2010/main" val="2564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0" name="Shape 96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3500" algn="l" rtl="0">
              <a:spcBef>
                <a:spcPts val="0"/>
              </a:spcBef>
              <a:spcAft>
                <a:spcPts val="0"/>
              </a:spcAft>
              <a:buClr>
                <a:srgbClr val="20124D"/>
              </a:buClr>
              <a:buSzPct val="100000"/>
              <a:buFont typeface="Architects Daughter"/>
              <a:buNone/>
            </a:pPr>
            <a:r>
              <a:rPr lang="en" sz="1000" b="1" i="0" u="none" strike="noStrike" cap="none">
                <a:solidFill>
                  <a:srgbClr val="20124D"/>
                </a:solidFill>
                <a:highlight>
                  <a:srgbClr val="FFFFFF"/>
                </a:highlight>
                <a:latin typeface="Architects Daughter"/>
                <a:ea typeface="Architects Daughter"/>
                <a:cs typeface="Architects Daughter"/>
                <a:sym typeface="Architects Daughter"/>
              </a:rPr>
              <a:t>Virginia Satir</a:t>
            </a:r>
            <a:r>
              <a:rPr lang="en" sz="1000" b="0" i="0" u="none" strike="noStrike" cap="none">
                <a:solidFill>
                  <a:srgbClr val="20124D"/>
                </a:solidFill>
                <a:highlight>
                  <a:srgbClr val="FFFFFF"/>
                </a:highlight>
                <a:latin typeface="Architects Daughter"/>
                <a:ea typeface="Architects Daughter"/>
                <a:cs typeface="Architects Daughter"/>
                <a:sym typeface="Architects Daughter"/>
              </a:rPr>
              <a:t> was an </a:t>
            </a:r>
            <a:r>
              <a:rPr lang="en" sz="1000" b="0" i="0" u="sng" strike="noStrike" cap="none">
                <a:solidFill>
                  <a:schemeClr val="hlink"/>
                </a:solidFill>
                <a:highlight>
                  <a:srgbClr val="FFFFFF"/>
                </a:highlight>
                <a:latin typeface="Architects Daughter"/>
                <a:ea typeface="Architects Daughter"/>
                <a:cs typeface="Architects Daughter"/>
                <a:sym typeface="Architects Daughter"/>
                <a:hlinkClick r:id="rId3"/>
              </a:rPr>
              <a:t>American</a:t>
            </a:r>
            <a:r>
              <a:rPr lang="en" sz="1000" b="0" i="0" u="none" strike="noStrike" cap="none">
                <a:solidFill>
                  <a:srgbClr val="20124D"/>
                </a:solidFill>
                <a:highlight>
                  <a:srgbClr val="FFFFFF"/>
                </a:highlight>
                <a:latin typeface="Architects Daughter"/>
                <a:ea typeface="Architects Daughter"/>
                <a:cs typeface="Architects Daughter"/>
                <a:sym typeface="Architects Daughter"/>
              </a:rPr>
              <a:t> author and </a:t>
            </a:r>
            <a:r>
              <a:rPr lang="en" sz="1000" b="0" i="0" u="sng" strike="noStrike" cap="none">
                <a:solidFill>
                  <a:schemeClr val="hlink"/>
                </a:solidFill>
                <a:highlight>
                  <a:srgbClr val="FFFFFF"/>
                </a:highlight>
                <a:latin typeface="Architects Daughter"/>
                <a:ea typeface="Architects Daughter"/>
                <a:cs typeface="Architects Daughter"/>
                <a:sym typeface="Architects Daughter"/>
                <a:hlinkClick r:id="rId4"/>
              </a:rPr>
              <a:t>social worker</a:t>
            </a:r>
            <a:r>
              <a:rPr lang="en" sz="1000" b="0" i="0" u="none" strike="noStrike" cap="none">
                <a:solidFill>
                  <a:srgbClr val="20124D"/>
                </a:solidFill>
                <a:highlight>
                  <a:srgbClr val="FFFFFF"/>
                </a:highlight>
                <a:latin typeface="Architects Daughter"/>
                <a:ea typeface="Architects Daughter"/>
                <a:cs typeface="Architects Daughter"/>
                <a:sym typeface="Architects Daughter"/>
              </a:rPr>
              <a:t>, known especially for her approach to </a:t>
            </a:r>
            <a:r>
              <a:rPr lang="en" sz="1000" b="0" i="0" u="sng" strike="noStrike" cap="none">
                <a:solidFill>
                  <a:schemeClr val="hlink"/>
                </a:solidFill>
                <a:highlight>
                  <a:srgbClr val="FFFFFF"/>
                </a:highlight>
                <a:latin typeface="Architects Daughter"/>
                <a:ea typeface="Architects Daughter"/>
                <a:cs typeface="Architects Daughter"/>
                <a:sym typeface="Architects Daughter"/>
                <a:hlinkClick r:id="rId5"/>
              </a:rPr>
              <a:t>family therapy</a:t>
            </a:r>
          </a:p>
          <a:p>
            <a:pPr marL="0" marR="0" lvl="0" indent="-63500" algn="l" rtl="0">
              <a:spcBef>
                <a:spcPts val="0"/>
              </a:spcBef>
              <a:spcAft>
                <a:spcPts val="0"/>
              </a:spcAft>
              <a:buSzPct val="100000"/>
              <a:buFont typeface="Arial"/>
              <a:buNone/>
            </a:pPr>
            <a:endParaRPr sz="1000" b="0" i="0" u="none" strike="noStrike" cap="none" dirty="0">
              <a:solidFill>
                <a:srgbClr val="20124D"/>
              </a:solidFill>
              <a:latin typeface="Architects Daughter"/>
              <a:ea typeface="Architects Daughter"/>
              <a:cs typeface="Architects Daughter"/>
              <a:sym typeface="Architects Daughter"/>
            </a:endParaRPr>
          </a:p>
          <a:p>
            <a:pPr marL="0" marR="0" lvl="0" indent="-63500" algn="l" rtl="0">
              <a:spcBef>
                <a:spcPts val="0"/>
              </a:spcBef>
              <a:buSzPct val="100000"/>
              <a:buFont typeface="Arial"/>
              <a:buNone/>
            </a:pPr>
            <a:endParaRPr sz="1000" b="0" i="0" u="none" strike="noStrike" cap="none" dirty="0">
              <a:solidFill>
                <a:srgbClr val="20124D"/>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124947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https://www.youtube.com/watch?v=LZe5y2D60YU&amp;t=3s</a:t>
            </a:r>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49</a:t>
            </a:fld>
            <a:endParaRPr lang="en-US" dirty="0"/>
          </a:p>
        </p:txBody>
      </p:sp>
    </p:spTree>
    <p:extLst>
      <p:ext uri="{BB962C8B-B14F-4D97-AF65-F5344CB8AC3E}">
        <p14:creationId xmlns:p14="http://schemas.microsoft.com/office/powerpoint/2010/main" val="1843123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cling to the side your whole life, that one lesson every parent needs to teach a child is "If you don't want to sink, you better figure out how to swim” </a:t>
            </a:r>
            <a:r>
              <a:rPr lang="en-US" dirty="0" smtClean="0"/>
              <a:t/>
            </a:r>
            <a:br>
              <a:rPr lang="en-US" dirty="0" smtClean="0"/>
            </a:br>
            <a:r>
              <a:rPr lang="en-US" dirty="0"/>
              <a:t>― </a:t>
            </a:r>
            <a:r>
              <a:rPr lang="en-US" b="1" dirty="0">
                <a:hlinkClick r:id="rId3"/>
              </a:rPr>
              <a:t>Jeannette Walls</a:t>
            </a:r>
            <a:r>
              <a:rPr lang="en-US" dirty="0"/>
              <a:t>, </a:t>
            </a:r>
            <a:r>
              <a:rPr lang="en-US" b="1" dirty="0">
                <a:hlinkClick r:id="rId4"/>
              </a:rPr>
              <a:t>The Glass Castle</a:t>
            </a:r>
            <a:endParaRPr lang="en-US" dirty="0"/>
          </a:p>
        </p:txBody>
      </p:sp>
      <p:sp>
        <p:nvSpPr>
          <p:cNvPr id="4" name="Slide Number Placeholder 3"/>
          <p:cNvSpPr>
            <a:spLocks noGrp="1"/>
          </p:cNvSpPr>
          <p:nvPr>
            <p:ph type="sldNum" sz="quarter" idx="10"/>
          </p:nvPr>
        </p:nvSpPr>
        <p:spPr/>
        <p:txBody>
          <a:bodyPr/>
          <a:lstStyle/>
          <a:p>
            <a:fld id="{F94F43F7-CEB5-4402-957B-1B88EAE0C8E2}" type="slidenum">
              <a:rPr lang="en-US" smtClean="0"/>
              <a:t>50</a:t>
            </a:fld>
            <a:endParaRPr lang="en-US" dirty="0"/>
          </a:p>
        </p:txBody>
      </p:sp>
    </p:spTree>
    <p:extLst>
      <p:ext uri="{BB962C8B-B14F-4D97-AF65-F5344CB8AC3E}">
        <p14:creationId xmlns:p14="http://schemas.microsoft.com/office/powerpoint/2010/main" val="824510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52</a:t>
            </a:fld>
            <a:endParaRPr lang="en-US" dirty="0"/>
          </a:p>
        </p:txBody>
      </p:sp>
    </p:spTree>
    <p:extLst>
      <p:ext uri="{BB962C8B-B14F-4D97-AF65-F5344CB8AC3E}">
        <p14:creationId xmlns:p14="http://schemas.microsoft.com/office/powerpoint/2010/main" val="357621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457200" marR="0" lvl="0" indent="-317500" algn="l" rtl="0">
              <a:spcBef>
                <a:spcPts val="0"/>
              </a:spcBef>
              <a:spcAft>
                <a:spcPts val="0"/>
              </a:spcAft>
              <a:buClr>
                <a:schemeClr val="dk1"/>
              </a:buClr>
              <a:buSzPct val="100000"/>
              <a:buFont typeface="Arial"/>
              <a:buChar char="●"/>
            </a:pPr>
            <a:r>
              <a:rPr lang="en" sz="1100" b="0" i="0" u="none" strike="noStrike" cap="none">
                <a:solidFill>
                  <a:schemeClr val="dk1"/>
                </a:solidFill>
              </a:rPr>
              <a:t>Abuse and Neglect</a:t>
            </a:r>
          </a:p>
          <a:p>
            <a:pPr marL="0" marR="0" lvl="0" indent="-69850" algn="l" rtl="0">
              <a:spcBef>
                <a:spcPts val="0"/>
              </a:spcBef>
              <a:spcAft>
                <a:spcPts val="0"/>
              </a:spcAft>
              <a:buClr>
                <a:schemeClr val="dk1"/>
              </a:buClr>
              <a:buSzPct val="100000"/>
              <a:buFont typeface="Arial"/>
              <a:buNone/>
            </a:pPr>
            <a:r>
              <a:rPr lang="en" sz="1100" b="0" i="0" u="none" strike="noStrike" cap="none">
                <a:solidFill>
                  <a:schemeClr val="dk1"/>
                </a:solidFill>
              </a:rPr>
              <a:t>	-3.6 million referrals every year to CPS involving 6.6 million children</a:t>
            </a:r>
          </a:p>
          <a:p>
            <a:pPr marL="0" marR="0" lvl="0" indent="-69850" algn="l" rtl="0">
              <a:spcBef>
                <a:spcPts val="0"/>
              </a:spcBef>
              <a:spcAft>
                <a:spcPts val="0"/>
              </a:spcAft>
              <a:buClr>
                <a:schemeClr val="dk1"/>
              </a:buClr>
              <a:buSzPct val="100000"/>
              <a:buFont typeface="Arial"/>
              <a:buNone/>
            </a:pPr>
            <a:r>
              <a:rPr lang="en" sz="1100" b="0" i="0" u="none" strike="noStrike" cap="none">
                <a:solidFill>
                  <a:schemeClr val="dk1"/>
                </a:solidFill>
              </a:rPr>
              <a:t>	-report of child abuse is made every 10 seconds</a:t>
            </a:r>
          </a:p>
          <a:p>
            <a:pPr marL="0" marR="0" lvl="0" indent="-69850" algn="l" rtl="0">
              <a:spcBef>
                <a:spcPts val="0"/>
              </a:spcBef>
              <a:spcAft>
                <a:spcPts val="0"/>
              </a:spcAft>
              <a:buClr>
                <a:schemeClr val="dk1"/>
              </a:buClr>
              <a:buSzPct val="100000"/>
              <a:buFont typeface="Arial"/>
              <a:buNone/>
            </a:pPr>
            <a:r>
              <a:rPr lang="en" sz="1100" b="0" i="0" u="none" strike="noStrike" cap="none">
                <a:solidFill>
                  <a:schemeClr val="dk1"/>
                </a:solidFill>
              </a:rPr>
              <a:t>	-between 4-7 children die everyday due to abuse and neglect</a:t>
            </a:r>
          </a:p>
          <a:p>
            <a:pPr marL="0" marR="0" lvl="0" indent="-69850" algn="l" rtl="0">
              <a:spcBef>
                <a:spcPts val="0"/>
              </a:spcBef>
              <a:spcAft>
                <a:spcPts val="0"/>
              </a:spcAft>
              <a:buClr>
                <a:schemeClr val="dk1"/>
              </a:buClr>
              <a:buSzPct val="100000"/>
              <a:buFont typeface="Arial"/>
              <a:buNone/>
            </a:pPr>
            <a:r>
              <a:rPr lang="en" sz="1100" b="0" i="0" u="none" strike="noStrike" cap="none">
                <a:solidFill>
                  <a:schemeClr val="dk1"/>
                </a:solidFill>
              </a:rPr>
              <a:t>Neglect: some studies have shown that neglect can be more detrimental to child’s early brain development than physical or sexual abuse</a:t>
            </a:r>
          </a:p>
          <a:p>
            <a:pPr marL="0" marR="0" lvl="0" indent="-69850" algn="l" rtl="0">
              <a:spcBef>
                <a:spcPts val="0"/>
              </a:spcBef>
              <a:spcAft>
                <a:spcPts val="0"/>
              </a:spcAft>
              <a:buClr>
                <a:schemeClr val="dk1"/>
              </a:buClr>
              <a:buSzPct val="100000"/>
              <a:buFont typeface="Arial"/>
              <a:buNone/>
            </a:pPr>
            <a:r>
              <a:rPr lang="en" sz="1100" b="0" i="0" u="none" strike="noStrike" cap="none">
                <a:solidFill>
                  <a:schemeClr val="dk1"/>
                </a:solidFill>
              </a:rPr>
              <a:t>Physical Abuse: often accompanied by other forms of child maltreatment such as emotional abuse and neglect</a:t>
            </a:r>
          </a:p>
          <a:p>
            <a:pPr marL="0" marR="0" lvl="0" indent="-69850" algn="l" rtl="0">
              <a:spcBef>
                <a:spcPts val="0"/>
              </a:spcBef>
              <a:spcAft>
                <a:spcPts val="0"/>
              </a:spcAft>
              <a:buSzPct val="100000"/>
              <a:buFont typeface="Arial"/>
              <a:buNone/>
            </a:pPr>
            <a:endParaRPr sz="1100" b="0" i="0" u="none" strike="noStrike" cap="none" dirty="0">
              <a:solidFill>
                <a:schemeClr val="dk1"/>
              </a:solidFill>
            </a:endParaRPr>
          </a:p>
          <a:p>
            <a:pPr marL="0" marR="0" lvl="0" indent="-69850" algn="l" rtl="0">
              <a:spcBef>
                <a:spcPts val="0"/>
              </a:spcBef>
              <a:buSzPct val="100000"/>
              <a:buFont typeface="Arial"/>
              <a:buNone/>
            </a:pPr>
            <a:endParaRPr sz="1100" b="0" i="0" u="none" strike="noStrike" cap="none" dirty="0">
              <a:solidFill>
                <a:schemeClr val="dk1"/>
              </a:solidFill>
            </a:endParaRPr>
          </a:p>
        </p:txBody>
      </p:sp>
    </p:spTree>
    <p:extLst>
      <p:ext uri="{BB962C8B-B14F-4D97-AF65-F5344CB8AC3E}">
        <p14:creationId xmlns:p14="http://schemas.microsoft.com/office/powerpoint/2010/main" val="25895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ACE Study changed the way the healthcare system viewed childhood trauma. The study proves that poor adult health can be linked to childhood trauma.</a:t>
            </a:r>
          </a:p>
          <a:p>
            <a:r>
              <a:rPr lang="en-US" sz="1200" kern="1200" dirty="0" smtClean="0">
                <a:solidFill>
                  <a:schemeClr val="tx1"/>
                </a:solidFill>
                <a:latin typeface="+mn-lt"/>
                <a:ea typeface="+mn-ea"/>
                <a:cs typeface="+mn-cs"/>
              </a:rPr>
              <a:t>The ACE Study is a collaboration between Kaiser Permanente San Diego and the CDC. It is an ongoing study that was started in the mid-1990s. The initial study had 17,000 volunteers who were all Kaiser Health Plan members; majority middle-class, 80% White, 74% had attended college and the average age was 57.  </a:t>
            </a:r>
          </a:p>
          <a:p>
            <a:r>
              <a:rPr lang="en-US" sz="1200" kern="1200" dirty="0" smtClean="0">
                <a:solidFill>
                  <a:schemeClr val="tx1"/>
                </a:solidFill>
                <a:latin typeface="+mn-lt"/>
                <a:ea typeface="+mn-ea"/>
                <a:cs typeface="+mn-cs"/>
              </a:rPr>
              <a:t>The amount of ACEs reported in this common, middle-class population was surprisingly high. The study showed that only a third of this population had an ACE score of 0.</a:t>
            </a:r>
          </a:p>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8</a:t>
            </a:fld>
            <a:endParaRPr lang="en-US" dirty="0"/>
          </a:p>
        </p:txBody>
      </p:sp>
    </p:spTree>
    <p:extLst>
      <p:ext uri="{BB962C8B-B14F-4D97-AF65-F5344CB8AC3E}">
        <p14:creationId xmlns:p14="http://schemas.microsoft.com/office/powerpoint/2010/main" val="92351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Adverse Childhood Experiences, or ACEs, are defined as stressful or traumatic experiences, which include abuse, neglect and household dysfunction that occurred in the home before the age of 18. </a:t>
            </a:r>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9</a:t>
            </a:fld>
            <a:endParaRPr lang="en-US" dirty="0"/>
          </a:p>
        </p:txBody>
      </p:sp>
    </p:spTree>
    <p:extLst>
      <p:ext uri="{BB962C8B-B14F-4D97-AF65-F5344CB8AC3E}">
        <p14:creationId xmlns:p14="http://schemas.microsoft.com/office/powerpoint/2010/main" val="417701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ACE Score is the total number of categories of ACEs that each participant reported</a:t>
            </a:r>
          </a:p>
          <a:p>
            <a:r>
              <a:rPr lang="en-US" sz="1200" kern="1200" dirty="0" smtClean="0">
                <a:solidFill>
                  <a:schemeClr val="tx1"/>
                </a:solidFill>
                <a:latin typeface="+mn-lt"/>
                <a:ea typeface="+mn-ea"/>
                <a:cs typeface="+mn-cs"/>
              </a:rPr>
              <a:t>Example: Experiencing physical abuse as a child is an ACE score of one. Experiencing physical abuse while living with an alcoholic mother is an ACE store of two.</a:t>
            </a:r>
          </a:p>
          <a:p>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11</a:t>
            </a:fld>
            <a:endParaRPr lang="en-US" dirty="0"/>
          </a:p>
        </p:txBody>
      </p:sp>
    </p:spTree>
    <p:extLst>
      <p:ext uri="{BB962C8B-B14F-4D97-AF65-F5344CB8AC3E}">
        <p14:creationId xmlns:p14="http://schemas.microsoft.com/office/powerpoint/2010/main" val="209895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the ACE score goes up, so does the risk for: Depression, Post-Traumatic Stress Disorder (PTSD), Aggression, Anxiety, Attempted Suicide, Social Ostracism, Decreased Academic Achievement, Re-victimization, Sexually Transmitted Diseases (STDs), Lung Cancer, Heart Disease, Liver Disease, Drug and Alcohol Abuse, Obesity, Smoking, Intimate Partner Violence (IPV)</a:t>
            </a:r>
            <a:endParaRPr lang="en-US" dirty="0"/>
          </a:p>
        </p:txBody>
      </p:sp>
      <p:sp>
        <p:nvSpPr>
          <p:cNvPr id="4" name="Slide Number Placeholder 3"/>
          <p:cNvSpPr>
            <a:spLocks noGrp="1"/>
          </p:cNvSpPr>
          <p:nvPr>
            <p:ph type="sldNum" sz="quarter" idx="10"/>
          </p:nvPr>
        </p:nvSpPr>
        <p:spPr/>
        <p:txBody>
          <a:bodyPr/>
          <a:lstStyle/>
          <a:p>
            <a:fld id="{8A4A9709-913A-45E6-BF0D-EA794AE95539}" type="slidenum">
              <a:rPr lang="en-US" smtClean="0"/>
              <a:t>12</a:t>
            </a:fld>
            <a:endParaRPr lang="en-US" dirty="0"/>
          </a:p>
        </p:txBody>
      </p:sp>
    </p:spTree>
    <p:extLst>
      <p:ext uri="{BB962C8B-B14F-4D97-AF65-F5344CB8AC3E}">
        <p14:creationId xmlns:p14="http://schemas.microsoft.com/office/powerpoint/2010/main" val="192305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307573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358727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4230111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02167" y="228600"/>
            <a:ext cx="11347599" cy="1325600"/>
          </a:xfrm>
          <a:prstGeom prst="rect">
            <a:avLst/>
          </a:prstGeom>
          <a:noFill/>
          <a:ln>
            <a:noFill/>
          </a:ln>
        </p:spPr>
        <p:txBody>
          <a:bodyPr lIns="91425" tIns="91425" rIns="91425" bIns="91425" anchor="ctr" anchorCtr="0"/>
          <a:lstStyle>
            <a:lvl1pPr marL="0" indent="0" algn="ctr" rtl="0">
              <a:lnSpc>
                <a:spcPct val="100000"/>
              </a:lnSpc>
              <a:spcBef>
                <a:spcPts val="0"/>
              </a:spcBef>
              <a:spcAft>
                <a:spcPts val="0"/>
              </a:spcAft>
              <a:defRPr/>
            </a:lvl1pPr>
            <a:lvl2pPr marL="0" indent="0" algn="ctr" rtl="0">
              <a:lnSpc>
                <a:spcPct val="100000"/>
              </a:lnSpc>
              <a:spcBef>
                <a:spcPts val="0"/>
              </a:spcBef>
              <a:spcAft>
                <a:spcPts val="0"/>
              </a:spcAft>
              <a:defRPr/>
            </a:lvl2pPr>
            <a:lvl3pPr marL="0" indent="0" algn="ctr" rtl="0">
              <a:lnSpc>
                <a:spcPct val="100000"/>
              </a:lnSpc>
              <a:spcBef>
                <a:spcPts val="0"/>
              </a:spcBef>
              <a:spcAft>
                <a:spcPts val="0"/>
              </a:spcAft>
              <a:defRPr/>
            </a:lvl3pPr>
            <a:lvl4pPr marL="0" indent="0" algn="ctr" rtl="0">
              <a:lnSpc>
                <a:spcPct val="100000"/>
              </a:lnSpc>
              <a:spcBef>
                <a:spcPts val="0"/>
              </a:spcBef>
              <a:spcAft>
                <a:spcPts val="0"/>
              </a:spcAft>
              <a:defRPr/>
            </a:lvl4pPr>
            <a:lvl5pPr marL="0" indent="0" algn="ctr" rtl="0">
              <a:lnSpc>
                <a:spcPct val="100000"/>
              </a:lnSpc>
              <a:spcBef>
                <a:spcPts val="0"/>
              </a:spcBef>
              <a:spcAft>
                <a:spcPts val="0"/>
              </a:spcAft>
              <a:defRPr/>
            </a:lvl5pPr>
            <a:lvl6pPr marL="0" indent="0" algn="ctr" rtl="0">
              <a:lnSpc>
                <a:spcPct val="100000"/>
              </a:lnSpc>
              <a:spcBef>
                <a:spcPts val="0"/>
              </a:spcBef>
              <a:spcAft>
                <a:spcPts val="0"/>
              </a:spcAft>
              <a:defRPr/>
            </a:lvl6pPr>
            <a:lvl7pPr marL="0" indent="0" algn="ctr" rtl="0">
              <a:lnSpc>
                <a:spcPct val="100000"/>
              </a:lnSpc>
              <a:spcBef>
                <a:spcPts val="0"/>
              </a:spcBef>
              <a:spcAft>
                <a:spcPts val="0"/>
              </a:spcAft>
              <a:defRPr/>
            </a:lvl7pPr>
            <a:lvl8pPr marL="0" indent="0" algn="ctr" rtl="0">
              <a:lnSpc>
                <a:spcPct val="100000"/>
              </a:lnSpc>
              <a:spcBef>
                <a:spcPts val="0"/>
              </a:spcBef>
              <a:spcAft>
                <a:spcPts val="0"/>
              </a:spcAft>
              <a:defRPr/>
            </a:lvl8pPr>
            <a:lvl9pPr marL="0" indent="0" algn="ctr" rtl="0">
              <a:lnSpc>
                <a:spcPct val="100000"/>
              </a:lnSpc>
              <a:spcBef>
                <a:spcPts val="0"/>
              </a:spcBef>
              <a:spcAft>
                <a:spcPts val="0"/>
              </a:spcAft>
              <a:defRPr/>
            </a:lvl9pPr>
          </a:lstStyle>
          <a:p>
            <a:endParaRPr/>
          </a:p>
        </p:txBody>
      </p:sp>
      <p:sp>
        <p:nvSpPr>
          <p:cNvPr id="22" name="Shape 22"/>
          <p:cNvSpPr txBox="1">
            <a:spLocks noGrp="1"/>
          </p:cNvSpPr>
          <p:nvPr>
            <p:ph type="body" idx="1"/>
          </p:nvPr>
        </p:nvSpPr>
        <p:spPr>
          <a:xfrm>
            <a:off x="402167" y="1676400"/>
            <a:ext cx="11387599" cy="4422800"/>
          </a:xfrm>
          <a:prstGeom prst="rect">
            <a:avLst/>
          </a:prstGeom>
          <a:noFill/>
          <a:ln>
            <a:noFill/>
          </a:ln>
        </p:spPr>
        <p:txBody>
          <a:bodyPr lIns="91425" tIns="91425" rIns="91425" bIns="91425" anchor="t" anchorCtr="0"/>
          <a:lstStyle>
            <a:lvl1pPr marL="457189" indent="84665" algn="l" rtl="0">
              <a:lnSpc>
                <a:spcPct val="100000"/>
              </a:lnSpc>
              <a:spcBef>
                <a:spcPts val="853"/>
              </a:spcBef>
              <a:spcAft>
                <a:spcPts val="0"/>
              </a:spcAft>
              <a:buClr>
                <a:schemeClr val="hlink"/>
              </a:buClr>
              <a:buFont typeface="Noto Symbol"/>
              <a:buChar char="▪"/>
              <a:defRPr/>
            </a:lvl1pPr>
            <a:lvl2pPr marL="990575" indent="93131" algn="l" rtl="0">
              <a:lnSpc>
                <a:spcPct val="100000"/>
              </a:lnSpc>
              <a:spcBef>
                <a:spcPts val="747"/>
              </a:spcBef>
              <a:spcAft>
                <a:spcPts val="0"/>
              </a:spcAft>
              <a:buClr>
                <a:schemeClr val="dk1"/>
              </a:buClr>
              <a:buFont typeface="Arial"/>
              <a:buChar char="–"/>
              <a:defRPr/>
            </a:lvl2pPr>
            <a:lvl3pPr marL="1523962" indent="101597" algn="l" rtl="0">
              <a:lnSpc>
                <a:spcPct val="100000"/>
              </a:lnSpc>
              <a:spcBef>
                <a:spcPts val="640"/>
              </a:spcBef>
              <a:spcAft>
                <a:spcPts val="0"/>
              </a:spcAft>
              <a:buClr>
                <a:schemeClr val="hlink"/>
              </a:buClr>
              <a:buFont typeface="Noto Symbol"/>
              <a:buChar char="▪"/>
              <a:defRPr/>
            </a:lvl3pPr>
            <a:lvl4pPr marL="2133547" indent="33866" algn="l" rtl="0">
              <a:lnSpc>
                <a:spcPct val="100000"/>
              </a:lnSpc>
              <a:spcBef>
                <a:spcPts val="533"/>
              </a:spcBef>
              <a:spcAft>
                <a:spcPts val="0"/>
              </a:spcAft>
              <a:buClr>
                <a:schemeClr val="dk1"/>
              </a:buClr>
              <a:buFont typeface="Arial"/>
              <a:buChar char="–"/>
              <a:defRPr/>
            </a:lvl4pPr>
            <a:lvl5pPr marL="2743131" indent="33866" algn="l" rtl="0">
              <a:lnSpc>
                <a:spcPct val="100000"/>
              </a:lnSpc>
              <a:spcBef>
                <a:spcPts val="533"/>
              </a:spcBef>
              <a:spcAft>
                <a:spcPts val="0"/>
              </a:spcAft>
              <a:buClr>
                <a:schemeClr val="hlink"/>
              </a:buClr>
              <a:buFont typeface="Noto Symbol"/>
              <a:buChar char="▪"/>
              <a:defRPr/>
            </a:lvl5pPr>
            <a:lvl6pPr marL="3352716" indent="33866" algn="l" rtl="0">
              <a:lnSpc>
                <a:spcPct val="100000"/>
              </a:lnSpc>
              <a:spcBef>
                <a:spcPts val="533"/>
              </a:spcBef>
              <a:spcAft>
                <a:spcPts val="0"/>
              </a:spcAft>
              <a:buClr>
                <a:schemeClr val="hlink"/>
              </a:buClr>
              <a:buFont typeface="Noto Symbol"/>
              <a:buChar char="▪"/>
              <a:defRPr/>
            </a:lvl6pPr>
            <a:lvl7pPr marL="4571886" indent="33866" algn="l" rtl="0">
              <a:lnSpc>
                <a:spcPct val="100000"/>
              </a:lnSpc>
              <a:spcBef>
                <a:spcPts val="533"/>
              </a:spcBef>
              <a:spcAft>
                <a:spcPts val="0"/>
              </a:spcAft>
              <a:buClr>
                <a:schemeClr val="hlink"/>
              </a:buClr>
              <a:buFont typeface="Noto Symbol"/>
              <a:buChar char="▪"/>
              <a:defRPr/>
            </a:lvl7pPr>
            <a:lvl8pPr marL="6400640" indent="33866" algn="l" rtl="0">
              <a:lnSpc>
                <a:spcPct val="100000"/>
              </a:lnSpc>
              <a:spcBef>
                <a:spcPts val="533"/>
              </a:spcBef>
              <a:spcAft>
                <a:spcPts val="0"/>
              </a:spcAft>
              <a:buClr>
                <a:schemeClr val="hlink"/>
              </a:buClr>
              <a:buFont typeface="Noto Symbol"/>
              <a:buChar char="▪"/>
              <a:defRPr/>
            </a:lvl8pPr>
            <a:lvl9pPr marL="8838979" indent="33866" algn="l" rtl="0">
              <a:lnSpc>
                <a:spcPct val="100000"/>
              </a:lnSpc>
              <a:spcBef>
                <a:spcPts val="533"/>
              </a:spcBef>
              <a:spcAft>
                <a:spcPts val="0"/>
              </a:spcAft>
              <a:buClr>
                <a:schemeClr val="hlink"/>
              </a:buClr>
              <a:buFont typeface="Noto Symbol"/>
              <a:buChar char="▪"/>
              <a:defRPr/>
            </a:lvl9pPr>
          </a:lstStyle>
          <a:p>
            <a:endParaRPr/>
          </a:p>
        </p:txBody>
      </p:sp>
      <p:sp>
        <p:nvSpPr>
          <p:cNvPr id="23" name="Shape 23"/>
          <p:cNvSpPr txBox="1">
            <a:spLocks noGrp="1"/>
          </p:cNvSpPr>
          <p:nvPr>
            <p:ph type="dt" idx="10"/>
          </p:nvPr>
        </p:nvSpPr>
        <p:spPr>
          <a:xfrm>
            <a:off x="406400" y="6245224"/>
            <a:ext cx="3048000" cy="4760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609585"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121917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828754"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2438339"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3047924"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4267093"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6095848"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8534187"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dirty="0"/>
          </a:p>
        </p:txBody>
      </p:sp>
      <p:sp>
        <p:nvSpPr>
          <p:cNvPr id="24" name="Shape 24"/>
          <p:cNvSpPr txBox="1">
            <a:spLocks noGrp="1"/>
          </p:cNvSpPr>
          <p:nvPr>
            <p:ph type="ftr" idx="11"/>
          </p:nvPr>
        </p:nvSpPr>
        <p:spPr>
          <a:xfrm>
            <a:off x="4165600" y="6245224"/>
            <a:ext cx="3860800" cy="476000"/>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609585"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121917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828754"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2438339"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3047924"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4267093"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6095848"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8534187"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dirty="0"/>
          </a:p>
        </p:txBody>
      </p:sp>
      <p:sp>
        <p:nvSpPr>
          <p:cNvPr id="25" name="Shape 25"/>
          <p:cNvSpPr txBox="1">
            <a:spLocks noGrp="1"/>
          </p:cNvSpPr>
          <p:nvPr>
            <p:ph type="sldNum" idx="12"/>
          </p:nvPr>
        </p:nvSpPr>
        <p:spPr>
          <a:xfrm>
            <a:off x="8737600" y="6245224"/>
            <a:ext cx="3048000" cy="476000"/>
          </a:xfrm>
          <a:prstGeom prst="rect">
            <a:avLst/>
          </a:prstGeom>
          <a:noFill/>
          <a:ln>
            <a:noFill/>
          </a:ln>
        </p:spPr>
        <p:txBody>
          <a:bodyPr lIns="91425" tIns="45700" rIns="91425" bIns="45700" anchor="b" anchorCtr="0">
            <a:noAutofit/>
          </a:bodyPr>
          <a:lstStyle/>
          <a:p>
            <a:pPr algn="r">
              <a:buClr>
                <a:schemeClr val="dk1"/>
              </a:buClr>
              <a:buSzPct val="25000"/>
            </a:pPr>
            <a:fld id="{00000000-1234-1234-1234-123412341234}" type="slidenum">
              <a:rPr lang="en" sz="1867" smtClean="0">
                <a:solidFill>
                  <a:schemeClr val="dk1"/>
                </a:solidFill>
                <a:ea typeface="Arial"/>
                <a:cs typeface="Arial"/>
                <a:sym typeface="Arial"/>
              </a:rPr>
              <a:pPr algn="r">
                <a:buClr>
                  <a:schemeClr val="dk1"/>
                </a:buClr>
                <a:buSzPct val="25000"/>
              </a:pPr>
              <a:t>‹#›</a:t>
            </a:fld>
            <a:endParaRPr lang="en" sz="1867">
              <a:solidFill>
                <a:schemeClr val="dk1"/>
              </a:solidFill>
              <a:ea typeface="Arial"/>
              <a:cs typeface="Arial"/>
              <a:sym typeface="Arial"/>
            </a:endParaRPr>
          </a:p>
        </p:txBody>
      </p:sp>
    </p:spTree>
    <p:extLst>
      <p:ext uri="{BB962C8B-B14F-4D97-AF65-F5344CB8AC3E}">
        <p14:creationId xmlns:p14="http://schemas.microsoft.com/office/powerpoint/2010/main" val="980084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10/29/2017</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56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2502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6126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66159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10/29/2017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3335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10/29/2017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252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10/29/2017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052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358788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06695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4680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04510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71903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17301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9701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t>10/29/2017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14986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t>10/29/2017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1797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5013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377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345284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02169" y="228600"/>
            <a:ext cx="11347599" cy="1325600"/>
          </a:xfrm>
          <a:prstGeom prst="rect">
            <a:avLst/>
          </a:prstGeom>
          <a:noFill/>
          <a:ln>
            <a:noFill/>
          </a:ln>
        </p:spPr>
        <p:txBody>
          <a:bodyPr lIns="91425" tIns="91425" rIns="91425" bIns="91425"/>
          <a:lstStyle>
            <a:lvl1pPr marL="0" indent="0" algn="ctr" rtl="0">
              <a:lnSpc>
                <a:spcPct val="100000"/>
              </a:lnSpc>
              <a:spcBef>
                <a:spcPts val="0"/>
              </a:spcBef>
              <a:spcAft>
                <a:spcPts val="0"/>
              </a:spcAft>
              <a:defRPr/>
            </a:lvl1pPr>
            <a:lvl2pPr marL="0" indent="0" algn="ctr" rtl="0">
              <a:lnSpc>
                <a:spcPct val="100000"/>
              </a:lnSpc>
              <a:spcBef>
                <a:spcPts val="0"/>
              </a:spcBef>
              <a:spcAft>
                <a:spcPts val="0"/>
              </a:spcAft>
              <a:defRPr/>
            </a:lvl2pPr>
            <a:lvl3pPr marL="0" indent="0" algn="ctr" rtl="0">
              <a:lnSpc>
                <a:spcPct val="100000"/>
              </a:lnSpc>
              <a:spcBef>
                <a:spcPts val="0"/>
              </a:spcBef>
              <a:spcAft>
                <a:spcPts val="0"/>
              </a:spcAft>
              <a:defRPr/>
            </a:lvl3pPr>
            <a:lvl4pPr marL="0" indent="0" algn="ctr" rtl="0">
              <a:lnSpc>
                <a:spcPct val="100000"/>
              </a:lnSpc>
              <a:spcBef>
                <a:spcPts val="0"/>
              </a:spcBef>
              <a:spcAft>
                <a:spcPts val="0"/>
              </a:spcAft>
              <a:defRPr/>
            </a:lvl4pPr>
            <a:lvl5pPr marL="0" indent="0" algn="ctr" rtl="0">
              <a:lnSpc>
                <a:spcPct val="100000"/>
              </a:lnSpc>
              <a:spcBef>
                <a:spcPts val="0"/>
              </a:spcBef>
              <a:spcAft>
                <a:spcPts val="0"/>
              </a:spcAft>
              <a:defRPr/>
            </a:lvl5pPr>
            <a:lvl6pPr marL="0" indent="0" algn="ctr" rtl="0">
              <a:lnSpc>
                <a:spcPct val="100000"/>
              </a:lnSpc>
              <a:spcBef>
                <a:spcPts val="0"/>
              </a:spcBef>
              <a:spcAft>
                <a:spcPts val="0"/>
              </a:spcAft>
              <a:defRPr/>
            </a:lvl6pPr>
            <a:lvl7pPr marL="0" indent="0" algn="ctr" rtl="0">
              <a:lnSpc>
                <a:spcPct val="100000"/>
              </a:lnSpc>
              <a:spcBef>
                <a:spcPts val="0"/>
              </a:spcBef>
              <a:spcAft>
                <a:spcPts val="0"/>
              </a:spcAft>
              <a:defRPr/>
            </a:lvl7pPr>
            <a:lvl8pPr marL="0" indent="0" algn="ctr" rtl="0">
              <a:lnSpc>
                <a:spcPct val="100000"/>
              </a:lnSpc>
              <a:spcBef>
                <a:spcPts val="0"/>
              </a:spcBef>
              <a:spcAft>
                <a:spcPts val="0"/>
              </a:spcAft>
              <a:defRPr/>
            </a:lvl8pPr>
            <a:lvl9pPr marL="0" indent="0" algn="ctr" rtl="0">
              <a:lnSpc>
                <a:spcPct val="100000"/>
              </a:lnSpc>
              <a:spcBef>
                <a:spcPts val="0"/>
              </a:spcBef>
              <a:spcAft>
                <a:spcPts val="0"/>
              </a:spcAft>
              <a:defRPr/>
            </a:lvl9pPr>
          </a:lstStyle>
          <a:p>
            <a:endParaRPr/>
          </a:p>
        </p:txBody>
      </p:sp>
      <p:sp>
        <p:nvSpPr>
          <p:cNvPr id="22" name="Shape 22"/>
          <p:cNvSpPr txBox="1">
            <a:spLocks noGrp="1"/>
          </p:cNvSpPr>
          <p:nvPr>
            <p:ph type="body" idx="1"/>
          </p:nvPr>
        </p:nvSpPr>
        <p:spPr>
          <a:xfrm>
            <a:off x="402169" y="1676400"/>
            <a:ext cx="11387599" cy="4422800"/>
          </a:xfrm>
          <a:prstGeom prst="rect">
            <a:avLst/>
          </a:prstGeom>
          <a:noFill/>
          <a:ln>
            <a:noFill/>
          </a:ln>
        </p:spPr>
        <p:txBody>
          <a:bodyPr lIns="91425" tIns="91425" rIns="91425" bIns="91425"/>
          <a:lstStyle>
            <a:lvl1pPr marL="342892" indent="63499" algn="l" rtl="0">
              <a:lnSpc>
                <a:spcPct val="100000"/>
              </a:lnSpc>
              <a:spcBef>
                <a:spcPts val="640"/>
              </a:spcBef>
              <a:spcAft>
                <a:spcPts val="0"/>
              </a:spcAft>
              <a:buClr>
                <a:schemeClr val="hlink"/>
              </a:buClr>
              <a:buFont typeface="Noto Symbol"/>
              <a:buChar char="▪"/>
              <a:defRPr/>
            </a:lvl1pPr>
            <a:lvl2pPr marL="742931" indent="69848" algn="l" rtl="0">
              <a:lnSpc>
                <a:spcPct val="100000"/>
              </a:lnSpc>
              <a:spcBef>
                <a:spcPts val="560"/>
              </a:spcBef>
              <a:spcAft>
                <a:spcPts val="0"/>
              </a:spcAft>
              <a:buClr>
                <a:schemeClr val="dk1"/>
              </a:buClr>
              <a:buFont typeface="Arial"/>
              <a:buChar char="–"/>
              <a:defRPr/>
            </a:lvl2pPr>
            <a:lvl3pPr marL="1142972" indent="76198" algn="l" rtl="0">
              <a:lnSpc>
                <a:spcPct val="100000"/>
              </a:lnSpc>
              <a:spcBef>
                <a:spcPts val="480"/>
              </a:spcBef>
              <a:spcAft>
                <a:spcPts val="0"/>
              </a:spcAft>
              <a:buClr>
                <a:schemeClr val="hlink"/>
              </a:buClr>
              <a:buFont typeface="Noto Symbol"/>
              <a:buChar char="▪"/>
              <a:defRPr/>
            </a:lvl3pPr>
            <a:lvl4pPr marL="1600160" indent="25400" algn="l" rtl="0">
              <a:lnSpc>
                <a:spcPct val="100000"/>
              </a:lnSpc>
              <a:spcBef>
                <a:spcPts val="400"/>
              </a:spcBef>
              <a:spcAft>
                <a:spcPts val="0"/>
              </a:spcAft>
              <a:buClr>
                <a:schemeClr val="dk1"/>
              </a:buClr>
              <a:buFont typeface="Arial"/>
              <a:buChar char="–"/>
              <a:defRPr/>
            </a:lvl4pPr>
            <a:lvl5pPr marL="2057348" indent="25400" algn="l" rtl="0">
              <a:lnSpc>
                <a:spcPct val="100000"/>
              </a:lnSpc>
              <a:spcBef>
                <a:spcPts val="400"/>
              </a:spcBef>
              <a:spcAft>
                <a:spcPts val="0"/>
              </a:spcAft>
              <a:buClr>
                <a:schemeClr val="hlink"/>
              </a:buClr>
              <a:buFont typeface="Noto Symbol"/>
              <a:buChar char="▪"/>
              <a:defRPr/>
            </a:lvl5pPr>
            <a:lvl6pPr marL="2514537" indent="25400" algn="l" rtl="0">
              <a:lnSpc>
                <a:spcPct val="100000"/>
              </a:lnSpc>
              <a:spcBef>
                <a:spcPts val="400"/>
              </a:spcBef>
              <a:spcAft>
                <a:spcPts val="0"/>
              </a:spcAft>
              <a:buClr>
                <a:schemeClr val="hlink"/>
              </a:buClr>
              <a:buFont typeface="Noto Symbol"/>
              <a:buChar char="▪"/>
              <a:defRPr/>
            </a:lvl6pPr>
            <a:lvl7pPr marL="3428915" indent="25400" algn="l" rtl="0">
              <a:lnSpc>
                <a:spcPct val="100000"/>
              </a:lnSpc>
              <a:spcBef>
                <a:spcPts val="400"/>
              </a:spcBef>
              <a:spcAft>
                <a:spcPts val="0"/>
              </a:spcAft>
              <a:buClr>
                <a:schemeClr val="hlink"/>
              </a:buClr>
              <a:buFont typeface="Noto Symbol"/>
              <a:buChar char="▪"/>
              <a:defRPr/>
            </a:lvl7pPr>
            <a:lvl8pPr marL="4800480" indent="25400" algn="l" rtl="0">
              <a:lnSpc>
                <a:spcPct val="100000"/>
              </a:lnSpc>
              <a:spcBef>
                <a:spcPts val="400"/>
              </a:spcBef>
              <a:spcAft>
                <a:spcPts val="0"/>
              </a:spcAft>
              <a:buClr>
                <a:schemeClr val="hlink"/>
              </a:buClr>
              <a:buFont typeface="Noto Symbol"/>
              <a:buChar char="▪"/>
              <a:defRPr/>
            </a:lvl8pPr>
            <a:lvl9pPr marL="6629234" indent="25400" algn="l" rtl="0">
              <a:lnSpc>
                <a:spcPct val="100000"/>
              </a:lnSpc>
              <a:spcBef>
                <a:spcPts val="400"/>
              </a:spcBef>
              <a:spcAft>
                <a:spcPts val="0"/>
              </a:spcAft>
              <a:buClr>
                <a:schemeClr val="hlink"/>
              </a:buClr>
              <a:buFont typeface="Noto Symbol"/>
              <a:buChar char="▪"/>
              <a:defRPr/>
            </a:lvl9pPr>
          </a:lstStyle>
          <a:p>
            <a:endParaRPr/>
          </a:p>
        </p:txBody>
      </p:sp>
      <p:sp>
        <p:nvSpPr>
          <p:cNvPr id="4" name="Shape 23"/>
          <p:cNvSpPr txBox="1">
            <a:spLocks noGrp="1"/>
          </p:cNvSpPr>
          <p:nvPr>
            <p:ph type="dt" idx="10"/>
          </p:nvPr>
        </p:nvSpPr>
        <p:spPr>
          <a:xfrm>
            <a:off x="406400" y="6245225"/>
            <a:ext cx="3048000" cy="476250"/>
          </a:xfrm>
        </p:spPr>
        <p:txBody>
          <a:bodyPr lIns="91425" tIns="91425" rIns="91425" bIns="91425" anchor="b"/>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189"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378"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566"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754"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5943"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32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1886"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64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dirty="0"/>
          </a:p>
        </p:txBody>
      </p:sp>
      <p:sp>
        <p:nvSpPr>
          <p:cNvPr id="5" name="Shape 24"/>
          <p:cNvSpPr txBox="1">
            <a:spLocks noGrp="1"/>
          </p:cNvSpPr>
          <p:nvPr>
            <p:ph type="ftr" idx="11"/>
          </p:nvPr>
        </p:nvSpPr>
        <p:spPr/>
        <p:txBody>
          <a:bodyPr lIns="91425" tIns="91425" rIns="91425" bIns="91425" anchor="b"/>
          <a:lstStyle>
            <a:lvl1pPr marL="0" marR="0" indent="0" algn="ctr"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189"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378"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566"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754"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5943"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32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1886"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64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dirty="0"/>
          </a:p>
        </p:txBody>
      </p:sp>
      <p:sp>
        <p:nvSpPr>
          <p:cNvPr id="6" name="Shape 25"/>
          <p:cNvSpPr txBox="1">
            <a:spLocks noGrp="1"/>
          </p:cNvSpPr>
          <p:nvPr>
            <p:ph type="sldNum" idx="12"/>
          </p:nvPr>
        </p:nvSpPr>
        <p:spPr>
          <a:xfrm>
            <a:off x="8737600" y="6245225"/>
            <a:ext cx="3048000" cy="476250"/>
          </a:xfrm>
        </p:spPr>
        <p:txBody>
          <a:bodyPr lIns="91425" tIns="45700" rIns="91425" bIns="45700" anchor="b">
            <a:noAutofit/>
          </a:bodyPr>
          <a:lstStyle>
            <a:lvl1pPr>
              <a:buClr>
                <a:schemeClr val="dk1"/>
              </a:buClr>
              <a:buSzPct val="25000"/>
              <a:defRPr>
                <a:solidFill>
                  <a:schemeClr val="dk1"/>
                </a:solidFill>
                <a:ea typeface="Arial"/>
                <a:cs typeface="Arial"/>
                <a:sym typeface="Arial"/>
              </a:defRPr>
            </a:lvl1pPr>
          </a:lstStyle>
          <a:p>
            <a:pPr>
              <a:defRPr/>
            </a:pPr>
            <a:fld id="{26A6680E-8532-4138-A7E1-5C3BBBEE468E}" type="slidenum">
              <a:rPr lang="en"/>
              <a:pPr>
                <a:defRPr/>
              </a:pPr>
              <a:t>‹#›</a:t>
            </a:fld>
            <a:endParaRPr lang="en"/>
          </a:p>
        </p:txBody>
      </p:sp>
    </p:spTree>
    <p:extLst>
      <p:ext uri="{BB962C8B-B14F-4D97-AF65-F5344CB8AC3E}">
        <p14:creationId xmlns:p14="http://schemas.microsoft.com/office/powerpoint/2010/main" val="2843608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4"/>
        <p:cNvGrpSpPr/>
        <p:nvPr/>
      </p:nvGrpSpPr>
      <p:grpSpPr>
        <a:xfrm>
          <a:off x="0" y="0"/>
          <a:ext cx="0" cy="0"/>
          <a:chOff x="0" y="0"/>
          <a:chExt cx="0" cy="0"/>
        </a:xfrm>
      </p:grpSpPr>
      <p:sp>
        <p:nvSpPr>
          <p:cNvPr id="15" name="Shape 15"/>
          <p:cNvSpPr/>
          <p:nvPr/>
        </p:nvSpPr>
        <p:spPr>
          <a:xfrm>
            <a:off x="920833" y="1346945"/>
            <a:ext cx="10223200" cy="80800"/>
          </a:xfrm>
          <a:prstGeom prst="rect">
            <a:avLst/>
          </a:prstGeom>
          <a:blipFill rotWithShape="1">
            <a:blip r:embed="rId2">
              <a:alphaModFix amt="80000"/>
            </a:blip>
            <a:tile tx="0" ty="-76200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16" name="Shape 16"/>
          <p:cNvSpPr/>
          <p:nvPr/>
        </p:nvSpPr>
        <p:spPr>
          <a:xfrm>
            <a:off x="920833" y="4282763"/>
            <a:ext cx="10223200" cy="80800"/>
          </a:xfrm>
          <a:prstGeom prst="rect">
            <a:avLst/>
          </a:prstGeom>
          <a:blipFill rotWithShape="1">
            <a:blip r:embed="rId2">
              <a:alphaModFix amt="80000"/>
            </a:blip>
            <a:tile tx="0" ty="-71755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17" name="Shape 17"/>
          <p:cNvSpPr/>
          <p:nvPr/>
        </p:nvSpPr>
        <p:spPr>
          <a:xfrm>
            <a:off x="920833" y="1484779"/>
            <a:ext cx="10223200" cy="2743200"/>
          </a:xfrm>
          <a:prstGeom prst="rect">
            <a:avLst/>
          </a:prstGeom>
          <a:blipFill rotWithShape="1">
            <a:blip r:embed="rId2">
              <a:alphaModFix amt="80000"/>
            </a:blip>
            <a:tile tx="0" ty="-70485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nvGrpSpPr>
          <p:cNvPr id="18" name="Shape 18"/>
          <p:cNvGrpSpPr/>
          <p:nvPr/>
        </p:nvGrpSpPr>
        <p:grpSpPr>
          <a:xfrm>
            <a:off x="9649215" y="4068923"/>
            <a:ext cx="1080900" cy="1080900"/>
            <a:chOff x="9685338" y="4460675"/>
            <a:chExt cx="1080900" cy="1080900"/>
          </a:xfrm>
        </p:grpSpPr>
        <p:sp>
          <p:nvSpPr>
            <p:cNvPr id="19" name="Shape 19"/>
            <p:cNvSpPr/>
            <p:nvPr/>
          </p:nvSpPr>
          <p:spPr>
            <a:xfrm>
              <a:off x="9685338" y="4460675"/>
              <a:ext cx="1080900" cy="1080900"/>
            </a:xfrm>
            <a:prstGeom prst="ellipse">
              <a:avLst/>
            </a:prstGeom>
            <a:solidFill>
              <a:srgbClr val="FFFFFF"/>
            </a:solidFill>
            <a:ln>
              <a:noFill/>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20" name="Shape 20"/>
            <p:cNvSpPr/>
            <p:nvPr/>
          </p:nvSpPr>
          <p:spPr>
            <a:xfrm>
              <a:off x="9793429" y="4568765"/>
              <a:ext cx="864600" cy="864600"/>
            </a:xfrm>
            <a:prstGeom prst="ellipse">
              <a:avLst/>
            </a:prstGeom>
            <a:noFill/>
            <a:ln w="25400" cap="flat" cmpd="sng">
              <a:solidFill>
                <a:srgbClr val="FFFFFF"/>
              </a:solidFill>
              <a:prstDash val="solid"/>
              <a:round/>
              <a:headEnd type="none" w="med" len="med"/>
              <a:tailEnd type="none" w="med" len="med"/>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sp>
        <p:nvSpPr>
          <p:cNvPr id="21" name="Shape 21"/>
          <p:cNvSpPr txBox="1">
            <a:spLocks noGrp="1"/>
          </p:cNvSpPr>
          <p:nvPr>
            <p:ph type="ctrTitle"/>
          </p:nvPr>
        </p:nvSpPr>
        <p:spPr>
          <a:xfrm>
            <a:off x="1051560" y="1432223"/>
            <a:ext cx="9966800" cy="3035600"/>
          </a:xfrm>
          <a:prstGeom prst="rect">
            <a:avLst/>
          </a:prstGeom>
          <a:noFill/>
          <a:ln>
            <a:noFill/>
          </a:ln>
        </p:spPr>
        <p:txBody>
          <a:bodyPr wrap="square" lIns="91425" tIns="91425" rIns="91425" bIns="91425" anchor="ctr" anchorCtr="0"/>
          <a:lstStyle>
            <a:lvl1pPr marL="0" marR="0" lvl="0" indent="0" algn="l" rtl="0">
              <a:lnSpc>
                <a:spcPct val="85000"/>
              </a:lnSpc>
              <a:spcBef>
                <a:spcPts val="0"/>
              </a:spcBef>
              <a:spcAft>
                <a:spcPts val="0"/>
              </a:spcAft>
              <a:buClr>
                <a:srgbClr val="000000"/>
              </a:buClr>
              <a:buSzPct val="30555"/>
              <a:buFont typeface="Century Gothic"/>
              <a:buNone/>
              <a:defRPr sz="72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22" name="Shape 22"/>
          <p:cNvSpPr txBox="1">
            <a:spLocks noGrp="1"/>
          </p:cNvSpPr>
          <p:nvPr>
            <p:ph type="subTitle" idx="1"/>
          </p:nvPr>
        </p:nvSpPr>
        <p:spPr>
          <a:xfrm>
            <a:off x="1069848" y="4389120"/>
            <a:ext cx="7891200" cy="1069600"/>
          </a:xfrm>
          <a:prstGeom prst="rect">
            <a:avLst/>
          </a:prstGeom>
          <a:noFill/>
          <a:ln>
            <a:noFill/>
          </a:ln>
        </p:spPr>
        <p:txBody>
          <a:bodyPr wrap="square" lIns="91425" tIns="91425" rIns="91425" bIns="91425" anchor="t" anchorCtr="0"/>
          <a:lstStyle>
            <a:lvl1pPr marL="0" marR="0" lvl="0" indent="0" algn="l" rtl="0">
              <a:lnSpc>
                <a:spcPct val="90000"/>
              </a:lnSpc>
              <a:spcBef>
                <a:spcPts val="1200"/>
              </a:spcBef>
              <a:spcAft>
                <a:spcPts val="0"/>
              </a:spcAft>
              <a:buClr>
                <a:schemeClr val="accent2"/>
              </a:buClr>
              <a:buSzPct val="86666"/>
              <a:buFont typeface="Noto Sans Symbols"/>
              <a:buNone/>
              <a:defRPr sz="2000" b="1" i="0" u="none" strike="noStrike" cap="none">
                <a:solidFill>
                  <a:srgbClr val="725C72"/>
                </a:solidFill>
                <a:latin typeface="Bookman Old Style"/>
                <a:ea typeface="Bookman Old Style"/>
                <a:cs typeface="Bookman Old Style"/>
                <a:sym typeface="Bookman Old Style"/>
              </a:defRPr>
            </a:lvl1pPr>
            <a:lvl2pPr marL="457189" marR="0" lvl="1" indent="0" algn="ctr" rtl="0">
              <a:lnSpc>
                <a:spcPct val="90000"/>
              </a:lnSpc>
              <a:spcBef>
                <a:spcPts val="400"/>
              </a:spcBef>
              <a:spcAft>
                <a:spcPts val="267"/>
              </a:spcAft>
              <a:buClr>
                <a:schemeClr val="accent2"/>
              </a:buClr>
              <a:buSzPct val="78571"/>
              <a:buFont typeface="Noto Sans Symbols"/>
              <a:buNone/>
              <a:defRPr sz="2000" b="0" i="0" u="none" strike="noStrike" cap="none">
                <a:solidFill>
                  <a:schemeClr val="dk1"/>
                </a:solidFill>
                <a:latin typeface="Bookman Old Style"/>
                <a:ea typeface="Bookman Old Style"/>
                <a:cs typeface="Bookman Old Style"/>
                <a:sym typeface="Bookman Old Style"/>
              </a:defRPr>
            </a:lvl2pPr>
            <a:lvl3pPr marL="914377" marR="0" lvl="2"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3pPr>
            <a:lvl4pPr marL="1371566" marR="0" lvl="3"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4pPr>
            <a:lvl5pPr marL="1828754" marR="0" lvl="4"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5pPr>
            <a:lvl6pPr marL="2285943" marR="0" lvl="5"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6pPr>
            <a:lvl7pPr marL="2743131" marR="0" lvl="6"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7pPr>
            <a:lvl8pPr marL="3200320" marR="0" lvl="7"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8pPr>
            <a:lvl9pPr marL="3657509" marR="0" lvl="8" indent="0" algn="ctr" rtl="0">
              <a:lnSpc>
                <a:spcPct val="90000"/>
              </a:lnSpc>
              <a:spcBef>
                <a:spcPts val="400"/>
              </a:spcBef>
              <a:spcAft>
                <a:spcPts val="267"/>
              </a:spcAft>
              <a:buClr>
                <a:schemeClr val="accent2"/>
              </a:buClr>
              <a:buSzPct val="83333"/>
              <a:buFont typeface="Noto Sans Symbols"/>
              <a:buNone/>
              <a:defRPr sz="20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23" name="Shape 23"/>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24" name="Shape 24"/>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25" name="Shape 25"/>
          <p:cNvSpPr txBox="1">
            <a:spLocks noGrp="1"/>
          </p:cNvSpPr>
          <p:nvPr>
            <p:ph type="sldNum" idx="12"/>
          </p:nvPr>
        </p:nvSpPr>
        <p:spPr>
          <a:xfrm>
            <a:off x="9592733" y="4289333"/>
            <a:ext cx="1194000" cy="640000"/>
          </a:xfrm>
          <a:prstGeom prst="rect">
            <a:avLst/>
          </a:prstGeom>
          <a:noFill/>
          <a:ln>
            <a:noFill/>
          </a:ln>
        </p:spPr>
        <p:txBody>
          <a:bodyPr wrap="square" lIns="68575" tIns="34275" rIns="68575" bIns="34275" anchor="ctr" anchorCtr="0">
            <a:noAutofit/>
          </a:bodyPr>
          <a:lstStyle/>
          <a:p>
            <a:pPr indent="-44448" algn="ctr">
              <a:buClr>
                <a:srgbClr val="FFFFFF"/>
              </a:buClr>
              <a:buSzPct val="25000"/>
            </a:pPr>
            <a:fld id="{00000000-1234-1234-1234-123412341234}" type="slidenum">
              <a:rPr lang="en" sz="2800" b="1" smtClean="0">
                <a:solidFill>
                  <a:srgbClr val="FFFFFF"/>
                </a:solidFill>
                <a:latin typeface="Century Gothic"/>
                <a:ea typeface="Century Gothic"/>
                <a:cs typeface="Century Gothic"/>
                <a:sym typeface="Century Gothic"/>
              </a:rPr>
              <a:pPr indent="-44448" algn="ctr">
                <a:buClr>
                  <a:srgbClr val="FFFFFF"/>
                </a:buClr>
                <a:buSzPct val="25000"/>
              </a:pPr>
              <a:t>‹#›</a:t>
            </a:fld>
            <a:endParaRPr lang="en" sz="28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24404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28" name="Shape 28"/>
          <p:cNvSpPr txBox="1">
            <a:spLocks noGrp="1"/>
          </p:cNvSpPr>
          <p:nvPr>
            <p:ph type="body" idx="1"/>
          </p:nvPr>
        </p:nvSpPr>
        <p:spPr>
          <a:xfrm>
            <a:off x="1069848" y="2121408"/>
            <a:ext cx="10058400" cy="40508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29" name="Shape 29"/>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30" name="Shape 30"/>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31" name="Shape 31"/>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52710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Shape 32"/>
        <p:cNvGrpSpPr/>
        <p:nvPr/>
      </p:nvGrpSpPr>
      <p:grpSpPr>
        <a:xfrm>
          <a:off x="0" y="0"/>
          <a:ext cx="0" cy="0"/>
          <a:chOff x="0" y="0"/>
          <a:chExt cx="0" cy="0"/>
        </a:xfrm>
      </p:grpSpPr>
      <p:sp>
        <p:nvSpPr>
          <p:cNvPr id="33" name="Shape 33"/>
          <p:cNvSpPr/>
          <p:nvPr/>
        </p:nvSpPr>
        <p:spPr>
          <a:xfrm>
            <a:off x="0" y="4917989"/>
            <a:ext cx="12192000" cy="1940000"/>
          </a:xfrm>
          <a:prstGeom prst="rect">
            <a:avLst/>
          </a:prstGeom>
          <a:blipFill rotWithShape="1">
            <a:blip r:embed="rId2">
              <a:alphaModFix amt="80000"/>
            </a:blip>
            <a:tile tx="0" ty="-70485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34" name="Shape 34"/>
          <p:cNvSpPr txBox="1">
            <a:spLocks noGrp="1"/>
          </p:cNvSpPr>
          <p:nvPr>
            <p:ph type="title"/>
          </p:nvPr>
        </p:nvSpPr>
        <p:spPr>
          <a:xfrm>
            <a:off x="2167128" y="1225296"/>
            <a:ext cx="9281200" cy="3520400"/>
          </a:xfrm>
          <a:prstGeom prst="rect">
            <a:avLst/>
          </a:prstGeom>
          <a:noFill/>
          <a:ln>
            <a:noFill/>
          </a:ln>
        </p:spPr>
        <p:txBody>
          <a:bodyPr wrap="square" lIns="91425" tIns="91425" rIns="91425" bIns="91425" anchor="ctr" anchorCtr="0"/>
          <a:lstStyle>
            <a:lvl1pPr marL="0" marR="0" lvl="0" indent="0" algn="l" rtl="0">
              <a:lnSpc>
                <a:spcPct val="85000"/>
              </a:lnSpc>
              <a:spcBef>
                <a:spcPts val="0"/>
              </a:spcBef>
              <a:spcAft>
                <a:spcPts val="0"/>
              </a:spcAft>
              <a:buClr>
                <a:srgbClr val="000000"/>
              </a:buClr>
              <a:buSzPct val="30555"/>
              <a:buFont typeface="Century Gothic"/>
              <a:buNone/>
              <a:defRPr sz="72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35" name="Shape 35"/>
          <p:cNvSpPr txBox="1">
            <a:spLocks noGrp="1"/>
          </p:cNvSpPr>
          <p:nvPr>
            <p:ph type="body" idx="1"/>
          </p:nvPr>
        </p:nvSpPr>
        <p:spPr>
          <a:xfrm>
            <a:off x="2165775" y="5020056"/>
            <a:ext cx="9052400" cy="1066800"/>
          </a:xfrm>
          <a:prstGeom prst="rect">
            <a:avLst/>
          </a:prstGeom>
          <a:noFill/>
          <a:ln>
            <a:noFill/>
          </a:ln>
        </p:spPr>
        <p:txBody>
          <a:bodyPr wrap="square" lIns="91425" tIns="91425" rIns="91425" bIns="91425" anchor="t" anchorCtr="0"/>
          <a:lstStyle>
            <a:lvl1pPr marL="0" marR="0" lvl="0" indent="0" algn="l" rtl="0">
              <a:lnSpc>
                <a:spcPct val="90000"/>
              </a:lnSpc>
              <a:spcBef>
                <a:spcPts val="1200"/>
              </a:spcBef>
              <a:spcAft>
                <a:spcPts val="0"/>
              </a:spcAft>
              <a:buClr>
                <a:schemeClr val="accent2"/>
              </a:buClr>
              <a:buSzPct val="86666"/>
              <a:buFont typeface="Noto Sans Symbols"/>
              <a:buNone/>
              <a:defRPr sz="2000" b="1"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78571"/>
              <a:buFont typeface="Noto Sans Symbols"/>
              <a:buNone/>
              <a:defRPr sz="1867" b="0" i="0" u="none" strike="noStrike" cap="none">
                <a:solidFill>
                  <a:srgbClr val="888888"/>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83333"/>
              <a:buFont typeface="Noto Sans Symbols"/>
              <a:buNone/>
              <a:defRPr sz="1600" b="0" i="0" u="none" strike="noStrike" cap="none">
                <a:solidFill>
                  <a:srgbClr val="888888"/>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83333"/>
              <a:buFont typeface="Noto Sans Symbols"/>
              <a:buNone/>
              <a:defRPr sz="1467" b="0" i="0" u="none" strike="noStrike" cap="none">
                <a:solidFill>
                  <a:srgbClr val="888888"/>
                </a:solidFill>
                <a:latin typeface="Bookman Old Style"/>
                <a:ea typeface="Bookman Old Style"/>
                <a:cs typeface="Bookman Old Style"/>
                <a:sym typeface="Bookman Old Style"/>
              </a:defRPr>
            </a:lvl9pPr>
          </a:lstStyle>
          <a:p>
            <a:endParaRPr/>
          </a:p>
        </p:txBody>
      </p:sp>
      <p:sp>
        <p:nvSpPr>
          <p:cNvPr id="36" name="Shape 36"/>
          <p:cNvSpPr txBox="1">
            <a:spLocks noGrp="1"/>
          </p:cNvSpPr>
          <p:nvPr>
            <p:ph type="dt" idx="10"/>
          </p:nvPr>
        </p:nvSpPr>
        <p:spPr>
          <a:xfrm>
            <a:off x="8593667" y="6272784"/>
            <a:ext cx="26440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37" name="Shape 37"/>
          <p:cNvSpPr txBox="1">
            <a:spLocks noGrp="1"/>
          </p:cNvSpPr>
          <p:nvPr>
            <p:ph type="ftr" idx="11"/>
          </p:nvPr>
        </p:nvSpPr>
        <p:spPr>
          <a:xfrm>
            <a:off x="2182708"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grpSp>
        <p:nvGrpSpPr>
          <p:cNvPr id="38" name="Shape 38"/>
          <p:cNvGrpSpPr/>
          <p:nvPr/>
        </p:nvGrpSpPr>
        <p:grpSpPr>
          <a:xfrm>
            <a:off x="897399" y="2325849"/>
            <a:ext cx="1080900" cy="1080900"/>
            <a:chOff x="9685338" y="4460675"/>
            <a:chExt cx="1080900" cy="1080900"/>
          </a:xfrm>
        </p:grpSpPr>
        <p:sp>
          <p:nvSpPr>
            <p:cNvPr id="39" name="Shape 39"/>
            <p:cNvSpPr/>
            <p:nvPr/>
          </p:nvSpPr>
          <p:spPr>
            <a:xfrm>
              <a:off x="9685338" y="4460675"/>
              <a:ext cx="1080900" cy="1080900"/>
            </a:xfrm>
            <a:prstGeom prst="ellipse">
              <a:avLst/>
            </a:prstGeom>
            <a:solidFill>
              <a:srgbClr val="FFFFFF"/>
            </a:solidFill>
            <a:ln>
              <a:noFill/>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40" name="Shape 40"/>
            <p:cNvSpPr/>
            <p:nvPr/>
          </p:nvSpPr>
          <p:spPr>
            <a:xfrm>
              <a:off x="9793429" y="4568765"/>
              <a:ext cx="864600" cy="864600"/>
            </a:xfrm>
            <a:prstGeom prst="ellipse">
              <a:avLst/>
            </a:prstGeom>
            <a:noFill/>
            <a:ln w="25400" cap="flat" cmpd="sng">
              <a:solidFill>
                <a:srgbClr val="FFFFFF"/>
              </a:solidFill>
              <a:prstDash val="solid"/>
              <a:round/>
              <a:headEnd type="none" w="med" len="med"/>
              <a:tailEnd type="none" w="med" len="med"/>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sp>
        <p:nvSpPr>
          <p:cNvPr id="41" name="Shape 41"/>
          <p:cNvSpPr txBox="1">
            <a:spLocks noGrp="1"/>
          </p:cNvSpPr>
          <p:nvPr>
            <p:ph type="sldNum" idx="12"/>
          </p:nvPr>
        </p:nvSpPr>
        <p:spPr>
          <a:xfrm>
            <a:off x="843701" y="2506133"/>
            <a:ext cx="1188400" cy="720400"/>
          </a:xfrm>
          <a:prstGeom prst="rect">
            <a:avLst/>
          </a:prstGeom>
          <a:noFill/>
          <a:ln>
            <a:noFill/>
          </a:ln>
        </p:spPr>
        <p:txBody>
          <a:bodyPr wrap="square" lIns="68575" tIns="34275" rIns="68575" bIns="34275" anchor="ctr" anchorCtr="0">
            <a:noAutofit/>
          </a:bodyPr>
          <a:lstStyle/>
          <a:p>
            <a:pPr indent="-44448" algn="ctr">
              <a:buClr>
                <a:srgbClr val="FFFFFF"/>
              </a:buClr>
              <a:buSzPct val="25000"/>
            </a:pPr>
            <a:fld id="{00000000-1234-1234-1234-123412341234}" type="slidenum">
              <a:rPr lang="en" sz="2800" b="1" smtClean="0">
                <a:solidFill>
                  <a:srgbClr val="FFFFFF"/>
                </a:solidFill>
                <a:latin typeface="Century Gothic"/>
                <a:ea typeface="Century Gothic"/>
                <a:cs typeface="Century Gothic"/>
                <a:sym typeface="Century Gothic"/>
              </a:rPr>
              <a:pPr indent="-44448" algn="ctr">
                <a:buClr>
                  <a:srgbClr val="FFFFFF"/>
                </a:buClr>
                <a:buSzPct val="25000"/>
              </a:pPr>
              <a:t>‹#›</a:t>
            </a:fld>
            <a:endParaRPr lang="en" sz="28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17217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44" name="Shape 44"/>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45" name="Shape 45"/>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23908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48" name="Shape 48"/>
          <p:cNvSpPr txBox="1">
            <a:spLocks noGrp="1"/>
          </p:cNvSpPr>
          <p:nvPr>
            <p:ph type="body" idx="1"/>
          </p:nvPr>
        </p:nvSpPr>
        <p:spPr>
          <a:xfrm>
            <a:off x="1069848" y="2194560"/>
            <a:ext cx="4754800" cy="39776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49" name="Shape 49"/>
          <p:cNvSpPr txBox="1">
            <a:spLocks noGrp="1"/>
          </p:cNvSpPr>
          <p:nvPr>
            <p:ph type="body" idx="2"/>
          </p:nvPr>
        </p:nvSpPr>
        <p:spPr>
          <a:xfrm>
            <a:off x="6364224" y="2194560"/>
            <a:ext cx="4754800" cy="39776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50" name="Shape 50"/>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51" name="Shape 51"/>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52" name="Shape 52"/>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12985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55" name="Shape 55"/>
          <p:cNvSpPr txBox="1">
            <a:spLocks noGrp="1"/>
          </p:cNvSpPr>
          <p:nvPr>
            <p:ph type="body" idx="1"/>
          </p:nvPr>
        </p:nvSpPr>
        <p:spPr>
          <a:xfrm>
            <a:off x="1066800" y="2048256"/>
            <a:ext cx="4754800" cy="640000"/>
          </a:xfrm>
          <a:prstGeom prst="rect">
            <a:avLst/>
          </a:prstGeom>
          <a:noFill/>
          <a:ln>
            <a:noFill/>
          </a:ln>
        </p:spPr>
        <p:txBody>
          <a:bodyPr wrap="square" lIns="91425" tIns="91425" rIns="91425" bIns="91425" anchor="ctr" anchorCtr="0"/>
          <a:lstStyle>
            <a:lvl1pPr marL="0" marR="0" lvl="0" indent="0" algn="l" rtl="0">
              <a:lnSpc>
                <a:spcPct val="90000"/>
              </a:lnSpc>
              <a:spcBef>
                <a:spcPts val="1200"/>
              </a:spcBef>
              <a:spcAft>
                <a:spcPts val="0"/>
              </a:spcAft>
              <a:buClr>
                <a:schemeClr val="accent2"/>
              </a:buClr>
              <a:buSzPct val="86666"/>
              <a:buFont typeface="Noto Sans Symbols"/>
              <a:buNone/>
              <a:defRPr sz="2000" b="1" i="0" u="none" strike="noStrike" cap="none">
                <a:solidFill>
                  <a:srgbClr val="725C72"/>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78571"/>
              <a:buFont typeface="Noto Sans Symbols"/>
              <a:buNone/>
              <a:defRPr sz="2000" b="1"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83333"/>
              <a:buFont typeface="Noto Sans Symbols"/>
              <a:buNone/>
              <a:defRPr sz="1867" b="1"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9pPr>
          </a:lstStyle>
          <a:p>
            <a:endParaRPr/>
          </a:p>
        </p:txBody>
      </p:sp>
      <p:sp>
        <p:nvSpPr>
          <p:cNvPr id="56" name="Shape 56"/>
          <p:cNvSpPr txBox="1">
            <a:spLocks noGrp="1"/>
          </p:cNvSpPr>
          <p:nvPr>
            <p:ph type="body" idx="2"/>
          </p:nvPr>
        </p:nvSpPr>
        <p:spPr>
          <a:xfrm>
            <a:off x="1069848" y="2743200"/>
            <a:ext cx="4754800" cy="32920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57" name="Shape 57"/>
          <p:cNvSpPr txBox="1">
            <a:spLocks noGrp="1"/>
          </p:cNvSpPr>
          <p:nvPr>
            <p:ph type="body" idx="3"/>
          </p:nvPr>
        </p:nvSpPr>
        <p:spPr>
          <a:xfrm>
            <a:off x="6364224" y="2048256"/>
            <a:ext cx="4754800" cy="640000"/>
          </a:xfrm>
          <a:prstGeom prst="rect">
            <a:avLst/>
          </a:prstGeom>
          <a:noFill/>
          <a:ln>
            <a:noFill/>
          </a:ln>
        </p:spPr>
        <p:txBody>
          <a:bodyPr wrap="square" lIns="91425" tIns="91425" rIns="91425" bIns="91425" anchor="ctr" anchorCtr="0"/>
          <a:lstStyle>
            <a:lvl1pPr marL="0" marR="0" lvl="0" indent="0" algn="l" rtl="0">
              <a:lnSpc>
                <a:spcPct val="90000"/>
              </a:lnSpc>
              <a:spcBef>
                <a:spcPts val="1200"/>
              </a:spcBef>
              <a:spcAft>
                <a:spcPts val="0"/>
              </a:spcAft>
              <a:buClr>
                <a:schemeClr val="accent2"/>
              </a:buClr>
              <a:buSzPct val="86666"/>
              <a:buFont typeface="Noto Sans Symbols"/>
              <a:buNone/>
              <a:defRPr sz="2000" b="1" i="0" u="none" strike="noStrike" cap="none">
                <a:solidFill>
                  <a:srgbClr val="725C72"/>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78571"/>
              <a:buFont typeface="Noto Sans Symbols"/>
              <a:buNone/>
              <a:defRPr sz="2000" b="1"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83333"/>
              <a:buFont typeface="Noto Sans Symbols"/>
              <a:buNone/>
              <a:defRPr sz="1867" b="1"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83333"/>
              <a:buFont typeface="Noto Sans Symbols"/>
              <a:buNone/>
              <a:defRPr sz="1600" b="1" i="0" u="none" strike="noStrike" cap="none">
                <a:solidFill>
                  <a:schemeClr val="dk1"/>
                </a:solidFill>
                <a:latin typeface="Bookman Old Style"/>
                <a:ea typeface="Bookman Old Style"/>
                <a:cs typeface="Bookman Old Style"/>
                <a:sym typeface="Bookman Old Style"/>
              </a:defRPr>
            </a:lvl9pPr>
          </a:lstStyle>
          <a:p>
            <a:endParaRPr/>
          </a:p>
        </p:txBody>
      </p:sp>
      <p:sp>
        <p:nvSpPr>
          <p:cNvPr id="58" name="Shape 58"/>
          <p:cNvSpPr txBox="1">
            <a:spLocks noGrp="1"/>
          </p:cNvSpPr>
          <p:nvPr>
            <p:ph type="body" idx="4"/>
          </p:nvPr>
        </p:nvSpPr>
        <p:spPr>
          <a:xfrm>
            <a:off x="6364224" y="2743200"/>
            <a:ext cx="4754800" cy="32920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59" name="Shape 59"/>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60" name="Shape 60"/>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61" name="Shape 61"/>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95804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64" name="Shape 64"/>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65" name="Shape 65"/>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66" name="Shape 66"/>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71547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67"/>
        <p:cNvGrpSpPr/>
        <p:nvPr/>
      </p:nvGrpSpPr>
      <p:grpSpPr>
        <a:xfrm>
          <a:off x="0" y="0"/>
          <a:ext cx="0" cy="0"/>
          <a:chOff x="0" y="0"/>
          <a:chExt cx="0" cy="0"/>
        </a:xfrm>
      </p:grpSpPr>
      <p:sp>
        <p:nvSpPr>
          <p:cNvPr id="68" name="Shape 68"/>
          <p:cNvSpPr/>
          <p:nvPr/>
        </p:nvSpPr>
        <p:spPr>
          <a:xfrm>
            <a:off x="8303740" y="0"/>
            <a:ext cx="3888400" cy="6858000"/>
          </a:xfrm>
          <a:prstGeom prst="rect">
            <a:avLst/>
          </a:prstGeom>
          <a:blipFill rotWithShape="1">
            <a:blip r:embed="rId2">
              <a:alphaModFix amt="60000"/>
            </a:blip>
            <a:tile tx="0" ty="-70485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69" name="Shape 69"/>
          <p:cNvSpPr txBox="1">
            <a:spLocks noGrp="1"/>
          </p:cNvSpPr>
          <p:nvPr>
            <p:ph type="title"/>
          </p:nvPr>
        </p:nvSpPr>
        <p:spPr>
          <a:xfrm>
            <a:off x="8549640" y="685800"/>
            <a:ext cx="3200400" cy="1737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rgbClr val="000000"/>
              </a:buClr>
              <a:buSzPct val="30555"/>
              <a:buFont typeface="Century Gothic"/>
              <a:buNone/>
              <a:defRPr sz="32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70" name="Shape 70"/>
          <p:cNvSpPr txBox="1">
            <a:spLocks noGrp="1"/>
          </p:cNvSpPr>
          <p:nvPr>
            <p:ph type="body" idx="1"/>
          </p:nvPr>
        </p:nvSpPr>
        <p:spPr>
          <a:xfrm>
            <a:off x="838200" y="685800"/>
            <a:ext cx="6711600" cy="50200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71" name="Shape 71"/>
          <p:cNvSpPr txBox="1">
            <a:spLocks noGrp="1"/>
          </p:cNvSpPr>
          <p:nvPr>
            <p:ph type="body" idx="2"/>
          </p:nvPr>
        </p:nvSpPr>
        <p:spPr>
          <a:xfrm>
            <a:off x="8549640" y="2423160"/>
            <a:ext cx="3200400" cy="3292000"/>
          </a:xfrm>
          <a:prstGeom prst="rect">
            <a:avLst/>
          </a:prstGeom>
          <a:noFill/>
          <a:ln>
            <a:noFill/>
          </a:ln>
        </p:spPr>
        <p:txBody>
          <a:bodyPr wrap="square" lIns="91425" tIns="91425" rIns="91425" bIns="91425" anchor="t" anchorCtr="0"/>
          <a:lstStyle>
            <a:lvl1pPr marL="0" marR="0" lvl="0" indent="0" algn="l" rtl="0">
              <a:lnSpc>
                <a:spcPct val="100000"/>
              </a:lnSpc>
              <a:spcBef>
                <a:spcPts val="1067"/>
              </a:spcBef>
              <a:spcAft>
                <a:spcPts val="0"/>
              </a:spcAft>
              <a:buClr>
                <a:schemeClr val="accent2"/>
              </a:buClr>
              <a:buSzPct val="86666"/>
              <a:buFont typeface="Noto Sans Symbols"/>
              <a:buNone/>
              <a:defRPr sz="14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78571"/>
              <a:buFont typeface="Noto Sans Symbols"/>
              <a:buNone/>
              <a:defRPr sz="1200"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83333"/>
              <a:buFont typeface="Noto Sans Symbols"/>
              <a:buNone/>
              <a:defRPr sz="10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9pPr>
          </a:lstStyle>
          <a:p>
            <a:endParaRPr/>
          </a:p>
        </p:txBody>
      </p:sp>
      <p:sp>
        <p:nvSpPr>
          <p:cNvPr id="72" name="Shape 72"/>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73" name="Shape 73"/>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grpSp>
        <p:nvGrpSpPr>
          <p:cNvPr id="74" name="Shape 74"/>
          <p:cNvGrpSpPr/>
          <p:nvPr/>
        </p:nvGrpSpPr>
        <p:grpSpPr>
          <a:xfrm>
            <a:off x="11401725" y="6229681"/>
            <a:ext cx="457251" cy="457251"/>
            <a:chOff x="11361456" y="6195813"/>
            <a:chExt cx="548700" cy="548700"/>
          </a:xfrm>
        </p:grpSpPr>
        <p:sp>
          <p:nvSpPr>
            <p:cNvPr id="75" name="Shape 75"/>
            <p:cNvSpPr/>
            <p:nvPr/>
          </p:nvSpPr>
          <p:spPr>
            <a:xfrm>
              <a:off x="11361456" y="6195813"/>
              <a:ext cx="548700" cy="548700"/>
            </a:xfrm>
            <a:prstGeom prst="ellipse">
              <a:avLst/>
            </a:prstGeom>
            <a:blipFill rotWithShape="1">
              <a:blip r:embed="rId3">
                <a:alphaModFix/>
              </a:blip>
              <a:tile tx="50800" ty="0" sx="84997" sy="84997" flip="none" algn="tl"/>
            </a:blipFill>
            <a:ln>
              <a:noFill/>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76" name="Shape 76"/>
            <p:cNvSpPr/>
            <p:nvPr/>
          </p:nvSpPr>
          <p:spPr>
            <a:xfrm>
              <a:off x="11396488" y="6230844"/>
              <a:ext cx="478500" cy="478500"/>
            </a:xfrm>
            <a:prstGeom prst="ellipse">
              <a:avLst/>
            </a:prstGeom>
            <a:noFill/>
            <a:ln w="12700" cap="flat" cmpd="sng">
              <a:solidFill>
                <a:srgbClr val="FFFFFF"/>
              </a:solidFill>
              <a:prstDash val="solid"/>
              <a:round/>
              <a:headEnd type="none" w="med" len="med"/>
              <a:tailEnd type="none" w="med" len="med"/>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sp>
        <p:nvSpPr>
          <p:cNvPr id="77" name="Shape 77"/>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44496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78"/>
        <p:cNvGrpSpPr/>
        <p:nvPr/>
      </p:nvGrpSpPr>
      <p:grpSpPr>
        <a:xfrm>
          <a:off x="0" y="0"/>
          <a:ext cx="0" cy="0"/>
          <a:chOff x="0" y="0"/>
          <a:chExt cx="0" cy="0"/>
        </a:xfrm>
      </p:grpSpPr>
      <p:sp>
        <p:nvSpPr>
          <p:cNvPr id="79" name="Shape 79"/>
          <p:cNvSpPr/>
          <p:nvPr/>
        </p:nvSpPr>
        <p:spPr>
          <a:xfrm>
            <a:off x="8303740" y="0"/>
            <a:ext cx="3888400" cy="6858000"/>
          </a:xfrm>
          <a:prstGeom prst="rect">
            <a:avLst/>
          </a:prstGeom>
          <a:blipFill rotWithShape="1">
            <a:blip r:embed="rId2">
              <a:alphaModFix amt="60000"/>
            </a:blip>
            <a:tile tx="0" ty="-704850" sx="92002" sy="89002" flip="xy" algn="ctr"/>
          </a:blipFill>
          <a:ln>
            <a:noFill/>
          </a:ln>
        </p:spPr>
        <p:txBody>
          <a:bodyPr wrap="square" lIns="91433" tIns="91433" rIns="91433" bIns="91433"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80" name="Shape 80"/>
          <p:cNvSpPr txBox="1">
            <a:spLocks noGrp="1"/>
          </p:cNvSpPr>
          <p:nvPr>
            <p:ph type="title"/>
          </p:nvPr>
        </p:nvSpPr>
        <p:spPr>
          <a:xfrm>
            <a:off x="8549640" y="685800"/>
            <a:ext cx="3200400" cy="1737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rgbClr val="000000"/>
              </a:buClr>
              <a:buSzPct val="30555"/>
              <a:buFont typeface="Century Gothic"/>
              <a:buNone/>
              <a:defRPr sz="32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81" name="Shape 81"/>
          <p:cNvSpPr>
            <a:spLocks noGrp="1"/>
          </p:cNvSpPr>
          <p:nvPr>
            <p:ph type="pic" idx="2"/>
          </p:nvPr>
        </p:nvSpPr>
        <p:spPr>
          <a:xfrm>
            <a:off x="0" y="0"/>
            <a:ext cx="8303600" cy="6858000"/>
          </a:xfrm>
          <a:prstGeom prst="rect">
            <a:avLst/>
          </a:prstGeom>
          <a:solidFill>
            <a:srgbClr val="E5EEF0"/>
          </a:solidFill>
          <a:ln>
            <a:noFill/>
          </a:ln>
        </p:spPr>
        <p:txBody>
          <a:bodyPr wrap="square" lIns="91425" tIns="91425" rIns="91425" bIns="91425" anchor="t" anchorCtr="0"/>
          <a:lstStyle>
            <a:lvl1pPr marL="0" marR="0" lvl="0" indent="0" algn="l" rtl="0">
              <a:lnSpc>
                <a:spcPct val="90000"/>
              </a:lnSpc>
              <a:spcBef>
                <a:spcPts val="1200"/>
              </a:spcBef>
              <a:spcAft>
                <a:spcPts val="0"/>
              </a:spcAft>
              <a:buClr>
                <a:schemeClr val="accent2"/>
              </a:buClr>
              <a:buSzPct val="45833"/>
              <a:buFont typeface="Noto Sans Symbols"/>
              <a:buNone/>
              <a:defRPr sz="3200" b="0" i="0" u="none" strike="noStrike" cap="none">
                <a:solidFill>
                  <a:schemeClr val="dk1"/>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52380"/>
              <a:buFont typeface="Noto Sans Symbols"/>
              <a:buNone/>
              <a:defRPr sz="2800"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61110"/>
              <a:buFont typeface="Noto Sans Symbols"/>
              <a:buNone/>
              <a:defRPr sz="2400"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73333"/>
              <a:buFont typeface="Noto Sans Symbols"/>
              <a:buNone/>
              <a:defRPr sz="2000"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82" name="Shape 82"/>
          <p:cNvSpPr txBox="1">
            <a:spLocks noGrp="1"/>
          </p:cNvSpPr>
          <p:nvPr>
            <p:ph type="body" idx="1"/>
          </p:nvPr>
        </p:nvSpPr>
        <p:spPr>
          <a:xfrm>
            <a:off x="8549640" y="2423160"/>
            <a:ext cx="3200400" cy="3292000"/>
          </a:xfrm>
          <a:prstGeom prst="rect">
            <a:avLst/>
          </a:prstGeom>
          <a:noFill/>
          <a:ln>
            <a:noFill/>
          </a:ln>
        </p:spPr>
        <p:txBody>
          <a:bodyPr wrap="square" lIns="91425" tIns="91425" rIns="91425" bIns="91425" anchor="t" anchorCtr="0"/>
          <a:lstStyle>
            <a:lvl1pPr marL="0" marR="0" lvl="0" indent="0" algn="l" rtl="0">
              <a:lnSpc>
                <a:spcPct val="100000"/>
              </a:lnSpc>
              <a:spcBef>
                <a:spcPts val="1067"/>
              </a:spcBef>
              <a:spcAft>
                <a:spcPts val="0"/>
              </a:spcAft>
              <a:buClr>
                <a:schemeClr val="accent2"/>
              </a:buClr>
              <a:buSzPct val="86666"/>
              <a:buFont typeface="Noto Sans Symbols"/>
              <a:buNone/>
              <a:defRPr sz="14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90000"/>
              </a:lnSpc>
              <a:spcBef>
                <a:spcPts val="400"/>
              </a:spcBef>
              <a:spcAft>
                <a:spcPts val="267"/>
              </a:spcAft>
              <a:buClr>
                <a:schemeClr val="accent2"/>
              </a:buClr>
              <a:buSzPct val="78571"/>
              <a:buFont typeface="Noto Sans Symbols"/>
              <a:buNone/>
              <a:defRPr sz="1200"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90000"/>
              </a:lnSpc>
              <a:spcBef>
                <a:spcPts val="400"/>
              </a:spcBef>
              <a:spcAft>
                <a:spcPts val="267"/>
              </a:spcAft>
              <a:buClr>
                <a:schemeClr val="accent2"/>
              </a:buClr>
              <a:buSzPct val="83333"/>
              <a:buFont typeface="Noto Sans Symbols"/>
              <a:buNone/>
              <a:defRPr sz="10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90000"/>
              </a:lnSpc>
              <a:spcBef>
                <a:spcPts val="400"/>
              </a:spcBef>
              <a:spcAft>
                <a:spcPts val="267"/>
              </a:spcAft>
              <a:buClr>
                <a:schemeClr val="accent2"/>
              </a:buClr>
              <a:buSzPct val="83333"/>
              <a:buFont typeface="Noto Sans Symbols"/>
              <a:buNone/>
              <a:defRPr sz="933" b="0" i="0" u="none" strike="noStrike" cap="none">
                <a:solidFill>
                  <a:schemeClr val="dk1"/>
                </a:solidFill>
                <a:latin typeface="Bookman Old Style"/>
                <a:ea typeface="Bookman Old Style"/>
                <a:cs typeface="Bookman Old Style"/>
                <a:sym typeface="Bookman Old Style"/>
              </a:defRPr>
            </a:lvl9pPr>
          </a:lstStyle>
          <a:p>
            <a:endParaRPr/>
          </a:p>
        </p:txBody>
      </p:sp>
      <p:sp>
        <p:nvSpPr>
          <p:cNvPr id="83" name="Shape 83"/>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725C72"/>
              </a:buClr>
              <a:buSzPct val="137500"/>
              <a:buFont typeface="Bookman Old Style"/>
              <a:buNone/>
              <a:defRPr sz="1067" b="0" i="0" u="none" strike="noStrike" cap="none">
                <a:solidFill>
                  <a:srgbClr val="725C72"/>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grpSp>
        <p:nvGrpSpPr>
          <p:cNvPr id="84" name="Shape 84"/>
          <p:cNvGrpSpPr/>
          <p:nvPr/>
        </p:nvGrpSpPr>
        <p:grpSpPr>
          <a:xfrm>
            <a:off x="11401725" y="6229681"/>
            <a:ext cx="457251" cy="457251"/>
            <a:chOff x="11361456" y="6195813"/>
            <a:chExt cx="548700" cy="548700"/>
          </a:xfrm>
        </p:grpSpPr>
        <p:sp>
          <p:nvSpPr>
            <p:cNvPr id="85" name="Shape 85"/>
            <p:cNvSpPr/>
            <p:nvPr/>
          </p:nvSpPr>
          <p:spPr>
            <a:xfrm>
              <a:off x="11361456" y="6195813"/>
              <a:ext cx="548700" cy="548700"/>
            </a:xfrm>
            <a:prstGeom prst="ellipse">
              <a:avLst/>
            </a:prstGeom>
            <a:blipFill rotWithShape="1">
              <a:blip r:embed="rId3">
                <a:alphaModFix/>
              </a:blip>
              <a:tile tx="50800" ty="0" sx="84997" sy="84997" flip="none" algn="tl"/>
            </a:blipFill>
            <a:ln>
              <a:noFill/>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86" name="Shape 86"/>
            <p:cNvSpPr/>
            <p:nvPr/>
          </p:nvSpPr>
          <p:spPr>
            <a:xfrm>
              <a:off x="11396488" y="6230844"/>
              <a:ext cx="478500" cy="478500"/>
            </a:xfrm>
            <a:prstGeom prst="ellipse">
              <a:avLst/>
            </a:prstGeom>
            <a:noFill/>
            <a:ln w="12700" cap="flat" cmpd="sng">
              <a:solidFill>
                <a:srgbClr val="FFFFFF"/>
              </a:solidFill>
              <a:prstDash val="solid"/>
              <a:round/>
              <a:headEnd type="none" w="med" len="med"/>
              <a:tailEnd type="none" w="med" len="med"/>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sp>
        <p:nvSpPr>
          <p:cNvPr id="87" name="Shape 87"/>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5422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4045848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90" name="Shape 90"/>
          <p:cNvSpPr txBox="1">
            <a:spLocks noGrp="1"/>
          </p:cNvSpPr>
          <p:nvPr>
            <p:ph type="body" idx="1"/>
          </p:nvPr>
        </p:nvSpPr>
        <p:spPr>
          <a:xfrm rot="5400000">
            <a:off x="4073648" y="-882392"/>
            <a:ext cx="4050800" cy="100584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91" name="Shape 91"/>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92" name="Shape 92"/>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93" name="Shape 93"/>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88154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rot="5400000">
            <a:off x="7181800" y="2076400"/>
            <a:ext cx="5638800" cy="25528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48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867"/>
            </a:lvl2pPr>
            <a:lvl3pPr lvl="2" indent="0" rtl="0">
              <a:spcBef>
                <a:spcPts val="0"/>
              </a:spcBef>
              <a:buSzPct val="78571"/>
              <a:buFont typeface="Arial"/>
              <a:buNone/>
              <a:defRPr sz="1867"/>
            </a:lvl3pPr>
            <a:lvl4pPr lvl="3" indent="0" rtl="0">
              <a:spcBef>
                <a:spcPts val="0"/>
              </a:spcBef>
              <a:buSzPct val="78571"/>
              <a:buFont typeface="Arial"/>
              <a:buNone/>
              <a:defRPr sz="1867"/>
            </a:lvl4pPr>
            <a:lvl5pPr lvl="4" indent="0" rtl="0">
              <a:spcBef>
                <a:spcPts val="0"/>
              </a:spcBef>
              <a:buSzPct val="78571"/>
              <a:buFont typeface="Arial"/>
              <a:buNone/>
              <a:defRPr sz="1867"/>
            </a:lvl5pPr>
            <a:lvl6pPr lvl="5" indent="0" rtl="0">
              <a:spcBef>
                <a:spcPts val="0"/>
              </a:spcBef>
              <a:buSzPct val="78571"/>
              <a:buFont typeface="Arial"/>
              <a:buNone/>
              <a:defRPr sz="1867"/>
            </a:lvl6pPr>
            <a:lvl7pPr lvl="6" indent="0" rtl="0">
              <a:spcBef>
                <a:spcPts val="0"/>
              </a:spcBef>
              <a:buSzPct val="78571"/>
              <a:buFont typeface="Arial"/>
              <a:buNone/>
              <a:defRPr sz="1867"/>
            </a:lvl7pPr>
            <a:lvl8pPr lvl="7" indent="0" rtl="0">
              <a:spcBef>
                <a:spcPts val="0"/>
              </a:spcBef>
              <a:buSzPct val="78571"/>
              <a:buFont typeface="Arial"/>
              <a:buNone/>
              <a:defRPr sz="1867"/>
            </a:lvl8pPr>
            <a:lvl9pPr lvl="8" indent="0" rtl="0">
              <a:spcBef>
                <a:spcPts val="0"/>
              </a:spcBef>
              <a:buSzPct val="78571"/>
              <a:buFont typeface="Arial"/>
              <a:buNone/>
              <a:defRPr sz="1867"/>
            </a:lvl9pPr>
          </a:lstStyle>
          <a:p>
            <a:endParaRPr/>
          </a:p>
        </p:txBody>
      </p:sp>
      <p:sp>
        <p:nvSpPr>
          <p:cNvPr id="96" name="Shape 96"/>
          <p:cNvSpPr txBox="1">
            <a:spLocks noGrp="1"/>
          </p:cNvSpPr>
          <p:nvPr>
            <p:ph type="body" idx="1"/>
          </p:nvPr>
        </p:nvSpPr>
        <p:spPr>
          <a:xfrm rot="5400000">
            <a:off x="2000300" y="-400000"/>
            <a:ext cx="5638800" cy="7505600"/>
          </a:xfrm>
          <a:prstGeom prst="rect">
            <a:avLst/>
          </a:prstGeom>
          <a:noFill/>
          <a:ln>
            <a:noFill/>
          </a:ln>
        </p:spPr>
        <p:txBody>
          <a:bodyPr wrap="square" lIns="91425" tIns="91425" rIns="91425" bIns="91425" anchor="t" anchorCtr="0"/>
          <a:lstStyle>
            <a:lvl1pPr marL="186262" marR="0" lvl="0" indent="25398" algn="l" rtl="0">
              <a:lnSpc>
                <a:spcPct val="90000"/>
              </a:lnSpc>
              <a:spcBef>
                <a:spcPts val="1200"/>
              </a:spcBef>
              <a:spcAft>
                <a:spcPts val="0"/>
              </a:spcAft>
              <a:buClr>
                <a:schemeClr val="accent2"/>
              </a:buClr>
              <a:buSzPct val="86666"/>
              <a:buFont typeface="Noto Sans Symbols"/>
              <a:buChar char="▪"/>
              <a:defRPr sz="2000" b="0" i="0" u="none" strike="noStrike" cap="none">
                <a:solidFill>
                  <a:schemeClr val="dk1"/>
                </a:solidFill>
                <a:latin typeface="Bookman Old Style"/>
                <a:ea typeface="Bookman Old Style"/>
                <a:cs typeface="Bookman Old Style"/>
                <a:sym typeface="Bookman Old Style"/>
              </a:defRPr>
            </a:lvl1pPr>
            <a:lvl2pPr marL="457189" marR="0" lvl="1" indent="-8466" algn="l" rtl="0">
              <a:lnSpc>
                <a:spcPct val="90000"/>
              </a:lnSpc>
              <a:spcBef>
                <a:spcPts val="400"/>
              </a:spcBef>
              <a:spcAft>
                <a:spcPts val="267"/>
              </a:spcAft>
              <a:buClr>
                <a:schemeClr val="accent2"/>
              </a:buClr>
              <a:buSzPct val="78571"/>
              <a:buFont typeface="Noto Sans Symbols"/>
              <a:buChar char="▪"/>
              <a:defRPr sz="1867" b="0" i="0" u="none" strike="noStrike" cap="none">
                <a:solidFill>
                  <a:schemeClr val="dk1"/>
                </a:solidFill>
                <a:latin typeface="Bookman Old Style"/>
                <a:ea typeface="Bookman Old Style"/>
                <a:cs typeface="Bookman Old Style"/>
                <a:sym typeface="Bookman Old Style"/>
              </a:defRPr>
            </a:lvl2pPr>
            <a:lvl3pPr marL="728115" marR="0" lvl="2"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3pPr>
            <a:lvl4pPr marL="999042" marR="0" lvl="3"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4pPr>
            <a:lvl5pPr marL="1286901" marR="0" lvl="4" indent="-16933"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5pPr>
            <a:lvl6pPr marL="1591694" marR="0" lvl="5"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6pPr>
            <a:lvl7pPr marL="1896486" marR="0" lvl="6"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7pPr>
            <a:lvl8pPr marL="2201278" marR="0" lvl="7"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8pPr>
            <a:lvl9pPr marL="2506071" marR="0" lvl="8" indent="-67732" algn="l" rtl="0">
              <a:lnSpc>
                <a:spcPct val="90000"/>
              </a:lnSpc>
              <a:spcBef>
                <a:spcPts val="400"/>
              </a:spcBef>
              <a:spcAft>
                <a:spcPts val="267"/>
              </a:spcAft>
              <a:buClr>
                <a:schemeClr val="accent2"/>
              </a:buClr>
              <a:buSzPct val="83333"/>
              <a:buFont typeface="Noto Sans Symbols"/>
              <a:buChar char="▪"/>
              <a:defRPr sz="16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97" name="Shape 97"/>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98" name="Shape 98"/>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99" name="Shape 99"/>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2511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404359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307946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23255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240346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646A15-0EAF-4140-9D99-B07E09478737}" type="datetimeFigureOut">
              <a:rPr lang="en-US" smtClean="0"/>
              <a:t>10/29/2017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2E737C-FD31-488F-AC15-96BB152CA17F}" type="slidenum">
              <a:rPr lang="en-US" smtClean="0"/>
              <a:t>‹#›</a:t>
            </a:fld>
            <a:endParaRPr lang="en-US" dirty="0"/>
          </a:p>
        </p:txBody>
      </p:sp>
    </p:spTree>
    <p:extLst>
      <p:ext uri="{BB962C8B-B14F-4D97-AF65-F5344CB8AC3E}">
        <p14:creationId xmlns:p14="http://schemas.microsoft.com/office/powerpoint/2010/main" val="192261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46A15-0EAF-4140-9D99-B07E09478737}" type="datetimeFigureOut">
              <a:rPr lang="en-US" smtClean="0"/>
              <a:t>10/29/2017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E737C-FD31-488F-AC15-96BB152CA17F}" type="slidenum">
              <a:rPr lang="en-US" smtClean="0"/>
              <a:t>‹#›</a:t>
            </a:fld>
            <a:endParaRPr lang="en-US" dirty="0"/>
          </a:p>
        </p:txBody>
      </p:sp>
    </p:spTree>
    <p:extLst>
      <p:ext uri="{BB962C8B-B14F-4D97-AF65-F5344CB8AC3E}">
        <p14:creationId xmlns:p14="http://schemas.microsoft.com/office/powerpoint/2010/main" val="1026930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10/29/2017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26680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069848" y="484632"/>
            <a:ext cx="10058400" cy="16092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000000"/>
              </a:buClr>
              <a:buSzPct val="30554"/>
              <a:buFont typeface="Century Gothic"/>
              <a:buNone/>
              <a:defRPr sz="3600" b="1" i="0" u="none" strike="noStrike" cap="none">
                <a:solidFill>
                  <a:srgbClr val="000000"/>
                </a:solidFill>
                <a:latin typeface="Century Gothic"/>
                <a:ea typeface="Century Gothic"/>
                <a:cs typeface="Century Gothic"/>
                <a:sym typeface="Century Gothic"/>
              </a:defRPr>
            </a:lvl1pPr>
            <a:lvl2pPr lvl="1" indent="0" rtl="0">
              <a:spcBef>
                <a:spcPts val="0"/>
              </a:spcBef>
              <a:buSzPct val="78571"/>
              <a:buFont typeface="Arial"/>
              <a:buNone/>
              <a:defRPr sz="1400"/>
            </a:lvl2pPr>
            <a:lvl3pPr lvl="2" indent="0" rtl="0">
              <a:spcBef>
                <a:spcPts val="0"/>
              </a:spcBef>
              <a:buSzPct val="78571"/>
              <a:buFont typeface="Arial"/>
              <a:buNone/>
              <a:defRPr sz="1400"/>
            </a:lvl3pPr>
            <a:lvl4pPr lvl="3" indent="0" rtl="0">
              <a:spcBef>
                <a:spcPts val="0"/>
              </a:spcBef>
              <a:buSzPct val="78571"/>
              <a:buFont typeface="Arial"/>
              <a:buNone/>
              <a:defRPr sz="1400"/>
            </a:lvl4pPr>
            <a:lvl5pPr lvl="4" indent="0" rtl="0">
              <a:spcBef>
                <a:spcPts val="0"/>
              </a:spcBef>
              <a:buSzPct val="78571"/>
              <a:buFont typeface="Arial"/>
              <a:buNone/>
              <a:defRPr sz="1400"/>
            </a:lvl5pPr>
            <a:lvl6pPr lvl="5" indent="0" rtl="0">
              <a:spcBef>
                <a:spcPts val="0"/>
              </a:spcBef>
              <a:buSzPct val="78571"/>
              <a:buFont typeface="Arial"/>
              <a:buNone/>
              <a:defRPr sz="1400"/>
            </a:lvl6pPr>
            <a:lvl7pPr lvl="6" indent="0" rtl="0">
              <a:spcBef>
                <a:spcPts val="0"/>
              </a:spcBef>
              <a:buSzPct val="78571"/>
              <a:buFont typeface="Arial"/>
              <a:buNone/>
              <a:defRPr sz="1400"/>
            </a:lvl7pPr>
            <a:lvl8pPr lvl="7" indent="0" rtl="0">
              <a:spcBef>
                <a:spcPts val="0"/>
              </a:spcBef>
              <a:buSzPct val="78571"/>
              <a:buFont typeface="Arial"/>
              <a:buNone/>
              <a:defRPr sz="1400"/>
            </a:lvl8pPr>
            <a:lvl9pPr lvl="8" indent="0" rtl="0">
              <a:spcBef>
                <a:spcPts val="0"/>
              </a:spcBef>
              <a:buSzPct val="78571"/>
              <a:buFont typeface="Arial"/>
              <a:buNone/>
              <a:defRPr sz="1400"/>
            </a:lvl9pPr>
          </a:lstStyle>
          <a:p>
            <a:endParaRPr/>
          </a:p>
        </p:txBody>
      </p:sp>
      <p:sp>
        <p:nvSpPr>
          <p:cNvPr id="7" name="Shape 7"/>
          <p:cNvSpPr txBox="1">
            <a:spLocks noGrp="1"/>
          </p:cNvSpPr>
          <p:nvPr>
            <p:ph type="body" idx="1"/>
          </p:nvPr>
        </p:nvSpPr>
        <p:spPr>
          <a:xfrm>
            <a:off x="1069848" y="2121408"/>
            <a:ext cx="10058400" cy="4050800"/>
          </a:xfrm>
          <a:prstGeom prst="rect">
            <a:avLst/>
          </a:prstGeom>
          <a:noFill/>
          <a:ln>
            <a:noFill/>
          </a:ln>
        </p:spPr>
        <p:txBody>
          <a:bodyPr wrap="square" lIns="91425" tIns="91425" rIns="91425" bIns="91425" anchor="t" anchorCtr="0"/>
          <a:lstStyle>
            <a:lvl1pPr marL="139700" marR="0" lvl="0" indent="19049" algn="l" rtl="0">
              <a:lnSpc>
                <a:spcPct val="90000"/>
              </a:lnSpc>
              <a:spcBef>
                <a:spcPts val="900"/>
              </a:spcBef>
              <a:spcAft>
                <a:spcPts val="0"/>
              </a:spcAft>
              <a:buClr>
                <a:schemeClr val="accent2"/>
              </a:buClr>
              <a:buSzPct val="86666"/>
              <a:buFont typeface="Noto Sans Symbols"/>
              <a:buChar char="▪"/>
              <a:defRPr sz="1500" b="0" i="0" u="none" strike="noStrike" cap="none">
                <a:solidFill>
                  <a:schemeClr val="dk1"/>
                </a:solidFill>
                <a:latin typeface="Bookman Old Style"/>
                <a:ea typeface="Bookman Old Style"/>
                <a:cs typeface="Bookman Old Style"/>
                <a:sym typeface="Bookman Old Style"/>
              </a:defRPr>
            </a:lvl1pPr>
            <a:lvl2pPr marL="342900" marR="0" lvl="1" indent="-6350" algn="l" rtl="0">
              <a:lnSpc>
                <a:spcPct val="90000"/>
              </a:lnSpc>
              <a:spcBef>
                <a:spcPts val="300"/>
              </a:spcBef>
              <a:spcAft>
                <a:spcPts val="200"/>
              </a:spcAft>
              <a:buClr>
                <a:schemeClr val="accent2"/>
              </a:buClr>
              <a:buSzPct val="78571"/>
              <a:buFont typeface="Noto Sans Symbols"/>
              <a:buChar char="▪"/>
              <a:defRPr sz="1400" b="0" i="0" u="none" strike="noStrike" cap="none">
                <a:solidFill>
                  <a:schemeClr val="dk1"/>
                </a:solidFill>
                <a:latin typeface="Bookman Old Style"/>
                <a:ea typeface="Bookman Old Style"/>
                <a:cs typeface="Bookman Old Style"/>
                <a:sym typeface="Bookman Old Style"/>
              </a:defRPr>
            </a:lvl2pPr>
            <a:lvl3pPr marL="546100" marR="0" lvl="2" indent="-127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3pPr>
            <a:lvl4pPr marL="749300" marR="0" lvl="3" indent="-127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4pPr>
            <a:lvl5pPr marL="965200" marR="0" lvl="4" indent="-127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5pPr>
            <a:lvl6pPr marL="1193800" marR="0" lvl="5" indent="-508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6pPr>
            <a:lvl7pPr marL="1422400" marR="0" lvl="6" indent="-508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7pPr>
            <a:lvl8pPr marL="1651000" marR="0" lvl="7" indent="-508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8pPr>
            <a:lvl9pPr marL="1879600" marR="0" lvl="8" indent="-50800" algn="l" rtl="0">
              <a:lnSpc>
                <a:spcPct val="90000"/>
              </a:lnSpc>
              <a:spcBef>
                <a:spcPts val="300"/>
              </a:spcBef>
              <a:spcAft>
                <a:spcPts val="200"/>
              </a:spcAft>
              <a:buClr>
                <a:schemeClr val="accent2"/>
              </a:buClr>
              <a:buSzPct val="83333"/>
              <a:buFont typeface="Noto Sans Symbols"/>
              <a:buChar char="▪"/>
              <a:defRPr sz="1200" b="0" i="0" u="none" strike="noStrike" cap="none">
                <a:solidFill>
                  <a:schemeClr val="dk1"/>
                </a:solidFill>
                <a:latin typeface="Bookman Old Style"/>
                <a:ea typeface="Bookman Old Style"/>
                <a:cs typeface="Bookman Old Style"/>
                <a:sym typeface="Bookman Old Style"/>
              </a:defRPr>
            </a:lvl9pPr>
          </a:lstStyle>
          <a:p>
            <a:endParaRPr/>
          </a:p>
        </p:txBody>
      </p:sp>
      <p:sp>
        <p:nvSpPr>
          <p:cNvPr id="8" name="Shape 8"/>
          <p:cNvSpPr txBox="1">
            <a:spLocks noGrp="1"/>
          </p:cNvSpPr>
          <p:nvPr>
            <p:ph type="dt" idx="10"/>
          </p:nvPr>
        </p:nvSpPr>
        <p:spPr>
          <a:xfrm>
            <a:off x="7964424" y="6272784"/>
            <a:ext cx="3273600" cy="365200"/>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sp>
        <p:nvSpPr>
          <p:cNvPr id="9" name="Shape 9"/>
          <p:cNvSpPr txBox="1">
            <a:spLocks noGrp="1"/>
          </p:cNvSpPr>
          <p:nvPr>
            <p:ph type="ftr" idx="11"/>
          </p:nvPr>
        </p:nvSpPr>
        <p:spPr>
          <a:xfrm>
            <a:off x="1088136" y="6272784"/>
            <a:ext cx="6327600" cy="3652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4C3D4C"/>
              </a:buClr>
              <a:buSzPct val="137500"/>
              <a:buFont typeface="Bookman Old Style"/>
              <a:buNone/>
              <a:defRPr sz="1067" b="0" i="0" u="none" strike="noStrike" cap="none">
                <a:solidFill>
                  <a:srgbClr val="4C3D4C"/>
                </a:solidFill>
                <a:latin typeface="Bookman Old Style"/>
                <a:ea typeface="Bookman Old Style"/>
                <a:cs typeface="Bookman Old Style"/>
                <a:sym typeface="Bookman Old Style"/>
              </a:defRPr>
            </a:lvl1pPr>
            <a:lvl2pPr marL="457189" marR="0" lvl="1"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2pPr>
            <a:lvl3pPr marL="914377" marR="0" lvl="2"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3pPr>
            <a:lvl4pPr marL="1371566" marR="0" lvl="3"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4pPr>
            <a:lvl5pPr marL="1828754" marR="0" lvl="4"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5pPr>
            <a:lvl6pPr marL="2285943" marR="0" lvl="5"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6pPr>
            <a:lvl7pPr marL="2743131" marR="0" lvl="6"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7pPr>
            <a:lvl8pPr marL="3200320" marR="0" lvl="7"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8pPr>
            <a:lvl9pPr marL="3657509" marR="0" lvl="8" indent="0" algn="l" rtl="0">
              <a:lnSpc>
                <a:spcPct val="100000"/>
              </a:lnSpc>
              <a:spcBef>
                <a:spcPts val="0"/>
              </a:spcBef>
              <a:spcAft>
                <a:spcPts val="0"/>
              </a:spcAft>
              <a:buClr>
                <a:schemeClr val="dk1"/>
              </a:buClr>
              <a:buSzPct val="78571"/>
              <a:buFont typeface="Bookman Old Style"/>
              <a:buNone/>
              <a:defRPr sz="1867" b="0" i="0" u="none" strike="noStrike" cap="none">
                <a:solidFill>
                  <a:schemeClr val="dk1"/>
                </a:solidFill>
                <a:latin typeface="Bookman Old Style"/>
                <a:ea typeface="Bookman Old Style"/>
                <a:cs typeface="Bookman Old Style"/>
                <a:sym typeface="Bookman Old Style"/>
              </a:defRPr>
            </a:lvl9pPr>
          </a:lstStyle>
          <a:p>
            <a:endParaRPr dirty="0"/>
          </a:p>
        </p:txBody>
      </p:sp>
      <p:grpSp>
        <p:nvGrpSpPr>
          <p:cNvPr id="10" name="Shape 10"/>
          <p:cNvGrpSpPr/>
          <p:nvPr/>
        </p:nvGrpSpPr>
        <p:grpSpPr>
          <a:xfrm>
            <a:off x="11401725" y="6229681"/>
            <a:ext cx="457251" cy="457251"/>
            <a:chOff x="11361456" y="6195813"/>
            <a:chExt cx="548700" cy="548700"/>
          </a:xfrm>
        </p:grpSpPr>
        <p:sp>
          <p:nvSpPr>
            <p:cNvPr id="11" name="Shape 11"/>
            <p:cNvSpPr/>
            <p:nvPr/>
          </p:nvSpPr>
          <p:spPr>
            <a:xfrm>
              <a:off x="11361456" y="6195813"/>
              <a:ext cx="548700" cy="548700"/>
            </a:xfrm>
            <a:prstGeom prst="ellipse">
              <a:avLst/>
            </a:prstGeom>
            <a:blipFill rotWithShape="1">
              <a:blip r:embed="rId13">
                <a:alphaModFix/>
              </a:blip>
              <a:tile tx="50800" ty="0" sx="84997" sy="84997" flip="none" algn="tl"/>
            </a:blipFill>
            <a:ln>
              <a:noFill/>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sp>
          <p:nvSpPr>
            <p:cNvPr id="12" name="Shape 12"/>
            <p:cNvSpPr/>
            <p:nvPr/>
          </p:nvSpPr>
          <p:spPr>
            <a:xfrm>
              <a:off x="11396488" y="6230844"/>
              <a:ext cx="478500" cy="478500"/>
            </a:xfrm>
            <a:prstGeom prst="ellipse">
              <a:avLst/>
            </a:prstGeom>
            <a:noFill/>
            <a:ln w="12700" cap="flat" cmpd="sng">
              <a:solidFill>
                <a:srgbClr val="FFFFFF"/>
              </a:solidFill>
              <a:prstDash val="solid"/>
              <a:round/>
              <a:headEnd type="none" w="med" len="med"/>
              <a:tailEnd type="none" w="med" len="med"/>
            </a:ln>
          </p:spPr>
          <p:txBody>
            <a:bodyPr wrap="square" lIns="68575" tIns="68575" rIns="68575" bIns="68575" anchor="ctr" anchorCtr="0">
              <a:noAutofit/>
            </a:bodyPr>
            <a:lstStyle/>
            <a:p>
              <a:pPr marL="0" marR="0" lvl="0" indent="-118530" algn="l" rtl="0">
                <a:lnSpc>
                  <a:spcPct val="100000"/>
                </a:lnSpc>
                <a:spcBef>
                  <a:spcPts val="0"/>
                </a:spcBef>
                <a:spcAft>
                  <a:spcPts val="0"/>
                </a:spcAft>
                <a:buClr>
                  <a:srgbClr val="000000"/>
                </a:buClr>
                <a:buFont typeface="Arial"/>
                <a:buNone/>
              </a:pPr>
              <a:endParaRPr sz="1867" b="0" i="0" u="none" strike="noStrike" cap="none" dirty="0">
                <a:solidFill>
                  <a:srgbClr val="000000"/>
                </a:solidFill>
                <a:latin typeface="Arial"/>
                <a:ea typeface="Arial"/>
                <a:cs typeface="Arial"/>
                <a:sym typeface="Arial"/>
              </a:endParaRPr>
            </a:p>
          </p:txBody>
        </p:sp>
      </p:grpSp>
      <p:sp>
        <p:nvSpPr>
          <p:cNvPr id="13" name="Shape 13"/>
          <p:cNvSpPr txBox="1">
            <a:spLocks noGrp="1"/>
          </p:cNvSpPr>
          <p:nvPr>
            <p:ph type="sldNum" idx="12"/>
          </p:nvPr>
        </p:nvSpPr>
        <p:spPr>
          <a:xfrm>
            <a:off x="11311128" y="6272784"/>
            <a:ext cx="640000" cy="365200"/>
          </a:xfrm>
          <a:prstGeom prst="rect">
            <a:avLst/>
          </a:prstGeom>
          <a:noFill/>
          <a:ln>
            <a:noFill/>
          </a:ln>
        </p:spPr>
        <p:txBody>
          <a:bodyPr wrap="square" lIns="68575" tIns="34275" rIns="68575" bIns="34275" anchor="ctr" anchorCtr="0">
            <a:noAutofit/>
          </a:bodyPr>
          <a:lstStyle/>
          <a:p>
            <a:pPr indent="-23282" algn="ctr">
              <a:buClr>
                <a:srgbClr val="FFFFFF"/>
              </a:buClr>
              <a:buSzPct val="25000"/>
            </a:pPr>
            <a:fld id="{00000000-1234-1234-1234-123412341234}" type="slidenum">
              <a:rPr lang="en" sz="1467" b="1" smtClean="0">
                <a:solidFill>
                  <a:srgbClr val="FFFFFF"/>
                </a:solidFill>
                <a:latin typeface="Century Gothic"/>
                <a:ea typeface="Century Gothic"/>
                <a:cs typeface="Century Gothic"/>
                <a:sym typeface="Century Gothic"/>
              </a:rPr>
              <a:pPr indent="-23282" algn="ctr">
                <a:buClr>
                  <a:srgbClr val="FFFFFF"/>
                </a:buClr>
                <a:buSzPct val="25000"/>
              </a:pPr>
              <a:t>‹#›</a:t>
            </a:fld>
            <a:endParaRPr lang="en" sz="1467"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2582502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www.goodreads.com/work/quotes/2944133" TargetMode="External"/><Relationship Id="rId4" Type="http://schemas.openxmlformats.org/officeDocument/2006/relationships/hyperlink" Target="https://www.goodreads.com/author/show/3275.Jeannette_Wall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vimeo.com/88333079"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8pcKbf_vpH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hyperlink" Target="http://www.nctsnet.org/"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www.childhealthdata.org/"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hyperlink" Target="mailto:ecombs@maisd.com"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Understanding Trauma and Building Pathways of Resiliency</a:t>
            </a:r>
          </a:p>
        </p:txBody>
      </p:sp>
      <p:sp>
        <p:nvSpPr>
          <p:cNvPr id="3" name="Text Placeholder 2"/>
          <p:cNvSpPr>
            <a:spLocks noGrp="1"/>
          </p:cNvSpPr>
          <p:nvPr>
            <p:ph type="body" idx="1"/>
          </p:nvPr>
        </p:nvSpPr>
        <p:spPr/>
        <p:txBody>
          <a:bodyPr/>
          <a:lstStyle/>
          <a:p>
            <a:pPr algn="ctr"/>
            <a:r>
              <a:rPr lang="en-US" dirty="0" smtClean="0"/>
              <a:t>Present by Esther Combs, MA. LPC</a:t>
            </a:r>
          </a:p>
          <a:p>
            <a:pPr algn="ctr"/>
            <a:r>
              <a:rPr lang="en-US" dirty="0" smtClean="0"/>
              <a:t>October 29, 2017</a:t>
            </a:r>
            <a:endParaRPr lang="en-US" dirty="0"/>
          </a:p>
        </p:txBody>
      </p:sp>
    </p:spTree>
    <p:extLst>
      <p:ext uri="{BB962C8B-B14F-4D97-AF65-F5344CB8AC3E}">
        <p14:creationId xmlns:p14="http://schemas.microsoft.com/office/powerpoint/2010/main" val="2649203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304800"/>
            <a:ext cx="11468100" cy="6324600"/>
          </a:xfrm>
          <a:prstGeom prst="rect">
            <a:avLst/>
          </a:prstGeom>
        </p:spPr>
      </p:pic>
    </p:spTree>
    <p:extLst>
      <p:ext uri="{BB962C8B-B14F-4D97-AF65-F5344CB8AC3E}">
        <p14:creationId xmlns:p14="http://schemas.microsoft.com/office/powerpoint/2010/main" val="879120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300" y="342900"/>
            <a:ext cx="10667999" cy="6515100"/>
          </a:xfrm>
          <a:prstGeom prst="rect">
            <a:avLst/>
          </a:prstGeom>
        </p:spPr>
      </p:pic>
    </p:spTree>
    <p:extLst>
      <p:ext uri="{BB962C8B-B14F-4D97-AF65-F5344CB8AC3E}">
        <p14:creationId xmlns:p14="http://schemas.microsoft.com/office/powerpoint/2010/main" val="424927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2950" y="190500"/>
            <a:ext cx="11449050" cy="6667500"/>
          </a:xfrm>
          <a:prstGeom prst="rect">
            <a:avLst/>
          </a:prstGeom>
        </p:spPr>
      </p:pic>
    </p:spTree>
    <p:extLst>
      <p:ext uri="{BB962C8B-B14F-4D97-AF65-F5344CB8AC3E}">
        <p14:creationId xmlns:p14="http://schemas.microsoft.com/office/powerpoint/2010/main" val="3544462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 y="247650"/>
            <a:ext cx="11506200" cy="6381750"/>
          </a:xfrm>
          <a:prstGeom prst="rect">
            <a:avLst/>
          </a:prstGeom>
        </p:spPr>
      </p:pic>
    </p:spTree>
    <p:extLst>
      <p:ext uri="{BB962C8B-B14F-4D97-AF65-F5344CB8AC3E}">
        <p14:creationId xmlns:p14="http://schemas.microsoft.com/office/powerpoint/2010/main" val="2200649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62243"/>
            <a:ext cx="9143999" cy="650631"/>
          </a:xfrm>
        </p:spPr>
        <p:txBody>
          <a:bodyPr anchor="ctr" anchorCtr="0">
            <a:normAutofit fontScale="90000"/>
          </a:bodyPr>
          <a:lstStyle/>
          <a:p>
            <a:pPr algn="ctr"/>
            <a:r>
              <a:rPr lang="en-US" sz="4800" dirty="0">
                <a:solidFill>
                  <a:schemeClr val="accent2">
                    <a:lumMod val="75000"/>
                  </a:schemeClr>
                </a:solidFill>
              </a:rPr>
              <a:t>Child Homelessness &amp; Toxic Stress</a:t>
            </a:r>
          </a:p>
        </p:txBody>
      </p:sp>
      <p:pic>
        <p:nvPicPr>
          <p:cNvPr id="4" name="Picture 3"/>
          <p:cNvPicPr>
            <a:picLocks noChangeAspect="1"/>
          </p:cNvPicPr>
          <p:nvPr/>
        </p:nvPicPr>
        <p:blipFill rotWithShape="1">
          <a:blip r:embed="rId3"/>
          <a:srcRect t="11991"/>
          <a:stretch/>
        </p:blipFill>
        <p:spPr>
          <a:xfrm>
            <a:off x="2051539" y="1012874"/>
            <a:ext cx="8088923" cy="5971735"/>
          </a:xfrm>
          <a:prstGeom prst="rect">
            <a:avLst/>
          </a:prstGeom>
        </p:spPr>
      </p:pic>
    </p:spTree>
    <p:extLst>
      <p:ext uri="{BB962C8B-B14F-4D97-AF65-F5344CB8AC3E}">
        <p14:creationId xmlns:p14="http://schemas.microsoft.com/office/powerpoint/2010/main" val="2333361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834" y="-206298"/>
            <a:ext cx="10396882" cy="1151965"/>
          </a:xfrm>
        </p:spPr>
        <p:txBody>
          <a:bodyPr/>
          <a:lstStyle/>
          <a:p>
            <a:r>
              <a:rPr lang="en-US" dirty="0" smtClean="0"/>
              <a:t>Effects on children</a:t>
            </a:r>
            <a:endParaRPr lang="en-US" dirty="0"/>
          </a:p>
        </p:txBody>
      </p:sp>
      <p:pic>
        <p:nvPicPr>
          <p:cNvPr id="4" name="InBrief_ The Science of Neglect - from YouTube">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684834" y="669074"/>
            <a:ext cx="10912434" cy="4706202"/>
          </a:xfrm>
        </p:spPr>
      </p:pic>
    </p:spTree>
    <p:extLst>
      <p:ext uri="{BB962C8B-B14F-4D97-AF65-F5344CB8AC3E}">
        <p14:creationId xmlns:p14="http://schemas.microsoft.com/office/powerpoint/2010/main" val="220764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cap="none">
                <a:solidFill>
                  <a:srgbClr val="000000"/>
                </a:solidFill>
                <a:latin typeface="Bad Script"/>
                <a:ea typeface="Bad Script"/>
                <a:cs typeface="Bad Script"/>
                <a:sym typeface="Bad Script"/>
              </a:rPr>
              <a:t>Developmental Triad</a:t>
            </a:r>
          </a:p>
        </p:txBody>
      </p:sp>
      <p:sp>
        <p:nvSpPr>
          <p:cNvPr id="204" name="Shape 204"/>
          <p:cNvSpPr txBox="1">
            <a:spLocks noGrp="1"/>
          </p:cNvSpPr>
          <p:nvPr>
            <p:ph type="body" idx="4294967295"/>
          </p:nvPr>
        </p:nvSpPr>
        <p:spPr>
          <a:xfrm>
            <a:off x="1069848" y="2121408"/>
            <a:ext cx="10058400" cy="4050800"/>
          </a:xfrm>
          <a:prstGeom prst="rect">
            <a:avLst/>
          </a:prstGeom>
          <a:noFill/>
          <a:ln>
            <a:noFill/>
          </a:ln>
        </p:spPr>
        <p:txBody>
          <a:bodyPr wrap="square" lIns="91433" tIns="91433" rIns="91433" bIns="91433" anchor="t" anchorCtr="0">
            <a:noAutofit/>
          </a:bodyPr>
          <a:lstStyle/>
          <a:p>
            <a:pPr marL="609585" indent="-507987">
              <a:lnSpc>
                <a:spcPct val="90000"/>
              </a:lnSpc>
              <a:spcBef>
                <a:spcPts val="0"/>
              </a:spcBef>
              <a:buClr>
                <a:schemeClr val="accent2"/>
              </a:buClr>
              <a:buSzPct val="100000"/>
              <a:buFont typeface="Acme"/>
              <a:buChar char="▪"/>
            </a:pPr>
            <a:r>
              <a:rPr lang="en" sz="3200" cap="none" dirty="0">
                <a:solidFill>
                  <a:schemeClr val="dk1"/>
                </a:solidFill>
                <a:latin typeface="Acme"/>
                <a:ea typeface="Acme"/>
                <a:cs typeface="Acme"/>
                <a:sym typeface="Acme"/>
              </a:rPr>
              <a:t>Bonding and Attachment</a:t>
            </a:r>
          </a:p>
          <a:p>
            <a:pPr marL="609585" indent="477508">
              <a:lnSpc>
                <a:spcPct val="90000"/>
              </a:lnSpc>
              <a:spcBef>
                <a:spcPts val="0"/>
              </a:spcBef>
              <a:buClr>
                <a:schemeClr val="accent2"/>
              </a:buClr>
              <a:buSzPct val="86666"/>
              <a:buNone/>
            </a:pPr>
            <a:r>
              <a:rPr lang="en" sz="2400" cap="none" dirty="0">
                <a:solidFill>
                  <a:schemeClr val="dk1"/>
                </a:solidFill>
                <a:latin typeface="Acme"/>
                <a:ea typeface="Acme"/>
                <a:cs typeface="Acme"/>
                <a:sym typeface="Acme"/>
              </a:rPr>
              <a:t>*Begins in-utero and progresses radically to age 3</a:t>
            </a:r>
          </a:p>
          <a:p>
            <a:pPr marL="609585" indent="-507987">
              <a:lnSpc>
                <a:spcPct val="90000"/>
              </a:lnSpc>
              <a:spcBef>
                <a:spcPts val="0"/>
              </a:spcBef>
              <a:buClr>
                <a:schemeClr val="accent2"/>
              </a:buClr>
              <a:buSzPct val="100000"/>
              <a:buFont typeface="Acme"/>
              <a:buChar char="▪"/>
            </a:pPr>
            <a:r>
              <a:rPr lang="en" sz="3200" cap="none" dirty="0">
                <a:solidFill>
                  <a:schemeClr val="dk1"/>
                </a:solidFill>
                <a:latin typeface="Acme"/>
                <a:ea typeface="Acme"/>
                <a:cs typeface="Acme"/>
                <a:sym typeface="Acme"/>
              </a:rPr>
              <a:t>Brain Development</a:t>
            </a:r>
          </a:p>
          <a:p>
            <a:pPr marL="0" indent="-132075">
              <a:lnSpc>
                <a:spcPct val="90000"/>
              </a:lnSpc>
              <a:spcBef>
                <a:spcPts val="0"/>
              </a:spcBef>
              <a:buClr>
                <a:schemeClr val="accent2"/>
              </a:buClr>
              <a:buSzPct val="86666"/>
              <a:buNone/>
            </a:pPr>
            <a:r>
              <a:rPr lang="en" sz="2400" cap="none" dirty="0">
                <a:solidFill>
                  <a:schemeClr val="dk1"/>
                </a:solidFill>
                <a:latin typeface="Acme"/>
                <a:ea typeface="Acme"/>
                <a:cs typeface="Acme"/>
                <a:sym typeface="Acme"/>
              </a:rPr>
              <a:t>		*Begins at conception with most profound growth through </a:t>
            </a:r>
            <a:r>
              <a:rPr lang="en" sz="2400" cap="none" dirty="0" smtClean="0">
                <a:solidFill>
                  <a:schemeClr val="dk1"/>
                </a:solidFill>
                <a:latin typeface="Acme"/>
                <a:ea typeface="Acme"/>
                <a:cs typeface="Acme"/>
                <a:sym typeface="Acme"/>
              </a:rPr>
              <a:t>		age </a:t>
            </a:r>
            <a:r>
              <a:rPr lang="en" sz="2400" cap="none" dirty="0">
                <a:solidFill>
                  <a:schemeClr val="dk1"/>
                </a:solidFill>
                <a:latin typeface="Acme"/>
                <a:ea typeface="Acme"/>
                <a:cs typeface="Acme"/>
                <a:sym typeface="Acme"/>
              </a:rPr>
              <a:t>3</a:t>
            </a:r>
          </a:p>
          <a:p>
            <a:pPr marL="609585" indent="-507987">
              <a:lnSpc>
                <a:spcPct val="90000"/>
              </a:lnSpc>
              <a:spcBef>
                <a:spcPts val="0"/>
              </a:spcBef>
              <a:buClr>
                <a:schemeClr val="accent2"/>
              </a:buClr>
              <a:buSzPct val="100000"/>
              <a:buFont typeface="Acme"/>
              <a:buChar char="▪"/>
            </a:pPr>
            <a:r>
              <a:rPr lang="en" sz="3200" cap="none" dirty="0">
                <a:solidFill>
                  <a:schemeClr val="dk1"/>
                </a:solidFill>
                <a:latin typeface="Acme"/>
                <a:ea typeface="Acme"/>
                <a:cs typeface="Acme"/>
                <a:sym typeface="Acme"/>
              </a:rPr>
              <a:t>Infant/Child Development</a:t>
            </a:r>
          </a:p>
          <a:p>
            <a:pPr marL="0" indent="-132075">
              <a:lnSpc>
                <a:spcPct val="90000"/>
              </a:lnSpc>
              <a:spcBef>
                <a:spcPts val="0"/>
              </a:spcBef>
              <a:buClr>
                <a:schemeClr val="accent2"/>
              </a:buClr>
              <a:buSzPct val="86666"/>
              <a:buNone/>
            </a:pPr>
            <a:r>
              <a:rPr lang="en" sz="2400" cap="none" dirty="0">
                <a:solidFill>
                  <a:schemeClr val="dk1"/>
                </a:solidFill>
                <a:latin typeface="Acme"/>
                <a:ea typeface="Acme"/>
                <a:cs typeface="Acme"/>
                <a:sym typeface="Acme"/>
              </a:rPr>
              <a:t>		*Begins at conception with most significant strides in first 3 </a:t>
            </a:r>
            <a:r>
              <a:rPr lang="en" sz="2400" cap="none" dirty="0" smtClean="0">
                <a:solidFill>
                  <a:schemeClr val="dk1"/>
                </a:solidFill>
                <a:latin typeface="Acme"/>
                <a:ea typeface="Acme"/>
                <a:cs typeface="Acme"/>
                <a:sym typeface="Acme"/>
              </a:rPr>
              <a:t>		yrs</a:t>
            </a:r>
            <a:endParaRPr lang="en" sz="2400" cap="none" dirty="0">
              <a:solidFill>
                <a:schemeClr val="dk1"/>
              </a:solidFill>
              <a:latin typeface="Acme"/>
              <a:ea typeface="Acme"/>
              <a:cs typeface="Acme"/>
              <a:sym typeface="Acme"/>
            </a:endParaRPr>
          </a:p>
        </p:txBody>
      </p:sp>
    </p:spTree>
    <p:extLst>
      <p:ext uri="{BB962C8B-B14F-4D97-AF65-F5344CB8AC3E}">
        <p14:creationId xmlns:p14="http://schemas.microsoft.com/office/powerpoint/2010/main" val="2411672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069848" y="484632"/>
            <a:ext cx="10058400" cy="1609200"/>
          </a:xfrm>
          <a:prstGeom prst="rect">
            <a:avLst/>
          </a:prstGeom>
          <a:noFill/>
          <a:ln>
            <a:noFill/>
          </a:ln>
        </p:spPr>
        <p:txBody>
          <a:bodyPr wrap="square" lIns="91433" tIns="91433" rIns="91433" bIns="91433" anchor="ctr" anchorCtr="0">
            <a:noAutofit/>
          </a:bodyPr>
          <a:lstStyle/>
          <a:p>
            <a:pPr indent="-93128"/>
            <a:endParaRPr dirty="0"/>
          </a:p>
        </p:txBody>
      </p:sp>
      <p:sp>
        <p:nvSpPr>
          <p:cNvPr id="210" name="Shape 210"/>
          <p:cNvSpPr txBox="1">
            <a:spLocks noGrp="1"/>
          </p:cNvSpPr>
          <p:nvPr>
            <p:ph type="body" idx="1"/>
          </p:nvPr>
        </p:nvSpPr>
        <p:spPr>
          <a:xfrm>
            <a:off x="1069848" y="2121408"/>
            <a:ext cx="10058400" cy="4050800"/>
          </a:xfrm>
          <a:prstGeom prst="rect">
            <a:avLst/>
          </a:prstGeom>
          <a:noFill/>
          <a:ln>
            <a:noFill/>
          </a:ln>
        </p:spPr>
        <p:txBody>
          <a:bodyPr wrap="square" lIns="91433" tIns="91433" rIns="91433" bIns="91433" anchor="t" anchorCtr="0">
            <a:noAutofit/>
          </a:bodyPr>
          <a:lstStyle/>
          <a:p>
            <a:pPr indent="-194727">
              <a:spcBef>
                <a:spcPts val="0"/>
              </a:spcBef>
              <a:buNone/>
            </a:pPr>
            <a:endParaRPr dirty="0"/>
          </a:p>
        </p:txBody>
      </p:sp>
      <p:pic>
        <p:nvPicPr>
          <p:cNvPr id="211" name="Shape 211"/>
          <p:cNvPicPr preferRelativeResize="0"/>
          <p:nvPr/>
        </p:nvPicPr>
        <p:blipFill rotWithShape="1">
          <a:blip r:embed="rId3">
            <a:alphaModFix/>
          </a:blip>
          <a:srcRect/>
          <a:stretch/>
        </p:blipFill>
        <p:spPr>
          <a:xfrm>
            <a:off x="785867" y="473300"/>
            <a:ext cx="10619692" cy="5900365"/>
          </a:xfrm>
          <a:prstGeom prst="rect">
            <a:avLst/>
          </a:prstGeom>
          <a:noFill/>
          <a:ln>
            <a:noFill/>
          </a:ln>
        </p:spPr>
      </p:pic>
    </p:spTree>
    <p:extLst>
      <p:ext uri="{BB962C8B-B14F-4D97-AF65-F5344CB8AC3E}">
        <p14:creationId xmlns:p14="http://schemas.microsoft.com/office/powerpoint/2010/main" val="361977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p:cNvPicPr preferRelativeResize="0"/>
          <p:nvPr/>
        </p:nvPicPr>
        <p:blipFill rotWithShape="1">
          <a:blip r:embed="rId3">
            <a:alphaModFix/>
          </a:blip>
          <a:srcRect/>
          <a:stretch/>
        </p:blipFill>
        <p:spPr>
          <a:xfrm>
            <a:off x="1846800" y="242101"/>
            <a:ext cx="8498400" cy="6348305"/>
          </a:xfrm>
          <a:prstGeom prst="rect">
            <a:avLst/>
          </a:prstGeom>
          <a:noFill/>
          <a:ln>
            <a:noFill/>
          </a:ln>
        </p:spPr>
      </p:pic>
    </p:spTree>
    <p:extLst>
      <p:ext uri="{BB962C8B-B14F-4D97-AF65-F5344CB8AC3E}">
        <p14:creationId xmlns:p14="http://schemas.microsoft.com/office/powerpoint/2010/main" val="1295792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algn="ctr" eaLnBrk="1" hangingPunct="1"/>
            <a:r>
              <a:rPr lang="en-US" altLang="en-US" sz="2800" b="1" dirty="0">
                <a:latin typeface="Arial" panose="020B0604020202020204" pitchFamily="34" charset="0"/>
                <a:cs typeface="Arial" panose="020B0604020202020204" pitchFamily="34" charset="0"/>
              </a:rPr>
              <a:t>The Stress Response: A Chemical One</a:t>
            </a:r>
          </a:p>
        </p:txBody>
      </p:sp>
      <p:sp>
        <p:nvSpPr>
          <p:cNvPr id="3" name="AutoShape 4" descr="Image result for fight or fligh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9698" name="Picture 2" descr="Image result for brain under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553" y="1763137"/>
            <a:ext cx="8450826" cy="417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794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Targets</a:t>
            </a:r>
            <a:endParaRPr lang="en-US" dirty="0"/>
          </a:p>
        </p:txBody>
      </p:sp>
      <p:sp>
        <p:nvSpPr>
          <p:cNvPr id="3" name="Text Placeholder 2"/>
          <p:cNvSpPr>
            <a:spLocks noGrp="1"/>
          </p:cNvSpPr>
          <p:nvPr>
            <p:ph type="body" idx="1"/>
          </p:nvPr>
        </p:nvSpPr>
        <p:spPr>
          <a:xfrm>
            <a:off x="685801" y="3742267"/>
            <a:ext cx="10394707" cy="1844494"/>
          </a:xfrm>
        </p:spPr>
        <p:txBody>
          <a:bodyPr>
            <a:normAutofit lnSpcReduction="10000"/>
          </a:bodyPr>
          <a:lstStyle/>
          <a:p>
            <a:r>
              <a:rPr lang="en-US" dirty="0" smtClean="0"/>
              <a:t>Develop a basic Understand Trauma </a:t>
            </a:r>
          </a:p>
          <a:p>
            <a:r>
              <a:rPr lang="en-US" dirty="0" smtClean="0"/>
              <a:t>Introduction of the ace’s study</a:t>
            </a:r>
          </a:p>
          <a:p>
            <a:r>
              <a:rPr lang="en-US" dirty="0" smtClean="0"/>
              <a:t>Resiliency factors that make a difference</a:t>
            </a:r>
          </a:p>
          <a:p>
            <a:r>
              <a:rPr lang="en-US" dirty="0" smtClean="0"/>
              <a:t>Increase Awareness of Self-care</a:t>
            </a:r>
          </a:p>
          <a:p>
            <a:endParaRPr lang="en-US" dirty="0" smtClean="0"/>
          </a:p>
          <a:p>
            <a:endParaRPr lang="en-US" dirty="0" smtClean="0"/>
          </a:p>
          <a:p>
            <a:endParaRPr lang="en-US" dirty="0" smtClean="0"/>
          </a:p>
          <a:p>
            <a:endParaRPr lang="en-US" dirty="0"/>
          </a:p>
        </p:txBody>
      </p:sp>
      <p:pic>
        <p:nvPicPr>
          <p:cNvPr id="4" name="Picture 1" descr="File:Blue-bullseye.png - Wikimedia Common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0761" y="685800"/>
            <a:ext cx="4698380" cy="19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644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tLang="en-US" sz="4000" dirty="0"/>
              <a:t>Trauma Impact on the Brain</a:t>
            </a:r>
          </a:p>
        </p:txBody>
      </p:sp>
      <p:sp>
        <p:nvSpPr>
          <p:cNvPr id="2" name="Rectangle 1"/>
          <p:cNvSpPr/>
          <p:nvPr/>
        </p:nvSpPr>
        <p:spPr>
          <a:xfrm>
            <a:off x="7737231" y="4641390"/>
            <a:ext cx="3362178" cy="369332"/>
          </a:xfrm>
          <a:prstGeom prst="rect">
            <a:avLst/>
          </a:prstGeom>
        </p:spPr>
        <p:txBody>
          <a:bodyPr wrap="square">
            <a:spAutoFit/>
          </a:bodyPr>
          <a:lstStyle/>
          <a:p>
            <a:endParaRPr lang="en-US" dirty="0">
              <a:solidFill>
                <a:srgbClr val="000000"/>
              </a:solidFill>
              <a:latin typeface="Calibri" panose="020F0502020204030204" pitchFamily="34" charset="0"/>
            </a:endParaRPr>
          </a:p>
        </p:txBody>
      </p:sp>
      <p:pic>
        <p:nvPicPr>
          <p:cNvPr id="27652" name="Picture 4" descr="Image result for brain under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63766"/>
            <a:ext cx="6875341" cy="381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53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489" y="764373"/>
            <a:ext cx="9767711" cy="1293028"/>
          </a:xfrm>
        </p:spPr>
        <p:txBody>
          <a:bodyPr/>
          <a:lstStyle/>
          <a:p>
            <a:r>
              <a:rPr lang="en-US" b="1" dirty="0"/>
              <a:t>Prevalence of Trauma in Students</a:t>
            </a:r>
            <a:endParaRPr lang="en-US" dirty="0"/>
          </a:p>
        </p:txBody>
      </p:sp>
      <p:pic>
        <p:nvPicPr>
          <p:cNvPr id="4" name="Content Placeholder 3"/>
          <p:cNvPicPr>
            <a:picLocks noGrp="1" noChangeAspect="1"/>
          </p:cNvPicPr>
          <p:nvPr>
            <p:ph idx="1"/>
          </p:nvPr>
        </p:nvPicPr>
        <p:blipFill>
          <a:blip r:embed="rId2"/>
          <a:stretch>
            <a:fillRect/>
          </a:stretch>
        </p:blipFill>
        <p:spPr>
          <a:xfrm>
            <a:off x="2782961" y="1937084"/>
            <a:ext cx="8723240" cy="4474894"/>
          </a:xfrm>
          <a:prstGeom prst="rect">
            <a:avLst/>
          </a:prstGeom>
          <a:scene3d>
            <a:camera prst="perspectiveAbove"/>
            <a:lightRig rig="threePt" dir="t"/>
          </a:scene3d>
        </p:spPr>
      </p:pic>
      <p:sp>
        <p:nvSpPr>
          <p:cNvPr id="6" name="Rectangle 5"/>
          <p:cNvSpPr/>
          <p:nvPr/>
        </p:nvSpPr>
        <p:spPr>
          <a:xfrm>
            <a:off x="0" y="3436035"/>
            <a:ext cx="3200400" cy="1200329"/>
          </a:xfrm>
          <a:prstGeom prst="rect">
            <a:avLst/>
          </a:prstGeom>
        </p:spPr>
        <p:txBody>
          <a:bodyPr wrap="square">
            <a:spAutoFit/>
          </a:bodyPr>
          <a:lstStyle/>
          <a:p>
            <a:r>
              <a:rPr lang="en-US" b="1" dirty="0">
                <a:solidFill>
                  <a:srgbClr val="000000"/>
                </a:solidFill>
                <a:latin typeface="Calibri" panose="020F0502020204030204" pitchFamily="34" charset="0"/>
              </a:rPr>
              <a:t>13 of every 30 </a:t>
            </a:r>
            <a:r>
              <a:rPr lang="en-US" dirty="0">
                <a:solidFill>
                  <a:srgbClr val="000000"/>
                </a:solidFill>
                <a:latin typeface="Calibri" panose="020F0502020204030204" pitchFamily="34" charset="0"/>
              </a:rPr>
              <a:t>students in a classroom will have toxic stress from </a:t>
            </a:r>
            <a:r>
              <a:rPr lang="en-US" b="1" dirty="0">
                <a:solidFill>
                  <a:srgbClr val="000000"/>
                </a:solidFill>
                <a:latin typeface="Calibri" panose="020F0502020204030204" pitchFamily="34" charset="0"/>
              </a:rPr>
              <a:t>3 or more </a:t>
            </a:r>
            <a:r>
              <a:rPr lang="en-US" dirty="0">
                <a:solidFill>
                  <a:srgbClr val="000000"/>
                </a:solidFill>
                <a:latin typeface="Calibri" panose="020F0502020204030204" pitchFamily="34" charset="0"/>
              </a:rPr>
              <a:t>Adverse Childhood Experiences (ACEs) </a:t>
            </a:r>
            <a:endParaRPr lang="en-US" dirty="0"/>
          </a:p>
        </p:txBody>
      </p:sp>
      <p:sp>
        <p:nvSpPr>
          <p:cNvPr id="7" name="Rectangle 6"/>
          <p:cNvSpPr/>
          <p:nvPr/>
        </p:nvSpPr>
        <p:spPr>
          <a:xfrm>
            <a:off x="254000" y="5356027"/>
            <a:ext cx="1981200" cy="1200329"/>
          </a:xfrm>
          <a:prstGeom prst="rect">
            <a:avLst/>
          </a:prstGeom>
        </p:spPr>
        <p:txBody>
          <a:bodyPr wrap="square">
            <a:spAutoFit/>
          </a:bodyPr>
          <a:lstStyle/>
          <a:p>
            <a:r>
              <a:rPr lang="en-US" dirty="0">
                <a:solidFill>
                  <a:srgbClr val="000000"/>
                </a:solidFill>
                <a:latin typeface="Calibri" panose="020F0502020204030204" pitchFamily="34" charset="0"/>
              </a:rPr>
              <a:t>Source: Washington State </a:t>
            </a:r>
          </a:p>
          <a:p>
            <a:r>
              <a:rPr lang="en-US" dirty="0">
                <a:solidFill>
                  <a:srgbClr val="000000"/>
                </a:solidFill>
                <a:latin typeface="Calibri" panose="020F0502020204030204" pitchFamily="34" charset="0"/>
              </a:rPr>
              <a:t>Family Policy Council</a:t>
            </a:r>
            <a:endParaRPr lang="en-US" dirty="0"/>
          </a:p>
        </p:txBody>
      </p:sp>
      <p:sp>
        <p:nvSpPr>
          <p:cNvPr id="8" name="Freeform 7"/>
          <p:cNvSpPr/>
          <p:nvPr/>
        </p:nvSpPr>
        <p:spPr>
          <a:xfrm>
            <a:off x="4825331" y="4649100"/>
            <a:ext cx="6477000" cy="1762877"/>
          </a:xfrm>
          <a:custGeom>
            <a:avLst/>
            <a:gdLst>
              <a:gd name="connsiteX0" fmla="*/ 5359400 w 6477000"/>
              <a:gd name="connsiteY0" fmla="*/ 190500 h 1762877"/>
              <a:gd name="connsiteX1" fmla="*/ 5359400 w 6477000"/>
              <a:gd name="connsiteY1" fmla="*/ 190500 h 1762877"/>
              <a:gd name="connsiteX2" fmla="*/ 5461000 w 6477000"/>
              <a:gd name="connsiteY2" fmla="*/ 139700 h 1762877"/>
              <a:gd name="connsiteX3" fmla="*/ 5562600 w 6477000"/>
              <a:gd name="connsiteY3" fmla="*/ 114300 h 1762877"/>
              <a:gd name="connsiteX4" fmla="*/ 5664200 w 6477000"/>
              <a:gd name="connsiteY4" fmla="*/ 88900 h 1762877"/>
              <a:gd name="connsiteX5" fmla="*/ 5702300 w 6477000"/>
              <a:gd name="connsiteY5" fmla="*/ 76200 h 1762877"/>
              <a:gd name="connsiteX6" fmla="*/ 5765800 w 6477000"/>
              <a:gd name="connsiteY6" fmla="*/ 63500 h 1762877"/>
              <a:gd name="connsiteX7" fmla="*/ 5803900 w 6477000"/>
              <a:gd name="connsiteY7" fmla="*/ 50800 h 1762877"/>
              <a:gd name="connsiteX8" fmla="*/ 5854700 w 6477000"/>
              <a:gd name="connsiteY8" fmla="*/ 38100 h 1762877"/>
              <a:gd name="connsiteX9" fmla="*/ 5930900 w 6477000"/>
              <a:gd name="connsiteY9" fmla="*/ 12700 h 1762877"/>
              <a:gd name="connsiteX10" fmla="*/ 6019800 w 6477000"/>
              <a:gd name="connsiteY10" fmla="*/ 0 h 1762877"/>
              <a:gd name="connsiteX11" fmla="*/ 6172200 w 6477000"/>
              <a:gd name="connsiteY11" fmla="*/ 12700 h 1762877"/>
              <a:gd name="connsiteX12" fmla="*/ 6197600 w 6477000"/>
              <a:gd name="connsiteY12" fmla="*/ 50800 h 1762877"/>
              <a:gd name="connsiteX13" fmla="*/ 6261100 w 6477000"/>
              <a:gd name="connsiteY13" fmla="*/ 88900 h 1762877"/>
              <a:gd name="connsiteX14" fmla="*/ 6350000 w 6477000"/>
              <a:gd name="connsiteY14" fmla="*/ 203200 h 1762877"/>
              <a:gd name="connsiteX15" fmla="*/ 6375400 w 6477000"/>
              <a:gd name="connsiteY15" fmla="*/ 266700 h 1762877"/>
              <a:gd name="connsiteX16" fmla="*/ 6388100 w 6477000"/>
              <a:gd name="connsiteY16" fmla="*/ 330200 h 1762877"/>
              <a:gd name="connsiteX17" fmla="*/ 6400800 w 6477000"/>
              <a:gd name="connsiteY17" fmla="*/ 368300 h 1762877"/>
              <a:gd name="connsiteX18" fmla="*/ 6413500 w 6477000"/>
              <a:gd name="connsiteY18" fmla="*/ 431800 h 1762877"/>
              <a:gd name="connsiteX19" fmla="*/ 6438900 w 6477000"/>
              <a:gd name="connsiteY19" fmla="*/ 1028700 h 1762877"/>
              <a:gd name="connsiteX20" fmla="*/ 6464300 w 6477000"/>
              <a:gd name="connsiteY20" fmla="*/ 1193800 h 1762877"/>
              <a:gd name="connsiteX21" fmla="*/ 6477000 w 6477000"/>
              <a:gd name="connsiteY21" fmla="*/ 1308100 h 1762877"/>
              <a:gd name="connsiteX22" fmla="*/ 6451600 w 6477000"/>
              <a:gd name="connsiteY22" fmla="*/ 1663700 h 1762877"/>
              <a:gd name="connsiteX23" fmla="*/ 6324600 w 6477000"/>
              <a:gd name="connsiteY23" fmla="*/ 1701800 h 1762877"/>
              <a:gd name="connsiteX24" fmla="*/ 5880100 w 6477000"/>
              <a:gd name="connsiteY24" fmla="*/ 1727200 h 1762877"/>
              <a:gd name="connsiteX25" fmla="*/ 5194300 w 6477000"/>
              <a:gd name="connsiteY25" fmla="*/ 1739900 h 1762877"/>
              <a:gd name="connsiteX26" fmla="*/ 3873500 w 6477000"/>
              <a:gd name="connsiteY26" fmla="*/ 1739900 h 1762877"/>
              <a:gd name="connsiteX27" fmla="*/ 3733800 w 6477000"/>
              <a:gd name="connsiteY27" fmla="*/ 1727200 h 1762877"/>
              <a:gd name="connsiteX28" fmla="*/ 3416300 w 6477000"/>
              <a:gd name="connsiteY28" fmla="*/ 1714500 h 1762877"/>
              <a:gd name="connsiteX29" fmla="*/ 3200400 w 6477000"/>
              <a:gd name="connsiteY29" fmla="*/ 1701800 h 1762877"/>
              <a:gd name="connsiteX30" fmla="*/ 2540000 w 6477000"/>
              <a:gd name="connsiteY30" fmla="*/ 1714500 h 1762877"/>
              <a:gd name="connsiteX31" fmla="*/ 2082800 w 6477000"/>
              <a:gd name="connsiteY31" fmla="*/ 1727200 h 1762877"/>
              <a:gd name="connsiteX32" fmla="*/ 812800 w 6477000"/>
              <a:gd name="connsiteY32" fmla="*/ 1714500 h 1762877"/>
              <a:gd name="connsiteX33" fmla="*/ 673100 w 6477000"/>
              <a:gd name="connsiteY33" fmla="*/ 1676400 h 1762877"/>
              <a:gd name="connsiteX34" fmla="*/ 635000 w 6477000"/>
              <a:gd name="connsiteY34" fmla="*/ 1663700 h 1762877"/>
              <a:gd name="connsiteX35" fmla="*/ 241300 w 6477000"/>
              <a:gd name="connsiteY35" fmla="*/ 1651000 h 1762877"/>
              <a:gd name="connsiteX36" fmla="*/ 165100 w 6477000"/>
              <a:gd name="connsiteY36" fmla="*/ 1625600 h 1762877"/>
              <a:gd name="connsiteX37" fmla="*/ 127000 w 6477000"/>
              <a:gd name="connsiteY37" fmla="*/ 1612900 h 1762877"/>
              <a:gd name="connsiteX38" fmla="*/ 88900 w 6477000"/>
              <a:gd name="connsiteY38" fmla="*/ 1587500 h 1762877"/>
              <a:gd name="connsiteX39" fmla="*/ 50800 w 6477000"/>
              <a:gd name="connsiteY39" fmla="*/ 1485900 h 1762877"/>
              <a:gd name="connsiteX40" fmla="*/ 25400 w 6477000"/>
              <a:gd name="connsiteY40" fmla="*/ 1435100 h 1762877"/>
              <a:gd name="connsiteX41" fmla="*/ 12700 w 6477000"/>
              <a:gd name="connsiteY41" fmla="*/ 1193800 h 1762877"/>
              <a:gd name="connsiteX42" fmla="*/ 0 w 6477000"/>
              <a:gd name="connsiteY42" fmla="*/ 1155700 h 1762877"/>
              <a:gd name="connsiteX43" fmla="*/ 12700 w 6477000"/>
              <a:gd name="connsiteY43" fmla="*/ 965200 h 1762877"/>
              <a:gd name="connsiteX44" fmla="*/ 38100 w 6477000"/>
              <a:gd name="connsiteY44" fmla="*/ 889000 h 1762877"/>
              <a:gd name="connsiteX45" fmla="*/ 50800 w 6477000"/>
              <a:gd name="connsiteY45" fmla="*/ 850900 h 1762877"/>
              <a:gd name="connsiteX46" fmla="*/ 63500 w 6477000"/>
              <a:gd name="connsiteY46" fmla="*/ 774700 h 1762877"/>
              <a:gd name="connsiteX47" fmla="*/ 88900 w 6477000"/>
              <a:gd name="connsiteY47" fmla="*/ 736600 h 1762877"/>
              <a:gd name="connsiteX48" fmla="*/ 177800 w 6477000"/>
              <a:gd name="connsiteY48" fmla="*/ 673100 h 1762877"/>
              <a:gd name="connsiteX49" fmla="*/ 215900 w 6477000"/>
              <a:gd name="connsiteY49" fmla="*/ 660400 h 1762877"/>
              <a:gd name="connsiteX50" fmla="*/ 254000 w 6477000"/>
              <a:gd name="connsiteY50" fmla="*/ 635000 h 1762877"/>
              <a:gd name="connsiteX51" fmla="*/ 368300 w 6477000"/>
              <a:gd name="connsiteY51" fmla="*/ 596900 h 1762877"/>
              <a:gd name="connsiteX52" fmla="*/ 431800 w 6477000"/>
              <a:gd name="connsiteY52" fmla="*/ 571500 h 1762877"/>
              <a:gd name="connsiteX53" fmla="*/ 482600 w 6477000"/>
              <a:gd name="connsiteY53" fmla="*/ 546100 h 1762877"/>
              <a:gd name="connsiteX54" fmla="*/ 520700 w 6477000"/>
              <a:gd name="connsiteY54" fmla="*/ 533400 h 1762877"/>
              <a:gd name="connsiteX55" fmla="*/ 558800 w 6477000"/>
              <a:gd name="connsiteY55" fmla="*/ 508000 h 1762877"/>
              <a:gd name="connsiteX56" fmla="*/ 647700 w 6477000"/>
              <a:gd name="connsiteY56" fmla="*/ 469900 h 1762877"/>
              <a:gd name="connsiteX57" fmla="*/ 1066800 w 6477000"/>
              <a:gd name="connsiteY57" fmla="*/ 482600 h 1762877"/>
              <a:gd name="connsiteX58" fmla="*/ 1181100 w 6477000"/>
              <a:gd name="connsiteY58" fmla="*/ 546100 h 1762877"/>
              <a:gd name="connsiteX59" fmla="*/ 1435100 w 6477000"/>
              <a:gd name="connsiteY59" fmla="*/ 558800 h 1762877"/>
              <a:gd name="connsiteX60" fmla="*/ 1473200 w 6477000"/>
              <a:gd name="connsiteY60" fmla="*/ 571500 h 1762877"/>
              <a:gd name="connsiteX61" fmla="*/ 1790700 w 6477000"/>
              <a:gd name="connsiteY61" fmla="*/ 584200 h 1762877"/>
              <a:gd name="connsiteX62" fmla="*/ 1828800 w 6477000"/>
              <a:gd name="connsiteY62" fmla="*/ 596900 h 1762877"/>
              <a:gd name="connsiteX63" fmla="*/ 1866900 w 6477000"/>
              <a:gd name="connsiteY63" fmla="*/ 622300 h 1762877"/>
              <a:gd name="connsiteX64" fmla="*/ 2324100 w 6477000"/>
              <a:gd name="connsiteY64" fmla="*/ 609600 h 1762877"/>
              <a:gd name="connsiteX65" fmla="*/ 2362200 w 6477000"/>
              <a:gd name="connsiteY65" fmla="*/ 584200 h 1762877"/>
              <a:gd name="connsiteX66" fmla="*/ 2463800 w 6477000"/>
              <a:gd name="connsiteY66" fmla="*/ 571500 h 1762877"/>
              <a:gd name="connsiteX67" fmla="*/ 3162300 w 6477000"/>
              <a:gd name="connsiteY67" fmla="*/ 558800 h 1762877"/>
              <a:gd name="connsiteX68" fmla="*/ 3263900 w 6477000"/>
              <a:gd name="connsiteY68" fmla="*/ 546100 h 1762877"/>
              <a:gd name="connsiteX69" fmla="*/ 3327400 w 6477000"/>
              <a:gd name="connsiteY69" fmla="*/ 533400 h 1762877"/>
              <a:gd name="connsiteX70" fmla="*/ 3835400 w 6477000"/>
              <a:gd name="connsiteY70" fmla="*/ 546100 h 1762877"/>
              <a:gd name="connsiteX71" fmla="*/ 4051300 w 6477000"/>
              <a:gd name="connsiteY71" fmla="*/ 533400 h 1762877"/>
              <a:gd name="connsiteX72" fmla="*/ 4343400 w 6477000"/>
              <a:gd name="connsiteY72" fmla="*/ 508000 h 1762877"/>
              <a:gd name="connsiteX73" fmla="*/ 4508500 w 6477000"/>
              <a:gd name="connsiteY73" fmla="*/ 533400 h 1762877"/>
              <a:gd name="connsiteX74" fmla="*/ 4673600 w 6477000"/>
              <a:gd name="connsiteY74" fmla="*/ 520700 h 1762877"/>
              <a:gd name="connsiteX75" fmla="*/ 5461000 w 6477000"/>
              <a:gd name="connsiteY75" fmla="*/ 495300 h 1762877"/>
              <a:gd name="connsiteX76" fmla="*/ 5486400 w 6477000"/>
              <a:gd name="connsiteY76" fmla="*/ 457200 h 1762877"/>
              <a:gd name="connsiteX77" fmla="*/ 5461000 w 6477000"/>
              <a:gd name="connsiteY77" fmla="*/ 241300 h 1762877"/>
              <a:gd name="connsiteX78" fmla="*/ 5448300 w 6477000"/>
              <a:gd name="connsiteY78" fmla="*/ 203200 h 1762877"/>
              <a:gd name="connsiteX79" fmla="*/ 5422900 w 6477000"/>
              <a:gd name="connsiteY79" fmla="*/ 152400 h 1762877"/>
              <a:gd name="connsiteX80" fmla="*/ 5435600 w 6477000"/>
              <a:gd name="connsiteY80" fmla="*/ 228600 h 1762877"/>
              <a:gd name="connsiteX81" fmla="*/ 5486400 w 6477000"/>
              <a:gd name="connsiteY81" fmla="*/ 177800 h 1762877"/>
              <a:gd name="connsiteX82" fmla="*/ 5461000 w 6477000"/>
              <a:gd name="connsiteY82" fmla="*/ 152400 h 1762877"/>
              <a:gd name="connsiteX83" fmla="*/ 5435600 w 6477000"/>
              <a:gd name="connsiteY83" fmla="*/ 190500 h 1762877"/>
              <a:gd name="connsiteX84" fmla="*/ 5486400 w 6477000"/>
              <a:gd name="connsiteY84" fmla="*/ 127000 h 1762877"/>
              <a:gd name="connsiteX85" fmla="*/ 5486400 w 6477000"/>
              <a:gd name="connsiteY85" fmla="*/ 127000 h 1762877"/>
              <a:gd name="connsiteX86" fmla="*/ 5461000 w 6477000"/>
              <a:gd name="connsiteY86" fmla="*/ 190500 h 17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477000" h="1762877">
                <a:moveTo>
                  <a:pt x="5359400" y="190500"/>
                </a:moveTo>
                <a:lnTo>
                  <a:pt x="5359400" y="190500"/>
                </a:lnTo>
                <a:cubicBezTo>
                  <a:pt x="5393267" y="173567"/>
                  <a:pt x="5425547" y="152995"/>
                  <a:pt x="5461000" y="139700"/>
                </a:cubicBezTo>
                <a:cubicBezTo>
                  <a:pt x="5493686" y="127443"/>
                  <a:pt x="5529482" y="125339"/>
                  <a:pt x="5562600" y="114300"/>
                </a:cubicBezTo>
                <a:cubicBezTo>
                  <a:pt x="5649691" y="85270"/>
                  <a:pt x="5541597" y="119551"/>
                  <a:pt x="5664200" y="88900"/>
                </a:cubicBezTo>
                <a:cubicBezTo>
                  <a:pt x="5677187" y="85653"/>
                  <a:pt x="5689313" y="79447"/>
                  <a:pt x="5702300" y="76200"/>
                </a:cubicBezTo>
                <a:cubicBezTo>
                  <a:pt x="5723241" y="70965"/>
                  <a:pt x="5744859" y="68735"/>
                  <a:pt x="5765800" y="63500"/>
                </a:cubicBezTo>
                <a:cubicBezTo>
                  <a:pt x="5778787" y="60253"/>
                  <a:pt x="5791028" y="54478"/>
                  <a:pt x="5803900" y="50800"/>
                </a:cubicBezTo>
                <a:cubicBezTo>
                  <a:pt x="5820683" y="46005"/>
                  <a:pt x="5837982" y="43116"/>
                  <a:pt x="5854700" y="38100"/>
                </a:cubicBezTo>
                <a:cubicBezTo>
                  <a:pt x="5880345" y="30407"/>
                  <a:pt x="5904395" y="16486"/>
                  <a:pt x="5930900" y="12700"/>
                </a:cubicBezTo>
                <a:lnTo>
                  <a:pt x="6019800" y="0"/>
                </a:lnTo>
                <a:cubicBezTo>
                  <a:pt x="6070600" y="4233"/>
                  <a:pt x="6123185" y="-1304"/>
                  <a:pt x="6172200" y="12700"/>
                </a:cubicBezTo>
                <a:cubicBezTo>
                  <a:pt x="6186876" y="16893"/>
                  <a:pt x="6186011" y="40867"/>
                  <a:pt x="6197600" y="50800"/>
                </a:cubicBezTo>
                <a:cubicBezTo>
                  <a:pt x="6216342" y="66864"/>
                  <a:pt x="6239933" y="76200"/>
                  <a:pt x="6261100" y="88900"/>
                </a:cubicBezTo>
                <a:cubicBezTo>
                  <a:pt x="6321863" y="180044"/>
                  <a:pt x="6290314" y="143514"/>
                  <a:pt x="6350000" y="203200"/>
                </a:cubicBezTo>
                <a:cubicBezTo>
                  <a:pt x="6358467" y="224367"/>
                  <a:pt x="6368849" y="244864"/>
                  <a:pt x="6375400" y="266700"/>
                </a:cubicBezTo>
                <a:cubicBezTo>
                  <a:pt x="6381603" y="287375"/>
                  <a:pt x="6382865" y="309259"/>
                  <a:pt x="6388100" y="330200"/>
                </a:cubicBezTo>
                <a:cubicBezTo>
                  <a:pt x="6391347" y="343187"/>
                  <a:pt x="6397553" y="355313"/>
                  <a:pt x="6400800" y="368300"/>
                </a:cubicBezTo>
                <a:cubicBezTo>
                  <a:pt x="6406035" y="389241"/>
                  <a:pt x="6409267" y="410633"/>
                  <a:pt x="6413500" y="431800"/>
                </a:cubicBezTo>
                <a:cubicBezTo>
                  <a:pt x="6421967" y="630767"/>
                  <a:pt x="6427853" y="829860"/>
                  <a:pt x="6438900" y="1028700"/>
                </a:cubicBezTo>
                <a:cubicBezTo>
                  <a:pt x="6441048" y="1067366"/>
                  <a:pt x="6458889" y="1153214"/>
                  <a:pt x="6464300" y="1193800"/>
                </a:cubicBezTo>
                <a:cubicBezTo>
                  <a:pt x="6469366" y="1231798"/>
                  <a:pt x="6472767" y="1270000"/>
                  <a:pt x="6477000" y="1308100"/>
                </a:cubicBezTo>
                <a:cubicBezTo>
                  <a:pt x="6468533" y="1426633"/>
                  <a:pt x="6474906" y="1547172"/>
                  <a:pt x="6451600" y="1663700"/>
                </a:cubicBezTo>
                <a:cubicBezTo>
                  <a:pt x="6446521" y="1689096"/>
                  <a:pt x="6325961" y="1701657"/>
                  <a:pt x="6324600" y="1701800"/>
                </a:cubicBezTo>
                <a:cubicBezTo>
                  <a:pt x="6207195" y="1714158"/>
                  <a:pt x="5977072" y="1724648"/>
                  <a:pt x="5880100" y="1727200"/>
                </a:cubicBezTo>
                <a:lnTo>
                  <a:pt x="5194300" y="1739900"/>
                </a:lnTo>
                <a:cubicBezTo>
                  <a:pt x="4654307" y="1778471"/>
                  <a:pt x="4961369" y="1761442"/>
                  <a:pt x="3873500" y="1739900"/>
                </a:cubicBezTo>
                <a:cubicBezTo>
                  <a:pt x="3826750" y="1738974"/>
                  <a:pt x="3780487" y="1729794"/>
                  <a:pt x="3733800" y="1727200"/>
                </a:cubicBezTo>
                <a:cubicBezTo>
                  <a:pt x="3628045" y="1721325"/>
                  <a:pt x="3522098" y="1719538"/>
                  <a:pt x="3416300" y="1714500"/>
                </a:cubicBezTo>
                <a:cubicBezTo>
                  <a:pt x="3344291" y="1711071"/>
                  <a:pt x="3272367" y="1706033"/>
                  <a:pt x="3200400" y="1701800"/>
                </a:cubicBezTo>
                <a:lnTo>
                  <a:pt x="2540000" y="1714500"/>
                </a:lnTo>
                <a:cubicBezTo>
                  <a:pt x="2387581" y="1717964"/>
                  <a:pt x="2235259" y="1727200"/>
                  <a:pt x="2082800" y="1727200"/>
                </a:cubicBezTo>
                <a:lnTo>
                  <a:pt x="812800" y="1714500"/>
                </a:lnTo>
                <a:cubicBezTo>
                  <a:pt x="723046" y="1696549"/>
                  <a:pt x="769778" y="1708626"/>
                  <a:pt x="673100" y="1676400"/>
                </a:cubicBezTo>
                <a:cubicBezTo>
                  <a:pt x="660400" y="1672167"/>
                  <a:pt x="648380" y="1664132"/>
                  <a:pt x="635000" y="1663700"/>
                </a:cubicBezTo>
                <a:lnTo>
                  <a:pt x="241300" y="1651000"/>
                </a:lnTo>
                <a:lnTo>
                  <a:pt x="165100" y="1625600"/>
                </a:lnTo>
                <a:cubicBezTo>
                  <a:pt x="152400" y="1621367"/>
                  <a:pt x="138139" y="1620326"/>
                  <a:pt x="127000" y="1612900"/>
                </a:cubicBezTo>
                <a:lnTo>
                  <a:pt x="88900" y="1587500"/>
                </a:lnTo>
                <a:cubicBezTo>
                  <a:pt x="36730" y="1509246"/>
                  <a:pt x="87418" y="1595754"/>
                  <a:pt x="50800" y="1485900"/>
                </a:cubicBezTo>
                <a:cubicBezTo>
                  <a:pt x="44813" y="1467939"/>
                  <a:pt x="33867" y="1452033"/>
                  <a:pt x="25400" y="1435100"/>
                </a:cubicBezTo>
                <a:cubicBezTo>
                  <a:pt x="21167" y="1354667"/>
                  <a:pt x="19992" y="1274014"/>
                  <a:pt x="12700" y="1193800"/>
                </a:cubicBezTo>
                <a:cubicBezTo>
                  <a:pt x="11488" y="1180468"/>
                  <a:pt x="0" y="1169087"/>
                  <a:pt x="0" y="1155700"/>
                </a:cubicBezTo>
                <a:cubicBezTo>
                  <a:pt x="0" y="1092059"/>
                  <a:pt x="3700" y="1028201"/>
                  <a:pt x="12700" y="965200"/>
                </a:cubicBezTo>
                <a:cubicBezTo>
                  <a:pt x="16486" y="938695"/>
                  <a:pt x="29633" y="914400"/>
                  <a:pt x="38100" y="889000"/>
                </a:cubicBezTo>
                <a:cubicBezTo>
                  <a:pt x="42333" y="876300"/>
                  <a:pt x="48599" y="864105"/>
                  <a:pt x="50800" y="850900"/>
                </a:cubicBezTo>
                <a:cubicBezTo>
                  <a:pt x="55033" y="825500"/>
                  <a:pt x="55357" y="799129"/>
                  <a:pt x="63500" y="774700"/>
                </a:cubicBezTo>
                <a:cubicBezTo>
                  <a:pt x="68327" y="760220"/>
                  <a:pt x="79129" y="748326"/>
                  <a:pt x="88900" y="736600"/>
                </a:cubicBezTo>
                <a:cubicBezTo>
                  <a:pt x="121165" y="697882"/>
                  <a:pt x="131197" y="693073"/>
                  <a:pt x="177800" y="673100"/>
                </a:cubicBezTo>
                <a:cubicBezTo>
                  <a:pt x="190105" y="667827"/>
                  <a:pt x="203926" y="666387"/>
                  <a:pt x="215900" y="660400"/>
                </a:cubicBezTo>
                <a:cubicBezTo>
                  <a:pt x="229552" y="653574"/>
                  <a:pt x="240052" y="641199"/>
                  <a:pt x="254000" y="635000"/>
                </a:cubicBezTo>
                <a:cubicBezTo>
                  <a:pt x="311150" y="609600"/>
                  <a:pt x="320675" y="615950"/>
                  <a:pt x="368300" y="596900"/>
                </a:cubicBezTo>
                <a:cubicBezTo>
                  <a:pt x="389467" y="588433"/>
                  <a:pt x="410968" y="580759"/>
                  <a:pt x="431800" y="571500"/>
                </a:cubicBezTo>
                <a:cubicBezTo>
                  <a:pt x="449100" y="563811"/>
                  <a:pt x="465199" y="553558"/>
                  <a:pt x="482600" y="546100"/>
                </a:cubicBezTo>
                <a:cubicBezTo>
                  <a:pt x="494905" y="540827"/>
                  <a:pt x="508726" y="539387"/>
                  <a:pt x="520700" y="533400"/>
                </a:cubicBezTo>
                <a:cubicBezTo>
                  <a:pt x="534352" y="526574"/>
                  <a:pt x="545548" y="515573"/>
                  <a:pt x="558800" y="508000"/>
                </a:cubicBezTo>
                <a:cubicBezTo>
                  <a:pt x="602742" y="482891"/>
                  <a:pt x="604956" y="484148"/>
                  <a:pt x="647700" y="469900"/>
                </a:cubicBezTo>
                <a:cubicBezTo>
                  <a:pt x="787400" y="474133"/>
                  <a:pt x="928171" y="464827"/>
                  <a:pt x="1066800" y="482600"/>
                </a:cubicBezTo>
                <a:cubicBezTo>
                  <a:pt x="1380867" y="522865"/>
                  <a:pt x="1014613" y="531623"/>
                  <a:pt x="1181100" y="546100"/>
                </a:cubicBezTo>
                <a:cubicBezTo>
                  <a:pt x="1265554" y="553444"/>
                  <a:pt x="1350433" y="554567"/>
                  <a:pt x="1435100" y="558800"/>
                </a:cubicBezTo>
                <a:cubicBezTo>
                  <a:pt x="1447800" y="563033"/>
                  <a:pt x="1459847" y="570546"/>
                  <a:pt x="1473200" y="571500"/>
                </a:cubicBezTo>
                <a:cubicBezTo>
                  <a:pt x="1578849" y="579046"/>
                  <a:pt x="1685051" y="576654"/>
                  <a:pt x="1790700" y="584200"/>
                </a:cubicBezTo>
                <a:cubicBezTo>
                  <a:pt x="1804053" y="585154"/>
                  <a:pt x="1816826" y="590913"/>
                  <a:pt x="1828800" y="596900"/>
                </a:cubicBezTo>
                <a:cubicBezTo>
                  <a:pt x="1842452" y="603726"/>
                  <a:pt x="1854200" y="613833"/>
                  <a:pt x="1866900" y="622300"/>
                </a:cubicBezTo>
                <a:cubicBezTo>
                  <a:pt x="2019300" y="618067"/>
                  <a:pt x="2172090" y="621293"/>
                  <a:pt x="2324100" y="609600"/>
                </a:cubicBezTo>
                <a:cubicBezTo>
                  <a:pt x="2339319" y="608429"/>
                  <a:pt x="2347474" y="588216"/>
                  <a:pt x="2362200" y="584200"/>
                </a:cubicBezTo>
                <a:cubicBezTo>
                  <a:pt x="2395128" y="575220"/>
                  <a:pt x="2429687" y="572583"/>
                  <a:pt x="2463800" y="571500"/>
                </a:cubicBezTo>
                <a:cubicBezTo>
                  <a:pt x="2696555" y="564111"/>
                  <a:pt x="2929467" y="563033"/>
                  <a:pt x="3162300" y="558800"/>
                </a:cubicBezTo>
                <a:cubicBezTo>
                  <a:pt x="3196167" y="554567"/>
                  <a:pt x="3230167" y="551290"/>
                  <a:pt x="3263900" y="546100"/>
                </a:cubicBezTo>
                <a:cubicBezTo>
                  <a:pt x="3285235" y="542818"/>
                  <a:pt x="3305814" y="533400"/>
                  <a:pt x="3327400" y="533400"/>
                </a:cubicBezTo>
                <a:cubicBezTo>
                  <a:pt x="3496786" y="533400"/>
                  <a:pt x="3666067" y="541867"/>
                  <a:pt x="3835400" y="546100"/>
                </a:cubicBezTo>
                <a:lnTo>
                  <a:pt x="4051300" y="533400"/>
                </a:lnTo>
                <a:cubicBezTo>
                  <a:pt x="4313921" y="518810"/>
                  <a:pt x="4213617" y="540446"/>
                  <a:pt x="4343400" y="508000"/>
                </a:cubicBezTo>
                <a:cubicBezTo>
                  <a:pt x="4404749" y="523337"/>
                  <a:pt x="4435362" y="533400"/>
                  <a:pt x="4508500" y="533400"/>
                </a:cubicBezTo>
                <a:cubicBezTo>
                  <a:pt x="4563696" y="533400"/>
                  <a:pt x="4618448" y="522906"/>
                  <a:pt x="4673600" y="520700"/>
                </a:cubicBezTo>
                <a:lnTo>
                  <a:pt x="5461000" y="495300"/>
                </a:lnTo>
                <a:cubicBezTo>
                  <a:pt x="5469467" y="482600"/>
                  <a:pt x="5485132" y="472411"/>
                  <a:pt x="5486400" y="457200"/>
                </a:cubicBezTo>
                <a:cubicBezTo>
                  <a:pt x="5486893" y="451283"/>
                  <a:pt x="5463353" y="254241"/>
                  <a:pt x="5461000" y="241300"/>
                </a:cubicBezTo>
                <a:cubicBezTo>
                  <a:pt x="5458605" y="228129"/>
                  <a:pt x="5454287" y="215174"/>
                  <a:pt x="5448300" y="203200"/>
                </a:cubicBezTo>
                <a:cubicBezTo>
                  <a:pt x="5420552" y="147704"/>
                  <a:pt x="5422900" y="184211"/>
                  <a:pt x="5422900" y="152400"/>
                </a:cubicBezTo>
                <a:lnTo>
                  <a:pt x="5435600" y="228600"/>
                </a:lnTo>
                <a:lnTo>
                  <a:pt x="5486400" y="177800"/>
                </a:lnTo>
                <a:lnTo>
                  <a:pt x="5461000" y="152400"/>
                </a:lnTo>
                <a:lnTo>
                  <a:pt x="5435600" y="190500"/>
                </a:lnTo>
                <a:lnTo>
                  <a:pt x="5486400" y="127000"/>
                </a:lnTo>
                <a:lnTo>
                  <a:pt x="5486400" y="127000"/>
                </a:lnTo>
                <a:lnTo>
                  <a:pt x="5461000" y="1905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9773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402167" y="316523"/>
            <a:ext cx="11387599" cy="6263572"/>
          </a:xfrm>
        </p:spPr>
        <p:txBody>
          <a:bodyPr/>
          <a:lstStyle/>
          <a:p>
            <a:r>
              <a:rPr lang="en-US" dirty="0" smtClean="0"/>
              <a:t>Poverty, </a:t>
            </a:r>
            <a:r>
              <a:rPr lang="en-US" altLang="en-US" dirty="0"/>
              <a:t>Trauma, </a:t>
            </a:r>
            <a:r>
              <a:rPr lang="en-US" altLang="en-US" dirty="0" smtClean="0"/>
              <a:t>and Learning</a:t>
            </a:r>
            <a:endParaRPr lang="en-US" dirty="0"/>
          </a:p>
        </p:txBody>
      </p:sp>
      <p:pic>
        <p:nvPicPr>
          <p:cNvPr id="2050" name="Picture 2" descr="Image result for kids pove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8" y="896815"/>
            <a:ext cx="11262228" cy="568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64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209550"/>
            <a:ext cx="11487150" cy="6400799"/>
          </a:xfrm>
          <a:prstGeom prst="rect">
            <a:avLst/>
          </a:prstGeom>
        </p:spPr>
      </p:pic>
      <p:sp>
        <p:nvSpPr>
          <p:cNvPr id="4" name="Rectangle 3"/>
          <p:cNvSpPr/>
          <p:nvPr/>
        </p:nvSpPr>
        <p:spPr>
          <a:xfrm>
            <a:off x="6639951" y="4825218"/>
            <a:ext cx="1969477" cy="351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639951" y="4825218"/>
            <a:ext cx="1969477" cy="369332"/>
          </a:xfrm>
          <a:prstGeom prst="rect">
            <a:avLst/>
          </a:prstGeom>
          <a:solidFill>
            <a:schemeClr val="bg1"/>
          </a:solidFill>
        </p:spPr>
        <p:txBody>
          <a:bodyPr wrap="square" rtlCol="0">
            <a:spAutoFit/>
          </a:bodyPr>
          <a:lstStyle/>
          <a:p>
            <a:endParaRPr lang="en-US" dirty="0"/>
          </a:p>
        </p:txBody>
      </p:sp>
      <p:sp>
        <p:nvSpPr>
          <p:cNvPr id="7" name="Rectangle 6"/>
          <p:cNvSpPr/>
          <p:nvPr/>
        </p:nvSpPr>
        <p:spPr>
          <a:xfrm>
            <a:off x="8609428" y="4825218"/>
            <a:ext cx="1871003" cy="351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4786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r>
              <a:rPr lang="en-US" altLang="en-US" b="1" dirty="0" smtClean="0"/>
              <a:t>Our Challenge </a:t>
            </a:r>
            <a:r>
              <a:rPr lang="en-US" altLang="en-US" dirty="0" smtClean="0">
                <a:solidFill>
                  <a:schemeClr val="accent2"/>
                </a:solidFill>
              </a:rPr>
              <a:t>	</a:t>
            </a:r>
          </a:p>
        </p:txBody>
      </p:sp>
      <p:sp>
        <p:nvSpPr>
          <p:cNvPr id="74755" name="Rectangle 3"/>
          <p:cNvSpPr>
            <a:spLocks noGrp="1" noChangeArrowheads="1"/>
          </p:cNvSpPr>
          <p:nvPr>
            <p:ph type="body" idx="4294967295"/>
          </p:nvPr>
        </p:nvSpPr>
        <p:spPr/>
        <p:txBody>
          <a:bodyPr/>
          <a:lstStyle/>
          <a:p>
            <a:pPr eaLnBrk="1" hangingPunct="1"/>
            <a:r>
              <a:rPr lang="en-US" altLang="en-US" dirty="0" smtClean="0"/>
              <a:t>We </a:t>
            </a:r>
            <a:r>
              <a:rPr lang="en-US" altLang="en-US" b="1" dirty="0" smtClean="0"/>
              <a:t>can</a:t>
            </a:r>
            <a:r>
              <a:rPr lang="en-US" altLang="en-US" dirty="0" smtClean="0"/>
              <a:t> and </a:t>
            </a:r>
            <a:r>
              <a:rPr lang="en-US" altLang="en-US" b="1" dirty="0" smtClean="0"/>
              <a:t>must</a:t>
            </a:r>
            <a:r>
              <a:rPr lang="en-US" altLang="en-US" dirty="0" smtClean="0"/>
              <a:t> “immunize” kids against the effects of ACEs.</a:t>
            </a:r>
          </a:p>
          <a:p>
            <a:pPr eaLnBrk="1" hangingPunct="1">
              <a:buFontTx/>
              <a:buNone/>
            </a:pPr>
            <a:r>
              <a:rPr lang="en-US" altLang="en-US" dirty="0" smtClean="0"/>
              <a:t> </a:t>
            </a:r>
          </a:p>
          <a:p>
            <a:pPr eaLnBrk="1" hangingPunct="1"/>
            <a:r>
              <a:rPr lang="en-US" altLang="en-US" dirty="0" smtClean="0"/>
              <a:t>We </a:t>
            </a:r>
            <a:r>
              <a:rPr lang="en-US" altLang="en-US" b="1" dirty="0" smtClean="0"/>
              <a:t>can</a:t>
            </a:r>
            <a:r>
              <a:rPr lang="en-US" altLang="en-US" dirty="0" smtClean="0"/>
              <a:t> and </a:t>
            </a:r>
            <a:r>
              <a:rPr lang="en-US" altLang="en-US" b="1" dirty="0" smtClean="0"/>
              <a:t>must</a:t>
            </a:r>
            <a:r>
              <a:rPr lang="en-US" altLang="en-US" dirty="0" smtClean="0"/>
              <a:t> reduce the numbers of ACEs for all children!</a:t>
            </a:r>
          </a:p>
        </p:txBody>
      </p:sp>
      <p:sp>
        <p:nvSpPr>
          <p:cNvPr id="74757" name="Footer Placeholder 3"/>
          <p:cNvSpPr txBox="1">
            <a:spLocks noGrp="1"/>
          </p:cNvSpPr>
          <p:nvPr/>
        </p:nvSpPr>
        <p:spPr bwMode="auto">
          <a:xfrm>
            <a:off x="4800600" y="6400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dirty="0">
                <a:solidFill>
                  <a:schemeClr val="tx2"/>
                </a:solidFill>
              </a:rPr>
              <a:t>Regional Child Abuse Prevention Councils 2011</a:t>
            </a:r>
          </a:p>
        </p:txBody>
      </p:sp>
      <p:pic>
        <p:nvPicPr>
          <p:cNvPr id="4098" name="Picture 2" descr="Image result for resil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3556000"/>
            <a:ext cx="7124700" cy="307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398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934200" y="274638"/>
            <a:ext cx="3276600" cy="5745162"/>
          </a:xfrm>
        </p:spPr>
        <p:txBody>
          <a:bodyPr/>
          <a:lstStyle/>
          <a:p>
            <a:r>
              <a:rPr lang="en-US" altLang="en-US" b="1" dirty="0" smtClean="0"/>
              <a:t>How Do </a:t>
            </a:r>
            <a:br>
              <a:rPr lang="en-US" altLang="en-US" b="1" dirty="0" smtClean="0"/>
            </a:br>
            <a:r>
              <a:rPr lang="en-US" altLang="en-US" b="1" dirty="0" smtClean="0"/>
              <a:t>We Meet the</a:t>
            </a:r>
            <a:br>
              <a:rPr lang="en-US" altLang="en-US" b="1" dirty="0" smtClean="0"/>
            </a:br>
            <a:r>
              <a:rPr lang="en-US" altLang="en-US" b="1" dirty="0" smtClean="0"/>
              <a:t>Challenge?</a:t>
            </a:r>
            <a:br>
              <a:rPr lang="en-US" altLang="en-US" b="1" dirty="0" smtClean="0"/>
            </a:br>
            <a:endParaRPr lang="en-US" altLang="en-US" dirty="0" smtClean="0"/>
          </a:p>
        </p:txBody>
      </p:sp>
      <p:sp>
        <p:nvSpPr>
          <p:cNvPr id="76805" name="Footer Placeholder 3"/>
          <p:cNvSpPr txBox="1">
            <a:spLocks noGrp="1"/>
          </p:cNvSpPr>
          <p:nvPr/>
        </p:nvSpPr>
        <p:spPr bwMode="auto">
          <a:xfrm>
            <a:off x="4800600" y="64770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dirty="0">
                <a:solidFill>
                  <a:schemeClr val="tx2"/>
                </a:solidFill>
              </a:rPr>
              <a:t>Regional Child Abuse Prevention Councils 2011</a:t>
            </a:r>
          </a:p>
        </p:txBody>
      </p:sp>
      <p:pic>
        <p:nvPicPr>
          <p:cNvPr id="2" name="Picture 1"/>
          <p:cNvPicPr>
            <a:picLocks noChangeAspect="1"/>
          </p:cNvPicPr>
          <p:nvPr/>
        </p:nvPicPr>
        <p:blipFill>
          <a:blip r:embed="rId3"/>
          <a:stretch>
            <a:fillRect/>
          </a:stretch>
        </p:blipFill>
        <p:spPr>
          <a:xfrm>
            <a:off x="876300" y="954088"/>
            <a:ext cx="6057900" cy="5288696"/>
          </a:xfrm>
          <a:prstGeom prst="rect">
            <a:avLst/>
          </a:prstGeom>
        </p:spPr>
      </p:pic>
    </p:spTree>
    <p:extLst>
      <p:ext uri="{BB962C8B-B14F-4D97-AF65-F5344CB8AC3E}">
        <p14:creationId xmlns:p14="http://schemas.microsoft.com/office/powerpoint/2010/main" val="543978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CREATE CONNECTIONS</a:t>
            </a:r>
            <a:endParaRPr lang="en-US" dirty="0"/>
          </a:p>
        </p:txBody>
      </p:sp>
      <p:pic>
        <p:nvPicPr>
          <p:cNvPr id="4" name="Content Placeholder 3" descr="Tune into others if you expect them to tune into you. Discouraged or ..."/>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10229850" cy="4862512"/>
          </a:xfrm>
        </p:spPr>
      </p:pic>
    </p:spTree>
    <p:extLst>
      <p:ext uri="{BB962C8B-B14F-4D97-AF65-F5344CB8AC3E}">
        <p14:creationId xmlns:p14="http://schemas.microsoft.com/office/powerpoint/2010/main" val="3151388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Attachment: What Is It?</a:t>
            </a:r>
          </a:p>
        </p:txBody>
      </p:sp>
      <p:sp>
        <p:nvSpPr>
          <p:cNvPr id="248" name="Shape 248"/>
          <p:cNvSpPr txBox="1">
            <a:spLocks noGrp="1"/>
          </p:cNvSpPr>
          <p:nvPr>
            <p:ph type="body" idx="1"/>
          </p:nvPr>
        </p:nvSpPr>
        <p:spPr>
          <a:xfrm>
            <a:off x="591733" y="1928800"/>
            <a:ext cx="10058400" cy="42160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Deep and enduring connection between child and caregiver</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Bond: process of forming an attachment</a:t>
            </a:r>
          </a:p>
          <a:p>
            <a:pPr marL="1219170" lvl="1" indent="-457189">
              <a:spcBef>
                <a:spcPts val="0"/>
              </a:spcBef>
              <a:buClr>
                <a:schemeClr val="accent2"/>
              </a:buClr>
              <a:buSzPct val="100000"/>
              <a:buFont typeface="Acme"/>
              <a:buChar char="▪"/>
            </a:pPr>
            <a:r>
              <a:rPr lang="en">
                <a:solidFill>
                  <a:schemeClr val="dk1"/>
                </a:solidFill>
                <a:latin typeface="Acme"/>
                <a:ea typeface="Acme"/>
                <a:cs typeface="Acme"/>
                <a:sym typeface="Acme"/>
              </a:rPr>
              <a:t>Set of behaviors that help lead to emotional connection</a:t>
            </a:r>
          </a:p>
          <a:p>
            <a:pPr marL="609585"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Has several key elements:</a:t>
            </a:r>
          </a:p>
          <a:p>
            <a:pPr marL="1219170" lvl="1" indent="-457189">
              <a:spcBef>
                <a:spcPts val="0"/>
              </a:spcBef>
              <a:buClr>
                <a:schemeClr val="accent2"/>
              </a:buClr>
              <a:buSzPct val="100000"/>
              <a:buFont typeface="Acme"/>
              <a:buChar char="▪"/>
            </a:pPr>
            <a:r>
              <a:rPr lang="en">
                <a:solidFill>
                  <a:schemeClr val="dk1"/>
                </a:solidFill>
                <a:latin typeface="Acme"/>
                <a:ea typeface="Acme"/>
                <a:cs typeface="Acme"/>
                <a:sym typeface="Acme"/>
              </a:rPr>
              <a:t>Enduring emotional relationship with caregiver</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Brings safety, comfort, soothing and pleasure</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Loss or threat of loss of the person evokes intense distress</a:t>
            </a:r>
          </a:p>
          <a:p>
            <a:pPr marL="609585"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Absolutely necessary for survival</a:t>
            </a:r>
          </a:p>
          <a:p>
            <a:pPr marL="1219170" lvl="1" indent="-457189">
              <a:spcBef>
                <a:spcPts val="0"/>
              </a:spcBef>
              <a:buClr>
                <a:schemeClr val="accent2"/>
              </a:buClr>
              <a:buSzPct val="100000"/>
              <a:buFont typeface="Acme"/>
              <a:buChar char="▪"/>
            </a:pPr>
            <a:r>
              <a:rPr lang="en">
                <a:solidFill>
                  <a:schemeClr val="dk1"/>
                </a:solidFill>
                <a:latin typeface="Acme"/>
                <a:ea typeface="Acme"/>
                <a:cs typeface="Acme"/>
                <a:sym typeface="Acme"/>
              </a:rPr>
              <a:t>Without: babies can suffer from failure to thrive and can even die</a:t>
            </a:r>
          </a:p>
          <a:p>
            <a:pPr marL="609585"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Begins in utero and progresses radically to age three</a:t>
            </a:r>
          </a:p>
          <a:p>
            <a:pPr marL="101597" indent="-110063">
              <a:spcBef>
                <a:spcPts val="0"/>
              </a:spcBef>
              <a:buClr>
                <a:schemeClr val="accent2"/>
              </a:buClr>
              <a:buSzPct val="86666"/>
              <a:buNone/>
            </a:pPr>
            <a:endParaRPr sz="2000" dirty="0">
              <a:solidFill>
                <a:schemeClr val="dk1"/>
              </a:solidFill>
              <a:latin typeface="Acme"/>
              <a:ea typeface="Acme"/>
              <a:cs typeface="Acme"/>
              <a:sym typeface="Acme"/>
            </a:endParaRPr>
          </a:p>
        </p:txBody>
      </p:sp>
      <p:pic>
        <p:nvPicPr>
          <p:cNvPr id="249" name="Shape 249" descr="File:Mother-Child face to face.jpg - Wikimedia Commons"/>
          <p:cNvPicPr preferRelativeResize="0"/>
          <p:nvPr/>
        </p:nvPicPr>
        <p:blipFill rotWithShape="1">
          <a:blip r:embed="rId3">
            <a:alphaModFix/>
          </a:blip>
          <a:srcRect/>
          <a:stretch/>
        </p:blipFill>
        <p:spPr>
          <a:xfrm>
            <a:off x="9425354" y="1600200"/>
            <a:ext cx="2584938" cy="2436600"/>
          </a:xfrm>
          <a:prstGeom prst="rect">
            <a:avLst/>
          </a:prstGeom>
          <a:noFill/>
          <a:ln>
            <a:noFill/>
          </a:ln>
        </p:spPr>
      </p:pic>
    </p:spTree>
    <p:extLst>
      <p:ext uri="{BB962C8B-B14F-4D97-AF65-F5344CB8AC3E}">
        <p14:creationId xmlns:p14="http://schemas.microsoft.com/office/powerpoint/2010/main" val="3145575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2"/>
          <p:cNvPicPr/>
          <p:nvPr/>
        </p:nvPicPr>
        <p:blipFill>
          <a:blip r:embed="rId3">
            <a:extLst>
              <a:ext uri="{28A0092B-C50C-407E-A947-70E740481C1C}">
                <a14:useLocalDpi xmlns:a14="http://schemas.microsoft.com/office/drawing/2010/main" val="0"/>
              </a:ext>
            </a:extLst>
          </a:blip>
          <a:srcRect/>
          <a:stretch>
            <a:fillRect/>
          </a:stretch>
        </p:blipFill>
        <p:spPr bwMode="auto">
          <a:xfrm>
            <a:off x="6053328" y="222123"/>
            <a:ext cx="5797296" cy="5648325"/>
          </a:xfrm>
          <a:prstGeom prst="rect">
            <a:avLst/>
          </a:prstGeom>
          <a:noFill/>
          <a:ln>
            <a:noFill/>
          </a:ln>
          <a:extLst/>
        </p:spPr>
      </p:pic>
      <p:pic>
        <p:nvPicPr>
          <p:cNvPr id="3" name="Picture 2" descr="b1"/>
          <p:cNvPicPr/>
          <p:nvPr/>
        </p:nvPicPr>
        <p:blipFill>
          <a:blip r:embed="rId4">
            <a:extLst>
              <a:ext uri="{28A0092B-C50C-407E-A947-70E740481C1C}">
                <a14:useLocalDpi xmlns:a14="http://schemas.microsoft.com/office/drawing/2010/main" val="0"/>
              </a:ext>
            </a:extLst>
          </a:blip>
          <a:srcRect/>
          <a:stretch>
            <a:fillRect/>
          </a:stretch>
        </p:blipFill>
        <p:spPr bwMode="auto">
          <a:xfrm>
            <a:off x="256032" y="72071"/>
            <a:ext cx="5797296" cy="5377753"/>
          </a:xfrm>
          <a:prstGeom prst="rect">
            <a:avLst/>
          </a:prstGeom>
          <a:noFill/>
          <a:ln w="9525">
            <a:solidFill>
              <a:srgbClr val="3366FF"/>
            </a:solidFill>
            <a:miter lim="800000"/>
            <a:headEnd/>
            <a:tailEnd/>
          </a:ln>
          <a:extLst/>
        </p:spPr>
      </p:pic>
      <p:sp>
        <p:nvSpPr>
          <p:cNvPr id="4" name="TextBox 3"/>
          <p:cNvSpPr txBox="1"/>
          <p:nvPr/>
        </p:nvSpPr>
        <p:spPr>
          <a:xfrm>
            <a:off x="475488" y="5705856"/>
            <a:ext cx="11375136" cy="1015663"/>
          </a:xfrm>
          <a:prstGeom prst="rect">
            <a:avLst/>
          </a:prstGeom>
          <a:noFill/>
        </p:spPr>
        <p:txBody>
          <a:bodyPr wrap="square" rtlCol="0">
            <a:spAutoFit/>
          </a:bodyPr>
          <a:lstStyle/>
          <a:p>
            <a:r>
              <a:rPr lang="en-US" sz="6000" b="1" dirty="0" smtClean="0"/>
              <a:t>Secure Attachment </a:t>
            </a:r>
            <a:r>
              <a:rPr lang="en" sz="2000" dirty="0">
                <a:solidFill>
                  <a:schemeClr val="dk1"/>
                </a:solidFill>
                <a:latin typeface="Acme"/>
                <a:ea typeface="Acme"/>
                <a:cs typeface="Acme"/>
                <a:sym typeface="Acme"/>
              </a:rPr>
              <a:t>Strongest predictor of child’s successful </a:t>
            </a:r>
            <a:endParaRPr lang="en-US" sz="2000" b="1" dirty="0"/>
          </a:p>
        </p:txBody>
      </p:sp>
    </p:spTree>
    <p:extLst>
      <p:ext uri="{BB962C8B-B14F-4D97-AF65-F5344CB8AC3E}">
        <p14:creationId xmlns:p14="http://schemas.microsoft.com/office/powerpoint/2010/main" val="2713727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0" y="0"/>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dirty="0">
                <a:solidFill>
                  <a:srgbClr val="000000"/>
                </a:solidFill>
                <a:latin typeface="Bad Script"/>
                <a:ea typeface="Bad Script"/>
                <a:cs typeface="Bad Script"/>
                <a:sym typeface="Bad Script"/>
              </a:rPr>
              <a:t>Window of Opportunity</a:t>
            </a:r>
          </a:p>
        </p:txBody>
      </p:sp>
      <p:sp>
        <p:nvSpPr>
          <p:cNvPr id="447" name="Shape 447"/>
          <p:cNvSpPr txBox="1">
            <a:spLocks noGrp="1"/>
          </p:cNvSpPr>
          <p:nvPr>
            <p:ph type="body" idx="1"/>
          </p:nvPr>
        </p:nvSpPr>
        <p:spPr>
          <a:xfrm>
            <a:off x="-270992" y="1420097"/>
            <a:ext cx="10153546" cy="5124800"/>
          </a:xfrm>
          <a:prstGeom prst="rect">
            <a:avLst/>
          </a:prstGeom>
          <a:noFill/>
          <a:ln>
            <a:noFill/>
          </a:ln>
        </p:spPr>
        <p:txBody>
          <a:bodyPr vert="horz" wrap="square" lIns="91433" tIns="91433" rIns="91433" bIns="91433" rtlCol="0" anchor="t" anchorCtr="0">
            <a:noAutofit/>
          </a:bodyPr>
          <a:lstStyle/>
          <a:p>
            <a:pPr marL="609585" indent="-440256">
              <a:spcBef>
                <a:spcPts val="0"/>
              </a:spcBef>
              <a:buClr>
                <a:schemeClr val="accent2"/>
              </a:buClr>
              <a:buSzPct val="100000"/>
              <a:buFont typeface="Acme"/>
              <a:buChar char="▪"/>
            </a:pPr>
            <a:r>
              <a:rPr lang="en" sz="2133" dirty="0">
                <a:solidFill>
                  <a:schemeClr val="dk1"/>
                </a:solidFill>
                <a:latin typeface="Acme"/>
                <a:ea typeface="Acme"/>
                <a:cs typeface="Acme"/>
                <a:sym typeface="Acme"/>
              </a:rPr>
              <a:t>The first 3 years of life: brain develops to 90% of adult size</a:t>
            </a:r>
          </a:p>
          <a:p>
            <a:pPr marL="609585" indent="-440256">
              <a:spcBef>
                <a:spcPts val="1333"/>
              </a:spcBef>
              <a:buClr>
                <a:schemeClr val="accent2"/>
              </a:buClr>
              <a:buSzPct val="100000"/>
              <a:buFont typeface="Acme"/>
              <a:buChar char="▪"/>
            </a:pPr>
            <a:r>
              <a:rPr lang="en" sz="2133" dirty="0">
                <a:solidFill>
                  <a:schemeClr val="dk1"/>
                </a:solidFill>
                <a:latin typeface="Acme"/>
                <a:ea typeface="Acme"/>
                <a:cs typeface="Acme"/>
                <a:sym typeface="Acme"/>
              </a:rPr>
              <a:t>Critical periods during which bonding experiences must be present for the brain systems responsible for attachment to develop normally (1</a:t>
            </a:r>
            <a:r>
              <a:rPr lang="en" sz="2133" baseline="30000" dirty="0">
                <a:solidFill>
                  <a:schemeClr val="dk1"/>
                </a:solidFill>
                <a:latin typeface="Acme"/>
                <a:ea typeface="Acme"/>
                <a:cs typeface="Acme"/>
                <a:sym typeface="Acme"/>
              </a:rPr>
              <a:t>st</a:t>
            </a:r>
            <a:r>
              <a:rPr lang="en" sz="2133" dirty="0">
                <a:solidFill>
                  <a:schemeClr val="dk1"/>
                </a:solidFill>
                <a:latin typeface="Acme"/>
                <a:ea typeface="Acme"/>
                <a:cs typeface="Acme"/>
                <a:sym typeface="Acme"/>
              </a:rPr>
              <a:t> year of life)</a:t>
            </a:r>
          </a:p>
          <a:p>
            <a:pPr marL="609585" indent="-440256">
              <a:spcBef>
                <a:spcPts val="1333"/>
              </a:spcBef>
              <a:buClr>
                <a:schemeClr val="accent2"/>
              </a:buClr>
              <a:buSzPct val="100000"/>
              <a:buFont typeface="Acme"/>
              <a:buChar char="▪"/>
            </a:pPr>
            <a:r>
              <a:rPr lang="en" sz="2133" dirty="0">
                <a:solidFill>
                  <a:schemeClr val="dk1"/>
                </a:solidFill>
                <a:latin typeface="Acme"/>
                <a:ea typeface="Acme"/>
                <a:cs typeface="Acme"/>
                <a:sym typeface="Acme"/>
              </a:rPr>
              <a:t>When window is missed:</a:t>
            </a:r>
          </a:p>
          <a:p>
            <a:pPr marL="1219170" lvl="1" indent="-440256">
              <a:spcBef>
                <a:spcPts val="667"/>
              </a:spcBef>
              <a:buClr>
                <a:schemeClr val="accent2"/>
              </a:buClr>
              <a:buSzPct val="100000"/>
              <a:buFont typeface="Acme"/>
              <a:buChar char="▪"/>
            </a:pPr>
            <a:r>
              <a:rPr lang="en" sz="2133" dirty="0">
                <a:solidFill>
                  <a:schemeClr val="dk1"/>
                </a:solidFill>
                <a:latin typeface="Acme"/>
                <a:ea typeface="Acme"/>
                <a:cs typeface="Acme"/>
                <a:sym typeface="Acme"/>
              </a:rPr>
              <a:t>Several emotional neglect-no touch, no stimulation or nurturing (rare)</a:t>
            </a:r>
          </a:p>
          <a:p>
            <a:pPr marL="1219170" lvl="1" indent="-440256">
              <a:spcBef>
                <a:spcPts val="933"/>
              </a:spcBef>
              <a:buClr>
                <a:schemeClr val="accent2"/>
              </a:buClr>
              <a:buSzPct val="100000"/>
              <a:buFont typeface="Acme"/>
              <a:buChar char="▪"/>
            </a:pPr>
            <a:r>
              <a:rPr lang="en" sz="2133" dirty="0">
                <a:solidFill>
                  <a:schemeClr val="dk1"/>
                </a:solidFill>
                <a:latin typeface="Acme"/>
                <a:ea typeface="Acme"/>
                <a:cs typeface="Acme"/>
                <a:sym typeface="Acme"/>
              </a:rPr>
              <a:t>Can literally lose capacity to form any meaningful relationships for the rest of life</a:t>
            </a:r>
          </a:p>
          <a:p>
            <a:pPr marL="1219170" lvl="1" indent="-440256">
              <a:spcBef>
                <a:spcPts val="933"/>
              </a:spcBef>
              <a:buClr>
                <a:schemeClr val="accent2"/>
              </a:buClr>
              <a:buSzPct val="100000"/>
              <a:buFont typeface="Acme"/>
              <a:buChar char="▪"/>
            </a:pPr>
            <a:r>
              <a:rPr lang="en" sz="2133" dirty="0">
                <a:solidFill>
                  <a:schemeClr val="dk1"/>
                </a:solidFill>
                <a:latin typeface="Acme"/>
                <a:ea typeface="Acme"/>
                <a:cs typeface="Acme"/>
                <a:sym typeface="Acme"/>
              </a:rPr>
              <a:t>Some degree of impaired bonding and attachment during early childhood</a:t>
            </a:r>
          </a:p>
          <a:p>
            <a:pPr marL="1219170" lvl="1" indent="-440256">
              <a:spcBef>
                <a:spcPts val="933"/>
              </a:spcBef>
              <a:buClr>
                <a:schemeClr val="accent2"/>
              </a:buClr>
              <a:buSzPct val="100000"/>
              <a:buFont typeface="Acme"/>
              <a:buChar char="▪"/>
            </a:pPr>
            <a:r>
              <a:rPr lang="en" sz="2133" dirty="0">
                <a:solidFill>
                  <a:schemeClr val="dk1"/>
                </a:solidFill>
                <a:latin typeface="Acme"/>
                <a:ea typeface="Acme"/>
                <a:cs typeface="Acme"/>
                <a:sym typeface="Acme"/>
              </a:rPr>
              <a:t>Range from mild interpersonal discomfort to profound social and emotional problems</a:t>
            </a:r>
          </a:p>
          <a:p>
            <a:pPr marL="1219170" lvl="1" indent="-440256">
              <a:spcBef>
                <a:spcPts val="933"/>
              </a:spcBef>
              <a:buClr>
                <a:schemeClr val="accent2"/>
              </a:buClr>
              <a:buSzPct val="100000"/>
              <a:buFont typeface="Acme"/>
              <a:buChar char="▪"/>
            </a:pPr>
            <a:r>
              <a:rPr lang="en" sz="2133" dirty="0">
                <a:solidFill>
                  <a:schemeClr val="dk1"/>
                </a:solidFill>
                <a:latin typeface="Acme"/>
                <a:ea typeface="Acme"/>
                <a:cs typeface="Acme"/>
                <a:sym typeface="Acme"/>
              </a:rPr>
              <a:t>Severity is related to how early in life, how prolonged and how severe the neglect has been</a:t>
            </a:r>
          </a:p>
          <a:p>
            <a:pPr marL="1219170" lvl="1" indent="-440256">
              <a:spcBef>
                <a:spcPts val="933"/>
              </a:spcBef>
              <a:buClr>
                <a:schemeClr val="accent2"/>
              </a:buClr>
              <a:buSzPct val="100000"/>
              <a:buFont typeface="Acme"/>
              <a:buChar char="▪"/>
            </a:pPr>
            <a:r>
              <a:rPr lang="en" sz="2133" dirty="0">
                <a:solidFill>
                  <a:schemeClr val="dk1"/>
                </a:solidFill>
                <a:latin typeface="Acme"/>
                <a:ea typeface="Acme"/>
                <a:cs typeface="Acme"/>
                <a:sym typeface="Acme"/>
              </a:rPr>
              <a:t>May take years of hard work to help repair damage from only a few months of neglect in infancy</a:t>
            </a:r>
          </a:p>
          <a:p>
            <a:pPr marL="186262" indent="-202064">
              <a:spcBef>
                <a:spcPts val="267"/>
              </a:spcBef>
              <a:buClr>
                <a:schemeClr val="accent2"/>
              </a:buClr>
              <a:buSzPct val="86666"/>
              <a:buNone/>
            </a:pPr>
            <a:endParaRPr sz="2133" dirty="0">
              <a:solidFill>
                <a:schemeClr val="dk1"/>
              </a:solidFill>
              <a:latin typeface="Acme"/>
              <a:ea typeface="Acme"/>
              <a:cs typeface="Acme"/>
              <a:sym typeface="Acme"/>
            </a:endParaRPr>
          </a:p>
        </p:txBody>
      </p:sp>
      <p:pic>
        <p:nvPicPr>
          <p:cNvPr id="448" name="Shape 448"/>
          <p:cNvPicPr preferRelativeResize="0"/>
          <p:nvPr/>
        </p:nvPicPr>
        <p:blipFill rotWithShape="1">
          <a:blip r:embed="rId3">
            <a:alphaModFix/>
          </a:blip>
          <a:srcRect/>
          <a:stretch/>
        </p:blipFill>
        <p:spPr>
          <a:xfrm>
            <a:off x="9673366" y="44045"/>
            <a:ext cx="2518634" cy="4123509"/>
          </a:xfrm>
          <a:prstGeom prst="rect">
            <a:avLst/>
          </a:prstGeom>
          <a:noFill/>
          <a:ln>
            <a:noFill/>
          </a:ln>
        </p:spPr>
      </p:pic>
    </p:spTree>
    <p:extLst>
      <p:ext uri="{BB962C8B-B14F-4D97-AF65-F5344CB8AC3E}">
        <p14:creationId xmlns:p14="http://schemas.microsoft.com/office/powerpoint/2010/main" val="2411883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5625" y="228601"/>
            <a:ext cx="8510588" cy="1325563"/>
          </a:xfrm>
        </p:spPr>
        <p:txBody>
          <a:bodyPr/>
          <a:lstStyle/>
          <a:p>
            <a:pPr eaLnBrk="1" hangingPunct="1">
              <a:spcBef>
                <a:spcPct val="0"/>
              </a:spcBef>
              <a:spcAft>
                <a:spcPct val="0"/>
              </a:spcAft>
            </a:pPr>
            <a:r>
              <a:rPr lang="en-US" altLang="ko-KR" sz="3000" dirty="0">
                <a:ea typeface="Malgun Gothic" panose="020B0503020000020004" pitchFamily="34" charset="-127"/>
              </a:rPr>
              <a:t>Activity – Stress and Associated Feelings</a:t>
            </a:r>
            <a:endParaRPr lang="en-US" altLang="en-US" sz="3000" dirty="0"/>
          </a:p>
        </p:txBody>
      </p:sp>
      <p:sp>
        <p:nvSpPr>
          <p:cNvPr id="20482" name="Rectangle 3"/>
          <p:cNvSpPr>
            <a:spLocks noGrp="1" noChangeArrowheads="1"/>
          </p:cNvSpPr>
          <p:nvPr>
            <p:ph type="body" idx="1"/>
          </p:nvPr>
        </p:nvSpPr>
        <p:spPr>
          <a:xfrm>
            <a:off x="-144929" y="1292087"/>
            <a:ext cx="7132638" cy="4343298"/>
          </a:xfrm>
        </p:spPr>
        <p:txBody>
          <a:bodyPr rtlCol="0">
            <a:normAutofit lnSpcReduction="10000"/>
          </a:bodyPr>
          <a:lstStyle/>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Very Hot </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Very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Extremely stressed out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Need to get out of here now</a:t>
            </a:r>
          </a:p>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Hot</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Moderately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Stressed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Distracted and edgy</a:t>
            </a:r>
          </a:p>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Warm</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Mildly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Slightly stressed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Losing my focus</a:t>
            </a:r>
          </a:p>
          <a:p>
            <a:pPr lvl="1">
              <a:buFont typeface="Arial" charset="0"/>
              <a:buChar char="–"/>
              <a:defRPr/>
            </a:pPr>
            <a:endParaRPr lang="en-US" dirty="0">
              <a:solidFill>
                <a:schemeClr val="tx1">
                  <a:lumMod val="75000"/>
                  <a:lumOff val="25000"/>
                </a:schemeClr>
              </a:solidFill>
              <a:ea typeface="ＭＳ Ｐゴシック" charset="0"/>
            </a:endParaRPr>
          </a:p>
          <a:p>
            <a:pPr>
              <a:buFont typeface="Arial" charset="0"/>
              <a:buChar char="•"/>
              <a:defRPr/>
            </a:pPr>
            <a:endParaRPr lang="en-US" dirty="0">
              <a:solidFill>
                <a:schemeClr val="tx1">
                  <a:lumMod val="75000"/>
                  <a:lumOff val="25000"/>
                </a:schemeClr>
              </a:solidFill>
              <a:ea typeface="ＭＳ Ｐゴシック" charset="0"/>
            </a:endParaRPr>
          </a:p>
        </p:txBody>
      </p:sp>
      <p:sp>
        <p:nvSpPr>
          <p:cNvPr id="4" name="Content Placeholder 3"/>
          <p:cNvSpPr>
            <a:spLocks noGrp="1"/>
          </p:cNvSpPr>
          <p:nvPr>
            <p:ph sz="half" idx="4294967295"/>
          </p:nvPr>
        </p:nvSpPr>
        <p:spPr>
          <a:xfrm>
            <a:off x="7335079" y="954157"/>
            <a:ext cx="4412974" cy="4522719"/>
          </a:xfrm>
        </p:spPr>
        <p:txBody>
          <a:bodyPr rtlCol="0">
            <a:noAutofit/>
          </a:bodyPr>
          <a:lstStyle/>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Just Right</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Comfortable</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Not stressed or anxious</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Focused and engaged</a:t>
            </a:r>
          </a:p>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Cool </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A little bored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Losing my focus</a:t>
            </a:r>
          </a:p>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Ice cold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Totally bored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Not focused or engaged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Planning my escape</a:t>
            </a:r>
            <a:endParaRPr lang="en-US" dirty="0">
              <a:solidFill>
                <a:schemeClr val="tx1">
                  <a:lumMod val="75000"/>
                  <a:lumOff val="25000"/>
                </a:schemeClr>
              </a:solidFill>
              <a:latin typeface="Arial Black" panose="020B0A04020102020204" pitchFamily="34" charset="0"/>
              <a:ea typeface="ＭＳ Ｐゴシック" charset="0"/>
            </a:endParaRP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919" y="2197101"/>
            <a:ext cx="10572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855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creen shot 2012-08-25 at 2.46.53 PM.png"/>
          <p:cNvPicPr>
            <a:picLocks noGrp="1" noChangeAspect="1"/>
          </p:cNvPicPr>
          <p:nvPr>
            <p:ph type="pic" idx="1"/>
          </p:nvPr>
        </p:nvPicPr>
        <p:blipFill>
          <a:blip r:embed="rId3">
            <a:extLst>
              <a:ext uri="{28A0092B-C50C-407E-A947-70E740481C1C}">
                <a14:useLocalDpi xmlns:a14="http://schemas.microsoft.com/office/drawing/2010/main" val="0"/>
              </a:ext>
            </a:extLst>
          </a:blip>
          <a:srcRect l="3994" r="3994"/>
          <a:stretch>
            <a:fillRect/>
          </a:stretch>
        </p:blipFill>
        <p:spPr>
          <a:xfrm>
            <a:off x="2811761" y="180975"/>
            <a:ext cx="6474578" cy="4754563"/>
          </a:xfrm>
        </p:spPr>
      </p:pic>
      <p:sp>
        <p:nvSpPr>
          <p:cNvPr id="4" name="Text Placeholder 3"/>
          <p:cNvSpPr>
            <a:spLocks noGrp="1"/>
          </p:cNvSpPr>
          <p:nvPr>
            <p:ph type="body" sz="half" idx="2"/>
          </p:nvPr>
        </p:nvSpPr>
        <p:spPr>
          <a:xfrm>
            <a:off x="431800" y="4935537"/>
            <a:ext cx="11455400" cy="1785937"/>
          </a:xfrm>
        </p:spPr>
        <p:txBody>
          <a:bodyPr>
            <a:normAutofit/>
          </a:bodyPr>
          <a:lstStyle/>
          <a:p>
            <a:r>
              <a:rPr lang="en-US" sz="1200" dirty="0"/>
              <a:t>Source: Perry, BD., 2002, Childhood Experience and the Expression of Genetic Potential: What Childhood Neglect Tells Us About Nature and Nurture, </a:t>
            </a:r>
            <a:r>
              <a:rPr lang="en-US" sz="1200" i="1" dirty="0"/>
              <a:t>Brain and Mind </a:t>
            </a:r>
            <a:r>
              <a:rPr lang="en-US" sz="1200" dirty="0"/>
              <a:t>Vol</a:t>
            </a:r>
            <a:r>
              <a:rPr lang="en-US" sz="1200" i="1" dirty="0"/>
              <a:t> </a:t>
            </a:r>
            <a:r>
              <a:rPr lang="en-US" sz="1200" dirty="0"/>
              <a:t>3: pp 79-100.</a:t>
            </a:r>
            <a:endParaRPr lang="en-AU" sz="1200" dirty="0"/>
          </a:p>
          <a:p>
            <a:r>
              <a:rPr lang="en-US" sz="2000" b="1" dirty="0"/>
              <a:t>“Mom always said people worried too much about their children. Suffering when you're young is good for you, she said. It immunized your body and your soul, and that was why she ignored us kids when we cried. Fussing over children who cry only encouraged them, she told us. That's positive reinforcement for negative behavior.” </a:t>
            </a:r>
            <a:br>
              <a:rPr lang="en-US" sz="2000" b="1" dirty="0"/>
            </a:br>
            <a:r>
              <a:rPr lang="en-US" sz="2000" b="1" dirty="0"/>
              <a:t>― </a:t>
            </a:r>
            <a:r>
              <a:rPr lang="en-US" sz="2000" b="1" dirty="0">
                <a:hlinkClick r:id="rId4"/>
              </a:rPr>
              <a:t>Jeannette Walls</a:t>
            </a:r>
            <a:r>
              <a:rPr lang="en-US" sz="2000" b="1" dirty="0"/>
              <a:t>, </a:t>
            </a:r>
            <a:r>
              <a:rPr lang="en-US" sz="2000" b="1" dirty="0">
                <a:hlinkClick r:id="rId5"/>
              </a:rPr>
              <a:t>The Glass Castle</a:t>
            </a:r>
            <a:endParaRPr lang="en-US" sz="2000" b="1" dirty="0"/>
          </a:p>
          <a:p>
            <a:endParaRPr lang="en-US" dirty="0"/>
          </a:p>
        </p:txBody>
      </p:sp>
      <p:sp>
        <p:nvSpPr>
          <p:cNvPr id="5" name="Slide Number Placeholder 4"/>
          <p:cNvSpPr>
            <a:spLocks noGrp="1"/>
          </p:cNvSpPr>
          <p:nvPr>
            <p:ph type="sldNum" sz="quarter" idx="12"/>
          </p:nvPr>
        </p:nvSpPr>
        <p:spPr/>
        <p:txBody>
          <a:bodyPr/>
          <a:lstStyle/>
          <a:p>
            <a:fld id="{615EC6E2-035F-344E-867B-A0B3037AFAEB}" type="slidenum">
              <a:rPr lang="en-US" smtClean="0"/>
              <a:t>30</a:t>
            </a:fld>
            <a:endParaRPr lang="en-US" dirty="0"/>
          </a:p>
        </p:txBody>
      </p:sp>
    </p:spTree>
    <p:extLst>
      <p:ext uri="{BB962C8B-B14F-4D97-AF65-F5344CB8AC3E}">
        <p14:creationId xmlns:p14="http://schemas.microsoft.com/office/powerpoint/2010/main" val="2425502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2167128" y="1225296"/>
            <a:ext cx="9281200" cy="3520400"/>
          </a:xfrm>
          <a:prstGeom prst="rect">
            <a:avLst/>
          </a:prstGeom>
          <a:noFill/>
          <a:ln>
            <a:noFill/>
          </a:ln>
        </p:spPr>
        <p:txBody>
          <a:bodyPr vert="horz" wrap="square" lIns="91433" tIns="91433" rIns="91433" bIns="91433" rtlCol="0" anchor="ctr" anchorCtr="0">
            <a:noAutofit/>
          </a:bodyPr>
          <a:lstStyle/>
          <a:p>
            <a:pPr indent="-139694">
              <a:lnSpc>
                <a:spcPct val="85000"/>
              </a:lnSpc>
              <a:spcBef>
                <a:spcPts val="0"/>
              </a:spcBef>
              <a:buClr>
                <a:srgbClr val="000000"/>
              </a:buClr>
              <a:buSzPct val="30555"/>
            </a:pPr>
            <a:r>
              <a:rPr lang="en" sz="7200" b="1">
                <a:solidFill>
                  <a:srgbClr val="000000"/>
                </a:solidFill>
                <a:latin typeface="Bad Script"/>
                <a:ea typeface="Bad Script"/>
                <a:cs typeface="Bad Script"/>
                <a:sym typeface="Bad Script"/>
              </a:rPr>
              <a:t>Attachment &amp; Learning: All in the Relationship</a:t>
            </a:r>
          </a:p>
        </p:txBody>
      </p:sp>
      <p:sp>
        <p:nvSpPr>
          <p:cNvPr id="526" name="Shape 526"/>
          <p:cNvSpPr txBox="1">
            <a:spLocks noGrp="1"/>
          </p:cNvSpPr>
          <p:nvPr>
            <p:ph type="body" idx="1"/>
          </p:nvPr>
        </p:nvSpPr>
        <p:spPr>
          <a:xfrm>
            <a:off x="2165775" y="5020056"/>
            <a:ext cx="9052400" cy="1066800"/>
          </a:xfrm>
          <a:prstGeom prst="rect">
            <a:avLst/>
          </a:prstGeom>
          <a:noFill/>
          <a:ln>
            <a:noFill/>
          </a:ln>
        </p:spPr>
        <p:txBody>
          <a:bodyPr vert="horz" wrap="square" lIns="91433" tIns="91433" rIns="91433" bIns="91433" rtlCol="0" anchor="t" anchorCtr="0">
            <a:noAutofit/>
          </a:bodyPr>
          <a:lstStyle/>
          <a:p>
            <a:pPr indent="-110063">
              <a:spcBef>
                <a:spcPts val="0"/>
              </a:spcBef>
              <a:buClr>
                <a:schemeClr val="accent2"/>
              </a:buClr>
              <a:buSzPct val="86666"/>
            </a:pPr>
            <a:endParaRPr sz="2000" b="1" dirty="0">
              <a:solidFill>
                <a:srgbClr val="4C3D4C"/>
              </a:solidFill>
              <a:latin typeface="Bookman Old Style"/>
              <a:ea typeface="Bookman Old Style"/>
              <a:cs typeface="Bookman Old Style"/>
              <a:sym typeface="Bookman Old Style"/>
            </a:endParaRPr>
          </a:p>
        </p:txBody>
      </p:sp>
    </p:spTree>
    <p:extLst>
      <p:ext uri="{BB962C8B-B14F-4D97-AF65-F5344CB8AC3E}">
        <p14:creationId xmlns:p14="http://schemas.microsoft.com/office/powerpoint/2010/main" val="3499540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1066815" y="224999"/>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Why Attachment Matters at School</a:t>
            </a:r>
          </a:p>
        </p:txBody>
      </p:sp>
      <p:sp>
        <p:nvSpPr>
          <p:cNvPr id="532" name="Shape 532"/>
          <p:cNvSpPr txBox="1">
            <a:spLocks noGrp="1"/>
          </p:cNvSpPr>
          <p:nvPr>
            <p:ph type="body" idx="1"/>
          </p:nvPr>
        </p:nvSpPr>
        <p:spPr>
          <a:xfrm>
            <a:off x="1069848" y="2194560"/>
            <a:ext cx="4754800" cy="3977600"/>
          </a:xfrm>
          <a:prstGeom prst="rect">
            <a:avLst/>
          </a:prstGeom>
          <a:noFill/>
          <a:ln>
            <a:noFill/>
          </a:ln>
        </p:spPr>
        <p:txBody>
          <a:bodyPr vert="horz" wrap="square" lIns="91433" tIns="91433" rIns="91433" bIns="91433" rtlCol="0" anchor="t" anchorCtr="0">
            <a:noAutofit/>
          </a:bodyPr>
          <a:lstStyle/>
          <a:p>
            <a:pPr marL="0" indent="-176100">
              <a:spcBef>
                <a:spcPts val="0"/>
              </a:spcBef>
              <a:buClr>
                <a:schemeClr val="accent2"/>
              </a:buClr>
              <a:buSzPct val="86666"/>
              <a:buNone/>
            </a:pPr>
            <a:endParaRPr sz="3200" dirty="0">
              <a:solidFill>
                <a:schemeClr val="dk1"/>
              </a:solidFill>
              <a:latin typeface="Acme"/>
              <a:ea typeface="Acme"/>
              <a:cs typeface="Acme"/>
              <a:sym typeface="Acme"/>
            </a:endParaRPr>
          </a:p>
        </p:txBody>
      </p:sp>
      <p:sp>
        <p:nvSpPr>
          <p:cNvPr id="533" name="Shape 533"/>
          <p:cNvSpPr txBox="1">
            <a:spLocks noGrp="1"/>
          </p:cNvSpPr>
          <p:nvPr>
            <p:ph type="body" idx="2"/>
          </p:nvPr>
        </p:nvSpPr>
        <p:spPr>
          <a:xfrm>
            <a:off x="6077200" y="1675367"/>
            <a:ext cx="5048000" cy="4843600"/>
          </a:xfrm>
          <a:prstGeom prst="rect">
            <a:avLst/>
          </a:prstGeom>
          <a:noFill/>
          <a:ln>
            <a:noFill/>
          </a:ln>
        </p:spPr>
        <p:txBody>
          <a:bodyPr vert="horz" wrap="square" lIns="91433" tIns="91433" rIns="91433" bIns="91433" rtlCol="0" anchor="t" anchorCtr="0">
            <a:noAutofit/>
          </a:bodyPr>
          <a:lstStyle/>
          <a:p>
            <a:pPr marL="186262" indent="-216740">
              <a:spcBef>
                <a:spcPts val="0"/>
              </a:spcBef>
              <a:buClr>
                <a:schemeClr val="accent2"/>
              </a:buClr>
              <a:buSzPct val="86666"/>
              <a:buNone/>
            </a:pPr>
            <a:r>
              <a:rPr lang="en" sz="2400">
                <a:solidFill>
                  <a:schemeClr val="dk1"/>
                </a:solidFill>
                <a:latin typeface="Acme"/>
                <a:ea typeface="Acme"/>
                <a:cs typeface="Acme"/>
                <a:sym typeface="Acme"/>
              </a:rPr>
              <a:t>While most children enjoy life &amp; are successful at school and in relationships, there are some that are unfocused, disruptive, controlling, withdrawn and destructive.</a:t>
            </a:r>
          </a:p>
          <a:p>
            <a:pPr marL="186262" indent="-216740">
              <a:spcBef>
                <a:spcPts val="0"/>
              </a:spcBef>
              <a:buClr>
                <a:schemeClr val="accent2"/>
              </a:buClr>
              <a:buSzPct val="86666"/>
              <a:buNone/>
            </a:pPr>
            <a:endParaRPr sz="2400" dirty="0">
              <a:solidFill>
                <a:schemeClr val="dk1"/>
              </a:solidFill>
              <a:latin typeface="Acme"/>
              <a:ea typeface="Acme"/>
              <a:cs typeface="Acme"/>
              <a:sym typeface="Acme"/>
            </a:endParaRPr>
          </a:p>
          <a:p>
            <a:pPr marL="186262" indent="-216740">
              <a:spcBef>
                <a:spcPts val="0"/>
              </a:spcBef>
              <a:buClr>
                <a:schemeClr val="accent2"/>
              </a:buClr>
              <a:buSzPct val="86666"/>
              <a:buNone/>
            </a:pPr>
            <a:r>
              <a:rPr lang="en" sz="2400">
                <a:solidFill>
                  <a:schemeClr val="dk1"/>
                </a:solidFill>
                <a:latin typeface="Acme"/>
                <a:ea typeface="Acme"/>
                <a:cs typeface="Acme"/>
                <a:sym typeface="Acme"/>
              </a:rPr>
              <a:t>They tend to underachieve and are often punished and excluded.</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As a result they may not fulfill their potential as an adult in employment or relationships</a:t>
            </a:r>
          </a:p>
        </p:txBody>
      </p:sp>
      <p:pic>
        <p:nvPicPr>
          <p:cNvPr id="534" name="Shape 534">
            <a:hlinkClick r:id="rId3"/>
          </p:cNvPr>
          <p:cNvPicPr preferRelativeResize="0"/>
          <p:nvPr/>
        </p:nvPicPr>
        <p:blipFill rotWithShape="1">
          <a:blip r:embed="rId4">
            <a:alphaModFix/>
          </a:blip>
          <a:srcRect/>
          <a:stretch/>
        </p:blipFill>
        <p:spPr>
          <a:xfrm>
            <a:off x="923118" y="1884667"/>
            <a:ext cx="5029553" cy="4414159"/>
          </a:xfrm>
          <a:prstGeom prst="rect">
            <a:avLst/>
          </a:prstGeom>
          <a:noFill/>
          <a:ln>
            <a:noFill/>
          </a:ln>
        </p:spPr>
      </p:pic>
    </p:spTree>
    <p:extLst>
      <p:ext uri="{BB962C8B-B14F-4D97-AF65-F5344CB8AC3E}">
        <p14:creationId xmlns:p14="http://schemas.microsoft.com/office/powerpoint/2010/main" val="2580426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1069848" y="129599"/>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Emotions and Learning are Linked</a:t>
            </a:r>
          </a:p>
        </p:txBody>
      </p:sp>
      <p:pic>
        <p:nvPicPr>
          <p:cNvPr id="548" name="Shape 548"/>
          <p:cNvPicPr preferRelativeResize="0"/>
          <p:nvPr/>
        </p:nvPicPr>
        <p:blipFill rotWithShape="1">
          <a:blip r:embed="rId3">
            <a:alphaModFix/>
          </a:blip>
          <a:srcRect/>
          <a:stretch/>
        </p:blipFill>
        <p:spPr>
          <a:xfrm>
            <a:off x="2672862" y="2468802"/>
            <a:ext cx="7438292" cy="3861660"/>
          </a:xfrm>
          <a:prstGeom prst="rect">
            <a:avLst/>
          </a:prstGeom>
          <a:noFill/>
          <a:ln>
            <a:noFill/>
          </a:ln>
        </p:spPr>
      </p:pic>
    </p:spTree>
    <p:extLst>
      <p:ext uri="{BB962C8B-B14F-4D97-AF65-F5344CB8AC3E}">
        <p14:creationId xmlns:p14="http://schemas.microsoft.com/office/powerpoint/2010/main" val="4181774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What Kids Wish Their Teacher Knew...</a:t>
            </a:r>
          </a:p>
        </p:txBody>
      </p:sp>
      <p:sp>
        <p:nvSpPr>
          <p:cNvPr id="561" name="Shape 561"/>
          <p:cNvSpPr txBox="1">
            <a:spLocks noGrp="1"/>
          </p:cNvSpPr>
          <p:nvPr>
            <p:ph type="body" idx="1"/>
          </p:nvPr>
        </p:nvSpPr>
        <p:spPr>
          <a:xfrm>
            <a:off x="1069833" y="2530784"/>
            <a:ext cx="5139200" cy="3027600"/>
          </a:xfrm>
          <a:prstGeom prst="rect">
            <a:avLst/>
          </a:prstGeom>
          <a:noFill/>
          <a:ln>
            <a:noFill/>
          </a:ln>
        </p:spPr>
        <p:txBody>
          <a:bodyPr vert="horz" wrap="square" lIns="91433" tIns="91433" rIns="91433" bIns="91433" rtlCol="0" anchor="t" anchorCtr="0">
            <a:noAutofit/>
          </a:bodyPr>
          <a:lstStyle/>
          <a:p>
            <a:pPr marL="186262" indent="-260764">
              <a:spcBef>
                <a:spcPts val="0"/>
              </a:spcBef>
              <a:buClr>
                <a:schemeClr val="accent2"/>
              </a:buClr>
              <a:buSzPct val="86666"/>
              <a:buNone/>
            </a:pPr>
            <a:r>
              <a:rPr lang="en" sz="3200">
                <a:solidFill>
                  <a:schemeClr val="dk1"/>
                </a:solidFill>
                <a:latin typeface="Acme"/>
                <a:ea typeface="Acme"/>
                <a:cs typeface="Acme"/>
                <a:sym typeface="Acme"/>
              </a:rPr>
              <a:t>Kyle Schwartz</a:t>
            </a:r>
          </a:p>
          <a:p>
            <a:pPr marL="609585" indent="-507987">
              <a:spcBef>
                <a:spcPts val="0"/>
              </a:spcBef>
              <a:buClr>
                <a:schemeClr val="accent2"/>
              </a:buClr>
              <a:buSzPct val="100000"/>
              <a:buFont typeface="Acme"/>
              <a:buChar char="▪"/>
            </a:pPr>
            <a:r>
              <a:rPr lang="en" sz="3200">
                <a:solidFill>
                  <a:schemeClr val="dk1"/>
                </a:solidFill>
                <a:latin typeface="Acme"/>
                <a:ea typeface="Acme"/>
                <a:cs typeface="Acme"/>
                <a:sym typeface="Acme"/>
              </a:rPr>
              <a:t>3rd Grade Teacher in Denver, Colorado</a:t>
            </a:r>
          </a:p>
          <a:p>
            <a:pPr marL="609585" indent="-507987">
              <a:spcBef>
                <a:spcPts val="0"/>
              </a:spcBef>
              <a:buClr>
                <a:schemeClr val="accent2"/>
              </a:buClr>
              <a:buSzPct val="100000"/>
              <a:buFont typeface="Acme"/>
              <a:buChar char="▪"/>
            </a:pPr>
            <a:r>
              <a:rPr lang="en" sz="3200">
                <a:solidFill>
                  <a:schemeClr val="dk1"/>
                </a:solidFill>
                <a:latin typeface="Acme"/>
                <a:ea typeface="Acme"/>
                <a:cs typeface="Acme"/>
                <a:sym typeface="Acme"/>
              </a:rPr>
              <a:t>Master’s Degree in Education</a:t>
            </a:r>
          </a:p>
        </p:txBody>
      </p:sp>
      <p:pic>
        <p:nvPicPr>
          <p:cNvPr id="562" name="Shape 562">
            <a:hlinkClick r:id="rId3"/>
          </p:cNvPr>
          <p:cNvPicPr preferRelativeResize="0"/>
          <p:nvPr/>
        </p:nvPicPr>
        <p:blipFill rotWithShape="1">
          <a:blip r:embed="rId4">
            <a:alphaModFix/>
          </a:blip>
          <a:srcRect/>
          <a:stretch/>
        </p:blipFill>
        <p:spPr>
          <a:xfrm>
            <a:off x="6533500" y="1903800"/>
            <a:ext cx="3613021" cy="4525600"/>
          </a:xfrm>
          <a:prstGeom prst="rect">
            <a:avLst/>
          </a:prstGeom>
          <a:noFill/>
          <a:ln>
            <a:noFill/>
          </a:ln>
        </p:spPr>
      </p:pic>
    </p:spTree>
    <p:extLst>
      <p:ext uri="{BB962C8B-B14F-4D97-AF65-F5344CB8AC3E}">
        <p14:creationId xmlns:p14="http://schemas.microsoft.com/office/powerpoint/2010/main" val="3114111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558781" y="418699"/>
            <a:ext cx="10058400" cy="1609200"/>
          </a:xfrm>
          <a:prstGeom prst="rect">
            <a:avLst/>
          </a:prstGeom>
          <a:noFill/>
          <a:ln>
            <a:noFill/>
          </a:ln>
        </p:spPr>
        <p:txBody>
          <a:bodyPr vert="horz" wrap="square" lIns="91433" tIns="91433" rIns="91433" bIns="91433" rtlCol="0" anchor="ctr" anchorCtr="0">
            <a:noAutofit/>
          </a:bodyPr>
          <a:lstStyle/>
          <a:p>
            <a:pPr indent="-93128">
              <a:spcBef>
                <a:spcPts val="0"/>
              </a:spcBef>
              <a:buClr>
                <a:srgbClr val="000000"/>
              </a:buClr>
              <a:buSzPct val="30554"/>
            </a:pPr>
            <a:r>
              <a:rPr lang="en" sz="4800" b="1">
                <a:solidFill>
                  <a:srgbClr val="000000"/>
                </a:solidFill>
                <a:latin typeface="Bad Script"/>
                <a:ea typeface="Bad Script"/>
                <a:cs typeface="Bad Script"/>
                <a:sym typeface="Bad Script"/>
              </a:rPr>
              <a:t>What to Do… Is There Hope?</a:t>
            </a:r>
          </a:p>
        </p:txBody>
      </p:sp>
      <p:sp>
        <p:nvSpPr>
          <p:cNvPr id="603" name="Shape 603"/>
          <p:cNvSpPr txBox="1">
            <a:spLocks noGrp="1"/>
          </p:cNvSpPr>
          <p:nvPr>
            <p:ph type="body" idx="1"/>
          </p:nvPr>
        </p:nvSpPr>
        <p:spPr>
          <a:xfrm>
            <a:off x="275581" y="2502669"/>
            <a:ext cx="10341600" cy="4769600"/>
          </a:xfrm>
          <a:prstGeom prst="rect">
            <a:avLst/>
          </a:prstGeom>
          <a:noFill/>
          <a:ln>
            <a:noFill/>
          </a:ln>
        </p:spPr>
        <p:txBody>
          <a:bodyPr vert="horz" wrap="square" lIns="91433" tIns="91433" rIns="91433" bIns="91433" rtlCol="0" anchor="t" anchorCtr="0">
            <a:noAutofit/>
          </a:bodyPr>
          <a:lstStyle/>
          <a:p>
            <a:pPr marL="0" indent="-132075">
              <a:spcBef>
                <a:spcPts val="0"/>
              </a:spcBef>
              <a:buClr>
                <a:schemeClr val="accent2"/>
              </a:buClr>
              <a:buSzPct val="86666"/>
              <a:buNone/>
            </a:pPr>
            <a:r>
              <a:rPr lang="en" sz="2400" b="1" dirty="0">
                <a:solidFill>
                  <a:schemeClr val="dk1"/>
                </a:solidFill>
                <a:latin typeface="Acme"/>
                <a:ea typeface="Acme"/>
                <a:cs typeface="Acme"/>
                <a:sym typeface="Acme"/>
              </a:rPr>
              <a:t>There is absolutely </a:t>
            </a:r>
            <a:r>
              <a:rPr lang="en" sz="2400" b="1" u="sng" dirty="0">
                <a:solidFill>
                  <a:schemeClr val="dk1"/>
                </a:solidFill>
                <a:latin typeface="Acme"/>
                <a:ea typeface="Acme"/>
                <a:cs typeface="Acme"/>
                <a:sym typeface="Acme"/>
              </a:rPr>
              <a:t>HOPE</a:t>
            </a:r>
            <a:r>
              <a:rPr lang="en" sz="2400" b="1" dirty="0">
                <a:solidFill>
                  <a:schemeClr val="dk1"/>
                </a:solidFill>
                <a:latin typeface="Acme"/>
                <a:ea typeface="Acme"/>
                <a:cs typeface="Acme"/>
                <a:sym typeface="Acme"/>
              </a:rPr>
              <a:t>!!!</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Schools and Staff can provide several things that are needed for recovery from trauma:</a:t>
            </a:r>
          </a:p>
          <a:p>
            <a:pPr marL="1219170" indent="-457189">
              <a:spcBef>
                <a:spcPts val="0"/>
              </a:spcBef>
              <a:buClr>
                <a:schemeClr val="accent2"/>
              </a:buClr>
              <a:buSzPct val="100000"/>
              <a:buFont typeface="Acme"/>
              <a:buChar char="▪"/>
            </a:pPr>
            <a:r>
              <a:rPr lang="en" sz="2400" dirty="0">
                <a:solidFill>
                  <a:schemeClr val="dk1"/>
                </a:solidFill>
                <a:latin typeface="Acme"/>
                <a:ea typeface="Acme"/>
                <a:cs typeface="Acme"/>
                <a:sym typeface="Acme"/>
              </a:rPr>
              <a:t>Give kids opportunity to feel safe and secure physically and emotionally</a:t>
            </a:r>
          </a:p>
          <a:p>
            <a:pPr marL="1219170" indent="-457189">
              <a:spcBef>
                <a:spcPts val="0"/>
              </a:spcBef>
              <a:buClr>
                <a:schemeClr val="accent2"/>
              </a:buClr>
              <a:buSzPct val="100000"/>
              <a:buFont typeface="Acme"/>
              <a:buChar char="▪"/>
            </a:pPr>
            <a:r>
              <a:rPr lang="en" sz="2400" dirty="0">
                <a:solidFill>
                  <a:schemeClr val="dk1"/>
                </a:solidFill>
                <a:latin typeface="Acme"/>
                <a:ea typeface="Acme"/>
                <a:cs typeface="Acme"/>
                <a:sym typeface="Acme"/>
              </a:rPr>
              <a:t>Build relationships and secure attachments with kids</a:t>
            </a:r>
          </a:p>
          <a:p>
            <a:pPr marL="0" indent="-132075">
              <a:spcBef>
                <a:spcPts val="0"/>
              </a:spcBef>
              <a:buClr>
                <a:schemeClr val="accent2"/>
              </a:buClr>
              <a:buSzPct val="86666"/>
              <a:buNone/>
            </a:pPr>
            <a:r>
              <a:rPr lang="en" sz="2400" dirty="0">
                <a:solidFill>
                  <a:schemeClr val="dk1"/>
                </a:solidFill>
                <a:latin typeface="Acme"/>
                <a:ea typeface="Acme"/>
                <a:cs typeface="Acme"/>
                <a:sym typeface="Acme"/>
              </a:rPr>
              <a:t>Successful interventions for kids are based on providing a structured environment with firm boundaries and nurturing empathic relationships.</a:t>
            </a:r>
          </a:p>
          <a:p>
            <a:pPr marL="0" indent="-132075" algn="ctr">
              <a:spcBef>
                <a:spcPts val="0"/>
              </a:spcBef>
              <a:buClr>
                <a:schemeClr val="accent2"/>
              </a:buClr>
              <a:buSzPct val="86666"/>
              <a:buNone/>
            </a:pPr>
            <a:r>
              <a:rPr lang="en" sz="2400" b="1" dirty="0">
                <a:solidFill>
                  <a:schemeClr val="dk1"/>
                </a:solidFill>
                <a:latin typeface="Acme"/>
                <a:ea typeface="Acme"/>
                <a:cs typeface="Acme"/>
                <a:sym typeface="Acme"/>
              </a:rPr>
              <a:t>“Close and supportive relationships with teachers have demonstrated the potential to mitigate the risk of negative outcomes for children who may otherwise have difficulty succeeding in school.”</a:t>
            </a:r>
          </a:p>
          <a:p>
            <a:pPr marL="186262" indent="-216740">
              <a:spcBef>
                <a:spcPts val="0"/>
              </a:spcBef>
              <a:buClr>
                <a:schemeClr val="accent2"/>
              </a:buClr>
              <a:buSzPct val="86666"/>
              <a:buNone/>
            </a:pPr>
            <a:endParaRPr sz="2400" dirty="0">
              <a:solidFill>
                <a:schemeClr val="dk1"/>
              </a:solidFill>
              <a:latin typeface="Acme"/>
              <a:ea typeface="Acme"/>
              <a:cs typeface="Acme"/>
              <a:sym typeface="Acme"/>
            </a:endParaRPr>
          </a:p>
        </p:txBody>
      </p:sp>
      <p:pic>
        <p:nvPicPr>
          <p:cNvPr id="604" name="Shape 604"/>
          <p:cNvPicPr preferRelativeResize="0"/>
          <p:nvPr/>
        </p:nvPicPr>
        <p:blipFill rotWithShape="1">
          <a:blip r:embed="rId3">
            <a:alphaModFix/>
          </a:blip>
          <a:srcRect/>
          <a:stretch/>
        </p:blipFill>
        <p:spPr>
          <a:xfrm>
            <a:off x="9143999" y="158263"/>
            <a:ext cx="2866293" cy="2778368"/>
          </a:xfrm>
          <a:prstGeom prst="rect">
            <a:avLst/>
          </a:prstGeom>
          <a:noFill/>
          <a:ln>
            <a:noFill/>
          </a:ln>
        </p:spPr>
      </p:pic>
    </p:spTree>
    <p:extLst>
      <p:ext uri="{BB962C8B-B14F-4D97-AF65-F5344CB8AC3E}">
        <p14:creationId xmlns:p14="http://schemas.microsoft.com/office/powerpoint/2010/main" val="1574455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1069848" y="149865"/>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First...Know Yourself</a:t>
            </a:r>
          </a:p>
        </p:txBody>
      </p:sp>
      <p:pic>
        <p:nvPicPr>
          <p:cNvPr id="617" name="Shape 617"/>
          <p:cNvPicPr preferRelativeResize="0"/>
          <p:nvPr/>
        </p:nvPicPr>
        <p:blipFill rotWithShape="1">
          <a:blip r:embed="rId3">
            <a:alphaModFix/>
          </a:blip>
          <a:srcRect/>
          <a:stretch/>
        </p:blipFill>
        <p:spPr>
          <a:xfrm>
            <a:off x="5984267" y="4088434"/>
            <a:ext cx="6074156" cy="2186333"/>
          </a:xfrm>
          <a:prstGeom prst="rect">
            <a:avLst/>
          </a:prstGeom>
          <a:noFill/>
          <a:ln>
            <a:noFill/>
          </a:ln>
        </p:spPr>
      </p:pic>
      <p:sp>
        <p:nvSpPr>
          <p:cNvPr id="618" name="Shape 618"/>
          <p:cNvSpPr txBox="1">
            <a:spLocks noGrp="1"/>
          </p:cNvSpPr>
          <p:nvPr>
            <p:ph type="body" idx="4294967295"/>
          </p:nvPr>
        </p:nvSpPr>
        <p:spPr>
          <a:xfrm>
            <a:off x="262033" y="1495299"/>
            <a:ext cx="10058400" cy="45060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Increase your awareness of yourself:</a:t>
            </a:r>
          </a:p>
          <a:p>
            <a:pPr marL="1828754" lvl="2" indent="-457189">
              <a:spcBef>
                <a:spcPts val="0"/>
              </a:spcBef>
              <a:buClr>
                <a:schemeClr val="accent2"/>
              </a:buClr>
              <a:buSzPct val="100000"/>
              <a:buFont typeface="Acme"/>
              <a:buChar char="▪"/>
            </a:pPr>
            <a:r>
              <a:rPr lang="en" sz="2400">
                <a:solidFill>
                  <a:schemeClr val="dk1"/>
                </a:solidFill>
                <a:latin typeface="Acme"/>
                <a:ea typeface="Acme"/>
                <a:cs typeface="Acme"/>
                <a:sym typeface="Acme"/>
              </a:rPr>
              <a:t>Have a sense of how your own past experiences can impact your interaction with others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Know your triggers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Know your own biases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Check how personal you take certain behaviors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Be aware of your emotions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Be aware of your body language</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Be aware of tone of voice</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Be aware of facial expressions</a:t>
            </a:r>
          </a:p>
          <a:p>
            <a:pPr marL="1828754" lvl="2" indent="-457189">
              <a:spcBef>
                <a:spcPts val="267"/>
              </a:spcBef>
              <a:buClr>
                <a:schemeClr val="accent2"/>
              </a:buClr>
              <a:buSzPct val="100000"/>
              <a:buFont typeface="Acme"/>
              <a:buChar char="▪"/>
            </a:pPr>
            <a:r>
              <a:rPr lang="en" sz="2400">
                <a:solidFill>
                  <a:schemeClr val="dk1"/>
                </a:solidFill>
                <a:latin typeface="Acme"/>
                <a:ea typeface="Acme"/>
                <a:cs typeface="Acme"/>
                <a:sym typeface="Acme"/>
              </a:rPr>
              <a:t>Check your energy level</a:t>
            </a:r>
          </a:p>
          <a:p>
            <a:pPr marL="0" indent="-132075">
              <a:spcBef>
                <a:spcPts val="267"/>
              </a:spcBef>
              <a:buClr>
                <a:schemeClr val="accent2"/>
              </a:buClr>
              <a:buSzPct val="86666"/>
              <a:buNone/>
            </a:pPr>
            <a:endParaRPr sz="2400" dirty="0">
              <a:solidFill>
                <a:schemeClr val="dk1"/>
              </a:solidFill>
              <a:latin typeface="Acme"/>
              <a:ea typeface="Acme"/>
              <a:cs typeface="Acme"/>
              <a:sym typeface="Acme"/>
            </a:endParaRPr>
          </a:p>
        </p:txBody>
      </p:sp>
    </p:spTree>
    <p:extLst>
      <p:ext uri="{BB962C8B-B14F-4D97-AF65-F5344CB8AC3E}">
        <p14:creationId xmlns:p14="http://schemas.microsoft.com/office/powerpoint/2010/main" val="4142118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1066815" y="2484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Sense of Belonging</a:t>
            </a:r>
          </a:p>
        </p:txBody>
      </p:sp>
      <p:sp>
        <p:nvSpPr>
          <p:cNvPr id="631" name="Shape 631"/>
          <p:cNvSpPr txBox="1">
            <a:spLocks noGrp="1"/>
          </p:cNvSpPr>
          <p:nvPr>
            <p:ph type="body" idx="4294967295"/>
          </p:nvPr>
        </p:nvSpPr>
        <p:spPr>
          <a:xfrm>
            <a:off x="1066800" y="1461999"/>
            <a:ext cx="10058400" cy="4687200"/>
          </a:xfrm>
          <a:prstGeom prst="rect">
            <a:avLst/>
          </a:prstGeom>
          <a:noFill/>
          <a:ln>
            <a:noFill/>
          </a:ln>
        </p:spPr>
        <p:txBody>
          <a:bodyPr vert="horz" wrap="square" lIns="91433" tIns="91433" rIns="91433" bIns="91433" rtlCol="0" anchor="t" anchorCtr="0">
            <a:noAutofit/>
          </a:bodyPr>
          <a:lstStyle/>
          <a:p>
            <a:pPr marL="186262" indent="-216740">
              <a:spcBef>
                <a:spcPts val="0"/>
              </a:spcBef>
              <a:buClr>
                <a:schemeClr val="accent2"/>
              </a:buClr>
              <a:buSzPct val="86666"/>
              <a:buNone/>
            </a:pPr>
            <a:r>
              <a:rPr lang="en" sz="2400">
                <a:solidFill>
                  <a:schemeClr val="dk1"/>
                </a:solidFill>
                <a:latin typeface="Acme"/>
                <a:ea typeface="Acme"/>
                <a:cs typeface="Acme"/>
                <a:sym typeface="Acme"/>
              </a:rPr>
              <a:t>Create a sense of belonging within the school and classroom:</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Experiences that show them they are a valued member of their school and class.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Ideas to create sense of belonging:</a:t>
            </a:r>
          </a:p>
          <a:p>
            <a:pPr marL="1219170" lvl="1" indent="-457189">
              <a:spcBef>
                <a:spcPts val="0"/>
              </a:spcBef>
              <a:buClr>
                <a:schemeClr val="accent2"/>
              </a:buClr>
              <a:buSzPct val="100000"/>
              <a:buFont typeface="Acme"/>
              <a:buChar char="▪"/>
            </a:pPr>
            <a:r>
              <a:rPr lang="en">
                <a:solidFill>
                  <a:schemeClr val="dk1"/>
                </a:solidFill>
                <a:latin typeface="Acme"/>
                <a:ea typeface="Acme"/>
                <a:cs typeface="Acme"/>
                <a:sym typeface="Acme"/>
              </a:rPr>
              <a:t>Know your students</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Expose yourself to their culture</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Affirm students ‘weather’</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Teach images that interest them</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Utilize peer mediation</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Share your humanity</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Multi-year instruction</a:t>
            </a:r>
          </a:p>
          <a:p>
            <a:pPr marL="1219170" lvl="1" indent="-457189">
              <a:spcBef>
                <a:spcPts val="267"/>
              </a:spcBef>
              <a:buClr>
                <a:schemeClr val="accent2"/>
              </a:buClr>
              <a:buSzPct val="100000"/>
              <a:buFont typeface="Acme"/>
              <a:buChar char="▪"/>
            </a:pPr>
            <a:r>
              <a:rPr lang="en">
                <a:solidFill>
                  <a:schemeClr val="dk1"/>
                </a:solidFill>
                <a:latin typeface="Acme"/>
                <a:ea typeface="Acme"/>
                <a:cs typeface="Acme"/>
                <a:sym typeface="Acme"/>
              </a:rPr>
              <a:t>Welcome for new students</a:t>
            </a:r>
          </a:p>
        </p:txBody>
      </p:sp>
      <p:pic>
        <p:nvPicPr>
          <p:cNvPr id="632" name="Shape 632"/>
          <p:cNvPicPr preferRelativeResize="0"/>
          <p:nvPr/>
        </p:nvPicPr>
        <p:blipFill rotWithShape="1">
          <a:blip r:embed="rId3">
            <a:alphaModFix/>
          </a:blip>
          <a:srcRect/>
          <a:stretch/>
        </p:blipFill>
        <p:spPr>
          <a:xfrm>
            <a:off x="6640534" y="3185301"/>
            <a:ext cx="4477005" cy="3350692"/>
          </a:xfrm>
          <a:prstGeom prst="rect">
            <a:avLst/>
          </a:prstGeom>
          <a:noFill/>
          <a:ln>
            <a:noFill/>
          </a:ln>
        </p:spPr>
      </p:pic>
    </p:spTree>
    <p:extLst>
      <p:ext uri="{BB962C8B-B14F-4D97-AF65-F5344CB8AC3E}">
        <p14:creationId xmlns:p14="http://schemas.microsoft.com/office/powerpoint/2010/main" val="470263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93128">
              <a:spcBef>
                <a:spcPts val="0"/>
              </a:spcBef>
              <a:buClr>
                <a:srgbClr val="000000"/>
              </a:buClr>
              <a:buSzPct val="30554"/>
            </a:pPr>
            <a:r>
              <a:rPr lang="en" sz="4800" b="1">
                <a:solidFill>
                  <a:srgbClr val="000000"/>
                </a:solidFill>
                <a:latin typeface="Bad Script"/>
                <a:ea typeface="Bad Script"/>
                <a:cs typeface="Bad Script"/>
                <a:sym typeface="Bad Script"/>
              </a:rPr>
              <a:t>   Be Authentic!</a:t>
            </a:r>
          </a:p>
        </p:txBody>
      </p:sp>
      <p:pic>
        <p:nvPicPr>
          <p:cNvPr id="638" name="Shape 638"/>
          <p:cNvPicPr preferRelativeResize="0"/>
          <p:nvPr/>
        </p:nvPicPr>
        <p:blipFill rotWithShape="1">
          <a:blip r:embed="rId3">
            <a:alphaModFix/>
          </a:blip>
          <a:srcRect/>
          <a:stretch/>
        </p:blipFill>
        <p:spPr>
          <a:xfrm>
            <a:off x="7847134" y="1845133"/>
            <a:ext cx="4330745" cy="4038715"/>
          </a:xfrm>
          <a:prstGeom prst="rect">
            <a:avLst/>
          </a:prstGeom>
          <a:noFill/>
          <a:ln>
            <a:noFill/>
          </a:ln>
        </p:spPr>
      </p:pic>
      <p:sp>
        <p:nvSpPr>
          <p:cNvPr id="639" name="Shape 639"/>
          <p:cNvSpPr txBox="1">
            <a:spLocks noGrp="1"/>
          </p:cNvSpPr>
          <p:nvPr>
            <p:ph type="body" idx="4294967295"/>
          </p:nvPr>
        </p:nvSpPr>
        <p:spPr>
          <a:xfrm>
            <a:off x="15" y="1944075"/>
            <a:ext cx="10058400" cy="4050800"/>
          </a:xfrm>
          <a:prstGeom prst="rect">
            <a:avLst/>
          </a:prstGeom>
          <a:noFill/>
          <a:ln>
            <a:noFill/>
          </a:ln>
        </p:spPr>
        <p:txBody>
          <a:bodyPr vert="horz" wrap="square" lIns="91433" tIns="91433" rIns="91433" bIns="91433" rtlCol="0" anchor="t" anchorCtr="0">
            <a:noAutofit/>
          </a:bodyPr>
          <a:lstStyle/>
          <a:p>
            <a:pPr marL="186262" indent="-216740">
              <a:spcBef>
                <a:spcPts val="0"/>
              </a:spcBef>
              <a:buClr>
                <a:schemeClr val="accent2"/>
              </a:buClr>
              <a:buSzPct val="86666"/>
              <a:buNone/>
            </a:pPr>
            <a:r>
              <a:rPr lang="en" sz="2400">
                <a:solidFill>
                  <a:schemeClr val="dk1"/>
                </a:solidFill>
                <a:latin typeface="Acme"/>
                <a:ea typeface="Acme"/>
                <a:cs typeface="Acme"/>
                <a:sym typeface="Acme"/>
              </a:rPr>
              <a:t>Don’t fake it...be authentic! Kids can spot a ‘phony’!</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Talk about ‘why I’m here and why you are here’</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Talk about yourself and share your challenges</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Be consistent and predictable in your responses</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Do what you say-follow through</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Listen with open and unbiased mind</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Keep in mind they learn from you in more ways than one</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Ask genuine questions</a:t>
            </a:r>
          </a:p>
          <a:p>
            <a:pPr marL="1219170" indent="-457189">
              <a:spcBef>
                <a:spcPts val="0"/>
              </a:spcBef>
              <a:buClr>
                <a:schemeClr val="accent2"/>
              </a:buClr>
              <a:buSzPct val="100000"/>
              <a:buFont typeface="Acme"/>
              <a:buChar char="▪"/>
            </a:pPr>
            <a:r>
              <a:rPr lang="en" sz="2400">
                <a:solidFill>
                  <a:schemeClr val="dk1"/>
                </a:solidFill>
                <a:latin typeface="Acme"/>
                <a:ea typeface="Acme"/>
                <a:cs typeface="Acme"/>
                <a:sym typeface="Acme"/>
              </a:rPr>
              <a:t>Individualize attention/relationship</a:t>
            </a:r>
          </a:p>
        </p:txBody>
      </p:sp>
    </p:spTree>
    <p:extLst>
      <p:ext uri="{BB962C8B-B14F-4D97-AF65-F5344CB8AC3E}">
        <p14:creationId xmlns:p14="http://schemas.microsoft.com/office/powerpoint/2010/main" val="3806515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1069848" y="116565"/>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a:solidFill>
                  <a:srgbClr val="000000"/>
                </a:solidFill>
                <a:latin typeface="Bad Script"/>
                <a:ea typeface="Bad Script"/>
                <a:cs typeface="Bad Script"/>
                <a:sym typeface="Bad Script"/>
              </a:rPr>
              <a:t>Monday Mornings</a:t>
            </a:r>
          </a:p>
        </p:txBody>
      </p:sp>
      <p:sp>
        <p:nvSpPr>
          <p:cNvPr id="645" name="Shape 645"/>
          <p:cNvSpPr txBox="1">
            <a:spLocks noGrp="1"/>
          </p:cNvSpPr>
          <p:nvPr>
            <p:ph type="body" idx="4294967295"/>
          </p:nvPr>
        </p:nvSpPr>
        <p:spPr>
          <a:xfrm>
            <a:off x="1069833" y="1247667"/>
            <a:ext cx="10058400" cy="5445600"/>
          </a:xfrm>
          <a:prstGeom prst="rect">
            <a:avLst/>
          </a:prstGeom>
          <a:noFill/>
          <a:ln>
            <a:noFill/>
          </a:ln>
        </p:spPr>
        <p:txBody>
          <a:bodyPr vert="horz" wrap="square" lIns="91433" tIns="91433" rIns="91433" bIns="91433" rtlCol="0" anchor="t" anchorCtr="0">
            <a:noAutofit/>
          </a:bodyPr>
          <a:lstStyle/>
          <a:p>
            <a:pPr marL="186262" indent="-216740">
              <a:spcBef>
                <a:spcPts val="0"/>
              </a:spcBef>
              <a:buClr>
                <a:schemeClr val="accent2"/>
              </a:buClr>
              <a:buSzPct val="86666"/>
              <a:buNone/>
            </a:pPr>
            <a:r>
              <a:rPr lang="en" sz="2400" u="sng" dirty="0">
                <a:solidFill>
                  <a:schemeClr val="dk1"/>
                </a:solidFill>
                <a:latin typeface="Acme"/>
                <a:ea typeface="Acme"/>
                <a:cs typeface="Acme"/>
                <a:sym typeface="Acme"/>
              </a:rPr>
              <a:t>The Weekend</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For many of us, weekends restful and something to look forward to.</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For students affected by trauma, the opposite may be true as they become fully immersed in traumatic events and unhealthy relationships.</a:t>
            </a:r>
          </a:p>
          <a:p>
            <a:pPr marL="186262" indent="-216740">
              <a:spcBef>
                <a:spcPts val="0"/>
              </a:spcBef>
              <a:buClr>
                <a:schemeClr val="accent2"/>
              </a:buClr>
              <a:buSzPct val="86666"/>
              <a:buNone/>
            </a:pPr>
            <a:r>
              <a:rPr lang="en" sz="2400" u="sng" dirty="0">
                <a:solidFill>
                  <a:schemeClr val="dk1"/>
                </a:solidFill>
                <a:latin typeface="Acme"/>
                <a:ea typeface="Acme"/>
                <a:cs typeface="Acme"/>
                <a:sym typeface="Acme"/>
              </a:rPr>
              <a:t>The Monday Morning Return</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Many of us can return to school well rested and ready for the challenges ahead.</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For students affected by trauma, they arrive tired and reverberating from chaos.</a:t>
            </a:r>
          </a:p>
          <a:p>
            <a:pPr marL="186262" indent="-216740">
              <a:spcBef>
                <a:spcPts val="0"/>
              </a:spcBef>
              <a:buClr>
                <a:schemeClr val="accent2"/>
              </a:buClr>
              <a:buSzPct val="86666"/>
              <a:buNone/>
            </a:pPr>
            <a:r>
              <a:rPr lang="en" sz="2400" u="sng" dirty="0">
                <a:solidFill>
                  <a:schemeClr val="dk1"/>
                </a:solidFill>
                <a:latin typeface="Acme"/>
                <a:ea typeface="Acme"/>
                <a:cs typeface="Acme"/>
                <a:sym typeface="Acme"/>
              </a:rPr>
              <a:t>The Plan</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Structure and predictability</a:t>
            </a:r>
          </a:p>
          <a:p>
            <a:pPr marL="186262" indent="-216740">
              <a:spcBef>
                <a:spcPts val="0"/>
              </a:spcBef>
              <a:buClr>
                <a:schemeClr val="accent2"/>
              </a:buClr>
              <a:buSzPct val="86666"/>
              <a:buNone/>
            </a:pPr>
            <a:r>
              <a:rPr lang="en" sz="2400" dirty="0">
                <a:solidFill>
                  <a:schemeClr val="dk1"/>
                </a:solidFill>
                <a:latin typeface="Acme"/>
                <a:ea typeface="Acme"/>
                <a:cs typeface="Acme"/>
                <a:sym typeface="Acme"/>
              </a:rPr>
              <a:t>Hold a brief class meeting</a:t>
            </a:r>
          </a:p>
          <a:p>
            <a:pPr marL="101597" indent="-132075">
              <a:spcBef>
                <a:spcPts val="0"/>
              </a:spcBef>
              <a:buClr>
                <a:schemeClr val="accent2"/>
              </a:buClr>
              <a:buSzPct val="86666"/>
              <a:buNone/>
            </a:pPr>
            <a:endParaRPr sz="2400" dirty="0">
              <a:solidFill>
                <a:schemeClr val="dk1"/>
              </a:solidFill>
              <a:latin typeface="Acme"/>
              <a:ea typeface="Acme"/>
              <a:cs typeface="Acme"/>
              <a:sym typeface="Acme"/>
            </a:endParaRPr>
          </a:p>
        </p:txBody>
      </p:sp>
      <p:pic>
        <p:nvPicPr>
          <p:cNvPr id="646" name="Shape 646"/>
          <p:cNvPicPr preferRelativeResize="0"/>
          <p:nvPr/>
        </p:nvPicPr>
        <p:blipFill rotWithShape="1">
          <a:blip r:embed="rId3">
            <a:alphaModFix/>
          </a:blip>
          <a:srcRect/>
          <a:stretch/>
        </p:blipFill>
        <p:spPr>
          <a:xfrm>
            <a:off x="9017634" y="116567"/>
            <a:ext cx="2957599" cy="1891647"/>
          </a:xfrm>
          <a:prstGeom prst="rect">
            <a:avLst/>
          </a:prstGeom>
          <a:noFill/>
          <a:ln>
            <a:noFill/>
          </a:ln>
        </p:spPr>
      </p:pic>
    </p:spTree>
    <p:extLst>
      <p:ext uri="{BB962C8B-B14F-4D97-AF65-F5344CB8AC3E}">
        <p14:creationId xmlns:p14="http://schemas.microsoft.com/office/powerpoint/2010/main" val="238389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not paying att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378" y="457199"/>
            <a:ext cx="6510338"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4107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1066815" y="1549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dirty="0" smtClean="0">
                <a:solidFill>
                  <a:srgbClr val="000000"/>
                </a:solidFill>
                <a:latin typeface="Bad Script"/>
                <a:ea typeface="Bad Script"/>
                <a:cs typeface="Bad Script"/>
                <a:sym typeface="Bad Script"/>
              </a:rPr>
              <a:t> “I Notice” Build </a:t>
            </a:r>
            <a:r>
              <a:rPr lang="en" sz="4800" b="1" dirty="0">
                <a:solidFill>
                  <a:srgbClr val="000000"/>
                </a:solidFill>
                <a:latin typeface="Bad Script"/>
                <a:ea typeface="Bad Script"/>
                <a:cs typeface="Bad Script"/>
                <a:sym typeface="Bad Script"/>
              </a:rPr>
              <a:t>It Up</a:t>
            </a:r>
          </a:p>
        </p:txBody>
      </p:sp>
      <p:sp>
        <p:nvSpPr>
          <p:cNvPr id="652" name="Shape 652"/>
          <p:cNvSpPr txBox="1">
            <a:spLocks noGrp="1"/>
          </p:cNvSpPr>
          <p:nvPr>
            <p:ph type="body" idx="4294967295"/>
          </p:nvPr>
        </p:nvSpPr>
        <p:spPr>
          <a:xfrm>
            <a:off x="411967" y="1440201"/>
            <a:ext cx="4754800" cy="51044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Encouragement</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Appreciation circles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Have lunch </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Write post-it notes/affirmation</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Say hello (always use  name)</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Let them teach you and class about one of their interests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Positive feedback</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Talk to them privately about behavior</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Visit with them outside of class time</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Be compassionate</a:t>
            </a:r>
          </a:p>
        </p:txBody>
      </p:sp>
      <p:pic>
        <p:nvPicPr>
          <p:cNvPr id="653" name="Shape 653"/>
          <p:cNvPicPr preferRelativeResize="0"/>
          <p:nvPr/>
        </p:nvPicPr>
        <p:blipFill rotWithShape="1">
          <a:blip r:embed="rId3">
            <a:alphaModFix/>
          </a:blip>
          <a:srcRect/>
          <a:stretch/>
        </p:blipFill>
        <p:spPr>
          <a:xfrm>
            <a:off x="4677200" y="2528067"/>
            <a:ext cx="2834952" cy="2569636"/>
          </a:xfrm>
          <a:prstGeom prst="rect">
            <a:avLst/>
          </a:prstGeom>
          <a:noFill/>
          <a:ln>
            <a:noFill/>
          </a:ln>
        </p:spPr>
      </p:pic>
      <p:sp>
        <p:nvSpPr>
          <p:cNvPr id="654" name="Shape 654"/>
          <p:cNvSpPr txBox="1">
            <a:spLocks noGrp="1"/>
          </p:cNvSpPr>
          <p:nvPr>
            <p:ph type="body" idx="4294967295"/>
          </p:nvPr>
        </p:nvSpPr>
        <p:spPr>
          <a:xfrm>
            <a:off x="7206567" y="1440201"/>
            <a:ext cx="4754800" cy="49560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Quick gestures of friendliness/random acts of kindness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Provide suggestion boxes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Tell them they are missed when absent</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Be understanding of need for space</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Involve them in day-to-day operations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Personal interest inventory</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Workspace permits individuality</a:t>
            </a:r>
          </a:p>
        </p:txBody>
      </p:sp>
    </p:spTree>
    <p:extLst>
      <p:ext uri="{BB962C8B-B14F-4D97-AF65-F5344CB8AC3E}">
        <p14:creationId xmlns:p14="http://schemas.microsoft.com/office/powerpoint/2010/main" val="706068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206965" y="98901"/>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chemeClr val="dk1"/>
              </a:buClr>
              <a:buSzPct val="30554"/>
            </a:pPr>
            <a:r>
              <a:rPr lang="en" sz="4800" b="1" dirty="0" smtClean="0">
                <a:solidFill>
                  <a:schemeClr val="dk1"/>
                </a:solidFill>
                <a:latin typeface="Bad Script"/>
                <a:ea typeface="Bad Script"/>
                <a:cs typeface="Bad Script"/>
                <a:sym typeface="Bad Script"/>
              </a:rPr>
              <a:t>“ I Notice”  </a:t>
            </a:r>
            <a:r>
              <a:rPr lang="en" sz="4800" b="1" dirty="0">
                <a:solidFill>
                  <a:schemeClr val="dk1"/>
                </a:solidFill>
                <a:latin typeface="Bad Script"/>
                <a:ea typeface="Bad Script"/>
                <a:cs typeface="Bad Script"/>
                <a:sym typeface="Bad Script"/>
              </a:rPr>
              <a:t>Build It Up</a:t>
            </a:r>
          </a:p>
        </p:txBody>
      </p:sp>
      <p:sp>
        <p:nvSpPr>
          <p:cNvPr id="660" name="Shape 660"/>
          <p:cNvSpPr txBox="1">
            <a:spLocks noGrp="1"/>
          </p:cNvSpPr>
          <p:nvPr>
            <p:ph type="body" idx="4294967295"/>
          </p:nvPr>
        </p:nvSpPr>
        <p:spPr>
          <a:xfrm>
            <a:off x="1066815" y="1863060"/>
            <a:ext cx="4754800" cy="39776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Daily check-in</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Badge of honor</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Two x ten strategy</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Advice sessions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‘Family’ meetings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Special things t-shirt</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Dialogue journals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Listening bear</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Student as co-teacher</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Scenario jar</a:t>
            </a:r>
          </a:p>
        </p:txBody>
      </p:sp>
      <p:sp>
        <p:nvSpPr>
          <p:cNvPr id="661" name="Shape 661"/>
          <p:cNvSpPr txBox="1">
            <a:spLocks noGrp="1"/>
          </p:cNvSpPr>
          <p:nvPr>
            <p:ph type="body" idx="4294967295"/>
          </p:nvPr>
        </p:nvSpPr>
        <p:spPr>
          <a:xfrm>
            <a:off x="6370391" y="1863060"/>
            <a:ext cx="4754800" cy="3977600"/>
          </a:xfrm>
          <a:prstGeom prst="rect">
            <a:avLst/>
          </a:prstGeom>
          <a:noFill/>
          <a:ln>
            <a:noFill/>
          </a:ln>
        </p:spPr>
        <p:txBody>
          <a:bodyPr vert="horz" wrap="square" lIns="91433" tIns="91433" rIns="91433" bIns="91433" rtlCol="0" anchor="t" anchorCtr="0">
            <a:noAutofit/>
          </a:bodyPr>
          <a:lstStyle/>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Survey to parents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Get to know parents/caregivers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Home visits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Play box</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Seeing with the heart</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Positive notes/phone calls home</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Calls after rough days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Morning check-in</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Random Questions</a:t>
            </a:r>
          </a:p>
          <a:p>
            <a:pPr marL="609585" indent="-457189">
              <a:spcBef>
                <a:spcPts val="0"/>
              </a:spcBef>
              <a:buClr>
                <a:schemeClr val="accent2"/>
              </a:buClr>
              <a:buSzPct val="100000"/>
              <a:buFont typeface="Acme"/>
              <a:buChar char="▪"/>
            </a:pPr>
            <a:r>
              <a:rPr lang="en" sz="2400">
                <a:solidFill>
                  <a:schemeClr val="dk1"/>
                </a:solidFill>
                <a:latin typeface="Acme"/>
                <a:ea typeface="Acme"/>
                <a:cs typeface="Acme"/>
                <a:sym typeface="Acme"/>
              </a:rPr>
              <a:t>What I learned from you</a:t>
            </a:r>
          </a:p>
        </p:txBody>
      </p:sp>
      <p:pic>
        <p:nvPicPr>
          <p:cNvPr id="662" name="Shape 662"/>
          <p:cNvPicPr preferRelativeResize="0"/>
          <p:nvPr/>
        </p:nvPicPr>
        <p:blipFill rotWithShape="1">
          <a:blip r:embed="rId3">
            <a:alphaModFix/>
          </a:blip>
          <a:srcRect/>
          <a:stretch/>
        </p:blipFill>
        <p:spPr>
          <a:xfrm>
            <a:off x="8949601" y="98901"/>
            <a:ext cx="3215396" cy="1927033"/>
          </a:xfrm>
          <a:prstGeom prst="rect">
            <a:avLst/>
          </a:prstGeom>
          <a:noFill/>
          <a:ln>
            <a:noFill/>
          </a:ln>
        </p:spPr>
      </p:pic>
    </p:spTree>
    <p:extLst>
      <p:ext uri="{BB962C8B-B14F-4D97-AF65-F5344CB8AC3E}">
        <p14:creationId xmlns:p14="http://schemas.microsoft.com/office/powerpoint/2010/main" val="3544436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Shape 680"/>
          <p:cNvPicPr preferRelativeResize="0"/>
          <p:nvPr/>
        </p:nvPicPr>
        <p:blipFill rotWithShape="1">
          <a:blip r:embed="rId3">
            <a:alphaModFix/>
          </a:blip>
          <a:srcRect/>
          <a:stretch/>
        </p:blipFill>
        <p:spPr>
          <a:xfrm>
            <a:off x="0" y="0"/>
            <a:ext cx="12067600" cy="6858000"/>
          </a:xfrm>
          <a:prstGeom prst="rect">
            <a:avLst/>
          </a:prstGeom>
          <a:noFill/>
          <a:ln>
            <a:noFill/>
          </a:ln>
        </p:spPr>
      </p:pic>
    </p:spTree>
    <p:extLst>
      <p:ext uri="{BB962C8B-B14F-4D97-AF65-F5344CB8AC3E}">
        <p14:creationId xmlns:p14="http://schemas.microsoft.com/office/powerpoint/2010/main" val="13095830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124172" algn="ctr">
              <a:spcBef>
                <a:spcPts val="0"/>
              </a:spcBef>
              <a:buClr>
                <a:srgbClr val="000000"/>
              </a:buClr>
              <a:buSzPct val="30555"/>
            </a:pPr>
            <a:r>
              <a:rPr lang="en" sz="6400" b="1">
                <a:solidFill>
                  <a:srgbClr val="000000"/>
                </a:solidFill>
                <a:latin typeface="Bad Script"/>
                <a:ea typeface="Bad Script"/>
                <a:cs typeface="Bad Script"/>
                <a:sym typeface="Bad Script"/>
              </a:rPr>
              <a:t>Natural</a:t>
            </a:r>
          </a:p>
        </p:txBody>
      </p:sp>
      <p:sp>
        <p:nvSpPr>
          <p:cNvPr id="744" name="Shape 744"/>
          <p:cNvSpPr txBox="1">
            <a:spLocks noGrp="1"/>
          </p:cNvSpPr>
          <p:nvPr>
            <p:ph type="body" idx="1"/>
          </p:nvPr>
        </p:nvSpPr>
        <p:spPr>
          <a:xfrm>
            <a:off x="1069848" y="2121408"/>
            <a:ext cx="10058400" cy="4050800"/>
          </a:xfrm>
          <a:prstGeom prst="rect">
            <a:avLst/>
          </a:prstGeom>
          <a:noFill/>
          <a:ln>
            <a:noFill/>
          </a:ln>
        </p:spPr>
        <p:txBody>
          <a:bodyPr vert="horz" wrap="square" lIns="91433" tIns="91433" rIns="91433" bIns="91433" rtlCol="0" anchor="t" anchorCtr="0">
            <a:noAutofit/>
          </a:bodyPr>
          <a:lstStyle/>
          <a:p>
            <a:pPr marL="0" indent="-176100">
              <a:spcBef>
                <a:spcPts val="0"/>
              </a:spcBef>
              <a:buClr>
                <a:schemeClr val="accent2"/>
              </a:buClr>
              <a:buSzPct val="86666"/>
              <a:buNone/>
            </a:pPr>
            <a:r>
              <a:rPr lang="en" sz="3200">
                <a:solidFill>
                  <a:schemeClr val="dk1"/>
                </a:solidFill>
                <a:latin typeface="Acme"/>
                <a:ea typeface="Acme"/>
                <a:cs typeface="Acme"/>
                <a:sym typeface="Acme"/>
              </a:rPr>
              <a:t> Our human nature</a:t>
            </a:r>
          </a:p>
          <a:p>
            <a:pPr marL="186262" indent="-231414">
              <a:spcBef>
                <a:spcPts val="0"/>
              </a:spcBef>
              <a:buClr>
                <a:schemeClr val="accent2"/>
              </a:buClr>
              <a:buSzPct val="86666"/>
              <a:buNone/>
            </a:pPr>
            <a:endParaRPr sz="2667" b="1" dirty="0">
              <a:solidFill>
                <a:schemeClr val="dk1"/>
              </a:solidFill>
              <a:latin typeface="Bad Script"/>
              <a:ea typeface="Bad Script"/>
              <a:cs typeface="Bad Script"/>
              <a:sym typeface="Bad Script"/>
            </a:endParaRPr>
          </a:p>
          <a:p>
            <a:pPr marL="101597" indent="-161425">
              <a:spcBef>
                <a:spcPts val="0"/>
              </a:spcBef>
              <a:buClr>
                <a:schemeClr val="accent2"/>
              </a:buClr>
              <a:buSzPct val="86666"/>
              <a:buNone/>
            </a:pPr>
            <a:r>
              <a:rPr lang="en" sz="2933" b="1">
                <a:solidFill>
                  <a:schemeClr val="dk1"/>
                </a:solidFill>
                <a:latin typeface="Bad Script"/>
                <a:ea typeface="Bad Script"/>
                <a:cs typeface="Bad Script"/>
                <a:sym typeface="Bad Script"/>
              </a:rPr>
              <a:t>Innate life force and enthusiasm to </a:t>
            </a:r>
          </a:p>
          <a:p>
            <a:pPr marL="101597" indent="-161425">
              <a:spcBef>
                <a:spcPts val="0"/>
              </a:spcBef>
              <a:buClr>
                <a:schemeClr val="accent2"/>
              </a:buClr>
              <a:buSzPct val="86666"/>
              <a:buNone/>
            </a:pPr>
            <a:r>
              <a:rPr lang="en" sz="2933" b="1">
                <a:solidFill>
                  <a:schemeClr val="dk1"/>
                </a:solidFill>
                <a:latin typeface="Bad Script"/>
                <a:ea typeface="Bad Script"/>
                <a:cs typeface="Bad Script"/>
                <a:sym typeface="Bad Script"/>
              </a:rPr>
              <a:t>        experiencewhat life is about</a:t>
            </a:r>
          </a:p>
          <a:p>
            <a:pPr marL="0" indent="-161425">
              <a:spcBef>
                <a:spcPts val="0"/>
              </a:spcBef>
              <a:buClr>
                <a:schemeClr val="accent2"/>
              </a:buClr>
              <a:buSzPct val="86666"/>
              <a:buNone/>
            </a:pPr>
            <a:endParaRPr sz="2933" dirty="0">
              <a:solidFill>
                <a:schemeClr val="dk1"/>
              </a:solidFill>
              <a:latin typeface="Acme"/>
              <a:ea typeface="Acme"/>
              <a:cs typeface="Acme"/>
              <a:sym typeface="Acme"/>
            </a:endParaRPr>
          </a:p>
          <a:p>
            <a:pPr marL="0" indent="-161425">
              <a:spcBef>
                <a:spcPts val="0"/>
              </a:spcBef>
              <a:buClr>
                <a:schemeClr val="accent2"/>
              </a:buClr>
              <a:buSzPct val="86666"/>
              <a:buNone/>
            </a:pPr>
            <a:r>
              <a:rPr lang="en" sz="2933">
                <a:solidFill>
                  <a:schemeClr val="dk1"/>
                </a:solidFill>
                <a:latin typeface="Acme"/>
                <a:ea typeface="Acme"/>
                <a:cs typeface="Acme"/>
                <a:sym typeface="Acme"/>
              </a:rPr>
              <a:t>Protects us and causes us to play and learn and explore our world</a:t>
            </a:r>
          </a:p>
          <a:p>
            <a:pPr marL="186262" indent="-194727">
              <a:spcBef>
                <a:spcPts val="0"/>
              </a:spcBef>
              <a:buClr>
                <a:schemeClr val="accent2"/>
              </a:buClr>
              <a:buSzPct val="86666"/>
              <a:buNone/>
            </a:pPr>
            <a:endParaRPr sz="2000" dirty="0">
              <a:solidFill>
                <a:schemeClr val="dk1"/>
              </a:solidFill>
              <a:latin typeface="Bookman Old Style"/>
              <a:ea typeface="Bookman Old Style"/>
              <a:cs typeface="Bookman Old Style"/>
              <a:sym typeface="Bookman Old Style"/>
            </a:endParaRPr>
          </a:p>
        </p:txBody>
      </p:sp>
      <p:pic>
        <p:nvPicPr>
          <p:cNvPr id="745" name="Shape 745"/>
          <p:cNvPicPr preferRelativeResize="0"/>
          <p:nvPr/>
        </p:nvPicPr>
        <p:blipFill rotWithShape="1">
          <a:blip r:embed="rId3">
            <a:alphaModFix/>
          </a:blip>
          <a:srcRect/>
          <a:stretch/>
        </p:blipFill>
        <p:spPr>
          <a:xfrm>
            <a:off x="8065008" y="484632"/>
            <a:ext cx="3548932" cy="3502152"/>
          </a:xfrm>
          <a:prstGeom prst="rect">
            <a:avLst/>
          </a:prstGeom>
          <a:noFill/>
          <a:ln>
            <a:noFill/>
          </a:ln>
        </p:spPr>
      </p:pic>
    </p:spTree>
    <p:extLst>
      <p:ext uri="{BB962C8B-B14F-4D97-AF65-F5344CB8AC3E}">
        <p14:creationId xmlns:p14="http://schemas.microsoft.com/office/powerpoint/2010/main" val="2917356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124172" algn="ctr">
              <a:spcBef>
                <a:spcPts val="0"/>
              </a:spcBef>
              <a:buClr>
                <a:srgbClr val="000000"/>
              </a:buClr>
              <a:buSzPct val="30555"/>
            </a:pPr>
            <a:r>
              <a:rPr lang="en" sz="6400" b="1">
                <a:solidFill>
                  <a:srgbClr val="000000"/>
                </a:solidFill>
                <a:latin typeface="Bad Script"/>
                <a:ea typeface="Bad Script"/>
                <a:cs typeface="Bad Script"/>
                <a:sym typeface="Bad Script"/>
              </a:rPr>
              <a:t>Adapted</a:t>
            </a:r>
          </a:p>
        </p:txBody>
      </p:sp>
      <p:sp>
        <p:nvSpPr>
          <p:cNvPr id="751" name="Shape 751"/>
          <p:cNvSpPr txBox="1">
            <a:spLocks noGrp="1"/>
          </p:cNvSpPr>
          <p:nvPr>
            <p:ph type="body" idx="1"/>
          </p:nvPr>
        </p:nvSpPr>
        <p:spPr>
          <a:xfrm>
            <a:off x="1069848" y="2121408"/>
            <a:ext cx="10058400" cy="4050800"/>
          </a:xfrm>
          <a:prstGeom prst="rect">
            <a:avLst/>
          </a:prstGeom>
          <a:noFill/>
          <a:ln>
            <a:noFill/>
          </a:ln>
        </p:spPr>
        <p:txBody>
          <a:bodyPr vert="horz" wrap="square" lIns="91433" tIns="91433" rIns="91433" bIns="91433" rtlCol="0" anchor="t" anchorCtr="0">
            <a:noAutofit/>
          </a:bodyPr>
          <a:lstStyle/>
          <a:p>
            <a:pPr marL="186262" indent="-216740">
              <a:spcBef>
                <a:spcPts val="0"/>
              </a:spcBef>
              <a:buClr>
                <a:schemeClr val="accent2"/>
              </a:buClr>
              <a:buSzPct val="86666"/>
              <a:buNone/>
            </a:pPr>
            <a:endParaRPr sz="2400" dirty="0">
              <a:solidFill>
                <a:schemeClr val="dk1"/>
              </a:solidFill>
              <a:latin typeface="Acme"/>
              <a:ea typeface="Acme"/>
              <a:cs typeface="Acme"/>
              <a:sym typeface="Acme"/>
            </a:endParaRPr>
          </a:p>
          <a:p>
            <a:pPr marL="0" indent="-220125">
              <a:spcBef>
                <a:spcPts val="0"/>
              </a:spcBef>
              <a:buClr>
                <a:schemeClr val="accent2"/>
              </a:buClr>
              <a:buSzPct val="86666"/>
              <a:buNone/>
            </a:pPr>
            <a:r>
              <a:rPr lang="en" sz="4000" b="1">
                <a:solidFill>
                  <a:schemeClr val="dk1"/>
                </a:solidFill>
                <a:latin typeface="Bad Script"/>
                <a:ea typeface="Bad Script"/>
                <a:cs typeface="Bad Script"/>
                <a:sym typeface="Bad Script"/>
              </a:rPr>
              <a:t>“Trial by Fire” </a:t>
            </a:r>
            <a:r>
              <a:rPr lang="en" sz="2400">
                <a:solidFill>
                  <a:schemeClr val="dk1"/>
                </a:solidFill>
                <a:latin typeface="Acme"/>
                <a:ea typeface="Acme"/>
                <a:cs typeface="Acme"/>
                <a:sym typeface="Acme"/>
              </a:rPr>
              <a:t>-</a:t>
            </a:r>
          </a:p>
          <a:p>
            <a:pPr marL="186262" indent="-216740">
              <a:spcBef>
                <a:spcPts val="0"/>
              </a:spcBef>
              <a:buClr>
                <a:schemeClr val="accent2"/>
              </a:buClr>
              <a:buSzPct val="86666"/>
              <a:buNone/>
            </a:pPr>
            <a:endParaRPr sz="2400" dirty="0">
              <a:solidFill>
                <a:schemeClr val="dk1"/>
              </a:solidFill>
              <a:latin typeface="Acme"/>
              <a:ea typeface="Acme"/>
              <a:cs typeface="Acme"/>
              <a:sym typeface="Acme"/>
            </a:endParaRPr>
          </a:p>
          <a:p>
            <a:pPr marL="186262" indent="-216740">
              <a:lnSpc>
                <a:spcPct val="100000"/>
              </a:lnSpc>
              <a:spcBef>
                <a:spcPts val="0"/>
              </a:spcBef>
              <a:buClr>
                <a:schemeClr val="accent2"/>
              </a:buClr>
              <a:buSzPct val="86666"/>
              <a:buNone/>
            </a:pPr>
            <a:r>
              <a:rPr lang="en" sz="2400">
                <a:solidFill>
                  <a:schemeClr val="dk1"/>
                </a:solidFill>
                <a:latin typeface="Acme"/>
                <a:ea typeface="Acme"/>
                <a:cs typeface="Acme"/>
                <a:sym typeface="Acme"/>
              </a:rPr>
              <a:t>“When the going gets tough, </a:t>
            </a:r>
          </a:p>
          <a:p>
            <a:pPr marL="186262" indent="-216740">
              <a:lnSpc>
                <a:spcPct val="100000"/>
              </a:lnSpc>
              <a:spcBef>
                <a:spcPts val="0"/>
              </a:spcBef>
              <a:buClr>
                <a:schemeClr val="accent2"/>
              </a:buClr>
              <a:buSzPct val="86666"/>
              <a:buNone/>
            </a:pPr>
            <a:r>
              <a:rPr lang="en" sz="2400">
                <a:solidFill>
                  <a:schemeClr val="dk1"/>
                </a:solidFill>
                <a:latin typeface="Acme"/>
                <a:ea typeface="Acme"/>
                <a:cs typeface="Acme"/>
                <a:sym typeface="Acme"/>
              </a:rPr>
              <a:t>               the tough get going”</a:t>
            </a:r>
          </a:p>
          <a:p>
            <a:pPr marL="186262" indent="-194727">
              <a:spcBef>
                <a:spcPts val="0"/>
              </a:spcBef>
              <a:buClr>
                <a:schemeClr val="accent2"/>
              </a:buClr>
              <a:buSzPct val="86666"/>
              <a:buNone/>
            </a:pPr>
            <a:endParaRPr sz="2000" dirty="0">
              <a:solidFill>
                <a:schemeClr val="dk1"/>
              </a:solidFill>
              <a:latin typeface="Bookman Old Style"/>
              <a:ea typeface="Bookman Old Style"/>
              <a:cs typeface="Bookman Old Style"/>
              <a:sym typeface="Bookman Old Style"/>
            </a:endParaRPr>
          </a:p>
          <a:p>
            <a:pPr marL="186262" indent="-194727">
              <a:spcBef>
                <a:spcPts val="0"/>
              </a:spcBef>
              <a:buClr>
                <a:schemeClr val="accent2"/>
              </a:buClr>
              <a:buSzPct val="86666"/>
              <a:buNone/>
            </a:pPr>
            <a:r>
              <a:rPr lang="en" sz="2000">
                <a:solidFill>
                  <a:schemeClr val="dk1"/>
                </a:solidFill>
                <a:latin typeface="Bookman Old Style"/>
                <a:ea typeface="Bookman Old Style"/>
                <a:cs typeface="Bookman Old Style"/>
                <a:sym typeface="Bookman Old Style"/>
              </a:rPr>
              <a:t> </a:t>
            </a:r>
          </a:p>
          <a:p>
            <a:pPr marL="186262" indent="-194727">
              <a:spcBef>
                <a:spcPts val="0"/>
              </a:spcBef>
              <a:buClr>
                <a:schemeClr val="accent2"/>
              </a:buClr>
              <a:buSzPct val="86666"/>
              <a:buNone/>
            </a:pPr>
            <a:endParaRPr sz="2000" dirty="0">
              <a:solidFill>
                <a:schemeClr val="dk1"/>
              </a:solidFill>
              <a:latin typeface="Bookman Old Style"/>
              <a:ea typeface="Bookman Old Style"/>
              <a:cs typeface="Bookman Old Style"/>
              <a:sym typeface="Bookman Old Style"/>
            </a:endParaRPr>
          </a:p>
        </p:txBody>
      </p:sp>
      <p:pic>
        <p:nvPicPr>
          <p:cNvPr id="752" name="Shape 752"/>
          <p:cNvPicPr preferRelativeResize="0"/>
          <p:nvPr/>
        </p:nvPicPr>
        <p:blipFill rotWithShape="1">
          <a:blip r:embed="rId3">
            <a:alphaModFix/>
          </a:blip>
          <a:srcRect/>
          <a:stretch/>
        </p:blipFill>
        <p:spPr>
          <a:xfrm>
            <a:off x="6339601" y="2209067"/>
            <a:ext cx="4909033" cy="4413715"/>
          </a:xfrm>
          <a:prstGeom prst="rect">
            <a:avLst/>
          </a:prstGeom>
          <a:noFill/>
          <a:ln>
            <a:noFill/>
          </a:ln>
        </p:spPr>
      </p:pic>
    </p:spTree>
    <p:extLst>
      <p:ext uri="{BB962C8B-B14F-4D97-AF65-F5344CB8AC3E}">
        <p14:creationId xmlns:p14="http://schemas.microsoft.com/office/powerpoint/2010/main" val="31420656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3" name="Shape 803"/>
          <p:cNvSpPr txBox="1">
            <a:spLocks noGrp="1"/>
          </p:cNvSpPr>
          <p:nvPr>
            <p:ph type="body" idx="1"/>
          </p:nvPr>
        </p:nvSpPr>
        <p:spPr>
          <a:xfrm>
            <a:off x="1069833" y="1665033"/>
            <a:ext cx="10058400" cy="4880000"/>
          </a:xfrm>
          <a:prstGeom prst="rect">
            <a:avLst/>
          </a:prstGeom>
          <a:noFill/>
          <a:ln>
            <a:noFill/>
          </a:ln>
        </p:spPr>
        <p:txBody>
          <a:bodyPr vert="horz" wrap="square" lIns="91433" tIns="91433" rIns="91433" bIns="91433" rtlCol="0" anchor="t" anchorCtr="0">
            <a:noAutofit/>
          </a:bodyPr>
          <a:lstStyle/>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Confidence</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Character</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Competence</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Contribution</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Coping</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Control</a:t>
            </a:r>
          </a:p>
          <a:p>
            <a:pPr marL="541022" indent="-571500">
              <a:spcBef>
                <a:spcPts val="0"/>
              </a:spcBef>
              <a:buClr>
                <a:schemeClr val="accent2"/>
              </a:buClr>
              <a:buSzPct val="86666"/>
            </a:pPr>
            <a:r>
              <a:rPr lang="en" sz="4400" b="1" dirty="0" smtClean="0">
                <a:solidFill>
                  <a:schemeClr val="dk1"/>
                </a:solidFill>
                <a:latin typeface="Acme"/>
                <a:ea typeface="Acme"/>
                <a:cs typeface="Acme"/>
                <a:sym typeface="Acme"/>
              </a:rPr>
              <a:t>Connection</a:t>
            </a:r>
          </a:p>
          <a:p>
            <a:pPr marL="186262" indent="-216740">
              <a:spcBef>
                <a:spcPts val="0"/>
              </a:spcBef>
              <a:buClr>
                <a:schemeClr val="accent2"/>
              </a:buClr>
              <a:buSzPct val="86666"/>
              <a:buNone/>
            </a:pPr>
            <a:endParaRPr lang="en" sz="2400" dirty="0" smtClean="0">
              <a:solidFill>
                <a:schemeClr val="dk1"/>
              </a:solidFill>
              <a:latin typeface="Acme"/>
              <a:ea typeface="Acme"/>
              <a:cs typeface="Acme"/>
              <a:sym typeface="Acme"/>
            </a:endParaRPr>
          </a:p>
          <a:p>
            <a:pPr marL="186262" indent="-216740">
              <a:spcBef>
                <a:spcPts val="0"/>
              </a:spcBef>
              <a:buClr>
                <a:schemeClr val="accent2"/>
              </a:buClr>
              <a:buSzPct val="86666"/>
              <a:buNone/>
            </a:pPr>
            <a:endParaRPr lang="en" sz="2400" dirty="0" smtClean="0">
              <a:solidFill>
                <a:schemeClr val="dk1"/>
              </a:solidFill>
              <a:latin typeface="Acme"/>
              <a:ea typeface="Acme"/>
              <a:cs typeface="Acme"/>
              <a:sym typeface="Acme"/>
            </a:endParaRPr>
          </a:p>
          <a:p>
            <a:pPr marL="186262" indent="-216740">
              <a:spcBef>
                <a:spcPts val="0"/>
              </a:spcBef>
              <a:buClr>
                <a:schemeClr val="accent2"/>
              </a:buClr>
              <a:buSzPct val="86666"/>
              <a:buNone/>
            </a:pPr>
            <a:endParaRPr lang="en" sz="2400" dirty="0">
              <a:solidFill>
                <a:schemeClr val="dk1"/>
              </a:solidFill>
              <a:latin typeface="Acme"/>
              <a:ea typeface="Acme"/>
              <a:cs typeface="Acme"/>
              <a:sym typeface="Acme"/>
            </a:endParaRPr>
          </a:p>
        </p:txBody>
      </p:sp>
      <p:sp>
        <p:nvSpPr>
          <p:cNvPr id="3" name="Rectangle 2"/>
          <p:cNvSpPr/>
          <p:nvPr/>
        </p:nvSpPr>
        <p:spPr>
          <a:xfrm>
            <a:off x="1981200" y="805934"/>
            <a:ext cx="7137400" cy="830997"/>
          </a:xfrm>
          <a:prstGeom prst="rect">
            <a:avLst/>
          </a:prstGeom>
        </p:spPr>
        <p:txBody>
          <a:bodyPr wrap="square">
            <a:spAutoFit/>
          </a:bodyPr>
          <a:lstStyle/>
          <a:p>
            <a:r>
              <a:rPr lang="en" sz="4800" b="1" dirty="0">
                <a:solidFill>
                  <a:srgbClr val="000000"/>
                </a:solidFill>
                <a:latin typeface="Baskerville Old Face" panose="02020602080505020303" pitchFamily="18" charset="0"/>
                <a:ea typeface="Bad Script"/>
                <a:cs typeface="Bad Script"/>
                <a:sym typeface="Bad Script"/>
              </a:rPr>
              <a:t>7 “C”s of Resilience</a:t>
            </a:r>
            <a:endParaRPr lang="en-US" sz="4800" dirty="0">
              <a:latin typeface="Baskerville Old Face" panose="02020602080505020303" pitchFamily="18" charset="0"/>
            </a:endParaRPr>
          </a:p>
        </p:txBody>
      </p:sp>
      <p:pic>
        <p:nvPicPr>
          <p:cNvPr id="6" name="Picture 5"/>
          <p:cNvPicPr>
            <a:picLocks noChangeAspect="1"/>
          </p:cNvPicPr>
          <p:nvPr/>
        </p:nvPicPr>
        <p:blipFill>
          <a:blip r:embed="rId3"/>
          <a:stretch>
            <a:fillRect/>
          </a:stretch>
        </p:blipFill>
        <p:spPr>
          <a:xfrm>
            <a:off x="7239000" y="805935"/>
            <a:ext cx="4673600" cy="5739098"/>
          </a:xfrm>
          <a:prstGeom prst="rect">
            <a:avLst/>
          </a:prstGeom>
        </p:spPr>
      </p:pic>
    </p:spTree>
    <p:extLst>
      <p:ext uri="{BB962C8B-B14F-4D97-AF65-F5344CB8AC3E}">
        <p14:creationId xmlns:p14="http://schemas.microsoft.com/office/powerpoint/2010/main" val="16787340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00" y="723900"/>
            <a:ext cx="10769600" cy="4154984"/>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Nurturing Positive </a:t>
            </a:r>
            <a:r>
              <a:rPr lang="en-US" sz="4400" dirty="0"/>
              <a:t>R</a:t>
            </a:r>
            <a:r>
              <a:rPr lang="en-US" sz="4400" dirty="0" smtClean="0"/>
              <a:t>elationships</a:t>
            </a:r>
          </a:p>
          <a:p>
            <a:pPr marL="571500" indent="-571500">
              <a:buFont typeface="Arial" panose="020B0604020202020204" pitchFamily="34" charset="0"/>
              <a:buChar char="•"/>
            </a:pPr>
            <a:r>
              <a:rPr lang="en-US" sz="4400" dirty="0" smtClean="0"/>
              <a:t>Knowledge of Parenting and Child Development</a:t>
            </a:r>
          </a:p>
          <a:p>
            <a:pPr marL="571500" indent="-571500">
              <a:buFont typeface="Arial" panose="020B0604020202020204" pitchFamily="34" charset="0"/>
              <a:buChar char="•"/>
            </a:pPr>
            <a:r>
              <a:rPr lang="en-US" sz="4400" dirty="0" smtClean="0"/>
              <a:t>Parental Resilience</a:t>
            </a:r>
          </a:p>
          <a:p>
            <a:pPr marL="571500" indent="-571500">
              <a:buFont typeface="Arial" panose="020B0604020202020204" pitchFamily="34" charset="0"/>
              <a:buChar char="•"/>
            </a:pPr>
            <a:r>
              <a:rPr lang="en-US" sz="4400" dirty="0" smtClean="0"/>
              <a:t>Social Connections</a:t>
            </a:r>
          </a:p>
          <a:p>
            <a:pPr marL="571500" indent="-571500">
              <a:buFont typeface="Arial" panose="020B0604020202020204" pitchFamily="34" charset="0"/>
              <a:buChar char="•"/>
            </a:pPr>
            <a:r>
              <a:rPr lang="en-US" sz="4400" dirty="0" smtClean="0"/>
              <a:t>Concrete Supports in Time of Need</a:t>
            </a:r>
            <a:endParaRPr lang="en-US" sz="4400" dirty="0"/>
          </a:p>
        </p:txBody>
      </p:sp>
      <p:pic>
        <p:nvPicPr>
          <p:cNvPr id="6" name="Picture 5"/>
          <p:cNvPicPr>
            <a:picLocks noChangeAspect="1"/>
          </p:cNvPicPr>
          <p:nvPr/>
        </p:nvPicPr>
        <p:blipFill>
          <a:blip r:embed="rId3"/>
          <a:stretch>
            <a:fillRect/>
          </a:stretch>
        </p:blipFill>
        <p:spPr>
          <a:xfrm>
            <a:off x="6694487" y="2057400"/>
            <a:ext cx="4481513" cy="2108200"/>
          </a:xfrm>
          <a:prstGeom prst="rect">
            <a:avLst/>
          </a:prstGeom>
        </p:spPr>
      </p:pic>
    </p:spTree>
    <p:extLst>
      <p:ext uri="{BB962C8B-B14F-4D97-AF65-F5344CB8AC3E}">
        <p14:creationId xmlns:p14="http://schemas.microsoft.com/office/powerpoint/2010/main" val="1915885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body" idx="1"/>
          </p:nvPr>
        </p:nvSpPr>
        <p:spPr>
          <a:xfrm>
            <a:off x="1069833" y="4414733"/>
            <a:ext cx="10058400" cy="1757200"/>
          </a:xfrm>
          <a:prstGeom prst="rect">
            <a:avLst/>
          </a:prstGeom>
          <a:noFill/>
          <a:ln>
            <a:noFill/>
          </a:ln>
        </p:spPr>
        <p:txBody>
          <a:bodyPr vert="horz" wrap="square" lIns="91433" tIns="91433" rIns="91433" bIns="91433" rtlCol="0" anchor="t" anchorCtr="0">
            <a:noAutofit/>
          </a:bodyPr>
          <a:lstStyle/>
          <a:p>
            <a:pPr marL="0" indent="-220125" algn="ctr">
              <a:spcBef>
                <a:spcPts val="0"/>
              </a:spcBef>
              <a:buClr>
                <a:schemeClr val="accent2"/>
              </a:buClr>
              <a:buSzPct val="86666"/>
              <a:buNone/>
            </a:pPr>
            <a:r>
              <a:rPr lang="en" sz="4000" b="1" i="1" dirty="0">
                <a:solidFill>
                  <a:srgbClr val="0000FF"/>
                </a:solidFill>
                <a:latin typeface="Comic Sans MS"/>
                <a:ea typeface="Comic Sans MS"/>
                <a:cs typeface="Comic Sans MS"/>
                <a:sym typeface="Comic Sans MS"/>
              </a:rPr>
              <a:t>Children need to know that there is an adult in their life who believes in them and loves them unconditionally</a:t>
            </a:r>
          </a:p>
          <a:p>
            <a:pPr marL="186262" indent="-194727">
              <a:spcBef>
                <a:spcPts val="0"/>
              </a:spcBef>
              <a:buClr>
                <a:schemeClr val="accent2"/>
              </a:buClr>
              <a:buSzPct val="86666"/>
              <a:buNone/>
            </a:pPr>
            <a:endParaRPr sz="2000" dirty="0">
              <a:solidFill>
                <a:schemeClr val="dk1"/>
              </a:solidFill>
              <a:latin typeface="Bookman Old Style"/>
              <a:ea typeface="Bookman Old Style"/>
              <a:cs typeface="Bookman Old Style"/>
              <a:sym typeface="Bookman Old Style"/>
            </a:endParaRPr>
          </a:p>
          <a:p>
            <a:pPr marL="186262" indent="-304790">
              <a:spcBef>
                <a:spcPts val="0"/>
              </a:spcBef>
              <a:buClr>
                <a:schemeClr val="accent2"/>
              </a:buClr>
              <a:buSzPct val="86666"/>
              <a:buNone/>
            </a:pPr>
            <a:endParaRPr sz="4000" dirty="0">
              <a:solidFill>
                <a:schemeClr val="dk1"/>
              </a:solidFill>
              <a:latin typeface="Bookman Old Style"/>
              <a:ea typeface="Bookman Old Style"/>
              <a:cs typeface="Bookman Old Style"/>
              <a:sym typeface="Bookman Old Style"/>
            </a:endParaRPr>
          </a:p>
        </p:txBody>
      </p:sp>
      <p:pic>
        <p:nvPicPr>
          <p:cNvPr id="935" name="Shape 935"/>
          <p:cNvPicPr preferRelativeResize="0"/>
          <p:nvPr/>
        </p:nvPicPr>
        <p:blipFill rotWithShape="1">
          <a:blip r:embed="rId3">
            <a:alphaModFix/>
          </a:blip>
          <a:srcRect/>
          <a:stretch/>
        </p:blipFill>
        <p:spPr>
          <a:xfrm>
            <a:off x="4019118" y="169534"/>
            <a:ext cx="4138812" cy="4138813"/>
          </a:xfrm>
          <a:prstGeom prst="rect">
            <a:avLst/>
          </a:prstGeom>
          <a:noFill/>
          <a:ln>
            <a:noFill/>
          </a:ln>
        </p:spPr>
      </p:pic>
    </p:spTree>
    <p:extLst>
      <p:ext uri="{BB962C8B-B14F-4D97-AF65-F5344CB8AC3E}">
        <p14:creationId xmlns:p14="http://schemas.microsoft.com/office/powerpoint/2010/main" val="14431948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Shape 962"/>
          <p:cNvPicPr preferRelativeResize="0"/>
          <p:nvPr/>
        </p:nvPicPr>
        <p:blipFill rotWithShape="1">
          <a:blip r:embed="rId3">
            <a:alphaModFix/>
          </a:blip>
          <a:srcRect/>
          <a:stretch/>
        </p:blipFill>
        <p:spPr>
          <a:xfrm>
            <a:off x="2472613" y="0"/>
            <a:ext cx="7246775" cy="6858000"/>
          </a:xfrm>
          <a:prstGeom prst="rect">
            <a:avLst/>
          </a:prstGeom>
          <a:noFill/>
          <a:ln>
            <a:noFill/>
          </a:ln>
        </p:spPr>
      </p:pic>
      <p:sp>
        <p:nvSpPr>
          <p:cNvPr id="963" name="Shape 963"/>
          <p:cNvSpPr txBox="1"/>
          <p:nvPr/>
        </p:nvSpPr>
        <p:spPr>
          <a:xfrm>
            <a:off x="174225" y="2155100"/>
            <a:ext cx="2441600" cy="3000000"/>
          </a:xfrm>
          <a:prstGeom prst="rect">
            <a:avLst/>
          </a:prstGeom>
          <a:noFill/>
          <a:ln>
            <a:noFill/>
          </a:ln>
        </p:spPr>
        <p:txBody>
          <a:bodyPr wrap="square" lIns="91433" tIns="91433" rIns="91433" bIns="91433" anchor="ctr" anchorCtr="0">
            <a:noAutofit/>
          </a:bodyPr>
          <a:lstStyle/>
          <a:p>
            <a:pPr indent="-118530">
              <a:buClr>
                <a:srgbClr val="FFFFFF"/>
              </a:buClr>
              <a:buSzPct val="100000"/>
            </a:pPr>
            <a:r>
              <a:rPr lang="en" sz="1867">
                <a:solidFill>
                  <a:srgbClr val="FFFFFF"/>
                </a:solidFill>
                <a:latin typeface="Acme"/>
                <a:ea typeface="Acme"/>
                <a:cs typeface="Acme"/>
                <a:sym typeface="Acme"/>
              </a:rPr>
              <a:t>Virginia Satir is one of the key figures in the development of family therapy.  </a:t>
            </a:r>
          </a:p>
          <a:p>
            <a:pPr indent="-118530">
              <a:buClr>
                <a:srgbClr val="000000"/>
              </a:buClr>
            </a:pPr>
            <a:endParaRPr sz="1867" dirty="0">
              <a:solidFill>
                <a:srgbClr val="FFFFFF"/>
              </a:solidFill>
              <a:latin typeface="Acme"/>
              <a:ea typeface="Acme"/>
              <a:cs typeface="Acme"/>
              <a:sym typeface="Acme"/>
            </a:endParaRPr>
          </a:p>
          <a:p>
            <a:pPr indent="-118530">
              <a:buClr>
                <a:srgbClr val="000000"/>
              </a:buClr>
            </a:pPr>
            <a:endParaRPr sz="1867" dirty="0">
              <a:solidFill>
                <a:srgbClr val="FFFFFF"/>
              </a:solidFill>
              <a:latin typeface="Acme"/>
              <a:ea typeface="Acme"/>
              <a:cs typeface="Acme"/>
              <a:sym typeface="Acme"/>
            </a:endParaRPr>
          </a:p>
          <a:p>
            <a:pPr indent="-118530">
              <a:buClr>
                <a:srgbClr val="FFFFFF"/>
              </a:buClr>
              <a:buSzPct val="100000"/>
            </a:pPr>
            <a:r>
              <a:rPr lang="en" sz="1867">
                <a:solidFill>
                  <a:srgbClr val="FFFFFF"/>
                </a:solidFill>
                <a:latin typeface="Acme"/>
                <a:ea typeface="Acme"/>
                <a:cs typeface="Acme"/>
                <a:sym typeface="Acme"/>
              </a:rPr>
              <a:t>She believed that a healthy family life involved an open and reciprocal sharing of affection, feelings, and love.</a:t>
            </a:r>
            <a:r>
              <a:rPr lang="en" sz="1067">
                <a:solidFill>
                  <a:srgbClr val="FFFFFF"/>
                </a:solidFill>
                <a:latin typeface="Acme"/>
                <a:ea typeface="Acme"/>
                <a:cs typeface="Acme"/>
                <a:sym typeface="Acme"/>
              </a:rPr>
              <a:t> </a:t>
            </a:r>
          </a:p>
        </p:txBody>
      </p:sp>
      <p:sp>
        <p:nvSpPr>
          <p:cNvPr id="964" name="Shape 964"/>
          <p:cNvSpPr txBox="1"/>
          <p:nvPr/>
        </p:nvSpPr>
        <p:spPr>
          <a:xfrm>
            <a:off x="9917725" y="1929000"/>
            <a:ext cx="2441600" cy="3000000"/>
          </a:xfrm>
          <a:prstGeom prst="rect">
            <a:avLst/>
          </a:prstGeom>
          <a:noFill/>
          <a:ln>
            <a:noFill/>
          </a:ln>
        </p:spPr>
        <p:txBody>
          <a:bodyPr wrap="square" lIns="91433" tIns="91433" rIns="91433" bIns="91433" anchor="ctr" anchorCtr="0">
            <a:noAutofit/>
          </a:bodyPr>
          <a:lstStyle/>
          <a:p>
            <a:pPr indent="-118530">
              <a:buClr>
                <a:srgbClr val="FFFFFF"/>
              </a:buClr>
              <a:buSzPct val="100000"/>
            </a:pPr>
            <a:r>
              <a:rPr lang="en" sz="1867">
                <a:solidFill>
                  <a:srgbClr val="FFFFFF"/>
                </a:solidFill>
                <a:latin typeface="Acme"/>
                <a:ea typeface="Acme"/>
                <a:cs typeface="Acme"/>
                <a:sym typeface="Acme"/>
              </a:rPr>
              <a:t>Research shows that hugging (and also laughter) is extremely effective at healing sickness, disease, loneliness, depression, anxiety and stress.</a:t>
            </a:r>
          </a:p>
        </p:txBody>
      </p:sp>
    </p:spTree>
    <p:extLst>
      <p:ext uri="{BB962C8B-B14F-4D97-AF65-F5344CB8AC3E}">
        <p14:creationId xmlns:p14="http://schemas.microsoft.com/office/powerpoint/2010/main" val="12777868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6903"/>
            <a:ext cx="10396882" cy="705917"/>
          </a:xfrm>
        </p:spPr>
        <p:txBody>
          <a:bodyPr>
            <a:normAutofit fontScale="90000"/>
          </a:bodyPr>
          <a:lstStyle/>
          <a:p>
            <a:pPr algn="ctr"/>
            <a:r>
              <a:rPr lang="en-US" dirty="0" smtClean="0"/>
              <a:t>The why</a:t>
            </a:r>
            <a:endParaRPr lang="en-US" dirty="0"/>
          </a:p>
        </p:txBody>
      </p:sp>
      <p:pic>
        <p:nvPicPr>
          <p:cNvPr id="5" name="Michael Jr_ Know Your Why - from YouTube">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01445" y="1092820"/>
            <a:ext cx="10681238" cy="4282455"/>
          </a:xfrm>
        </p:spPr>
      </p:pic>
    </p:spTree>
    <p:extLst>
      <p:ext uri="{BB962C8B-B14F-4D97-AF65-F5344CB8AC3E}">
        <p14:creationId xmlns:p14="http://schemas.microsoft.com/office/powerpoint/2010/main" val="1488204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5625" y="228601"/>
            <a:ext cx="8510588" cy="1325563"/>
          </a:xfrm>
        </p:spPr>
        <p:txBody>
          <a:bodyPr/>
          <a:lstStyle/>
          <a:p>
            <a:pPr eaLnBrk="1" hangingPunct="1">
              <a:spcBef>
                <a:spcPct val="0"/>
              </a:spcBef>
              <a:spcAft>
                <a:spcPct val="0"/>
              </a:spcAft>
            </a:pPr>
            <a:r>
              <a:rPr lang="en-US" altLang="ko-KR" sz="3000" dirty="0">
                <a:ea typeface="Malgun Gothic" panose="020B0503020000020004" pitchFamily="34" charset="-127"/>
              </a:rPr>
              <a:t>Activity – Stress and Associated Feelings</a:t>
            </a:r>
            <a:endParaRPr lang="en-US" altLang="en-US" sz="3000" dirty="0"/>
          </a:p>
        </p:txBody>
      </p:sp>
      <p:sp>
        <p:nvSpPr>
          <p:cNvPr id="20482" name="Rectangle 3"/>
          <p:cNvSpPr>
            <a:spLocks noGrp="1" noChangeArrowheads="1"/>
          </p:cNvSpPr>
          <p:nvPr>
            <p:ph type="body" idx="1"/>
          </p:nvPr>
        </p:nvSpPr>
        <p:spPr>
          <a:xfrm>
            <a:off x="-144929" y="1292087"/>
            <a:ext cx="7132638" cy="4343298"/>
          </a:xfrm>
        </p:spPr>
        <p:txBody>
          <a:bodyPr rtlCol="0">
            <a:normAutofit lnSpcReduction="10000"/>
          </a:bodyPr>
          <a:lstStyle/>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Very Hot </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Very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Extremely stressed out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Need to get out of here now</a:t>
            </a:r>
          </a:p>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Hot</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Moderately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Stressed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Distracted and edgy</a:t>
            </a:r>
          </a:p>
          <a:p>
            <a:pPr>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Warm</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Mildly uncomfortable</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Slightly stressed and anxious</a:t>
            </a:r>
          </a:p>
          <a:p>
            <a:pPr lvl="1">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Losing my focus</a:t>
            </a:r>
          </a:p>
          <a:p>
            <a:pPr lvl="1">
              <a:buFont typeface="Arial" charset="0"/>
              <a:buChar char="–"/>
              <a:defRPr/>
            </a:pPr>
            <a:endParaRPr lang="en-US" dirty="0">
              <a:solidFill>
                <a:schemeClr val="tx1">
                  <a:lumMod val="75000"/>
                  <a:lumOff val="25000"/>
                </a:schemeClr>
              </a:solidFill>
              <a:ea typeface="ＭＳ Ｐゴシック" charset="0"/>
            </a:endParaRPr>
          </a:p>
          <a:p>
            <a:pPr>
              <a:buFont typeface="Arial" charset="0"/>
              <a:buChar char="•"/>
              <a:defRPr/>
            </a:pPr>
            <a:endParaRPr lang="en-US" dirty="0">
              <a:solidFill>
                <a:schemeClr val="tx1">
                  <a:lumMod val="75000"/>
                  <a:lumOff val="25000"/>
                </a:schemeClr>
              </a:solidFill>
              <a:ea typeface="ＭＳ Ｐゴシック" charset="0"/>
            </a:endParaRPr>
          </a:p>
        </p:txBody>
      </p:sp>
      <p:sp>
        <p:nvSpPr>
          <p:cNvPr id="4" name="Content Placeholder 3"/>
          <p:cNvSpPr>
            <a:spLocks noGrp="1"/>
          </p:cNvSpPr>
          <p:nvPr>
            <p:ph sz="half" idx="4294967295"/>
          </p:nvPr>
        </p:nvSpPr>
        <p:spPr>
          <a:xfrm>
            <a:off x="7335079" y="954157"/>
            <a:ext cx="4412974" cy="4522719"/>
          </a:xfrm>
        </p:spPr>
        <p:txBody>
          <a:bodyPr rtlCol="0">
            <a:noAutofit/>
          </a:bodyPr>
          <a:lstStyle/>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Just Right</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Comfortable</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Not stressed or anxious</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Focused and engaged</a:t>
            </a:r>
          </a:p>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Cool </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A little bored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Losing my focus</a:t>
            </a:r>
          </a:p>
          <a:p>
            <a:pPr>
              <a:lnSpc>
                <a:spcPct val="100000"/>
              </a:lnSpc>
              <a:buFont typeface="Arial" charset="0"/>
              <a:buChar char="•"/>
              <a:defRPr/>
            </a:pPr>
            <a:r>
              <a:rPr lang="en-US" sz="1800" dirty="0" smtClean="0">
                <a:solidFill>
                  <a:schemeClr val="tx1">
                    <a:lumMod val="75000"/>
                    <a:lumOff val="25000"/>
                  </a:schemeClr>
                </a:solidFill>
                <a:latin typeface="Arial Black" panose="020B0A04020102020204" pitchFamily="34" charset="0"/>
                <a:ea typeface="ＭＳ Ｐゴシック" charset="0"/>
              </a:rPr>
              <a:t>Ice cold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Totally bored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Not focused or engaged</a:t>
            </a:r>
          </a:p>
          <a:p>
            <a:pPr lvl="1">
              <a:lnSpc>
                <a:spcPct val="100000"/>
              </a:lnSpc>
              <a:buFont typeface="Arial" charset="0"/>
              <a:buChar char="–"/>
              <a:defRPr/>
            </a:pPr>
            <a:r>
              <a:rPr lang="en-US" dirty="0" smtClean="0">
                <a:solidFill>
                  <a:schemeClr val="tx1">
                    <a:lumMod val="75000"/>
                    <a:lumOff val="25000"/>
                  </a:schemeClr>
                </a:solidFill>
                <a:latin typeface="Arial Black" panose="020B0A04020102020204" pitchFamily="34" charset="0"/>
                <a:ea typeface="ＭＳ Ｐゴシック" charset="0"/>
              </a:rPr>
              <a:t>Planning my escape</a:t>
            </a:r>
            <a:endParaRPr lang="en-US" dirty="0">
              <a:solidFill>
                <a:schemeClr val="tx1">
                  <a:lumMod val="75000"/>
                  <a:lumOff val="25000"/>
                </a:schemeClr>
              </a:solidFill>
              <a:latin typeface="Arial Black" panose="020B0A04020102020204" pitchFamily="34" charset="0"/>
              <a:ea typeface="ＭＳ Ｐゴシック" charset="0"/>
            </a:endParaRP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919" y="2197101"/>
            <a:ext cx="10572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755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94891" y="88321"/>
            <a:ext cx="7757329" cy="6518957"/>
          </a:xfrm>
          <a:prstGeom prst="rect">
            <a:avLst/>
          </a:prstGeom>
        </p:spPr>
      </p:pic>
    </p:spTree>
    <p:extLst>
      <p:ext uri="{BB962C8B-B14F-4D97-AF65-F5344CB8AC3E}">
        <p14:creationId xmlns:p14="http://schemas.microsoft.com/office/powerpoint/2010/main" val="3627211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749105"/>
          </a:xfrm>
        </p:spPr>
        <p:txBody>
          <a:bodyPr>
            <a:normAutofit fontScale="90000"/>
          </a:bodyPr>
          <a:lstStyle/>
          <a:p>
            <a:r>
              <a:rPr lang="en-US" dirty="0" smtClean="0"/>
              <a:t>Resources</a:t>
            </a:r>
            <a:endParaRPr lang="en-US" dirty="0"/>
          </a:p>
        </p:txBody>
      </p:sp>
      <p:sp>
        <p:nvSpPr>
          <p:cNvPr id="3" name="Text Placeholder 2"/>
          <p:cNvSpPr>
            <a:spLocks noGrp="1"/>
          </p:cNvSpPr>
          <p:nvPr>
            <p:ph type="body" idx="1"/>
          </p:nvPr>
        </p:nvSpPr>
        <p:spPr>
          <a:xfrm>
            <a:off x="685801" y="1434905"/>
            <a:ext cx="8126293" cy="1105303"/>
          </a:xfrm>
        </p:spPr>
        <p:txBody>
          <a:bodyPr>
            <a:noAutofit/>
          </a:bodyPr>
          <a:lstStyle/>
          <a:p>
            <a:pPr marR="93360"/>
            <a:r>
              <a:rPr lang="en-US" sz="1600" b="1" dirty="0">
                <a:latin typeface="Arial Black" panose="020B0A04020102020204" pitchFamily="34" charset="0"/>
                <a:hlinkClick r:id="rId2"/>
              </a:rPr>
              <a:t>National Child Traumatic Stress </a:t>
            </a:r>
            <a:r>
              <a:rPr lang="en-US" sz="1600" b="1" dirty="0" smtClean="0">
                <a:latin typeface="Arial Black" panose="020B0A04020102020204" pitchFamily="34" charset="0"/>
                <a:hlinkClick r:id="rId2"/>
              </a:rPr>
              <a:t>Network</a:t>
            </a:r>
            <a:r>
              <a:rPr lang="en-US" sz="1600" b="1" dirty="0">
                <a:solidFill>
                  <a:schemeClr val="tx1">
                    <a:lumMod val="75000"/>
                    <a:lumOff val="25000"/>
                  </a:schemeClr>
                </a:solidFill>
                <a:latin typeface="Arial Black" panose="020B0A04020102020204" pitchFamily="34" charset="0"/>
              </a:rPr>
              <a:t>http://www.co.washington.or.us/HHS/ </a:t>
            </a:r>
          </a:p>
          <a:p>
            <a:r>
              <a:rPr lang="en-US" sz="1600" b="1" dirty="0">
                <a:solidFill>
                  <a:schemeClr val="tx1">
                    <a:lumMod val="75000"/>
                    <a:lumOff val="25000"/>
                  </a:schemeClr>
                </a:solidFill>
                <a:latin typeface="Arial Black" panose="020B0A04020102020204" pitchFamily="34" charset="0"/>
              </a:rPr>
              <a:t>http://www.preventionlane.org/adverse-childhood-experiences-trauma </a:t>
            </a:r>
          </a:p>
          <a:p>
            <a:pPr marR="103970"/>
            <a:r>
              <a:rPr lang="en-US" sz="1600" b="1" dirty="0">
                <a:solidFill>
                  <a:schemeClr val="tx1">
                    <a:lumMod val="75000"/>
                    <a:lumOff val="25000"/>
                  </a:schemeClr>
                </a:solidFill>
                <a:latin typeface="Arial Black" panose="020B0A04020102020204" pitchFamily="34" charset="0"/>
              </a:rPr>
              <a:t>http://cdc.gov/ace </a:t>
            </a:r>
          </a:p>
          <a:p>
            <a:pPr marR="65890"/>
            <a:r>
              <a:rPr lang="en-US" sz="1600" b="1" dirty="0">
                <a:solidFill>
                  <a:schemeClr val="tx1">
                    <a:lumMod val="75000"/>
                    <a:lumOff val="25000"/>
                  </a:schemeClr>
                </a:solidFill>
                <a:latin typeface="Arial Black" panose="020B0A04020102020204" pitchFamily="34" charset="0"/>
              </a:rPr>
              <a:t>http://www.acestudy.org/ </a:t>
            </a:r>
          </a:p>
          <a:p>
            <a:pPr marR="24040"/>
            <a:r>
              <a:rPr lang="en-US" sz="1600" b="1" dirty="0">
                <a:solidFill>
                  <a:schemeClr val="tx1">
                    <a:lumMod val="75000"/>
                    <a:lumOff val="25000"/>
                  </a:schemeClr>
                </a:solidFill>
                <a:latin typeface="Arial Black" panose="020B0A04020102020204" pitchFamily="34" charset="0"/>
              </a:rPr>
              <a:t>http://www.acestoohigh.com </a:t>
            </a:r>
          </a:p>
          <a:p>
            <a:pPr marR="101340"/>
            <a:r>
              <a:rPr lang="en-US" sz="1600" b="1" dirty="0" smtClean="0">
                <a:solidFill>
                  <a:schemeClr val="tx1">
                    <a:lumMod val="75000"/>
                    <a:lumOff val="25000"/>
                  </a:schemeClr>
                </a:solidFill>
                <a:latin typeface="Arial Black" panose="020B0A04020102020204" pitchFamily="34" charset="0"/>
              </a:rPr>
              <a:t>Felitti </a:t>
            </a:r>
            <a:r>
              <a:rPr lang="en-US" sz="1600" b="1" dirty="0">
                <a:solidFill>
                  <a:schemeClr val="tx1">
                    <a:lumMod val="75000"/>
                    <a:lumOff val="25000"/>
                  </a:schemeClr>
                </a:solidFill>
                <a:latin typeface="Arial Black" panose="020B0A04020102020204" pitchFamily="34" charset="0"/>
              </a:rPr>
              <a:t>VJ, Anda RF, Nordenberg D, Williamson DF, Spitz AM, Edwards V, Koss MP, Marks JS. Relationship of childhood abuse and household dysfunction to many</a:t>
            </a:r>
          </a:p>
          <a:p>
            <a:endParaRPr lang="en-US" sz="1600" b="1" dirty="0" smtClean="0"/>
          </a:p>
        </p:txBody>
      </p:sp>
    </p:spTree>
    <p:extLst>
      <p:ext uri="{BB962C8B-B14F-4D97-AF65-F5344CB8AC3E}">
        <p14:creationId xmlns:p14="http://schemas.microsoft.com/office/powerpoint/2010/main" val="1215278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819443"/>
          </a:xfrm>
        </p:spPr>
        <p:txBody>
          <a:bodyPr>
            <a:normAutofit fontScale="90000"/>
          </a:bodyPr>
          <a:lstStyle/>
          <a:p>
            <a:r>
              <a:rPr lang="en-US" dirty="0" smtClean="0"/>
              <a:t>Resources</a:t>
            </a:r>
            <a:endParaRPr lang="en-US" dirty="0"/>
          </a:p>
        </p:txBody>
      </p:sp>
      <p:sp>
        <p:nvSpPr>
          <p:cNvPr id="3" name="Text Placeholder 2"/>
          <p:cNvSpPr>
            <a:spLocks noGrp="1"/>
          </p:cNvSpPr>
          <p:nvPr>
            <p:ph type="body" idx="1"/>
          </p:nvPr>
        </p:nvSpPr>
        <p:spPr>
          <a:xfrm>
            <a:off x="685801" y="1617785"/>
            <a:ext cx="10394707" cy="3764096"/>
          </a:xfrm>
        </p:spPr>
        <p:txBody>
          <a:bodyPr>
            <a:normAutofit fontScale="47500" lnSpcReduction="20000"/>
          </a:bodyPr>
          <a:lstStyle/>
          <a:p>
            <a:pPr marR="101340"/>
            <a:r>
              <a:rPr lang="en-US" sz="4000" b="1" dirty="0">
                <a:solidFill>
                  <a:schemeClr val="tx1">
                    <a:lumMod val="75000"/>
                    <a:lumOff val="25000"/>
                  </a:schemeClr>
                </a:solidFill>
                <a:latin typeface="Arial Black" panose="020B0A04020102020204" pitchFamily="34" charset="0"/>
              </a:rPr>
              <a:t>http://www.cdc.gov/brfss/index.htm </a:t>
            </a:r>
          </a:p>
          <a:p>
            <a:r>
              <a:rPr lang="en-US" sz="4000" b="1" dirty="0">
                <a:solidFill>
                  <a:schemeClr val="tx1">
                    <a:lumMod val="75000"/>
                    <a:lumOff val="25000"/>
                  </a:schemeClr>
                </a:solidFill>
                <a:latin typeface="Arial Black" panose="020B0A04020102020204" pitchFamily="34" charset="0"/>
              </a:rPr>
              <a:t>http://www.cdc.gov/mmwr/preview/mmwrhtml/mm5949a1.htm </a:t>
            </a:r>
          </a:p>
          <a:p>
            <a:r>
              <a:rPr lang="en-US" sz="4000" b="1" dirty="0">
                <a:solidFill>
                  <a:schemeClr val="tx1">
                    <a:lumMod val="75000"/>
                    <a:lumOff val="25000"/>
                  </a:schemeClr>
                </a:solidFill>
                <a:latin typeface="Arial Black" panose="020B0A04020102020204" pitchFamily="34" charset="0"/>
              </a:rPr>
              <a:t>http://www.oregon.gov/oha/Transformation-Center/Resources/ACEs-Brief-2014.pdf </a:t>
            </a:r>
          </a:p>
          <a:p>
            <a:r>
              <a:rPr lang="en-US" sz="4000" b="1" dirty="0">
                <a:solidFill>
                  <a:schemeClr val="tx1">
                    <a:lumMod val="75000"/>
                    <a:lumOff val="25000"/>
                  </a:schemeClr>
                </a:solidFill>
                <a:latin typeface="Arial Black" panose="020B0A04020102020204" pitchFamily="34" charset="0"/>
              </a:rPr>
              <a:t>http://public.health.oregon.gov/HealthyPeopleFamilies/DataReports/Documents/OregonACEsReport.pdf </a:t>
            </a:r>
          </a:p>
          <a:p>
            <a:r>
              <a:rPr lang="en-US" sz="4000" b="1" dirty="0">
                <a:solidFill>
                  <a:schemeClr val="tx1">
                    <a:lumMod val="75000"/>
                    <a:lumOff val="25000"/>
                  </a:schemeClr>
                </a:solidFill>
                <a:latin typeface="Arial Black" panose="020B0A04020102020204" pitchFamily="34" charset="0"/>
              </a:rPr>
              <a:t>http://www.rwjf.org/en/about-rwjf/newsroom/infographics/the-truth-about-aces.html </a:t>
            </a:r>
          </a:p>
          <a:p>
            <a:r>
              <a:rPr lang="en-US" sz="4000" b="1" dirty="0">
                <a:solidFill>
                  <a:schemeClr val="tx1">
                    <a:lumMod val="75000"/>
                    <a:lumOff val="25000"/>
                  </a:schemeClr>
                </a:solidFill>
                <a:latin typeface="Arial Black" panose="020B0A04020102020204" pitchFamily="34" charset="0"/>
                <a:hlinkClick r:id="rId3"/>
              </a:rPr>
              <a:t>http://www.childhealthdata.org</a:t>
            </a:r>
            <a:endParaRPr lang="en-US" sz="4000" b="1" dirty="0">
              <a:solidFill>
                <a:schemeClr val="tx1">
                  <a:lumMod val="75000"/>
                  <a:lumOff val="25000"/>
                </a:schemeClr>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2303230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Understanding Trauma and Building Pathways of Resiliency</a:t>
            </a:r>
          </a:p>
        </p:txBody>
      </p:sp>
      <p:sp>
        <p:nvSpPr>
          <p:cNvPr id="3" name="Text Placeholder 2"/>
          <p:cNvSpPr>
            <a:spLocks noGrp="1"/>
          </p:cNvSpPr>
          <p:nvPr>
            <p:ph type="body" idx="1"/>
          </p:nvPr>
        </p:nvSpPr>
        <p:spPr/>
        <p:txBody>
          <a:bodyPr/>
          <a:lstStyle/>
          <a:p>
            <a:pPr algn="ctr"/>
            <a:r>
              <a:rPr lang="en-US" dirty="0" smtClean="0"/>
              <a:t>Present by Esther Combs, MA. LPC</a:t>
            </a:r>
          </a:p>
          <a:p>
            <a:pPr algn="ctr"/>
            <a:r>
              <a:rPr lang="en-US" dirty="0" smtClean="0"/>
              <a:t>October 29, 2017</a:t>
            </a:r>
          </a:p>
          <a:p>
            <a:pPr algn="ctr"/>
            <a:r>
              <a:rPr lang="en-US" dirty="0" smtClean="0">
                <a:hlinkClick r:id="rId2"/>
              </a:rPr>
              <a:t>ecombs@maisd.com</a:t>
            </a:r>
            <a:endParaRPr lang="en-US" dirty="0" smtClean="0"/>
          </a:p>
          <a:p>
            <a:pPr algn="ctr"/>
            <a:endParaRPr lang="en-US" dirty="0"/>
          </a:p>
        </p:txBody>
      </p:sp>
    </p:spTree>
    <p:extLst>
      <p:ext uri="{BB962C8B-B14F-4D97-AF65-F5344CB8AC3E}">
        <p14:creationId xmlns:p14="http://schemas.microsoft.com/office/powerpoint/2010/main" val="758046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1069848" y="220865"/>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cap="none">
                <a:solidFill>
                  <a:srgbClr val="000000"/>
                </a:solidFill>
                <a:latin typeface="Bad Script"/>
                <a:ea typeface="Bad Script"/>
                <a:cs typeface="Bad Script"/>
                <a:sym typeface="Bad Script"/>
              </a:rPr>
              <a:t>What is Trauma? </a:t>
            </a:r>
          </a:p>
        </p:txBody>
      </p:sp>
      <p:sp>
        <p:nvSpPr>
          <p:cNvPr id="176" name="Shape 176"/>
          <p:cNvSpPr txBox="1">
            <a:spLocks noGrp="1"/>
          </p:cNvSpPr>
          <p:nvPr>
            <p:ph type="body" idx="4294967295"/>
          </p:nvPr>
        </p:nvSpPr>
        <p:spPr>
          <a:xfrm>
            <a:off x="1069833" y="1599100"/>
            <a:ext cx="10058400" cy="4655600"/>
          </a:xfrm>
          <a:prstGeom prst="rect">
            <a:avLst/>
          </a:prstGeom>
          <a:noFill/>
          <a:ln>
            <a:noFill/>
          </a:ln>
        </p:spPr>
        <p:txBody>
          <a:bodyPr wrap="square" lIns="91433" tIns="91433" rIns="91433" bIns="91433" anchor="t" anchorCtr="0">
            <a:noAutofit/>
          </a:bodyPr>
          <a:lstStyle/>
          <a:p>
            <a:pPr marL="609585" indent="-457189">
              <a:lnSpc>
                <a:spcPct val="100000"/>
              </a:lnSpc>
              <a:spcBef>
                <a:spcPts val="0"/>
              </a:spcBef>
              <a:buClr>
                <a:schemeClr val="accent2"/>
              </a:buClr>
              <a:buSzPct val="100000"/>
              <a:buFont typeface="Acme"/>
              <a:buChar char="▪"/>
            </a:pPr>
            <a:r>
              <a:rPr lang="en" sz="2400" cap="none">
                <a:solidFill>
                  <a:schemeClr val="dk1"/>
                </a:solidFill>
                <a:latin typeface="Acme"/>
                <a:ea typeface="Acme"/>
                <a:cs typeface="Acme"/>
                <a:sym typeface="Acme"/>
              </a:rPr>
              <a:t>Trauma is very subjective and individual</a:t>
            </a:r>
          </a:p>
          <a:p>
            <a:pPr marL="609585" indent="-457189">
              <a:lnSpc>
                <a:spcPct val="100000"/>
              </a:lnSpc>
              <a:spcBef>
                <a:spcPts val="0"/>
              </a:spcBef>
              <a:buClr>
                <a:schemeClr val="accent2"/>
              </a:buClr>
              <a:buSzPct val="100000"/>
              <a:buFont typeface="Acme"/>
              <a:buChar char="▪"/>
            </a:pPr>
            <a:r>
              <a:rPr lang="en" sz="2400" cap="none">
                <a:solidFill>
                  <a:schemeClr val="dk1"/>
                </a:solidFill>
                <a:latin typeface="Acme"/>
                <a:ea typeface="Acme"/>
                <a:cs typeface="Acme"/>
                <a:sym typeface="Acme"/>
              </a:rPr>
              <a:t>Three types of trauma</a:t>
            </a:r>
          </a:p>
          <a:p>
            <a:pPr marL="609585" indent="-457189">
              <a:lnSpc>
                <a:spcPct val="100000"/>
              </a:lnSpc>
              <a:spcBef>
                <a:spcPts val="0"/>
              </a:spcBef>
              <a:buClr>
                <a:schemeClr val="accent2"/>
              </a:buClr>
              <a:buSzPct val="100000"/>
              <a:buFont typeface="Acme"/>
              <a:buChar char="▪"/>
            </a:pPr>
            <a:r>
              <a:rPr lang="en" sz="2400" b="1" cap="none">
                <a:solidFill>
                  <a:schemeClr val="dk1"/>
                </a:solidFill>
                <a:latin typeface="Acme"/>
                <a:ea typeface="Acme"/>
                <a:cs typeface="Acme"/>
                <a:sym typeface="Acme"/>
              </a:rPr>
              <a:t>Complex Trauma: </a:t>
            </a:r>
            <a:r>
              <a:rPr lang="en" sz="2400" cap="none">
                <a:solidFill>
                  <a:schemeClr val="dk1"/>
                </a:solidFill>
                <a:latin typeface="Acme"/>
                <a:ea typeface="Acme"/>
                <a:cs typeface="Acme"/>
                <a:sym typeface="Acme"/>
              </a:rPr>
              <a:t>Exposure to multiple or chronic traumas, as well as wide-ranging and long-lasting effects of this trauma exposure</a:t>
            </a:r>
          </a:p>
          <a:p>
            <a:pPr marL="609585" indent="-457189">
              <a:lnSpc>
                <a:spcPct val="90000"/>
              </a:lnSpc>
              <a:spcBef>
                <a:spcPts val="0"/>
              </a:spcBef>
              <a:buClr>
                <a:schemeClr val="accent2"/>
              </a:buClr>
              <a:buSzPct val="100000"/>
              <a:buFont typeface="Acme"/>
              <a:buChar char="▪"/>
            </a:pPr>
            <a:r>
              <a:rPr lang="en" sz="2400" cap="none">
                <a:solidFill>
                  <a:schemeClr val="dk1"/>
                </a:solidFill>
                <a:latin typeface="Acme"/>
                <a:ea typeface="Acme"/>
                <a:cs typeface="Acme"/>
                <a:sym typeface="Acme"/>
              </a:rPr>
              <a:t>Has an impact across every domain in child’s life:</a:t>
            </a:r>
          </a:p>
          <a:p>
            <a:pPr marL="1219170" lvl="1" indent="-457189">
              <a:lnSpc>
                <a:spcPct val="90000"/>
              </a:lnSpc>
              <a:spcBef>
                <a:spcPts val="0"/>
              </a:spcBef>
              <a:buClr>
                <a:schemeClr val="accent2"/>
              </a:buClr>
              <a:buSzPct val="100000"/>
              <a:buFont typeface="Acme"/>
              <a:buChar char="▪"/>
            </a:pPr>
            <a:r>
              <a:rPr lang="en" sz="2400" cap="none">
                <a:solidFill>
                  <a:schemeClr val="dk1"/>
                </a:solidFill>
                <a:latin typeface="Acme"/>
                <a:ea typeface="Acme"/>
                <a:cs typeface="Acme"/>
                <a:sym typeface="Acme"/>
              </a:rPr>
              <a:t>Attachment, Biology, Affect Regulation, Dissociation, Behavior Control, Cognition, Self-Concept</a:t>
            </a:r>
          </a:p>
          <a:p>
            <a:pPr marL="609585" indent="-457189">
              <a:lnSpc>
                <a:spcPct val="90000"/>
              </a:lnSpc>
              <a:spcBef>
                <a:spcPts val="267"/>
              </a:spcBef>
              <a:buClr>
                <a:schemeClr val="accent2"/>
              </a:buClr>
              <a:buSzPct val="100000"/>
              <a:buFont typeface="Acme"/>
              <a:buChar char="▪"/>
            </a:pPr>
            <a:r>
              <a:rPr lang="en" sz="2400" cap="none">
                <a:solidFill>
                  <a:schemeClr val="dk1"/>
                </a:solidFill>
                <a:latin typeface="Acme"/>
                <a:ea typeface="Acme"/>
                <a:cs typeface="Acme"/>
                <a:sym typeface="Acme"/>
              </a:rPr>
              <a:t>Trauma can stem from many different experiences</a:t>
            </a:r>
          </a:p>
        </p:txBody>
      </p:sp>
      <p:pic>
        <p:nvPicPr>
          <p:cNvPr id="177" name="Shape 177"/>
          <p:cNvPicPr preferRelativeResize="0"/>
          <p:nvPr/>
        </p:nvPicPr>
        <p:blipFill rotWithShape="1">
          <a:blip r:embed="rId3">
            <a:alphaModFix/>
          </a:blip>
          <a:srcRect/>
          <a:stretch/>
        </p:blipFill>
        <p:spPr>
          <a:xfrm>
            <a:off x="4191000" y="4724400"/>
            <a:ext cx="3810000" cy="2132747"/>
          </a:xfrm>
          <a:prstGeom prst="rect">
            <a:avLst/>
          </a:prstGeom>
          <a:noFill/>
          <a:ln>
            <a:noFill/>
          </a:ln>
        </p:spPr>
      </p:pic>
    </p:spTree>
    <p:extLst>
      <p:ext uri="{BB962C8B-B14F-4D97-AF65-F5344CB8AC3E}">
        <p14:creationId xmlns:p14="http://schemas.microsoft.com/office/powerpoint/2010/main" val="3126061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069848" y="484632"/>
            <a:ext cx="10058400" cy="1609200"/>
          </a:xfrm>
          <a:prstGeom prst="rect">
            <a:avLst/>
          </a:prstGeom>
          <a:noFill/>
          <a:ln>
            <a:noFill/>
          </a:ln>
        </p:spPr>
        <p:txBody>
          <a:bodyPr vert="horz" wrap="square" lIns="91433" tIns="91433" rIns="91433" bIns="91433" rtlCol="0" anchor="ctr" anchorCtr="0">
            <a:noAutofit/>
          </a:bodyPr>
          <a:lstStyle/>
          <a:p>
            <a:pPr indent="-93128" algn="ctr">
              <a:spcBef>
                <a:spcPts val="0"/>
              </a:spcBef>
              <a:buClr>
                <a:srgbClr val="000000"/>
              </a:buClr>
              <a:buSzPct val="30554"/>
            </a:pPr>
            <a:r>
              <a:rPr lang="en" sz="4800" b="1" cap="none">
                <a:solidFill>
                  <a:srgbClr val="000000"/>
                </a:solidFill>
                <a:latin typeface="Bad Script"/>
                <a:ea typeface="Bad Script"/>
                <a:cs typeface="Bad Script"/>
                <a:sym typeface="Bad Script"/>
              </a:rPr>
              <a:t>Trauma Stems...</a:t>
            </a:r>
          </a:p>
        </p:txBody>
      </p:sp>
      <p:sp>
        <p:nvSpPr>
          <p:cNvPr id="183" name="Shape 183"/>
          <p:cNvSpPr txBox="1">
            <a:spLocks noGrp="1"/>
          </p:cNvSpPr>
          <p:nvPr>
            <p:ph type="body" idx="4294967295"/>
          </p:nvPr>
        </p:nvSpPr>
        <p:spPr>
          <a:xfrm>
            <a:off x="256440" y="1572703"/>
            <a:ext cx="10871808" cy="4698400"/>
          </a:xfrm>
          <a:prstGeom prst="rect">
            <a:avLst/>
          </a:prstGeom>
          <a:noFill/>
          <a:ln>
            <a:noFill/>
          </a:ln>
        </p:spPr>
        <p:txBody>
          <a:bodyPr wrap="square" lIns="91433" tIns="91433" rIns="91433" bIns="91433" anchor="t" anchorCtr="0">
            <a:noAutofit/>
          </a:bodyPr>
          <a:lstStyle/>
          <a:p>
            <a:pPr marL="186262" indent="-216740">
              <a:lnSpc>
                <a:spcPct val="90000"/>
              </a:lnSpc>
              <a:spcBef>
                <a:spcPts val="0"/>
              </a:spcBef>
              <a:buClr>
                <a:schemeClr val="accent2"/>
              </a:buClr>
              <a:buSzPct val="86666"/>
              <a:buNone/>
            </a:pPr>
            <a:r>
              <a:rPr lang="en" sz="2400" cap="none" dirty="0">
                <a:solidFill>
                  <a:schemeClr val="dk1"/>
                </a:solidFill>
                <a:latin typeface="Acme"/>
                <a:ea typeface="Acme"/>
                <a:cs typeface="Acme"/>
                <a:sym typeface="Acme"/>
              </a:rPr>
              <a:t>Childhood Abuse and Neglect</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Neglect:  most common form of child maltreatment</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Physical Abuse</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Emotional Abuse: results in impaired psychological growth  &amp; development</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Sexual Abuse: 1 in 6 boys and 1 in 4 girls before age 18</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Domestic Violence: between 3-10 million children in the US are witnessing  every year with the majority being under the age of 8</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Prenatal Trauma: substance exposure and stress</a:t>
            </a:r>
          </a:p>
          <a:p>
            <a:pPr marL="1219170" indent="-457189">
              <a:lnSpc>
                <a:spcPct val="90000"/>
              </a:lnSpc>
              <a:spcBef>
                <a:spcPts val="0"/>
              </a:spcBef>
              <a:buClr>
                <a:schemeClr val="accent2"/>
              </a:buClr>
              <a:buSzPct val="100000"/>
              <a:buFont typeface="Acme"/>
              <a:buChar char="▪"/>
            </a:pPr>
            <a:r>
              <a:rPr lang="en" sz="2400" cap="none" dirty="0">
                <a:solidFill>
                  <a:schemeClr val="dk1"/>
                </a:solidFill>
                <a:latin typeface="Acme"/>
                <a:ea typeface="Acme"/>
                <a:cs typeface="Acme"/>
                <a:sym typeface="Acme"/>
              </a:rPr>
              <a:t>Traumatic Grief: reminders become triggers rather than consoling or </a:t>
            </a:r>
            <a:r>
              <a:rPr lang="en" sz="2400" cap="none" dirty="0" smtClean="0">
                <a:solidFill>
                  <a:schemeClr val="dk1"/>
                </a:solidFill>
                <a:latin typeface="Acme"/>
                <a:ea typeface="Acme"/>
                <a:cs typeface="Acme"/>
                <a:sym typeface="Acme"/>
              </a:rPr>
              <a:t>comforting</a:t>
            </a:r>
          </a:p>
          <a:p>
            <a:pPr marL="1219170" indent="-457189">
              <a:lnSpc>
                <a:spcPct val="90000"/>
              </a:lnSpc>
              <a:spcBef>
                <a:spcPts val="0"/>
              </a:spcBef>
              <a:buClr>
                <a:schemeClr val="accent2"/>
              </a:buClr>
              <a:buSzPct val="100000"/>
              <a:buFont typeface="Acme"/>
              <a:buChar char="▪"/>
            </a:pPr>
            <a:r>
              <a:rPr lang="en" sz="2400" cap="none" dirty="0" smtClean="0">
                <a:solidFill>
                  <a:schemeClr val="dk1"/>
                </a:solidFill>
                <a:latin typeface="Acme"/>
                <a:ea typeface="Acme"/>
                <a:cs typeface="Acme"/>
                <a:sym typeface="Acme"/>
              </a:rPr>
              <a:t>Homelessness</a:t>
            </a:r>
            <a:endParaRPr lang="en" sz="2400" cap="none" dirty="0">
              <a:solidFill>
                <a:schemeClr val="dk1"/>
              </a:solidFill>
              <a:latin typeface="Acme"/>
              <a:ea typeface="Acme"/>
              <a:cs typeface="Acme"/>
              <a:sym typeface="Acme"/>
            </a:endParaRPr>
          </a:p>
        </p:txBody>
      </p:sp>
      <p:pic>
        <p:nvPicPr>
          <p:cNvPr id="184" name="Shape 184" descr="Free illustration: Tree, Root, Aesthetic, Leaves - Free Image on ..."/>
          <p:cNvPicPr preferRelativeResize="0"/>
          <p:nvPr/>
        </p:nvPicPr>
        <p:blipFill rotWithShape="1">
          <a:blip r:embed="rId3">
            <a:alphaModFix/>
          </a:blip>
          <a:srcRect/>
          <a:stretch/>
        </p:blipFill>
        <p:spPr>
          <a:xfrm>
            <a:off x="9248400" y="261034"/>
            <a:ext cx="2693256" cy="3976265"/>
          </a:xfrm>
          <a:prstGeom prst="rect">
            <a:avLst/>
          </a:prstGeom>
          <a:noFill/>
          <a:ln>
            <a:noFill/>
          </a:ln>
        </p:spPr>
      </p:pic>
    </p:spTree>
    <p:extLst>
      <p:ext uri="{BB962C8B-B14F-4D97-AF65-F5344CB8AC3E}">
        <p14:creationId xmlns:p14="http://schemas.microsoft.com/office/powerpoint/2010/main" val="4150868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1050" y="400051"/>
            <a:ext cx="10839450" cy="6324600"/>
          </a:xfrm>
          <a:prstGeom prst="rect">
            <a:avLst/>
          </a:prstGeom>
        </p:spPr>
      </p:pic>
    </p:spTree>
    <p:extLst>
      <p:ext uri="{BB962C8B-B14F-4D97-AF65-F5344CB8AC3E}">
        <p14:creationId xmlns:p14="http://schemas.microsoft.com/office/powerpoint/2010/main" val="47435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7251" y="552451"/>
            <a:ext cx="10382250" cy="5829300"/>
          </a:xfrm>
          <a:prstGeom prst="rect">
            <a:avLst/>
          </a:prstGeom>
        </p:spPr>
      </p:pic>
    </p:spTree>
    <p:extLst>
      <p:ext uri="{BB962C8B-B14F-4D97-AF65-F5344CB8AC3E}">
        <p14:creationId xmlns:p14="http://schemas.microsoft.com/office/powerpoint/2010/main" val="419593517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3.xml><?xml version="1.0" encoding="utf-8"?>
<a:theme xmlns:a="http://schemas.openxmlformats.org/drawingml/2006/main" name="Wood Type">
  <a:themeElements>
    <a:clrScheme name="Wood Type">
      <a:dk1>
        <a:srgbClr val="000000"/>
      </a:dk1>
      <a:lt1>
        <a:srgbClr val="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4612</TotalTime>
  <Words>4687</Words>
  <Application>Microsoft Office PowerPoint</Application>
  <PresentationFormat>Widescreen</PresentationFormat>
  <Paragraphs>454</Paragraphs>
  <Slides>53</Slides>
  <Notes>46</Notes>
  <HiddenSlides>0</HiddenSlides>
  <MMClips>2</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53</vt:i4>
      </vt:variant>
    </vt:vector>
  </HeadingPairs>
  <TitlesOfParts>
    <vt:vector size="75" baseType="lpstr">
      <vt:lpstr>맑은 고딕</vt:lpstr>
      <vt:lpstr>맑은 고딕</vt:lpstr>
      <vt:lpstr>ＭＳ Ｐゴシック</vt:lpstr>
      <vt:lpstr>ＭＳ Ｐゴシック</vt:lpstr>
      <vt:lpstr>Acme</vt:lpstr>
      <vt:lpstr>Architects Daughter</vt:lpstr>
      <vt:lpstr>Arial</vt:lpstr>
      <vt:lpstr>Arial Black</vt:lpstr>
      <vt:lpstr>Bad Script</vt:lpstr>
      <vt:lpstr>Baskerville Old Face</vt:lpstr>
      <vt:lpstr>Bookman Old Style</vt:lpstr>
      <vt:lpstr>Calibri</vt:lpstr>
      <vt:lpstr>Calibri Light</vt:lpstr>
      <vt:lpstr>Century Gothic</vt:lpstr>
      <vt:lpstr>Comic Sans MS</vt:lpstr>
      <vt:lpstr>Impact</vt:lpstr>
      <vt:lpstr>Noto Sans Symbols</vt:lpstr>
      <vt:lpstr>Noto Symbol</vt:lpstr>
      <vt:lpstr>Roboto</vt:lpstr>
      <vt:lpstr>Office Theme</vt:lpstr>
      <vt:lpstr>Main Event</vt:lpstr>
      <vt:lpstr>Wood Type</vt:lpstr>
      <vt:lpstr>Understanding Trauma and Building Pathways of Resiliency</vt:lpstr>
      <vt:lpstr>Learning Targets</vt:lpstr>
      <vt:lpstr>Activity – Stress and Associated Feelings</vt:lpstr>
      <vt:lpstr>PowerPoint Presentation</vt:lpstr>
      <vt:lpstr>Activity – Stress and Associated Feelings</vt:lpstr>
      <vt:lpstr>What is Trauma? </vt:lpstr>
      <vt:lpstr>Trauma Stems...</vt:lpstr>
      <vt:lpstr>PowerPoint Presentation</vt:lpstr>
      <vt:lpstr>PowerPoint Presentation</vt:lpstr>
      <vt:lpstr>PowerPoint Presentation</vt:lpstr>
      <vt:lpstr>PowerPoint Presentation</vt:lpstr>
      <vt:lpstr>PowerPoint Presentation</vt:lpstr>
      <vt:lpstr>PowerPoint Presentation</vt:lpstr>
      <vt:lpstr>Child Homelessness &amp; Toxic Stress</vt:lpstr>
      <vt:lpstr>Effects on children</vt:lpstr>
      <vt:lpstr>Developmental Triad</vt:lpstr>
      <vt:lpstr>PowerPoint Presentation</vt:lpstr>
      <vt:lpstr>PowerPoint Presentation</vt:lpstr>
      <vt:lpstr>The Stress Response: A Chemical One</vt:lpstr>
      <vt:lpstr>Trauma Impact on the Brain</vt:lpstr>
      <vt:lpstr>Prevalence of Trauma in Students</vt:lpstr>
      <vt:lpstr>PowerPoint Presentation</vt:lpstr>
      <vt:lpstr>PowerPoint Presentation</vt:lpstr>
      <vt:lpstr>Our Challenge  </vt:lpstr>
      <vt:lpstr>How Do  We Meet the Challenge? </vt:lpstr>
      <vt:lpstr>CREATE CONNECTIONS</vt:lpstr>
      <vt:lpstr>Attachment: What Is It?</vt:lpstr>
      <vt:lpstr>PowerPoint Presentation</vt:lpstr>
      <vt:lpstr>Window of Opportunity</vt:lpstr>
      <vt:lpstr>PowerPoint Presentation</vt:lpstr>
      <vt:lpstr>Attachment &amp; Learning: All in the Relationship</vt:lpstr>
      <vt:lpstr>Why Attachment Matters at School</vt:lpstr>
      <vt:lpstr>Emotions and Learning are Linked</vt:lpstr>
      <vt:lpstr>What Kids Wish Their Teacher Knew...</vt:lpstr>
      <vt:lpstr>What to Do… Is There Hope?</vt:lpstr>
      <vt:lpstr>First...Know Yourself</vt:lpstr>
      <vt:lpstr>Sense of Belonging</vt:lpstr>
      <vt:lpstr>   Be Authentic!</vt:lpstr>
      <vt:lpstr>Monday Mornings</vt:lpstr>
      <vt:lpstr> “I Notice” Build It Up</vt:lpstr>
      <vt:lpstr>“ I Notice”  Build It Up</vt:lpstr>
      <vt:lpstr>PowerPoint Presentation</vt:lpstr>
      <vt:lpstr>Natural</vt:lpstr>
      <vt:lpstr>Adapted</vt:lpstr>
      <vt:lpstr>PowerPoint Presentation</vt:lpstr>
      <vt:lpstr>PowerPoint Presentation</vt:lpstr>
      <vt:lpstr>PowerPoint Presentation</vt:lpstr>
      <vt:lpstr>PowerPoint Presentation</vt:lpstr>
      <vt:lpstr>The why</vt:lpstr>
      <vt:lpstr>PowerPoint Presentation</vt:lpstr>
      <vt:lpstr>Resources</vt:lpstr>
      <vt:lpstr>Resources</vt:lpstr>
      <vt:lpstr>Understanding Trauma and Building Pathways of Resiliency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combs</dc:creator>
  <cp:lastModifiedBy>esther combs</cp:lastModifiedBy>
  <cp:revision>68</cp:revision>
  <dcterms:created xsi:type="dcterms:W3CDTF">2017-03-17T10:59:09Z</dcterms:created>
  <dcterms:modified xsi:type="dcterms:W3CDTF">2017-10-29T16:07:01Z</dcterms:modified>
</cp:coreProperties>
</file>