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ags/tag1.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7" r:id="rId2"/>
    <p:sldId id="272" r:id="rId3"/>
    <p:sldId id="350" r:id="rId4"/>
    <p:sldId id="302" r:id="rId5"/>
    <p:sldId id="347" r:id="rId6"/>
    <p:sldId id="348" r:id="rId7"/>
    <p:sldId id="353" r:id="rId8"/>
    <p:sldId id="260" r:id="rId9"/>
    <p:sldId id="297" r:id="rId10"/>
    <p:sldId id="334" r:id="rId11"/>
    <p:sldId id="349" r:id="rId12"/>
    <p:sldId id="351" r:id="rId13"/>
    <p:sldId id="352" r:id="rId14"/>
    <p:sldId id="338" r:id="rId15"/>
    <p:sldId id="335" r:id="rId16"/>
    <p:sldId id="336" r:id="rId17"/>
    <p:sldId id="309" r:id="rId18"/>
    <p:sldId id="354" r:id="rId19"/>
    <p:sldId id="357" r:id="rId20"/>
    <p:sldId id="312" r:id="rId21"/>
    <p:sldId id="355" r:id="rId22"/>
    <p:sldId id="356" r:id="rId23"/>
    <p:sldId id="314" r:id="rId24"/>
    <p:sldId id="346" r:id="rId25"/>
    <p:sldId id="299" r:id="rId26"/>
    <p:sldId id="340" r:id="rId27"/>
    <p:sldId id="328" r:id="rId28"/>
    <p:sldId id="343" r:id="rId29"/>
    <p:sldId id="327" r:id="rId30"/>
    <p:sldId id="345" r:id="rId31"/>
    <p:sldId id="324" r:id="rId32"/>
    <p:sldId id="322" r:id="rId33"/>
    <p:sldId id="323" r:id="rId34"/>
    <p:sldId id="332" r:id="rId35"/>
    <p:sldId id="301" r:id="rId36"/>
    <p:sldId id="358" r:id="rId3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4"/>
    <a:srgbClr val="DEB408"/>
    <a:srgbClr val="CDCDCD"/>
    <a:srgbClr val="F9DB59"/>
    <a:srgbClr val="092C55"/>
    <a:srgbClr val="003665"/>
    <a:srgbClr val="40D8FE"/>
    <a:srgbClr val="3188D1"/>
    <a:srgbClr val="F1969D"/>
    <a:srgbClr val="46B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1" autoAdjust="0"/>
    <p:restoredTop sz="96305" autoAdjust="0"/>
  </p:normalViewPr>
  <p:slideViewPr>
    <p:cSldViewPr snapToGrid="0" snapToObjects="1" showGuides="1">
      <p:cViewPr varScale="1">
        <p:scale>
          <a:sx n="65" d="100"/>
          <a:sy n="65" d="100"/>
        </p:scale>
        <p:origin x="1068"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Sheet1!$R$2</c:f>
              <c:strCache>
                <c:ptCount val="1"/>
                <c:pt idx="0">
                  <c:v>TOTAL</c:v>
                </c:pt>
              </c:strCache>
            </c:strRef>
          </c:tx>
          <c:spPr>
            <a:solidFill>
              <a:srgbClr val="DEB408"/>
            </a:solidFill>
            <a:ln>
              <a:noFill/>
            </a:ln>
            <a:effectLst/>
          </c:spPr>
          <c:invertIfNegative val="0"/>
          <c:dLbls>
            <c:dLbl>
              <c:idx val="0"/>
              <c:tx>
                <c:rich>
                  <a:bodyPr/>
                  <a:lstStyle/>
                  <a:p>
                    <a:fld id="{11949C3C-E4FC-4C8C-B944-754244BC99E7}" type="VALUE">
                      <a:rPr lang="en-US" sz="2400">
                        <a:solidFill>
                          <a:schemeClr val="tx2">
                            <a:lumMod val="7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F1-4200-B3E6-08640DD40CD0}"/>
                </c:ext>
              </c:extLst>
            </c:dLbl>
            <c:dLbl>
              <c:idx val="1"/>
              <c:tx>
                <c:rich>
                  <a:bodyPr/>
                  <a:lstStyle/>
                  <a:p>
                    <a:fld id="{61BF3FD3-D19D-4306-B71A-C5C22F31CEA1}" type="VALUE">
                      <a:rPr lang="en-US" sz="2400">
                        <a:solidFill>
                          <a:schemeClr val="tx2">
                            <a:lumMod val="7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F1-4200-B3E6-08640DD40CD0}"/>
                </c:ext>
              </c:extLst>
            </c:dLbl>
            <c:dLbl>
              <c:idx val="2"/>
              <c:tx>
                <c:rich>
                  <a:bodyPr/>
                  <a:lstStyle/>
                  <a:p>
                    <a:fld id="{DEADCD00-704D-4F44-8719-F92E7BCAFFC8}" type="VALUE">
                      <a:rPr lang="en-US" sz="2400">
                        <a:solidFill>
                          <a:schemeClr val="tx2">
                            <a:lumMod val="75000"/>
                          </a:schemeClr>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3F1-4200-B3E6-08640DD40CD0}"/>
                </c:ext>
              </c:extLst>
            </c:dLbl>
            <c:dLbl>
              <c:idx val="3"/>
              <c:tx>
                <c:rich>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Gill Sans"/>
                        <a:ea typeface="+mn-ea"/>
                        <a:cs typeface="+mn-cs"/>
                      </a:defRPr>
                    </a:pPr>
                    <a:fld id="{123C5211-E6B9-4B56-A369-51743EE9CB9E}" type="VALUE">
                      <a:rPr lang="en-US" sz="2400">
                        <a:solidFill>
                          <a:schemeClr val="tx2">
                            <a:lumMod val="75000"/>
                          </a:schemeClr>
                        </a:solidFill>
                      </a:rPr>
                      <a:pPr>
                        <a:defRPr sz="2400" b="0" i="0" u="none" strike="noStrike" kern="1200" baseline="0">
                          <a:solidFill>
                            <a:schemeClr val="tx1">
                              <a:lumMod val="75000"/>
                              <a:lumOff val="25000"/>
                            </a:schemeClr>
                          </a:solidFill>
                          <a:latin typeface="Gill Sans"/>
                          <a:ea typeface="+mn-ea"/>
                          <a:cs typeface="+mn-cs"/>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3F1-4200-B3E6-08640DD40CD0}"/>
                </c:ext>
              </c:extLst>
            </c:dLbl>
            <c:dLbl>
              <c:idx val="4"/>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rgbClr val="002060"/>
                      </a:solidFill>
                      <a:latin typeface="Gill Sans"/>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3F1-4200-B3E6-08640DD40CD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Gill Sans"/>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Sheet1!$B$3:$B$7</c:f>
              <c:strCache>
                <c:ptCount val="5"/>
                <c:pt idx="0">
                  <c:v>2010-2011</c:v>
                </c:pt>
                <c:pt idx="1">
                  <c:v>2011-2012</c:v>
                </c:pt>
                <c:pt idx="2">
                  <c:v>2012-2013</c:v>
                </c:pt>
                <c:pt idx="3">
                  <c:v>2013-2014</c:v>
                </c:pt>
                <c:pt idx="4">
                  <c:v>2014-2015</c:v>
                </c:pt>
              </c:strCache>
            </c:strRef>
          </c:cat>
          <c:val>
            <c:numRef>
              <c:f>Sheet1!$R$3:$R$7</c:f>
              <c:numCache>
                <c:formatCode>General</c:formatCode>
                <c:ptCount val="5"/>
                <c:pt idx="0">
                  <c:v>1856</c:v>
                </c:pt>
                <c:pt idx="1">
                  <c:v>2402</c:v>
                </c:pt>
                <c:pt idx="2">
                  <c:v>2885</c:v>
                </c:pt>
                <c:pt idx="3">
                  <c:v>3383</c:v>
                </c:pt>
                <c:pt idx="4">
                  <c:v>3549</c:v>
                </c:pt>
              </c:numCache>
            </c:numRef>
          </c:val>
          <c:extLst>
            <c:ext xmlns:c16="http://schemas.microsoft.com/office/drawing/2014/chart" uri="{C3380CC4-5D6E-409C-BE32-E72D297353CC}">
              <c16:uniqueId val="{00000005-E3F1-4200-B3E6-08640DD40CD0}"/>
            </c:ext>
          </c:extLst>
        </c:ser>
        <c:dLbls>
          <c:dLblPos val="outEnd"/>
          <c:showLegendKey val="0"/>
          <c:showVal val="1"/>
          <c:showCatName val="0"/>
          <c:showSerName val="0"/>
          <c:showPercent val="0"/>
          <c:showBubbleSize val="0"/>
        </c:dLbls>
        <c:gapWidth val="57"/>
        <c:overlap val="-27"/>
        <c:axId val="252743384"/>
        <c:axId val="252746128"/>
      </c:barChart>
      <c:catAx>
        <c:axId val="252743384"/>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Gill Sans"/>
                    <a:ea typeface="+mn-ea"/>
                    <a:cs typeface="+mn-cs"/>
                  </a:defRPr>
                </a:pPr>
                <a:r>
                  <a:rPr lang="en-US" sz="1600" b="1" dirty="0" smtClean="0">
                    <a:solidFill>
                      <a:schemeClr val="tx2">
                        <a:lumMod val="75000"/>
                      </a:schemeClr>
                    </a:solidFill>
                  </a:rPr>
                  <a:t>School Year</a:t>
                </a:r>
                <a:endParaRPr lang="en-US" sz="1600" b="1" dirty="0">
                  <a:solidFill>
                    <a:schemeClr val="tx2">
                      <a:lumMod val="75000"/>
                    </a:schemeClr>
                  </a:solidFill>
                </a:endParaRPr>
              </a:p>
            </c:rich>
          </c:tx>
          <c:layout>
            <c:manualLayout>
              <c:xMode val="edge"/>
              <c:yMode val="edge"/>
              <c:x val="0.47372944136407186"/>
              <c:y val="0.9284916495096265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ill Sans"/>
                <a:ea typeface="+mn-ea"/>
                <a:cs typeface="+mn-cs"/>
              </a:defRPr>
            </a:pPr>
            <a:endParaRPr lang="en-US"/>
          </a:p>
        </c:txPr>
        <c:crossAx val="252746128"/>
        <c:crosses val="autoZero"/>
        <c:auto val="1"/>
        <c:lblAlgn val="ctr"/>
        <c:lblOffset val="100"/>
        <c:noMultiLvlLbl val="0"/>
      </c:catAx>
      <c:valAx>
        <c:axId val="252746128"/>
        <c:scaling>
          <c:orientation val="minMax"/>
        </c:scaling>
        <c:delete val="0"/>
        <c:axPos val="l"/>
        <c:majorGridlines>
          <c:spPr>
            <a:ln>
              <a:noFill/>
            </a:ln>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Gill Sans"/>
                    <a:ea typeface="+mn-ea"/>
                    <a:cs typeface="+mn-cs"/>
                  </a:defRPr>
                </a:pPr>
                <a:r>
                  <a:rPr lang="en-US" sz="1600" b="1" dirty="0" smtClean="0">
                    <a:solidFill>
                      <a:schemeClr val="tx2">
                        <a:lumMod val="75000"/>
                      </a:schemeClr>
                    </a:solidFill>
                  </a:rPr>
                  <a:t>Number of Students</a:t>
                </a:r>
                <a:endParaRPr lang="en-US" sz="1600" b="1" dirty="0">
                  <a:solidFill>
                    <a:schemeClr val="tx2">
                      <a:lumMod val="75000"/>
                    </a:schemeClr>
                  </a:solidFill>
                </a:endParaRPr>
              </a:p>
            </c:rich>
          </c:tx>
          <c:layout>
            <c:manualLayout>
              <c:xMode val="edge"/>
              <c:yMode val="edge"/>
              <c:x val="1.4851273847549919E-3"/>
              <c:y val="0.162919481407907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ill Sans"/>
                <a:ea typeface="+mn-ea"/>
                <a:cs typeface="+mn-cs"/>
              </a:defRPr>
            </a:pPr>
            <a:endParaRPr lang="en-US"/>
          </a:p>
        </c:txPr>
        <c:crossAx val="25274338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Gill San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'CIT Students'!$A$1:$A$12</c:f>
              <c:numCache>
                <c:formatCode>mmm\-yy</c:formatCode>
                <c:ptCount val="12"/>
                <c:pt idx="0">
                  <c:v>41821</c:v>
                </c:pt>
                <c:pt idx="1">
                  <c:v>41852</c:v>
                </c:pt>
                <c:pt idx="2">
                  <c:v>41883</c:v>
                </c:pt>
                <c:pt idx="3">
                  <c:v>41913</c:v>
                </c:pt>
                <c:pt idx="4">
                  <c:v>41944</c:v>
                </c:pt>
                <c:pt idx="5">
                  <c:v>41974</c:v>
                </c:pt>
                <c:pt idx="6">
                  <c:v>42005</c:v>
                </c:pt>
                <c:pt idx="7">
                  <c:v>42036</c:v>
                </c:pt>
                <c:pt idx="8">
                  <c:v>42064</c:v>
                </c:pt>
                <c:pt idx="9">
                  <c:v>42095</c:v>
                </c:pt>
                <c:pt idx="10">
                  <c:v>42125</c:v>
                </c:pt>
                <c:pt idx="11">
                  <c:v>42156</c:v>
                </c:pt>
              </c:numCache>
            </c:numRef>
          </c:cat>
          <c:val>
            <c:numRef>
              <c:f>'CIT Students'!$B$1:$B$12</c:f>
              <c:numCache>
                <c:formatCode>General</c:formatCode>
                <c:ptCount val="12"/>
                <c:pt idx="0">
                  <c:v>7</c:v>
                </c:pt>
                <c:pt idx="1">
                  <c:v>40</c:v>
                </c:pt>
                <c:pt idx="2">
                  <c:v>22</c:v>
                </c:pt>
                <c:pt idx="3">
                  <c:v>7</c:v>
                </c:pt>
                <c:pt idx="4">
                  <c:v>11</c:v>
                </c:pt>
                <c:pt idx="5">
                  <c:v>0</c:v>
                </c:pt>
                <c:pt idx="6">
                  <c:v>11</c:v>
                </c:pt>
                <c:pt idx="7">
                  <c:v>10</c:v>
                </c:pt>
                <c:pt idx="8">
                  <c:v>7</c:v>
                </c:pt>
                <c:pt idx="9">
                  <c:v>4</c:v>
                </c:pt>
                <c:pt idx="10">
                  <c:v>1</c:v>
                </c:pt>
                <c:pt idx="11">
                  <c:v>0</c:v>
                </c:pt>
              </c:numCache>
            </c:numRef>
          </c:val>
          <c:extLst>
            <c:ext xmlns:c16="http://schemas.microsoft.com/office/drawing/2014/chart" uri="{C3380CC4-5D6E-409C-BE32-E72D297353CC}">
              <c16:uniqueId val="{00000000-7C84-49A7-8730-F8A715F8F90F}"/>
            </c:ext>
          </c:extLst>
        </c:ser>
        <c:dLbls>
          <c:dLblPos val="outEnd"/>
          <c:showLegendKey val="0"/>
          <c:showVal val="1"/>
          <c:showCatName val="0"/>
          <c:showSerName val="0"/>
          <c:showPercent val="0"/>
          <c:showBubbleSize val="0"/>
        </c:dLbls>
        <c:gapWidth val="100"/>
        <c:overlap val="-24"/>
        <c:axId val="352214608"/>
        <c:axId val="350116696"/>
      </c:barChart>
      <c:dateAx>
        <c:axId val="352214608"/>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0116696"/>
        <c:crosses val="autoZero"/>
        <c:auto val="1"/>
        <c:lblOffset val="100"/>
        <c:baseTimeUnit val="months"/>
      </c:dateAx>
      <c:valAx>
        <c:axId val="350116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 of Students Identified</a:t>
                </a:r>
              </a:p>
            </c:rich>
          </c:tx>
          <c:layout>
            <c:manualLayout>
              <c:xMode val="edge"/>
              <c:yMode val="edge"/>
              <c:x val="1.5645371577574969E-2"/>
              <c:y val="0.3376710490374223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221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A8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'Items Provided'!$A$1:$A$14</c:f>
              <c:strCache>
                <c:ptCount val="14"/>
                <c:pt idx="0">
                  <c:v>Uniforms</c:v>
                </c:pt>
                <c:pt idx="1">
                  <c:v>Pants</c:v>
                </c:pt>
                <c:pt idx="2">
                  <c:v>Clothes</c:v>
                </c:pt>
                <c:pt idx="3">
                  <c:v>Shoes</c:v>
                </c:pt>
                <c:pt idx="4">
                  <c:v>Underwear</c:v>
                </c:pt>
                <c:pt idx="5">
                  <c:v>Gift Cards</c:v>
                </c:pt>
                <c:pt idx="6">
                  <c:v>School Supplies</c:v>
                </c:pt>
                <c:pt idx="7">
                  <c:v>School Fees</c:v>
                </c:pt>
                <c:pt idx="8">
                  <c:v>Hygeine Supplies</c:v>
                </c:pt>
                <c:pt idx="9">
                  <c:v>Field Trips</c:v>
                </c:pt>
                <c:pt idx="10">
                  <c:v>Bus</c:v>
                </c:pt>
                <c:pt idx="11">
                  <c:v>Bus Passes</c:v>
                </c:pt>
                <c:pt idx="12">
                  <c:v>Van</c:v>
                </c:pt>
                <c:pt idx="13">
                  <c:v>Mileage</c:v>
                </c:pt>
              </c:strCache>
            </c:strRef>
          </c:cat>
          <c:val>
            <c:numRef>
              <c:f>'Items Provided'!$B$1:$B$14</c:f>
              <c:numCache>
                <c:formatCode>General</c:formatCode>
                <c:ptCount val="14"/>
                <c:pt idx="0">
                  <c:v>22</c:v>
                </c:pt>
                <c:pt idx="1">
                  <c:v>12</c:v>
                </c:pt>
                <c:pt idx="2">
                  <c:v>8</c:v>
                </c:pt>
                <c:pt idx="3">
                  <c:v>17</c:v>
                </c:pt>
                <c:pt idx="4">
                  <c:v>7</c:v>
                </c:pt>
                <c:pt idx="5">
                  <c:v>4</c:v>
                </c:pt>
                <c:pt idx="6">
                  <c:v>2</c:v>
                </c:pt>
                <c:pt idx="7">
                  <c:v>1</c:v>
                </c:pt>
                <c:pt idx="8">
                  <c:v>2</c:v>
                </c:pt>
                <c:pt idx="9">
                  <c:v>4</c:v>
                </c:pt>
                <c:pt idx="10">
                  <c:v>49</c:v>
                </c:pt>
                <c:pt idx="11">
                  <c:v>3</c:v>
                </c:pt>
                <c:pt idx="12">
                  <c:v>15</c:v>
                </c:pt>
                <c:pt idx="13">
                  <c:v>2</c:v>
                </c:pt>
              </c:numCache>
            </c:numRef>
          </c:val>
          <c:extLst>
            <c:ext xmlns:c16="http://schemas.microsoft.com/office/drawing/2014/chart" uri="{C3380CC4-5D6E-409C-BE32-E72D297353CC}">
              <c16:uniqueId val="{00000000-212A-45D2-AD48-F236793EE039}"/>
            </c:ext>
          </c:extLst>
        </c:ser>
        <c:dLbls>
          <c:dLblPos val="outEnd"/>
          <c:showLegendKey val="0"/>
          <c:showVal val="1"/>
          <c:showCatName val="0"/>
          <c:showSerName val="0"/>
          <c:showPercent val="0"/>
          <c:showBubbleSize val="0"/>
        </c:dLbls>
        <c:gapWidth val="100"/>
        <c:overlap val="-24"/>
        <c:axId val="295614360"/>
        <c:axId val="295614752"/>
      </c:barChart>
      <c:catAx>
        <c:axId val="295614360"/>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95614752"/>
        <c:crosses val="autoZero"/>
        <c:auto val="1"/>
        <c:lblAlgn val="ctr"/>
        <c:lblOffset val="100"/>
        <c:noMultiLvlLbl val="0"/>
      </c:catAx>
      <c:valAx>
        <c:axId val="295614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 of Students</a:t>
                </a:r>
              </a:p>
            </c:rich>
          </c:tx>
          <c:layout>
            <c:manualLayout>
              <c:xMode val="edge"/>
              <c:yMode val="edge"/>
              <c:x val="1.4371255678091919E-2"/>
              <c:y val="0.333335475922652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5614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c:f>
              <c:strCache>
                <c:ptCount val="1"/>
                <c:pt idx="0">
                  <c:v>2012-2013</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2400" b="0" i="0" u="none" strike="noStrike" kern="1200" baseline="0">
                    <a:solidFill>
                      <a:schemeClr val="tx1">
                        <a:lumMod val="75000"/>
                        <a:lumOff val="25000"/>
                      </a:schemeClr>
                    </a:solidFill>
                    <a:latin typeface="Gill Sans"/>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Sheet1!$C$2:$F$2</c:f>
              <c:strCache>
                <c:ptCount val="4"/>
                <c:pt idx="0">
                  <c:v>Elementary (PK-2)</c:v>
                </c:pt>
                <c:pt idx="1">
                  <c:v>Elementary (3-6)</c:v>
                </c:pt>
                <c:pt idx="2">
                  <c:v>Middle School</c:v>
                </c:pt>
                <c:pt idx="3">
                  <c:v>High School</c:v>
                </c:pt>
              </c:strCache>
            </c:strRef>
          </c:cat>
          <c:val>
            <c:numRef>
              <c:f>Sheet1!$C$5:$F$5</c:f>
              <c:numCache>
                <c:formatCode>General</c:formatCode>
                <c:ptCount val="4"/>
                <c:pt idx="0">
                  <c:v>1023</c:v>
                </c:pt>
                <c:pt idx="1">
                  <c:v>842</c:v>
                </c:pt>
                <c:pt idx="2">
                  <c:v>355</c:v>
                </c:pt>
                <c:pt idx="3">
                  <c:v>665</c:v>
                </c:pt>
              </c:numCache>
            </c:numRef>
          </c:val>
          <c:extLst>
            <c:ext xmlns:c16="http://schemas.microsoft.com/office/drawing/2014/chart" uri="{C3380CC4-5D6E-409C-BE32-E72D297353CC}">
              <c16:uniqueId val="{00000000-9120-41C1-85FF-038B71E6D0A2}"/>
            </c:ext>
          </c:extLst>
        </c:ser>
        <c:ser>
          <c:idx val="1"/>
          <c:order val="1"/>
          <c:tx>
            <c:strRef>
              <c:f>Sheet1!$B$6</c:f>
              <c:strCache>
                <c:ptCount val="1"/>
                <c:pt idx="0">
                  <c:v>2013-2014</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2400" b="0" i="0" u="none" strike="noStrike" kern="1200" baseline="0">
                    <a:solidFill>
                      <a:schemeClr val="tx1">
                        <a:lumMod val="75000"/>
                        <a:lumOff val="25000"/>
                      </a:schemeClr>
                    </a:solidFill>
                    <a:latin typeface="Gill Sans"/>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Sheet1!$C$2:$F$2</c:f>
              <c:strCache>
                <c:ptCount val="4"/>
                <c:pt idx="0">
                  <c:v>Elementary (PK-2)</c:v>
                </c:pt>
                <c:pt idx="1">
                  <c:v>Elementary (3-6)</c:v>
                </c:pt>
                <c:pt idx="2">
                  <c:v>Middle School</c:v>
                </c:pt>
                <c:pt idx="3">
                  <c:v>High School</c:v>
                </c:pt>
              </c:strCache>
            </c:strRef>
          </c:cat>
          <c:val>
            <c:numRef>
              <c:f>Sheet1!$C$6:$F$6</c:f>
              <c:numCache>
                <c:formatCode>General</c:formatCode>
                <c:ptCount val="4"/>
                <c:pt idx="0">
                  <c:v>1266</c:v>
                </c:pt>
                <c:pt idx="1">
                  <c:v>961</c:v>
                </c:pt>
                <c:pt idx="2">
                  <c:v>372</c:v>
                </c:pt>
                <c:pt idx="3">
                  <c:v>785</c:v>
                </c:pt>
              </c:numCache>
            </c:numRef>
          </c:val>
          <c:extLst>
            <c:ext xmlns:c16="http://schemas.microsoft.com/office/drawing/2014/chart" uri="{C3380CC4-5D6E-409C-BE32-E72D297353CC}">
              <c16:uniqueId val="{00000001-9120-41C1-85FF-038B71E6D0A2}"/>
            </c:ext>
          </c:extLst>
        </c:ser>
        <c:ser>
          <c:idx val="2"/>
          <c:order val="2"/>
          <c:tx>
            <c:strRef>
              <c:f>Sheet1!$B$7</c:f>
              <c:strCache>
                <c:ptCount val="1"/>
                <c:pt idx="0">
                  <c:v>2014-2015</c:v>
                </c:pt>
              </c:strCache>
            </c:strRef>
          </c:tx>
          <c:spPr>
            <a:solidFill>
              <a:schemeClr val="accent5"/>
            </a:solidFill>
            <a:ln>
              <a:noFill/>
            </a:ln>
            <a:effectLst/>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20-41C1-85FF-038B71E6D0A2}"/>
                </c:ext>
              </c:extLst>
            </c:dLbl>
            <c:spPr>
              <a:noFill/>
              <a:ln>
                <a:noFill/>
              </a:ln>
              <a:effectLst/>
            </c:spPr>
            <c:txPr>
              <a:bodyPr rot="-5400000" spcFirstLastPara="1" vertOverflow="ellipsis" wrap="square" anchor="ctr" anchorCtr="1"/>
              <a:lstStyle/>
              <a:p>
                <a:pPr>
                  <a:defRPr sz="2400" b="0" i="0" u="none" strike="noStrike" kern="1200" baseline="0">
                    <a:solidFill>
                      <a:schemeClr val="tx1">
                        <a:lumMod val="75000"/>
                        <a:lumOff val="25000"/>
                      </a:schemeClr>
                    </a:solidFill>
                    <a:latin typeface="Gill Sans"/>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Sheet1!$C$2:$F$2</c:f>
              <c:strCache>
                <c:ptCount val="4"/>
                <c:pt idx="0">
                  <c:v>Elementary (PK-2)</c:v>
                </c:pt>
                <c:pt idx="1">
                  <c:v>Elementary (3-6)</c:v>
                </c:pt>
                <c:pt idx="2">
                  <c:v>Middle School</c:v>
                </c:pt>
                <c:pt idx="3">
                  <c:v>High School</c:v>
                </c:pt>
              </c:strCache>
            </c:strRef>
          </c:cat>
          <c:val>
            <c:numRef>
              <c:f>Sheet1!$C$7:$F$7</c:f>
              <c:numCache>
                <c:formatCode>General</c:formatCode>
                <c:ptCount val="4"/>
                <c:pt idx="0">
                  <c:v>1312</c:v>
                </c:pt>
                <c:pt idx="1">
                  <c:v>967</c:v>
                </c:pt>
                <c:pt idx="2">
                  <c:v>441</c:v>
                </c:pt>
                <c:pt idx="3">
                  <c:v>816</c:v>
                </c:pt>
              </c:numCache>
            </c:numRef>
          </c:val>
          <c:extLst>
            <c:ext xmlns:c16="http://schemas.microsoft.com/office/drawing/2014/chart" uri="{C3380CC4-5D6E-409C-BE32-E72D297353CC}">
              <c16:uniqueId val="{00000003-9120-41C1-85FF-038B71E6D0A2}"/>
            </c:ext>
          </c:extLst>
        </c:ser>
        <c:dLbls>
          <c:showLegendKey val="0"/>
          <c:showVal val="0"/>
          <c:showCatName val="0"/>
          <c:showSerName val="0"/>
          <c:showPercent val="0"/>
          <c:showBubbleSize val="0"/>
        </c:dLbls>
        <c:gapWidth val="219"/>
        <c:overlap val="-27"/>
        <c:axId val="251159368"/>
        <c:axId val="251158192"/>
      </c:barChart>
      <c:catAx>
        <c:axId val="25115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Gill Sans"/>
                <a:ea typeface="+mn-ea"/>
                <a:cs typeface="+mn-cs"/>
              </a:defRPr>
            </a:pPr>
            <a:endParaRPr lang="en-US"/>
          </a:p>
        </c:txPr>
        <c:crossAx val="251158192"/>
        <c:crosses val="autoZero"/>
        <c:auto val="1"/>
        <c:lblAlgn val="ctr"/>
        <c:lblOffset val="100"/>
        <c:noMultiLvlLbl val="0"/>
      </c:catAx>
      <c:valAx>
        <c:axId val="251158192"/>
        <c:scaling>
          <c:orientation val="minMax"/>
          <c:max val="1500"/>
          <c:min val="0"/>
        </c:scaling>
        <c:delete val="0"/>
        <c:axPos val="l"/>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ill Sans"/>
                    <a:ea typeface="+mn-ea"/>
                    <a:cs typeface="+mn-cs"/>
                  </a:defRPr>
                </a:pPr>
                <a:r>
                  <a:rPr lang="en-US" sz="2000"/>
                  <a:t>Number of Students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Gill Sans"/>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a:ea typeface="+mn-ea"/>
                <a:cs typeface="+mn-cs"/>
              </a:defRPr>
            </a:pPr>
            <a:endParaRPr lang="en-US"/>
          </a:p>
        </c:txPr>
        <c:crossAx val="25115936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Gill Sans"/>
              <a:ea typeface="+mn-ea"/>
              <a:cs typeface="+mn-cs"/>
            </a:defRPr>
          </a:pPr>
          <a:endParaRPr lang="en-US"/>
        </a:p>
      </c:txPr>
    </c:legend>
    <c:plotVisOnly val="1"/>
    <c:dispBlanksAs val="gap"/>
    <c:showDLblsOverMax val="0"/>
  </c:chart>
  <c:spPr>
    <a:noFill/>
    <a:ln>
      <a:noFill/>
    </a:ln>
    <a:effectLst/>
  </c:spPr>
  <c:txPr>
    <a:bodyPr/>
    <a:lstStyle/>
    <a:p>
      <a:pPr>
        <a:defRPr>
          <a:latin typeface="Gill San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 of CIT students that Graduated </c:v>
                </c:pt>
              </c:strCache>
            </c:strRef>
          </c:tx>
          <c:spPr>
            <a:solidFill>
              <a:srgbClr val="004A84"/>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4A84"/>
                    </a:solidFill>
                    <a:latin typeface="Gill Sans"/>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2011-2012</c:v>
                </c:pt>
                <c:pt idx="1">
                  <c:v>2014-2015</c:v>
                </c:pt>
              </c:strCache>
            </c:strRef>
          </c:cat>
          <c:val>
            <c:numRef>
              <c:f>Sheet1!$B$2:$B$3</c:f>
              <c:numCache>
                <c:formatCode>0%</c:formatCode>
                <c:ptCount val="2"/>
                <c:pt idx="0">
                  <c:v>0.37</c:v>
                </c:pt>
                <c:pt idx="1">
                  <c:v>0.53</c:v>
                </c:pt>
              </c:numCache>
            </c:numRef>
          </c:val>
          <c:extLst>
            <c:ext xmlns:c16="http://schemas.microsoft.com/office/drawing/2014/chart" uri="{C3380CC4-5D6E-409C-BE32-E72D297353CC}">
              <c16:uniqueId val="{00000000-EC63-42DD-AC2D-88FB139F35D5}"/>
            </c:ext>
          </c:extLst>
        </c:ser>
        <c:dLbls>
          <c:showLegendKey val="0"/>
          <c:showVal val="0"/>
          <c:showCatName val="0"/>
          <c:showSerName val="0"/>
          <c:showPercent val="0"/>
          <c:showBubbleSize val="0"/>
        </c:dLbls>
        <c:gapWidth val="100"/>
        <c:overlap val="-24"/>
        <c:axId val="252745736"/>
        <c:axId val="298325320"/>
      </c:barChart>
      <c:catAx>
        <c:axId val="252745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92C55"/>
                </a:solidFill>
                <a:latin typeface="Gill Sans"/>
                <a:ea typeface="+mn-ea"/>
                <a:cs typeface="+mn-cs"/>
              </a:defRPr>
            </a:pPr>
            <a:endParaRPr lang="en-US"/>
          </a:p>
        </c:txPr>
        <c:crossAx val="298325320"/>
        <c:crosses val="autoZero"/>
        <c:auto val="1"/>
        <c:lblAlgn val="ctr"/>
        <c:lblOffset val="100"/>
        <c:noMultiLvlLbl val="0"/>
      </c:catAx>
      <c:valAx>
        <c:axId val="298325320"/>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Gill Sans"/>
                <a:ea typeface="+mn-ea"/>
                <a:cs typeface="+mn-cs"/>
              </a:defRPr>
            </a:pPr>
            <a:endParaRPr lang="en-US"/>
          </a:p>
        </c:txPr>
        <c:crossAx val="252745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sng" strike="noStrike" kern="1200" cap="none" spc="20" baseline="0">
                <a:solidFill>
                  <a:schemeClr val="tx1"/>
                </a:solidFill>
                <a:latin typeface="+mn-lt"/>
                <a:ea typeface="+mn-ea"/>
                <a:cs typeface="+mn-cs"/>
              </a:defRPr>
            </a:pPr>
            <a:r>
              <a:rPr lang="en-US" sz="2400" u="sng">
                <a:solidFill>
                  <a:schemeClr val="tx1"/>
                </a:solidFill>
              </a:rPr>
              <a:t>Transportation by Bus</a:t>
            </a:r>
          </a:p>
        </c:rich>
      </c:tx>
      <c:overlay val="0"/>
      <c:spPr>
        <a:noFill/>
        <a:ln>
          <a:noFill/>
        </a:ln>
        <a:effectLst/>
      </c:spPr>
      <c:txPr>
        <a:bodyPr rot="0" spcFirstLastPara="1" vertOverflow="ellipsis" vert="horz" wrap="square" anchor="ctr" anchorCtr="1"/>
        <a:lstStyle/>
        <a:p>
          <a:pPr>
            <a:defRPr sz="2400" b="0" i="0" u="sng" strike="noStrike" kern="1200" cap="none" spc="2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2010-2011</c:v>
                </c:pt>
                <c:pt idx="1">
                  <c:v>2011-2012</c:v>
                </c:pt>
                <c:pt idx="2">
                  <c:v>2012-2013</c:v>
                </c:pt>
                <c:pt idx="3">
                  <c:v>2013-2014</c:v>
                </c:pt>
                <c:pt idx="4">
                  <c:v>2014-2015</c:v>
                </c:pt>
                <c:pt idx="5">
                  <c:v>2015-2016</c:v>
                </c:pt>
              </c:strCache>
            </c:strRef>
          </c:cat>
          <c:val>
            <c:numRef>
              <c:f>Sheet1!$B$2:$B$7</c:f>
              <c:numCache>
                <c:formatCode>General</c:formatCode>
                <c:ptCount val="6"/>
                <c:pt idx="0">
                  <c:v>243</c:v>
                </c:pt>
                <c:pt idx="1">
                  <c:v>323</c:v>
                </c:pt>
                <c:pt idx="2">
                  <c:v>457</c:v>
                </c:pt>
                <c:pt idx="3">
                  <c:v>475</c:v>
                </c:pt>
                <c:pt idx="4">
                  <c:v>663</c:v>
                </c:pt>
                <c:pt idx="5">
                  <c:v>915</c:v>
                </c:pt>
              </c:numCache>
            </c:numRef>
          </c:val>
          <c:extLst>
            <c:ext xmlns:c16="http://schemas.microsoft.com/office/drawing/2014/chart" uri="{C3380CC4-5D6E-409C-BE32-E72D297353CC}">
              <c16:uniqueId val="{00000000-ABE9-4351-9C9C-A48C04EEBE99}"/>
            </c:ext>
          </c:extLst>
        </c:ser>
        <c:dLbls>
          <c:showLegendKey val="0"/>
          <c:showVal val="1"/>
          <c:showCatName val="0"/>
          <c:showSerName val="0"/>
          <c:showPercent val="0"/>
          <c:showBubbleSize val="0"/>
        </c:dLbls>
        <c:gapWidth val="150"/>
        <c:shape val="box"/>
        <c:axId val="352216960"/>
        <c:axId val="352212256"/>
        <c:axId val="0"/>
      </c:bar3DChart>
      <c:catAx>
        <c:axId val="3522169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t" anchorCtr="0"/>
          <a:lstStyle/>
          <a:p>
            <a:pPr>
              <a:defRPr sz="1200" b="1" i="0" u="none" strike="noStrike" kern="1200" baseline="0">
                <a:solidFill>
                  <a:schemeClr val="tx1"/>
                </a:solidFill>
                <a:latin typeface="+mn-lt"/>
                <a:ea typeface="+mn-ea"/>
                <a:cs typeface="+mn-cs"/>
              </a:defRPr>
            </a:pPr>
            <a:endParaRPr lang="en-US"/>
          </a:p>
        </c:txPr>
        <c:crossAx val="352212256"/>
        <c:crosses val="autoZero"/>
        <c:auto val="1"/>
        <c:lblAlgn val="ctr"/>
        <c:lblOffset val="100"/>
        <c:noMultiLvlLbl val="0"/>
      </c:catAx>
      <c:valAx>
        <c:axId val="352212256"/>
        <c:scaling>
          <c:orientation val="minMax"/>
        </c:scaling>
        <c:delete val="1"/>
        <c:axPos val="l"/>
        <c:numFmt formatCode="General" sourceLinked="1"/>
        <c:majorTickMark val="none"/>
        <c:minorTickMark val="none"/>
        <c:tickLblPos val="nextTo"/>
        <c:crossAx val="352216960"/>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sng" strike="noStrike" kern="1200" cap="none" spc="20" baseline="0">
                <a:solidFill>
                  <a:schemeClr val="tx1"/>
                </a:solidFill>
                <a:latin typeface="+mn-lt"/>
                <a:ea typeface="+mn-ea"/>
                <a:cs typeface="+mn-cs"/>
              </a:defRPr>
            </a:pPr>
            <a:r>
              <a:rPr lang="en-US" sz="2400" u="sng" dirty="0">
                <a:solidFill>
                  <a:schemeClr val="tx1"/>
                </a:solidFill>
              </a:rPr>
              <a:t>Public Transportation</a:t>
            </a:r>
          </a:p>
        </c:rich>
      </c:tx>
      <c:overlay val="0"/>
      <c:spPr>
        <a:noFill/>
        <a:ln>
          <a:noFill/>
        </a:ln>
        <a:effectLst/>
      </c:spPr>
      <c:txPr>
        <a:bodyPr rot="0" spcFirstLastPara="1" vertOverflow="ellipsis" vert="horz" wrap="square" anchor="ctr" anchorCtr="1"/>
        <a:lstStyle/>
        <a:p>
          <a:pPr>
            <a:defRPr sz="2400" b="0" i="0" u="sng" strike="noStrike" kern="1200" cap="none" spc="2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dLbls>
            <c:dLbl>
              <c:idx val="4"/>
              <c:layout>
                <c:manualLayout>
                  <c:x val="3.4430985935347646E-3"/>
                  <c:y val="-4.18776570113485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5-4E88-9567-8C40A68F23F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2011-2012</c:v>
                </c:pt>
                <c:pt idx="1">
                  <c:v>2012-2013</c:v>
                </c:pt>
                <c:pt idx="2">
                  <c:v>2013-2014</c:v>
                </c:pt>
                <c:pt idx="3">
                  <c:v>2014-2015</c:v>
                </c:pt>
                <c:pt idx="4">
                  <c:v>2015-2016</c:v>
                </c:pt>
              </c:strCache>
            </c:strRef>
          </c:cat>
          <c:val>
            <c:numRef>
              <c:f>Sheet1!$B$2:$B$6</c:f>
              <c:numCache>
                <c:formatCode>General</c:formatCode>
                <c:ptCount val="5"/>
                <c:pt idx="0">
                  <c:v>33</c:v>
                </c:pt>
                <c:pt idx="1">
                  <c:v>60</c:v>
                </c:pt>
                <c:pt idx="2">
                  <c:v>68</c:v>
                </c:pt>
                <c:pt idx="3">
                  <c:v>101</c:v>
                </c:pt>
                <c:pt idx="4">
                  <c:v>181</c:v>
                </c:pt>
              </c:numCache>
            </c:numRef>
          </c:val>
          <c:extLst>
            <c:ext xmlns:c16="http://schemas.microsoft.com/office/drawing/2014/chart" uri="{C3380CC4-5D6E-409C-BE32-E72D297353CC}">
              <c16:uniqueId val="{00000001-31A5-4E88-9567-8C40A68F23FF}"/>
            </c:ext>
          </c:extLst>
        </c:ser>
        <c:dLbls>
          <c:showLegendKey val="0"/>
          <c:showVal val="1"/>
          <c:showCatName val="0"/>
          <c:showSerName val="0"/>
          <c:showPercent val="0"/>
          <c:showBubbleSize val="0"/>
        </c:dLbls>
        <c:gapWidth val="150"/>
        <c:shape val="box"/>
        <c:axId val="352216176"/>
        <c:axId val="352212648"/>
        <c:axId val="0"/>
      </c:bar3DChart>
      <c:catAx>
        <c:axId val="352216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52212648"/>
        <c:crosses val="autoZero"/>
        <c:auto val="1"/>
        <c:lblAlgn val="ctr"/>
        <c:lblOffset val="100"/>
        <c:noMultiLvlLbl val="0"/>
      </c:catAx>
      <c:valAx>
        <c:axId val="352212648"/>
        <c:scaling>
          <c:orientation val="minMax"/>
        </c:scaling>
        <c:delete val="1"/>
        <c:axPos val="l"/>
        <c:numFmt formatCode="General" sourceLinked="1"/>
        <c:majorTickMark val="none"/>
        <c:minorTickMark val="none"/>
        <c:tickLblPos val="nextTo"/>
        <c:crossAx val="352216176"/>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r>
              <a:rPr lang="en-US" sz="4000" dirty="0" smtClean="0"/>
              <a:t>School 1</a:t>
            </a:r>
            <a:endParaRPr lang="en-US" sz="4000" dirty="0"/>
          </a:p>
        </c:rich>
      </c:tx>
      <c:overlay val="0"/>
      <c:spPr>
        <a:noFill/>
        <a:ln>
          <a:noFill/>
        </a:ln>
        <a:effectLst/>
      </c:spPr>
      <c:txPr>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15534808218122E-2"/>
          <c:y val="0.21599792738649706"/>
          <c:w val="0.93665462031314473"/>
          <c:h val="0.685671930576078"/>
        </c:manualLayout>
      </c:layout>
      <c:pieChart>
        <c:varyColors val="1"/>
        <c:ser>
          <c:idx val="0"/>
          <c:order val="0"/>
          <c:tx>
            <c:strRef>
              <c:f>Sheet1!$B$1</c:f>
              <c:strCache>
                <c:ptCount val="1"/>
                <c:pt idx="0">
                  <c:v>2013-2014</c:v>
                </c:pt>
              </c:strCache>
            </c:strRef>
          </c:tx>
          <c:dPt>
            <c:idx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295-4D77-985F-CBC0A7B9BBA5}"/>
              </c:ext>
            </c:extLst>
          </c:dPt>
          <c:dPt>
            <c:idx val="1"/>
            <c:bubble3D val="0"/>
            <c:spPr>
              <a:solidFill>
                <a:srgbClr val="CDCD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1295-4D77-985F-CBC0A7B9BBA5}"/>
              </c:ext>
            </c:extLst>
          </c:dPt>
          <c:dPt>
            <c:idx val="2"/>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1295-4D77-985F-CBC0A7B9BBA5}"/>
              </c:ext>
            </c:extLst>
          </c:dPt>
          <c:dPt>
            <c:idx val="3"/>
            <c:bubble3D val="0"/>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1295-4D77-985F-CBC0A7B9BBA5}"/>
              </c:ext>
            </c:extLst>
          </c:dPt>
          <c:dPt>
            <c:idx val="4"/>
            <c:bubble3D val="0"/>
            <c:spPr>
              <a:gradFill rotWithShape="1">
                <a:gsLst>
                  <a:gs pos="0">
                    <a:schemeClr val="accent5">
                      <a:lumMod val="60000"/>
                      <a:tint val="100000"/>
                      <a:shade val="100000"/>
                      <a:satMod val="130000"/>
                    </a:schemeClr>
                  </a:gs>
                  <a:gs pos="100000">
                    <a:schemeClr val="accent5">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1295-4D77-985F-CBC0A7B9BBA5}"/>
              </c:ext>
            </c:extLst>
          </c:dPt>
          <c:dLbls>
            <c:dLbl>
              <c:idx val="0"/>
              <c:layout>
                <c:manualLayout>
                  <c:x val="0.21595015802337025"/>
                  <c:y val="0.2576862045232034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9446895532268961"/>
                      <c:h val="0.16124660864300411"/>
                    </c:manualLayout>
                  </c15:layout>
                </c:ext>
                <c:ext xmlns:c16="http://schemas.microsoft.com/office/drawing/2014/chart" uri="{C3380CC4-5D6E-409C-BE32-E72D297353CC}">
                  <c16:uniqueId val="{00000001-1295-4D77-985F-CBC0A7B9BBA5}"/>
                </c:ext>
              </c:extLst>
            </c:dLbl>
            <c:dLbl>
              <c:idx val="1"/>
              <c:layout>
                <c:manualLayout>
                  <c:x val="-6.0551970871100994E-2"/>
                  <c:y val="-9.559116536876603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5788711191319372"/>
                      <c:h val="9.8708218075188009E-2"/>
                    </c:manualLayout>
                  </c15:layout>
                </c:ext>
                <c:ext xmlns:c16="http://schemas.microsoft.com/office/drawing/2014/chart" uri="{C3380CC4-5D6E-409C-BE32-E72D297353CC}">
                  <c16:uniqueId val="{00000003-1295-4D77-985F-CBC0A7B9BBA5}"/>
                </c:ext>
              </c:extLst>
            </c:dLbl>
            <c:dLbl>
              <c:idx val="2"/>
              <c:delete val="1"/>
              <c:extLst>
                <c:ext xmlns:c15="http://schemas.microsoft.com/office/drawing/2012/chart" uri="{CE6537A1-D6FC-4f65-9D91-7224C49458BB}"/>
                <c:ext xmlns:c16="http://schemas.microsoft.com/office/drawing/2014/chart" uri="{C3380CC4-5D6E-409C-BE32-E72D297353CC}">
                  <c16:uniqueId val="{00000005-1295-4D77-985F-CBC0A7B9BBA5}"/>
                </c:ext>
              </c:extLst>
            </c:dLbl>
            <c:dLbl>
              <c:idx val="3"/>
              <c:layout>
                <c:manualLayout>
                  <c:x val="0.20177702607725684"/>
                  <c:y val="-0.1311508100171229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656574633734927"/>
                      <c:h val="0.17098463912575806"/>
                    </c:manualLayout>
                  </c15:layout>
                </c:ext>
                <c:ext xmlns:c16="http://schemas.microsoft.com/office/drawing/2014/chart" uri="{C3380CC4-5D6E-409C-BE32-E72D297353CC}">
                  <c16:uniqueId val="{00000007-1295-4D77-985F-CBC0A7B9BBA5}"/>
                </c:ext>
              </c:extLst>
            </c:dLbl>
            <c:dLbl>
              <c:idx val="4"/>
              <c:delete val="1"/>
              <c:extLst>
                <c:ext xmlns:c15="http://schemas.microsoft.com/office/drawing/2012/chart" uri="{CE6537A1-D6FC-4f65-9D91-7224C49458BB}"/>
                <c:ext xmlns:c16="http://schemas.microsoft.com/office/drawing/2014/chart" uri="{C3380CC4-5D6E-409C-BE32-E72D297353CC}">
                  <c16:uniqueId val="{00000009-1295-4D77-985F-CBC0A7B9BBA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Doubled Up</c:v>
                </c:pt>
                <c:pt idx="1">
                  <c:v>Hotels/Motels</c:v>
                </c:pt>
                <c:pt idx="2">
                  <c:v>Unsheltered</c:v>
                </c:pt>
                <c:pt idx="3">
                  <c:v>Transitional Housing</c:v>
                </c:pt>
                <c:pt idx="4">
                  <c:v>Unaccompanied</c:v>
                </c:pt>
              </c:strCache>
            </c:strRef>
          </c:cat>
          <c:val>
            <c:numRef>
              <c:f>Sheet1!$B$2:$B$6</c:f>
              <c:numCache>
                <c:formatCode>General</c:formatCode>
                <c:ptCount val="5"/>
                <c:pt idx="0">
                  <c:v>31</c:v>
                </c:pt>
                <c:pt idx="1">
                  <c:v>10</c:v>
                </c:pt>
                <c:pt idx="2">
                  <c:v>3</c:v>
                </c:pt>
                <c:pt idx="3">
                  <c:v>8</c:v>
                </c:pt>
                <c:pt idx="4">
                  <c:v>0</c:v>
                </c:pt>
              </c:numCache>
            </c:numRef>
          </c:val>
          <c:extLst>
            <c:ext xmlns:c16="http://schemas.microsoft.com/office/drawing/2014/chart" uri="{C3380CC4-5D6E-409C-BE32-E72D297353CC}">
              <c16:uniqueId val="{0000000A-1295-4D77-985F-CBC0A7B9BBA5}"/>
            </c:ext>
          </c:extLst>
        </c:ser>
        <c:dLbls>
          <c:showLegendKey val="0"/>
          <c:showVal val="0"/>
          <c:showCatName val="0"/>
          <c:showSerName val="0"/>
          <c:showPercent val="0"/>
          <c:showBubbleSize val="0"/>
          <c:showLeaderLines val="1"/>
        </c:dLbls>
        <c:firstSliceAng val="22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r>
              <a:rPr lang="en-US" sz="4000" dirty="0" smtClean="0"/>
              <a:t>School 2</a:t>
            </a:r>
          </a:p>
        </c:rich>
      </c:tx>
      <c:overlay val="0"/>
      <c:spPr>
        <a:noFill/>
        <a:ln>
          <a:noFill/>
        </a:ln>
        <a:effectLst/>
      </c:spPr>
      <c:txPr>
        <a:bodyPr rot="0" spcFirstLastPara="1" vertOverflow="ellipsis" vert="horz" wrap="square" anchor="ctr" anchorCtr="1"/>
        <a:lstStyle/>
        <a:p>
          <a:pPr>
            <a:defRPr sz="4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15534808218122E-2"/>
          <c:y val="0.21599792738649706"/>
          <c:w val="0.93665462031314473"/>
          <c:h val="0.685671930576078"/>
        </c:manualLayout>
      </c:layout>
      <c:pieChart>
        <c:varyColors val="1"/>
        <c:ser>
          <c:idx val="0"/>
          <c:order val="0"/>
          <c:tx>
            <c:strRef>
              <c:f>Sheet1!$B$1</c:f>
              <c:strCache>
                <c:ptCount val="1"/>
                <c:pt idx="0">
                  <c:v>2013-2014</c:v>
                </c:pt>
              </c:strCache>
            </c:strRef>
          </c:tx>
          <c:dPt>
            <c:idx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5FD-4D66-BD53-5C1E8DA14293}"/>
              </c:ext>
            </c:extLst>
          </c:dPt>
          <c:dPt>
            <c:idx val="1"/>
            <c:bubble3D val="0"/>
            <c:spPr>
              <a:solidFill>
                <a:srgbClr val="CDCDC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5FD-4D66-BD53-5C1E8DA14293}"/>
              </c:ext>
            </c:extLst>
          </c:dPt>
          <c:dPt>
            <c:idx val="2"/>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B5FD-4D66-BD53-5C1E8DA14293}"/>
              </c:ext>
            </c:extLst>
          </c:dPt>
          <c:dPt>
            <c:idx val="3"/>
            <c:bubble3D val="0"/>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B5FD-4D66-BD53-5C1E8DA14293}"/>
              </c:ext>
            </c:extLst>
          </c:dPt>
          <c:dPt>
            <c:idx val="4"/>
            <c:bubble3D val="0"/>
            <c:spPr>
              <a:gradFill rotWithShape="1">
                <a:gsLst>
                  <a:gs pos="0">
                    <a:schemeClr val="accent5">
                      <a:lumMod val="60000"/>
                      <a:tint val="100000"/>
                      <a:shade val="100000"/>
                      <a:satMod val="130000"/>
                    </a:schemeClr>
                  </a:gs>
                  <a:gs pos="100000">
                    <a:schemeClr val="accent5">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B5FD-4D66-BD53-5C1E8DA14293}"/>
              </c:ext>
            </c:extLst>
          </c:dPt>
          <c:dLbls>
            <c:dLbl>
              <c:idx val="2"/>
              <c:delete val="1"/>
              <c:extLst>
                <c:ext xmlns:c15="http://schemas.microsoft.com/office/drawing/2012/chart" uri="{CE6537A1-D6FC-4f65-9D91-7224C49458BB}"/>
                <c:ext xmlns:c16="http://schemas.microsoft.com/office/drawing/2014/chart" uri="{C3380CC4-5D6E-409C-BE32-E72D297353CC}">
                  <c16:uniqueId val="{00000005-B5FD-4D66-BD53-5C1E8DA14293}"/>
                </c:ext>
              </c:extLst>
            </c:dLbl>
            <c:dLbl>
              <c:idx val="4"/>
              <c:delete val="1"/>
              <c:extLst>
                <c:ext xmlns:c15="http://schemas.microsoft.com/office/drawing/2012/chart" uri="{CE6537A1-D6FC-4f65-9D91-7224C49458BB}"/>
                <c:ext xmlns:c16="http://schemas.microsoft.com/office/drawing/2014/chart" uri="{C3380CC4-5D6E-409C-BE32-E72D297353CC}">
                  <c16:uniqueId val="{00000009-B5FD-4D66-BD53-5C1E8DA1429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Doubled Up</c:v>
                </c:pt>
                <c:pt idx="1">
                  <c:v>Hotels/Motels</c:v>
                </c:pt>
                <c:pt idx="2">
                  <c:v>Unsheltered</c:v>
                </c:pt>
                <c:pt idx="3">
                  <c:v>Transitional Housing</c:v>
                </c:pt>
                <c:pt idx="4">
                  <c:v>Unaccompanied</c:v>
                </c:pt>
              </c:strCache>
            </c:strRef>
          </c:cat>
          <c:val>
            <c:numRef>
              <c:f>Sheet1!$B$2:$B$6</c:f>
              <c:numCache>
                <c:formatCode>General</c:formatCode>
                <c:ptCount val="5"/>
                <c:pt idx="0">
                  <c:v>28</c:v>
                </c:pt>
                <c:pt idx="1">
                  <c:v>21</c:v>
                </c:pt>
                <c:pt idx="2">
                  <c:v>3</c:v>
                </c:pt>
                <c:pt idx="3">
                  <c:v>47</c:v>
                </c:pt>
                <c:pt idx="4">
                  <c:v>0</c:v>
                </c:pt>
              </c:numCache>
            </c:numRef>
          </c:val>
          <c:extLst>
            <c:ext xmlns:c16="http://schemas.microsoft.com/office/drawing/2014/chart" uri="{C3380CC4-5D6E-409C-BE32-E72D297353CC}">
              <c16:uniqueId val="{0000000A-B5FD-4D66-BD53-5C1E8DA14293}"/>
            </c:ext>
          </c:extLst>
        </c:ser>
        <c:dLbls>
          <c:showLegendKey val="0"/>
          <c:showVal val="0"/>
          <c:showCatName val="0"/>
          <c:showSerName val="0"/>
          <c:showPercent val="0"/>
          <c:showBubbleSize val="0"/>
          <c:showLeaderLines val="1"/>
        </c:dLbls>
        <c:firstSliceAng val="22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'CIT Students'!$A$1:$A$12</c:f>
              <c:numCache>
                <c:formatCode>mmm\-yy</c:formatCode>
                <c:ptCount val="12"/>
                <c:pt idx="0">
                  <c:v>41821</c:v>
                </c:pt>
                <c:pt idx="1">
                  <c:v>41852</c:v>
                </c:pt>
                <c:pt idx="2">
                  <c:v>41883</c:v>
                </c:pt>
                <c:pt idx="3">
                  <c:v>41913</c:v>
                </c:pt>
                <c:pt idx="4">
                  <c:v>41944</c:v>
                </c:pt>
                <c:pt idx="5">
                  <c:v>41974</c:v>
                </c:pt>
                <c:pt idx="6">
                  <c:v>42005</c:v>
                </c:pt>
                <c:pt idx="7">
                  <c:v>42036</c:v>
                </c:pt>
                <c:pt idx="8">
                  <c:v>42064</c:v>
                </c:pt>
                <c:pt idx="9">
                  <c:v>42095</c:v>
                </c:pt>
                <c:pt idx="10">
                  <c:v>42125</c:v>
                </c:pt>
                <c:pt idx="11">
                  <c:v>42156</c:v>
                </c:pt>
              </c:numCache>
            </c:numRef>
          </c:cat>
          <c:val>
            <c:numRef>
              <c:f>'CIT Students'!$B$1:$B$12</c:f>
              <c:numCache>
                <c:formatCode>General</c:formatCode>
                <c:ptCount val="12"/>
                <c:pt idx="0">
                  <c:v>0</c:v>
                </c:pt>
                <c:pt idx="1">
                  <c:v>14</c:v>
                </c:pt>
                <c:pt idx="2">
                  <c:v>11</c:v>
                </c:pt>
                <c:pt idx="3">
                  <c:v>0</c:v>
                </c:pt>
                <c:pt idx="4">
                  <c:v>0</c:v>
                </c:pt>
                <c:pt idx="5">
                  <c:v>0</c:v>
                </c:pt>
                <c:pt idx="6">
                  <c:v>4</c:v>
                </c:pt>
                <c:pt idx="7">
                  <c:v>4</c:v>
                </c:pt>
                <c:pt idx="8">
                  <c:v>5</c:v>
                </c:pt>
                <c:pt idx="9">
                  <c:v>1</c:v>
                </c:pt>
                <c:pt idx="10">
                  <c:v>0</c:v>
                </c:pt>
                <c:pt idx="11">
                  <c:v>4</c:v>
                </c:pt>
              </c:numCache>
            </c:numRef>
          </c:val>
          <c:extLst>
            <c:ext xmlns:c16="http://schemas.microsoft.com/office/drawing/2014/chart" uri="{C3380CC4-5D6E-409C-BE32-E72D297353CC}">
              <c16:uniqueId val="{00000000-3957-4464-BC0E-37D16C7E0BDB}"/>
            </c:ext>
          </c:extLst>
        </c:ser>
        <c:dLbls>
          <c:dLblPos val="outEnd"/>
          <c:showLegendKey val="0"/>
          <c:showVal val="1"/>
          <c:showCatName val="0"/>
          <c:showSerName val="0"/>
          <c:showPercent val="0"/>
          <c:showBubbleSize val="0"/>
        </c:dLbls>
        <c:gapWidth val="100"/>
        <c:overlap val="-24"/>
        <c:axId val="352215000"/>
        <c:axId val="352211472"/>
      </c:barChart>
      <c:dateAx>
        <c:axId val="352215000"/>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211472"/>
        <c:crosses val="autoZero"/>
        <c:auto val="1"/>
        <c:lblOffset val="100"/>
        <c:baseTimeUnit val="months"/>
      </c:dateAx>
      <c:valAx>
        <c:axId val="352211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 of Students Identified</a:t>
                </a:r>
              </a:p>
            </c:rich>
          </c:tx>
          <c:layout>
            <c:manualLayout>
              <c:xMode val="edge"/>
              <c:yMode val="edge"/>
              <c:x val="1.5645371577574969E-2"/>
              <c:y val="0.3376710490374223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2215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4A8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'Items Provided'!$A$1:$A$14</c:f>
              <c:strCache>
                <c:ptCount val="14"/>
                <c:pt idx="0">
                  <c:v>Uniforms</c:v>
                </c:pt>
                <c:pt idx="1">
                  <c:v>Pants</c:v>
                </c:pt>
                <c:pt idx="2">
                  <c:v>Clothes</c:v>
                </c:pt>
                <c:pt idx="3">
                  <c:v>Shoes</c:v>
                </c:pt>
                <c:pt idx="4">
                  <c:v>Gift Cards</c:v>
                </c:pt>
                <c:pt idx="5">
                  <c:v>Back Packs</c:v>
                </c:pt>
                <c:pt idx="6">
                  <c:v>School Supplies</c:v>
                </c:pt>
                <c:pt idx="7">
                  <c:v>Bus</c:v>
                </c:pt>
                <c:pt idx="8">
                  <c:v>Field Trips</c:v>
                </c:pt>
                <c:pt idx="9">
                  <c:v>RFC</c:v>
                </c:pt>
                <c:pt idx="10">
                  <c:v>Underwear</c:v>
                </c:pt>
                <c:pt idx="11">
                  <c:v>Van</c:v>
                </c:pt>
                <c:pt idx="12">
                  <c:v>Bus Passes</c:v>
                </c:pt>
                <c:pt idx="13">
                  <c:v>Mileage</c:v>
                </c:pt>
              </c:strCache>
            </c:strRef>
          </c:cat>
          <c:val>
            <c:numRef>
              <c:f>'Items Provided'!$B$1:$B$14</c:f>
              <c:numCache>
                <c:formatCode>General</c:formatCode>
                <c:ptCount val="14"/>
                <c:pt idx="0">
                  <c:v>13</c:v>
                </c:pt>
                <c:pt idx="1">
                  <c:v>2</c:v>
                </c:pt>
                <c:pt idx="2">
                  <c:v>1</c:v>
                </c:pt>
                <c:pt idx="3">
                  <c:v>3</c:v>
                </c:pt>
                <c:pt idx="4">
                  <c:v>2</c:v>
                </c:pt>
                <c:pt idx="5">
                  <c:v>1</c:v>
                </c:pt>
                <c:pt idx="6">
                  <c:v>1</c:v>
                </c:pt>
                <c:pt idx="7">
                  <c:v>8</c:v>
                </c:pt>
                <c:pt idx="8">
                  <c:v>2</c:v>
                </c:pt>
                <c:pt idx="9">
                  <c:v>2</c:v>
                </c:pt>
                <c:pt idx="10">
                  <c:v>1</c:v>
                </c:pt>
                <c:pt idx="11">
                  <c:v>2</c:v>
                </c:pt>
                <c:pt idx="12">
                  <c:v>1</c:v>
                </c:pt>
                <c:pt idx="13">
                  <c:v>2</c:v>
                </c:pt>
              </c:numCache>
            </c:numRef>
          </c:val>
          <c:extLst>
            <c:ext xmlns:c16="http://schemas.microsoft.com/office/drawing/2014/chart" uri="{C3380CC4-5D6E-409C-BE32-E72D297353CC}">
              <c16:uniqueId val="{00000000-77B4-420D-B8CE-9CF1243A09E5}"/>
            </c:ext>
          </c:extLst>
        </c:ser>
        <c:dLbls>
          <c:dLblPos val="outEnd"/>
          <c:showLegendKey val="0"/>
          <c:showVal val="1"/>
          <c:showCatName val="0"/>
          <c:showSerName val="0"/>
          <c:showPercent val="0"/>
          <c:showBubbleSize val="0"/>
        </c:dLbls>
        <c:gapWidth val="100"/>
        <c:overlap val="-24"/>
        <c:axId val="352211864"/>
        <c:axId val="352209904"/>
      </c:barChart>
      <c:catAx>
        <c:axId val="35221186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209904"/>
        <c:crosses val="autoZero"/>
        <c:auto val="1"/>
        <c:lblAlgn val="ctr"/>
        <c:lblOffset val="100"/>
        <c:noMultiLvlLbl val="0"/>
      </c:catAx>
      <c:valAx>
        <c:axId val="352209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 of Students</a:t>
                </a:r>
              </a:p>
            </c:rich>
          </c:tx>
          <c:layout>
            <c:manualLayout>
              <c:xMode val="edge"/>
              <c:yMode val="edge"/>
              <c:x val="1.4371255678091919E-2"/>
              <c:y val="0.333335475922652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52211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C60AC-9179-4E2F-A12C-3633C07A19E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BE5ACDF-6298-4470-84EA-2C282246F260}">
      <dgm:prSet phldrT="[Text]"/>
      <dgm:spPr/>
      <dgm:t>
        <a:bodyPr/>
        <a:lstStyle/>
        <a:p>
          <a:r>
            <a:rPr lang="en-US" dirty="0" smtClean="0"/>
            <a:t>Admin</a:t>
          </a:r>
          <a:endParaRPr lang="en-US" dirty="0"/>
        </a:p>
      </dgm:t>
    </dgm:pt>
    <dgm:pt modelId="{678653ED-DA21-479C-8252-5F290A9CA0BF}" type="parTrans" cxnId="{1D9DC0E8-D321-4E46-9EA7-A618B4EC7FBE}">
      <dgm:prSet/>
      <dgm:spPr/>
      <dgm:t>
        <a:bodyPr/>
        <a:lstStyle/>
        <a:p>
          <a:endParaRPr lang="en-US"/>
        </a:p>
      </dgm:t>
    </dgm:pt>
    <dgm:pt modelId="{BC662282-E152-45F0-9CA1-3BB3DE26E9E4}" type="sibTrans" cxnId="{1D9DC0E8-D321-4E46-9EA7-A618B4EC7FBE}">
      <dgm:prSet/>
      <dgm:spPr/>
      <dgm:t>
        <a:bodyPr/>
        <a:lstStyle/>
        <a:p>
          <a:endParaRPr lang="en-US"/>
        </a:p>
      </dgm:t>
    </dgm:pt>
    <dgm:pt modelId="{402BE0EE-3F89-4632-8F3A-9E85239DD1AE}">
      <dgm:prSet phldrT="[Text]"/>
      <dgm:spPr/>
      <dgm:t>
        <a:bodyPr/>
        <a:lstStyle/>
        <a:p>
          <a:r>
            <a:rPr lang="en-US" dirty="0" smtClean="0"/>
            <a:t>Schools</a:t>
          </a:r>
          <a:endParaRPr lang="en-US" dirty="0"/>
        </a:p>
      </dgm:t>
    </dgm:pt>
    <dgm:pt modelId="{BC8BABB5-D0AB-4901-AB0C-0404BDE8F5D2}" type="parTrans" cxnId="{DD9F18D1-F758-4C5B-B212-AC74ECD721C5}">
      <dgm:prSet/>
      <dgm:spPr/>
      <dgm:t>
        <a:bodyPr/>
        <a:lstStyle/>
        <a:p>
          <a:endParaRPr lang="en-US"/>
        </a:p>
      </dgm:t>
    </dgm:pt>
    <dgm:pt modelId="{736D9283-AD74-4E4A-B85D-5B5FA68E1544}" type="sibTrans" cxnId="{DD9F18D1-F758-4C5B-B212-AC74ECD721C5}">
      <dgm:prSet/>
      <dgm:spPr/>
      <dgm:t>
        <a:bodyPr/>
        <a:lstStyle/>
        <a:p>
          <a:endParaRPr lang="en-US"/>
        </a:p>
      </dgm:t>
    </dgm:pt>
    <dgm:pt modelId="{3E7DD1C6-6D5D-47A7-83AD-F6DF158516FD}">
      <dgm:prSet phldrT="[Text]"/>
      <dgm:spPr/>
      <dgm:t>
        <a:bodyPr/>
        <a:lstStyle/>
        <a:p>
          <a:r>
            <a:rPr lang="en-US" dirty="0" smtClean="0"/>
            <a:t>Classroom</a:t>
          </a:r>
          <a:endParaRPr lang="en-US" dirty="0"/>
        </a:p>
      </dgm:t>
    </dgm:pt>
    <dgm:pt modelId="{E995B74D-B15D-4EE2-967F-771DA9FE162B}" type="parTrans" cxnId="{76D8ED0A-2A1F-4EAE-89BF-BD243AE6D78D}">
      <dgm:prSet/>
      <dgm:spPr/>
      <dgm:t>
        <a:bodyPr/>
        <a:lstStyle/>
        <a:p>
          <a:endParaRPr lang="en-US"/>
        </a:p>
      </dgm:t>
    </dgm:pt>
    <dgm:pt modelId="{BB447CC1-FC66-4ABB-B9AA-6B09F897BD9D}" type="sibTrans" cxnId="{76D8ED0A-2A1F-4EAE-89BF-BD243AE6D78D}">
      <dgm:prSet/>
      <dgm:spPr/>
      <dgm:t>
        <a:bodyPr/>
        <a:lstStyle/>
        <a:p>
          <a:endParaRPr lang="en-US"/>
        </a:p>
      </dgm:t>
    </dgm:pt>
    <dgm:pt modelId="{21438DC7-7DA1-4E4B-B023-BDF44EE0CA9F}">
      <dgm:prSet phldrT="[Text]"/>
      <dgm:spPr/>
      <dgm:t>
        <a:bodyPr/>
        <a:lstStyle/>
        <a:p>
          <a:r>
            <a:rPr lang="en-US" dirty="0" smtClean="0"/>
            <a:t>Student</a:t>
          </a:r>
          <a:endParaRPr lang="en-US" dirty="0"/>
        </a:p>
      </dgm:t>
    </dgm:pt>
    <dgm:pt modelId="{0E8B2C46-B877-4C74-8662-8D0CB3F11958}" type="parTrans" cxnId="{BD95BC4B-4BF6-471A-B546-036E4292CE5F}">
      <dgm:prSet/>
      <dgm:spPr/>
      <dgm:t>
        <a:bodyPr/>
        <a:lstStyle/>
        <a:p>
          <a:endParaRPr lang="en-US"/>
        </a:p>
      </dgm:t>
    </dgm:pt>
    <dgm:pt modelId="{EA501AC8-3078-4D96-A098-1DC50E93300B}" type="sibTrans" cxnId="{BD95BC4B-4BF6-471A-B546-036E4292CE5F}">
      <dgm:prSet/>
      <dgm:spPr/>
      <dgm:t>
        <a:bodyPr/>
        <a:lstStyle/>
        <a:p>
          <a:endParaRPr lang="en-US"/>
        </a:p>
      </dgm:t>
    </dgm:pt>
    <dgm:pt modelId="{3785D2A6-E0F2-43EF-8B06-5EB75FCBFD36}" type="pres">
      <dgm:prSet presAssocID="{6A4C60AC-9179-4E2F-A12C-3633C07A19E3}" presName="Name0" presStyleCnt="0">
        <dgm:presLayoutVars>
          <dgm:chMax val="7"/>
          <dgm:chPref val="7"/>
          <dgm:dir/>
          <dgm:animLvl val="lvl"/>
        </dgm:presLayoutVars>
      </dgm:prSet>
      <dgm:spPr/>
      <dgm:t>
        <a:bodyPr/>
        <a:lstStyle/>
        <a:p>
          <a:endParaRPr lang="en-US"/>
        </a:p>
      </dgm:t>
    </dgm:pt>
    <dgm:pt modelId="{E5D7E6A9-4861-48AB-81D8-4786D814E259}" type="pres">
      <dgm:prSet presAssocID="{DBE5ACDF-6298-4470-84EA-2C282246F260}" presName="Accent1" presStyleCnt="0"/>
      <dgm:spPr/>
    </dgm:pt>
    <dgm:pt modelId="{11985894-47F6-4CBC-83EE-74AFBAB9D146}" type="pres">
      <dgm:prSet presAssocID="{DBE5ACDF-6298-4470-84EA-2C282246F260}" presName="Accent" presStyleLbl="node1" presStyleIdx="0" presStyleCnt="4"/>
      <dgm:spPr/>
    </dgm:pt>
    <dgm:pt modelId="{DFA79ACA-D636-4791-8050-836F8E5406BF}" type="pres">
      <dgm:prSet presAssocID="{DBE5ACDF-6298-4470-84EA-2C282246F260}" presName="Parent1" presStyleLbl="revTx" presStyleIdx="0" presStyleCnt="4">
        <dgm:presLayoutVars>
          <dgm:chMax val="1"/>
          <dgm:chPref val="1"/>
          <dgm:bulletEnabled val="1"/>
        </dgm:presLayoutVars>
      </dgm:prSet>
      <dgm:spPr/>
      <dgm:t>
        <a:bodyPr/>
        <a:lstStyle/>
        <a:p>
          <a:endParaRPr lang="en-US"/>
        </a:p>
      </dgm:t>
    </dgm:pt>
    <dgm:pt modelId="{43A34E66-6101-40D4-A63D-EB20E56E5BEE}" type="pres">
      <dgm:prSet presAssocID="{402BE0EE-3F89-4632-8F3A-9E85239DD1AE}" presName="Accent2" presStyleCnt="0"/>
      <dgm:spPr/>
    </dgm:pt>
    <dgm:pt modelId="{7A50B66E-7D15-4275-BFBB-1232F256D6BB}" type="pres">
      <dgm:prSet presAssocID="{402BE0EE-3F89-4632-8F3A-9E85239DD1AE}" presName="Accent" presStyleLbl="node1" presStyleIdx="1" presStyleCnt="4"/>
      <dgm:spPr/>
    </dgm:pt>
    <dgm:pt modelId="{BFA60507-C0A0-41C2-AD25-458A05BE249C}" type="pres">
      <dgm:prSet presAssocID="{402BE0EE-3F89-4632-8F3A-9E85239DD1AE}" presName="Parent2" presStyleLbl="revTx" presStyleIdx="1" presStyleCnt="4">
        <dgm:presLayoutVars>
          <dgm:chMax val="1"/>
          <dgm:chPref val="1"/>
          <dgm:bulletEnabled val="1"/>
        </dgm:presLayoutVars>
      </dgm:prSet>
      <dgm:spPr/>
      <dgm:t>
        <a:bodyPr/>
        <a:lstStyle/>
        <a:p>
          <a:endParaRPr lang="en-US"/>
        </a:p>
      </dgm:t>
    </dgm:pt>
    <dgm:pt modelId="{BC493341-6511-46B4-A477-7192E518610B}" type="pres">
      <dgm:prSet presAssocID="{3E7DD1C6-6D5D-47A7-83AD-F6DF158516FD}" presName="Accent3" presStyleCnt="0"/>
      <dgm:spPr/>
    </dgm:pt>
    <dgm:pt modelId="{0FFEAB15-1DF5-4EBC-A4AA-97753B8613F8}" type="pres">
      <dgm:prSet presAssocID="{3E7DD1C6-6D5D-47A7-83AD-F6DF158516FD}" presName="Accent" presStyleLbl="node1" presStyleIdx="2" presStyleCnt="4"/>
      <dgm:spPr/>
    </dgm:pt>
    <dgm:pt modelId="{60435E90-983A-468C-BDAB-9B3D69B3B2E0}" type="pres">
      <dgm:prSet presAssocID="{3E7DD1C6-6D5D-47A7-83AD-F6DF158516FD}" presName="Parent3" presStyleLbl="revTx" presStyleIdx="2" presStyleCnt="4">
        <dgm:presLayoutVars>
          <dgm:chMax val="1"/>
          <dgm:chPref val="1"/>
          <dgm:bulletEnabled val="1"/>
        </dgm:presLayoutVars>
      </dgm:prSet>
      <dgm:spPr/>
      <dgm:t>
        <a:bodyPr/>
        <a:lstStyle/>
        <a:p>
          <a:endParaRPr lang="en-US"/>
        </a:p>
      </dgm:t>
    </dgm:pt>
    <dgm:pt modelId="{06BC336B-6F52-4B97-A16D-353FCCAB3061}" type="pres">
      <dgm:prSet presAssocID="{21438DC7-7DA1-4E4B-B023-BDF44EE0CA9F}" presName="Accent4" presStyleCnt="0"/>
      <dgm:spPr/>
    </dgm:pt>
    <dgm:pt modelId="{C8F7BAF3-086B-4B58-9F54-D65762B47E76}" type="pres">
      <dgm:prSet presAssocID="{21438DC7-7DA1-4E4B-B023-BDF44EE0CA9F}" presName="Accent" presStyleLbl="node1" presStyleIdx="3" presStyleCnt="4"/>
      <dgm:spPr/>
    </dgm:pt>
    <dgm:pt modelId="{A1EACCB8-0D7E-4476-B795-E57203867F3D}" type="pres">
      <dgm:prSet presAssocID="{21438DC7-7DA1-4E4B-B023-BDF44EE0CA9F}" presName="Parent4" presStyleLbl="revTx" presStyleIdx="3" presStyleCnt="4">
        <dgm:presLayoutVars>
          <dgm:chMax val="1"/>
          <dgm:chPref val="1"/>
          <dgm:bulletEnabled val="1"/>
        </dgm:presLayoutVars>
      </dgm:prSet>
      <dgm:spPr/>
      <dgm:t>
        <a:bodyPr/>
        <a:lstStyle/>
        <a:p>
          <a:endParaRPr lang="en-US"/>
        </a:p>
      </dgm:t>
    </dgm:pt>
  </dgm:ptLst>
  <dgm:cxnLst>
    <dgm:cxn modelId="{9F8BE30C-3884-4647-B94B-1640904AB6B0}" type="presOf" srcId="{6A4C60AC-9179-4E2F-A12C-3633C07A19E3}" destId="{3785D2A6-E0F2-43EF-8B06-5EB75FCBFD36}" srcOrd="0" destOrd="0" presId="urn:microsoft.com/office/officeart/2009/layout/CircleArrowProcess"/>
    <dgm:cxn modelId="{0D2F5DC2-EE42-43A7-969D-02639BD87ED4}" type="presOf" srcId="{21438DC7-7DA1-4E4B-B023-BDF44EE0CA9F}" destId="{A1EACCB8-0D7E-4476-B795-E57203867F3D}" srcOrd="0" destOrd="0" presId="urn:microsoft.com/office/officeart/2009/layout/CircleArrowProcess"/>
    <dgm:cxn modelId="{76D8ED0A-2A1F-4EAE-89BF-BD243AE6D78D}" srcId="{6A4C60AC-9179-4E2F-A12C-3633C07A19E3}" destId="{3E7DD1C6-6D5D-47A7-83AD-F6DF158516FD}" srcOrd="2" destOrd="0" parTransId="{E995B74D-B15D-4EE2-967F-771DA9FE162B}" sibTransId="{BB447CC1-FC66-4ABB-B9AA-6B09F897BD9D}"/>
    <dgm:cxn modelId="{DD9F18D1-F758-4C5B-B212-AC74ECD721C5}" srcId="{6A4C60AC-9179-4E2F-A12C-3633C07A19E3}" destId="{402BE0EE-3F89-4632-8F3A-9E85239DD1AE}" srcOrd="1" destOrd="0" parTransId="{BC8BABB5-D0AB-4901-AB0C-0404BDE8F5D2}" sibTransId="{736D9283-AD74-4E4A-B85D-5B5FA68E1544}"/>
    <dgm:cxn modelId="{81316EB2-F538-4493-8B73-EDCF2074C8FD}" type="presOf" srcId="{3E7DD1C6-6D5D-47A7-83AD-F6DF158516FD}" destId="{60435E90-983A-468C-BDAB-9B3D69B3B2E0}" srcOrd="0" destOrd="0" presId="urn:microsoft.com/office/officeart/2009/layout/CircleArrowProcess"/>
    <dgm:cxn modelId="{1D9DC0E8-D321-4E46-9EA7-A618B4EC7FBE}" srcId="{6A4C60AC-9179-4E2F-A12C-3633C07A19E3}" destId="{DBE5ACDF-6298-4470-84EA-2C282246F260}" srcOrd="0" destOrd="0" parTransId="{678653ED-DA21-479C-8252-5F290A9CA0BF}" sibTransId="{BC662282-E152-45F0-9CA1-3BB3DE26E9E4}"/>
    <dgm:cxn modelId="{BD95BC4B-4BF6-471A-B546-036E4292CE5F}" srcId="{6A4C60AC-9179-4E2F-A12C-3633C07A19E3}" destId="{21438DC7-7DA1-4E4B-B023-BDF44EE0CA9F}" srcOrd="3" destOrd="0" parTransId="{0E8B2C46-B877-4C74-8662-8D0CB3F11958}" sibTransId="{EA501AC8-3078-4D96-A098-1DC50E93300B}"/>
    <dgm:cxn modelId="{D0FEB894-2EFC-4991-BE1E-A76EBF46F867}" type="presOf" srcId="{DBE5ACDF-6298-4470-84EA-2C282246F260}" destId="{DFA79ACA-D636-4791-8050-836F8E5406BF}" srcOrd="0" destOrd="0" presId="urn:microsoft.com/office/officeart/2009/layout/CircleArrowProcess"/>
    <dgm:cxn modelId="{B4944F61-C7B3-4058-A2CC-0955C1D7332A}" type="presOf" srcId="{402BE0EE-3F89-4632-8F3A-9E85239DD1AE}" destId="{BFA60507-C0A0-41C2-AD25-458A05BE249C}" srcOrd="0" destOrd="0" presId="urn:microsoft.com/office/officeart/2009/layout/CircleArrowProcess"/>
    <dgm:cxn modelId="{04930313-DAAB-478F-AD8C-6053AF3D3386}" type="presParOf" srcId="{3785D2A6-E0F2-43EF-8B06-5EB75FCBFD36}" destId="{E5D7E6A9-4861-48AB-81D8-4786D814E259}" srcOrd="0" destOrd="0" presId="urn:microsoft.com/office/officeart/2009/layout/CircleArrowProcess"/>
    <dgm:cxn modelId="{3932EBE3-1E89-4A03-B2FF-1B65AB66CFDC}" type="presParOf" srcId="{E5D7E6A9-4861-48AB-81D8-4786D814E259}" destId="{11985894-47F6-4CBC-83EE-74AFBAB9D146}" srcOrd="0" destOrd="0" presId="urn:microsoft.com/office/officeart/2009/layout/CircleArrowProcess"/>
    <dgm:cxn modelId="{0DD3A1E8-52F9-444D-AE34-E910D54AAF49}" type="presParOf" srcId="{3785D2A6-E0F2-43EF-8B06-5EB75FCBFD36}" destId="{DFA79ACA-D636-4791-8050-836F8E5406BF}" srcOrd="1" destOrd="0" presId="urn:microsoft.com/office/officeart/2009/layout/CircleArrowProcess"/>
    <dgm:cxn modelId="{3439CD85-2E0A-48AC-B8A1-E898B66A5AB3}" type="presParOf" srcId="{3785D2A6-E0F2-43EF-8B06-5EB75FCBFD36}" destId="{43A34E66-6101-40D4-A63D-EB20E56E5BEE}" srcOrd="2" destOrd="0" presId="urn:microsoft.com/office/officeart/2009/layout/CircleArrowProcess"/>
    <dgm:cxn modelId="{A7222C10-616D-46D2-99CE-1A3EB4660075}" type="presParOf" srcId="{43A34E66-6101-40D4-A63D-EB20E56E5BEE}" destId="{7A50B66E-7D15-4275-BFBB-1232F256D6BB}" srcOrd="0" destOrd="0" presId="urn:microsoft.com/office/officeart/2009/layout/CircleArrowProcess"/>
    <dgm:cxn modelId="{9D2DC53D-4824-4CA0-9AD1-139C3304CE34}" type="presParOf" srcId="{3785D2A6-E0F2-43EF-8B06-5EB75FCBFD36}" destId="{BFA60507-C0A0-41C2-AD25-458A05BE249C}" srcOrd="3" destOrd="0" presId="urn:microsoft.com/office/officeart/2009/layout/CircleArrowProcess"/>
    <dgm:cxn modelId="{5F8FBCD2-3D99-441F-8A1E-AB2446DD27BF}" type="presParOf" srcId="{3785D2A6-E0F2-43EF-8B06-5EB75FCBFD36}" destId="{BC493341-6511-46B4-A477-7192E518610B}" srcOrd="4" destOrd="0" presId="urn:microsoft.com/office/officeart/2009/layout/CircleArrowProcess"/>
    <dgm:cxn modelId="{ECF5CD6F-B23B-4C6E-952B-463241E4B045}" type="presParOf" srcId="{BC493341-6511-46B4-A477-7192E518610B}" destId="{0FFEAB15-1DF5-4EBC-A4AA-97753B8613F8}" srcOrd="0" destOrd="0" presId="urn:microsoft.com/office/officeart/2009/layout/CircleArrowProcess"/>
    <dgm:cxn modelId="{BECE37BB-B17C-43E2-89CF-A39EC881998E}" type="presParOf" srcId="{3785D2A6-E0F2-43EF-8B06-5EB75FCBFD36}" destId="{60435E90-983A-468C-BDAB-9B3D69B3B2E0}" srcOrd="5" destOrd="0" presId="urn:microsoft.com/office/officeart/2009/layout/CircleArrowProcess"/>
    <dgm:cxn modelId="{41F6A462-BC7A-4E64-9B8F-6B8E51EEA33E}" type="presParOf" srcId="{3785D2A6-E0F2-43EF-8B06-5EB75FCBFD36}" destId="{06BC336B-6F52-4B97-A16D-353FCCAB3061}" srcOrd="6" destOrd="0" presId="urn:microsoft.com/office/officeart/2009/layout/CircleArrowProcess"/>
    <dgm:cxn modelId="{DBF700C6-BB19-4F3E-A4F0-6D68A61C3289}" type="presParOf" srcId="{06BC336B-6F52-4B97-A16D-353FCCAB3061}" destId="{C8F7BAF3-086B-4B58-9F54-D65762B47E76}" srcOrd="0" destOrd="0" presId="urn:microsoft.com/office/officeart/2009/layout/CircleArrowProcess"/>
    <dgm:cxn modelId="{904D2491-6234-4D6D-850B-F8369DA7F3DE}" type="presParOf" srcId="{3785D2A6-E0F2-43EF-8B06-5EB75FCBFD36}" destId="{A1EACCB8-0D7E-4476-B795-E57203867F3D}"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59853B-FDDF-4A9F-95EB-2333025096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3EE6BE6-B271-473A-8DB5-FA5015E6B81E}">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Free breakfast and lunch</a:t>
          </a:r>
        </a:p>
      </dgm:t>
    </dgm:pt>
    <dgm:pt modelId="{81153D4A-4FD5-4278-8836-F9B00235C53C}" type="parTrans" cxnId="{CBF79634-3D6E-44A6-92EA-1E84FA16E1B6}">
      <dgm:prSet/>
      <dgm:spPr/>
      <dgm:t>
        <a:bodyPr/>
        <a:lstStyle/>
        <a:p>
          <a:endParaRPr lang="en-US"/>
        </a:p>
      </dgm:t>
    </dgm:pt>
    <dgm:pt modelId="{5E3943F3-2170-4DBA-AC10-3A276E00D6A7}" type="sibTrans" cxnId="{CBF79634-3D6E-44A6-92EA-1E84FA16E1B6}">
      <dgm:prSet/>
      <dgm:spPr/>
      <dgm:t>
        <a:bodyPr/>
        <a:lstStyle/>
        <a:p>
          <a:endParaRPr lang="en-US"/>
        </a:p>
      </dgm:t>
    </dgm:pt>
    <dgm:pt modelId="{AC8C5739-CE38-4969-A95D-90FCF42544A2}">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Clothing and hygiene packets</a:t>
          </a:r>
        </a:p>
      </dgm:t>
    </dgm:pt>
    <dgm:pt modelId="{E578215B-7014-404C-AD8D-48E8450D7500}" type="parTrans" cxnId="{41726B12-6AD2-4A19-82ED-43793D941EC4}">
      <dgm:prSet/>
      <dgm:spPr/>
      <dgm:t>
        <a:bodyPr/>
        <a:lstStyle/>
        <a:p>
          <a:endParaRPr lang="en-US"/>
        </a:p>
      </dgm:t>
    </dgm:pt>
    <dgm:pt modelId="{A4CB8097-4DB3-4171-86FE-7B19EE0540BE}" type="sibTrans" cxnId="{41726B12-6AD2-4A19-82ED-43793D941EC4}">
      <dgm:prSet/>
      <dgm:spPr/>
      <dgm:t>
        <a:bodyPr/>
        <a:lstStyle/>
        <a:p>
          <a:endParaRPr lang="en-US"/>
        </a:p>
      </dgm:t>
    </dgm:pt>
    <dgm:pt modelId="{5801D002-C6E6-4341-ABD0-B4C53A9AD024}">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Uniforms</a:t>
          </a:r>
          <a:endParaRPr lang="en-US" dirty="0"/>
        </a:p>
      </dgm:t>
    </dgm:pt>
    <dgm:pt modelId="{06B8DB68-A831-420C-8D5A-87C6B15962F3}" type="parTrans" cxnId="{306EA5C4-D541-4471-8865-F03CC9BF973F}">
      <dgm:prSet/>
      <dgm:spPr/>
      <dgm:t>
        <a:bodyPr/>
        <a:lstStyle/>
        <a:p>
          <a:endParaRPr lang="en-US"/>
        </a:p>
      </dgm:t>
    </dgm:pt>
    <dgm:pt modelId="{02D5FD1F-3999-43AA-8BFA-207E27C3EB2B}" type="sibTrans" cxnId="{306EA5C4-D541-4471-8865-F03CC9BF973F}">
      <dgm:prSet/>
      <dgm:spPr/>
      <dgm:t>
        <a:bodyPr/>
        <a:lstStyle/>
        <a:p>
          <a:endParaRPr lang="en-US"/>
        </a:p>
      </dgm:t>
    </dgm:pt>
    <dgm:pt modelId="{48CE9495-0438-4828-AC39-4B871FAB621F}">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Transportation (best interest of the child)</a:t>
          </a:r>
        </a:p>
      </dgm:t>
    </dgm:pt>
    <dgm:pt modelId="{25BC47AE-7789-488F-9B37-E01B7A761E3F}" type="parTrans" cxnId="{334B98F2-04E7-4E94-920A-1506A8BF894D}">
      <dgm:prSet/>
      <dgm:spPr/>
      <dgm:t>
        <a:bodyPr/>
        <a:lstStyle/>
        <a:p>
          <a:endParaRPr lang="en-US"/>
        </a:p>
      </dgm:t>
    </dgm:pt>
    <dgm:pt modelId="{3AF0B27E-B382-4A68-8FC4-1E74E3A6123B}" type="sibTrans" cxnId="{334B98F2-04E7-4E94-920A-1506A8BF894D}">
      <dgm:prSet/>
      <dgm:spPr/>
      <dgm:t>
        <a:bodyPr/>
        <a:lstStyle/>
        <a:p>
          <a:endParaRPr lang="en-US"/>
        </a:p>
      </dgm:t>
    </dgm:pt>
    <dgm:pt modelId="{578926D0-B8F9-4CD5-978A-F40CCE97AAF8}">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School/Sport Fees</a:t>
          </a:r>
        </a:p>
      </dgm:t>
    </dgm:pt>
    <dgm:pt modelId="{A1F70325-0A28-4BB2-BA37-9B34067BE77E}" type="parTrans" cxnId="{D864D490-DBF5-4357-8832-D2DD3E5F5593}">
      <dgm:prSet/>
      <dgm:spPr/>
      <dgm:t>
        <a:bodyPr/>
        <a:lstStyle/>
        <a:p>
          <a:endParaRPr lang="en-US"/>
        </a:p>
      </dgm:t>
    </dgm:pt>
    <dgm:pt modelId="{89AC86DD-4A5B-43A3-83CD-CCD298EF4114}" type="sibTrans" cxnId="{D864D490-DBF5-4357-8832-D2DD3E5F5593}">
      <dgm:prSet/>
      <dgm:spPr/>
      <dgm:t>
        <a:bodyPr/>
        <a:lstStyle/>
        <a:p>
          <a:endParaRPr lang="en-US"/>
        </a:p>
      </dgm:t>
    </dgm:pt>
    <dgm:pt modelId="{8790529F-1C5E-427F-9342-A4DA19DC9D4C}">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Birth certificates</a:t>
          </a:r>
        </a:p>
      </dgm:t>
    </dgm:pt>
    <dgm:pt modelId="{C4AE614E-0796-460E-B8B9-09843487DD5B}" type="parTrans" cxnId="{5F8DA51F-4353-4C9A-8084-A5618B8D1E18}">
      <dgm:prSet/>
      <dgm:spPr/>
      <dgm:t>
        <a:bodyPr/>
        <a:lstStyle/>
        <a:p>
          <a:endParaRPr lang="en-US"/>
        </a:p>
      </dgm:t>
    </dgm:pt>
    <dgm:pt modelId="{26140803-F8B9-47D1-8481-E427D35BD614}" type="sibTrans" cxnId="{5F8DA51F-4353-4C9A-8084-A5618B8D1E18}">
      <dgm:prSet/>
      <dgm:spPr/>
      <dgm:t>
        <a:bodyPr/>
        <a:lstStyle/>
        <a:p>
          <a:endParaRPr lang="en-US"/>
        </a:p>
      </dgm:t>
    </dgm:pt>
    <dgm:pt modelId="{4F5B7883-A889-44D1-8B71-1F41EF8E4016}">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Shot records</a:t>
          </a:r>
        </a:p>
      </dgm:t>
    </dgm:pt>
    <dgm:pt modelId="{BFB392A0-4871-4472-851A-B1E7FBBDA759}" type="parTrans" cxnId="{B469071D-4D5E-45F3-B61A-87BCB75ED421}">
      <dgm:prSet/>
      <dgm:spPr/>
      <dgm:t>
        <a:bodyPr/>
        <a:lstStyle/>
        <a:p>
          <a:endParaRPr lang="en-US"/>
        </a:p>
      </dgm:t>
    </dgm:pt>
    <dgm:pt modelId="{8D685587-7446-44D7-994B-4696826614B2}" type="sibTrans" cxnId="{B469071D-4D5E-45F3-B61A-87BCB75ED421}">
      <dgm:prSet/>
      <dgm:spPr/>
      <dgm:t>
        <a:bodyPr/>
        <a:lstStyle/>
        <a:p>
          <a:endParaRPr lang="en-US"/>
        </a:p>
      </dgm:t>
    </dgm:pt>
    <dgm:pt modelId="{A85EE56D-B6CD-464E-851D-55242585E722}">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School supplies</a:t>
          </a:r>
        </a:p>
      </dgm:t>
    </dgm:pt>
    <dgm:pt modelId="{A91A4716-14E3-4359-9D67-8E673CF97F24}" type="parTrans" cxnId="{22589D07-6921-4545-B912-E5FD6A5E9706}">
      <dgm:prSet/>
      <dgm:spPr/>
      <dgm:t>
        <a:bodyPr/>
        <a:lstStyle/>
        <a:p>
          <a:endParaRPr lang="en-US"/>
        </a:p>
      </dgm:t>
    </dgm:pt>
    <dgm:pt modelId="{3EA2F3BE-20D9-4478-A4EF-BD4668755119}" type="sibTrans" cxnId="{22589D07-6921-4545-B912-E5FD6A5E9706}">
      <dgm:prSet/>
      <dgm:spPr/>
      <dgm:t>
        <a:bodyPr/>
        <a:lstStyle/>
        <a:p>
          <a:endParaRPr lang="en-US"/>
        </a:p>
      </dgm:t>
    </dgm:pt>
    <dgm:pt modelId="{456B7F81-0843-495E-A466-5BFA28D2C4CB}">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Field trip cost support</a:t>
          </a:r>
        </a:p>
      </dgm:t>
    </dgm:pt>
    <dgm:pt modelId="{CF6841AB-F2C6-4DA6-9DF9-343E33F3C3C2}" type="parTrans" cxnId="{4E170C58-97B5-45C4-8800-D0727F8718AC}">
      <dgm:prSet/>
      <dgm:spPr/>
      <dgm:t>
        <a:bodyPr/>
        <a:lstStyle/>
        <a:p>
          <a:endParaRPr lang="en-US"/>
        </a:p>
      </dgm:t>
    </dgm:pt>
    <dgm:pt modelId="{A232BEC7-9A19-4E83-BF14-FEB124A22EB0}" type="sibTrans" cxnId="{4E170C58-97B5-45C4-8800-D0727F8718AC}">
      <dgm:prSet/>
      <dgm:spPr/>
      <dgm:t>
        <a:bodyPr/>
        <a:lstStyle/>
        <a:p>
          <a:endParaRPr lang="en-US"/>
        </a:p>
      </dgm:t>
    </dgm:pt>
    <dgm:pt modelId="{A9C30653-39A6-4D29-A1EA-02087EF42BD8}">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Tutors</a:t>
          </a:r>
        </a:p>
      </dgm:t>
    </dgm:pt>
    <dgm:pt modelId="{AC94206B-1942-40DD-AF0D-3A0B25DF3656}" type="parTrans" cxnId="{DD5EC387-7A2A-4042-8455-9C73ED3B69B8}">
      <dgm:prSet/>
      <dgm:spPr/>
      <dgm:t>
        <a:bodyPr/>
        <a:lstStyle/>
        <a:p>
          <a:endParaRPr lang="en-US"/>
        </a:p>
      </dgm:t>
    </dgm:pt>
    <dgm:pt modelId="{8148653E-60B1-4F09-A475-CC5B3BD73630}" type="sibTrans" cxnId="{DD5EC387-7A2A-4042-8455-9C73ED3B69B8}">
      <dgm:prSet/>
      <dgm:spPr/>
      <dgm:t>
        <a:bodyPr/>
        <a:lstStyle/>
        <a:p>
          <a:endParaRPr lang="en-US"/>
        </a:p>
      </dgm:t>
    </dgm:pt>
    <dgm:pt modelId="{61D10C69-CD6E-40DD-9146-FDB1D1F984F1}">
      <dgm:prSe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tx2"/>
          </a:solidFill>
        </a:ln>
      </dgm:spPr>
      <dgm:t>
        <a:bodyPr/>
        <a:lstStyle/>
        <a:p>
          <a:pPr rtl="0"/>
          <a:r>
            <a:rPr lang="en-US" b="0" cap="none" spc="0" dirty="0">
              <a:ln w="0"/>
              <a:solidFill>
                <a:schemeClr val="tx1"/>
              </a:solidFill>
              <a:effectLst>
                <a:outerShdw blurRad="38100" dist="19050" dir="2700000" algn="tl" rotWithShape="0">
                  <a:schemeClr val="dk1">
                    <a:alpha val="40000"/>
                  </a:schemeClr>
                </a:outerShdw>
              </a:effectLst>
            </a:rPr>
            <a:t>Cap and Gowns</a:t>
          </a:r>
        </a:p>
      </dgm:t>
    </dgm:pt>
    <dgm:pt modelId="{FEBDF615-5854-48D4-BCA6-396FA4C7AFED}" type="parTrans" cxnId="{90E59ED2-A0DB-4BCA-9716-6723657367B3}">
      <dgm:prSet/>
      <dgm:spPr/>
      <dgm:t>
        <a:bodyPr/>
        <a:lstStyle/>
        <a:p>
          <a:endParaRPr lang="en-US"/>
        </a:p>
      </dgm:t>
    </dgm:pt>
    <dgm:pt modelId="{F8D6261A-BD6B-4B1E-B6DE-1E8D05658FEF}" type="sibTrans" cxnId="{90E59ED2-A0DB-4BCA-9716-6723657367B3}">
      <dgm:prSet/>
      <dgm:spPr/>
      <dgm:t>
        <a:bodyPr/>
        <a:lstStyle/>
        <a:p>
          <a:endParaRPr lang="en-US"/>
        </a:p>
      </dgm:t>
    </dgm:pt>
    <dgm:pt modelId="{0FFBDEB0-D9C9-47FA-BA33-1E55BD604C32}" type="pres">
      <dgm:prSet presAssocID="{F059853B-FDDF-4A9F-95EB-233302509635}" presName="diagram" presStyleCnt="0">
        <dgm:presLayoutVars>
          <dgm:dir/>
          <dgm:resizeHandles val="exact"/>
        </dgm:presLayoutVars>
      </dgm:prSet>
      <dgm:spPr/>
      <dgm:t>
        <a:bodyPr/>
        <a:lstStyle/>
        <a:p>
          <a:endParaRPr lang="en-US"/>
        </a:p>
      </dgm:t>
    </dgm:pt>
    <dgm:pt modelId="{D22B5EA8-FB54-4659-A084-798B71F9BD55}" type="pres">
      <dgm:prSet presAssocID="{43EE6BE6-B271-473A-8DB5-FA5015E6B81E}" presName="node" presStyleLbl="node1" presStyleIdx="0" presStyleCnt="11">
        <dgm:presLayoutVars>
          <dgm:bulletEnabled val="1"/>
        </dgm:presLayoutVars>
      </dgm:prSet>
      <dgm:spPr/>
      <dgm:t>
        <a:bodyPr/>
        <a:lstStyle/>
        <a:p>
          <a:endParaRPr lang="en-US"/>
        </a:p>
      </dgm:t>
    </dgm:pt>
    <dgm:pt modelId="{F4965531-AB4D-47FD-9086-7BC9F4048CA5}" type="pres">
      <dgm:prSet presAssocID="{5E3943F3-2170-4DBA-AC10-3A276E00D6A7}" presName="sibTrans" presStyleCnt="0"/>
      <dgm:spPr/>
    </dgm:pt>
    <dgm:pt modelId="{6F8F10FC-65D5-4CDA-8D50-AB28B23BE6C2}" type="pres">
      <dgm:prSet presAssocID="{AC8C5739-CE38-4969-A95D-90FCF42544A2}" presName="node" presStyleLbl="node1" presStyleIdx="1" presStyleCnt="11">
        <dgm:presLayoutVars>
          <dgm:bulletEnabled val="1"/>
        </dgm:presLayoutVars>
      </dgm:prSet>
      <dgm:spPr/>
      <dgm:t>
        <a:bodyPr/>
        <a:lstStyle/>
        <a:p>
          <a:endParaRPr lang="en-US"/>
        </a:p>
      </dgm:t>
    </dgm:pt>
    <dgm:pt modelId="{14C8CF31-7704-4319-A2AF-BD18FDF84A5B}" type="pres">
      <dgm:prSet presAssocID="{A4CB8097-4DB3-4171-86FE-7B19EE0540BE}" presName="sibTrans" presStyleCnt="0"/>
      <dgm:spPr/>
    </dgm:pt>
    <dgm:pt modelId="{890675CF-5913-4296-AABB-C74D8FBCA8AB}" type="pres">
      <dgm:prSet presAssocID="{5801D002-C6E6-4341-ABD0-B4C53A9AD024}" presName="node" presStyleLbl="node1" presStyleIdx="2" presStyleCnt="11">
        <dgm:presLayoutVars>
          <dgm:bulletEnabled val="1"/>
        </dgm:presLayoutVars>
      </dgm:prSet>
      <dgm:spPr/>
      <dgm:t>
        <a:bodyPr/>
        <a:lstStyle/>
        <a:p>
          <a:endParaRPr lang="en-US"/>
        </a:p>
      </dgm:t>
    </dgm:pt>
    <dgm:pt modelId="{1D2651B7-0DA2-42C6-B256-F08923F32D8E}" type="pres">
      <dgm:prSet presAssocID="{02D5FD1F-3999-43AA-8BFA-207E27C3EB2B}" presName="sibTrans" presStyleCnt="0"/>
      <dgm:spPr/>
    </dgm:pt>
    <dgm:pt modelId="{9F7ACC37-1883-40C3-B279-388718336087}" type="pres">
      <dgm:prSet presAssocID="{48CE9495-0438-4828-AC39-4B871FAB621F}" presName="node" presStyleLbl="node1" presStyleIdx="3" presStyleCnt="11">
        <dgm:presLayoutVars>
          <dgm:bulletEnabled val="1"/>
        </dgm:presLayoutVars>
      </dgm:prSet>
      <dgm:spPr/>
      <dgm:t>
        <a:bodyPr/>
        <a:lstStyle/>
        <a:p>
          <a:endParaRPr lang="en-US"/>
        </a:p>
      </dgm:t>
    </dgm:pt>
    <dgm:pt modelId="{40246951-9797-452B-A6D3-350F4EE13A54}" type="pres">
      <dgm:prSet presAssocID="{3AF0B27E-B382-4A68-8FC4-1E74E3A6123B}" presName="sibTrans" presStyleCnt="0"/>
      <dgm:spPr/>
    </dgm:pt>
    <dgm:pt modelId="{6C5729C4-B58E-416A-92C6-6F10C42C2737}" type="pres">
      <dgm:prSet presAssocID="{578926D0-B8F9-4CD5-978A-F40CCE97AAF8}" presName="node" presStyleLbl="node1" presStyleIdx="4" presStyleCnt="11">
        <dgm:presLayoutVars>
          <dgm:bulletEnabled val="1"/>
        </dgm:presLayoutVars>
      </dgm:prSet>
      <dgm:spPr/>
      <dgm:t>
        <a:bodyPr/>
        <a:lstStyle/>
        <a:p>
          <a:endParaRPr lang="en-US"/>
        </a:p>
      </dgm:t>
    </dgm:pt>
    <dgm:pt modelId="{90D9A5C3-371B-4C32-86D1-C7F96F8C26DB}" type="pres">
      <dgm:prSet presAssocID="{89AC86DD-4A5B-43A3-83CD-CCD298EF4114}" presName="sibTrans" presStyleCnt="0"/>
      <dgm:spPr/>
    </dgm:pt>
    <dgm:pt modelId="{1338F456-AB5A-4075-8FA6-BAE66675105A}" type="pres">
      <dgm:prSet presAssocID="{8790529F-1C5E-427F-9342-A4DA19DC9D4C}" presName="node" presStyleLbl="node1" presStyleIdx="5" presStyleCnt="11" custLinFactNeighborX="1507" custLinFactNeighborY="2512">
        <dgm:presLayoutVars>
          <dgm:bulletEnabled val="1"/>
        </dgm:presLayoutVars>
      </dgm:prSet>
      <dgm:spPr/>
      <dgm:t>
        <a:bodyPr/>
        <a:lstStyle/>
        <a:p>
          <a:endParaRPr lang="en-US"/>
        </a:p>
      </dgm:t>
    </dgm:pt>
    <dgm:pt modelId="{DDAF96A8-8C38-47A6-AAB2-E992D1C676E4}" type="pres">
      <dgm:prSet presAssocID="{26140803-F8B9-47D1-8481-E427D35BD614}" presName="sibTrans" presStyleCnt="0"/>
      <dgm:spPr/>
    </dgm:pt>
    <dgm:pt modelId="{828E16B8-648B-4F79-9984-E63E3285859B}" type="pres">
      <dgm:prSet presAssocID="{4F5B7883-A889-44D1-8B71-1F41EF8E4016}" presName="node" presStyleLbl="node1" presStyleIdx="6" presStyleCnt="11">
        <dgm:presLayoutVars>
          <dgm:bulletEnabled val="1"/>
        </dgm:presLayoutVars>
      </dgm:prSet>
      <dgm:spPr/>
      <dgm:t>
        <a:bodyPr/>
        <a:lstStyle/>
        <a:p>
          <a:endParaRPr lang="en-US"/>
        </a:p>
      </dgm:t>
    </dgm:pt>
    <dgm:pt modelId="{48E6E9AC-6A11-43C0-A6A7-5A6A322F7467}" type="pres">
      <dgm:prSet presAssocID="{8D685587-7446-44D7-994B-4696826614B2}" presName="sibTrans" presStyleCnt="0"/>
      <dgm:spPr/>
    </dgm:pt>
    <dgm:pt modelId="{54A73907-19B7-4D78-B915-A24D014A1EAD}" type="pres">
      <dgm:prSet presAssocID="{A85EE56D-B6CD-464E-851D-55242585E722}" presName="node" presStyleLbl="node1" presStyleIdx="7" presStyleCnt="11" custLinFactNeighborX="126">
        <dgm:presLayoutVars>
          <dgm:bulletEnabled val="1"/>
        </dgm:presLayoutVars>
      </dgm:prSet>
      <dgm:spPr/>
      <dgm:t>
        <a:bodyPr/>
        <a:lstStyle/>
        <a:p>
          <a:endParaRPr lang="en-US"/>
        </a:p>
      </dgm:t>
    </dgm:pt>
    <dgm:pt modelId="{79487947-044D-4A78-92A9-04CBBFBA01AE}" type="pres">
      <dgm:prSet presAssocID="{3EA2F3BE-20D9-4478-A4EF-BD4668755119}" presName="sibTrans" presStyleCnt="0"/>
      <dgm:spPr/>
    </dgm:pt>
    <dgm:pt modelId="{F0BEE8C6-8985-4DE9-B533-FAD80A6F35F7}" type="pres">
      <dgm:prSet presAssocID="{456B7F81-0843-495E-A466-5BFA28D2C4CB}" presName="node" presStyleLbl="node1" presStyleIdx="8" presStyleCnt="11" custLinFactNeighborY="3144">
        <dgm:presLayoutVars>
          <dgm:bulletEnabled val="1"/>
        </dgm:presLayoutVars>
      </dgm:prSet>
      <dgm:spPr/>
      <dgm:t>
        <a:bodyPr/>
        <a:lstStyle/>
        <a:p>
          <a:endParaRPr lang="en-US"/>
        </a:p>
      </dgm:t>
    </dgm:pt>
    <dgm:pt modelId="{B3AEE080-DD0D-478D-BAEE-616D1121983A}" type="pres">
      <dgm:prSet presAssocID="{A232BEC7-9A19-4E83-BF14-FEB124A22EB0}" presName="sibTrans" presStyleCnt="0"/>
      <dgm:spPr/>
    </dgm:pt>
    <dgm:pt modelId="{DB869DAA-3554-42EE-B94D-0430FB3D8EE2}" type="pres">
      <dgm:prSet presAssocID="{A9C30653-39A6-4D29-A1EA-02087EF42BD8}" presName="node" presStyleLbl="node1" presStyleIdx="9" presStyleCnt="11" custLinFactNeighborX="0" custLinFactNeighborY="2511">
        <dgm:presLayoutVars>
          <dgm:bulletEnabled val="1"/>
        </dgm:presLayoutVars>
      </dgm:prSet>
      <dgm:spPr/>
      <dgm:t>
        <a:bodyPr/>
        <a:lstStyle/>
        <a:p>
          <a:endParaRPr lang="en-US"/>
        </a:p>
      </dgm:t>
    </dgm:pt>
    <dgm:pt modelId="{02E86830-D271-40C2-B5D8-356CE2CBED4D}" type="pres">
      <dgm:prSet presAssocID="{8148653E-60B1-4F09-A475-CC5B3BD73630}" presName="sibTrans" presStyleCnt="0"/>
      <dgm:spPr/>
    </dgm:pt>
    <dgm:pt modelId="{3DF5B167-C205-45B3-A331-EFB822655A05}" type="pres">
      <dgm:prSet presAssocID="{61D10C69-CD6E-40DD-9146-FDB1D1F984F1}" presName="node" presStyleLbl="node1" presStyleIdx="10" presStyleCnt="11" custLinFactNeighborX="0" custLinFactNeighborY="2511">
        <dgm:presLayoutVars>
          <dgm:bulletEnabled val="1"/>
        </dgm:presLayoutVars>
      </dgm:prSet>
      <dgm:spPr/>
      <dgm:t>
        <a:bodyPr/>
        <a:lstStyle/>
        <a:p>
          <a:endParaRPr lang="en-US"/>
        </a:p>
      </dgm:t>
    </dgm:pt>
  </dgm:ptLst>
  <dgm:cxnLst>
    <dgm:cxn modelId="{25B1C1E9-54D6-42B6-B48B-2AFF74B3B5CD}" type="presOf" srcId="{A85EE56D-B6CD-464E-851D-55242585E722}" destId="{54A73907-19B7-4D78-B915-A24D014A1EAD}" srcOrd="0" destOrd="0" presId="urn:microsoft.com/office/officeart/2005/8/layout/default"/>
    <dgm:cxn modelId="{90E59ED2-A0DB-4BCA-9716-6723657367B3}" srcId="{F059853B-FDDF-4A9F-95EB-233302509635}" destId="{61D10C69-CD6E-40DD-9146-FDB1D1F984F1}" srcOrd="10" destOrd="0" parTransId="{FEBDF615-5854-48D4-BCA6-396FA4C7AFED}" sibTransId="{F8D6261A-BD6B-4B1E-B6DE-1E8D05658FEF}"/>
    <dgm:cxn modelId="{334B98F2-04E7-4E94-920A-1506A8BF894D}" srcId="{F059853B-FDDF-4A9F-95EB-233302509635}" destId="{48CE9495-0438-4828-AC39-4B871FAB621F}" srcOrd="3" destOrd="0" parTransId="{25BC47AE-7789-488F-9B37-E01B7A761E3F}" sibTransId="{3AF0B27E-B382-4A68-8FC4-1E74E3A6123B}"/>
    <dgm:cxn modelId="{71C39B07-DCC0-429C-B55C-A61E60F0943B}" type="presOf" srcId="{578926D0-B8F9-4CD5-978A-F40CCE97AAF8}" destId="{6C5729C4-B58E-416A-92C6-6F10C42C2737}" srcOrd="0" destOrd="0" presId="urn:microsoft.com/office/officeart/2005/8/layout/default"/>
    <dgm:cxn modelId="{4E170C58-97B5-45C4-8800-D0727F8718AC}" srcId="{F059853B-FDDF-4A9F-95EB-233302509635}" destId="{456B7F81-0843-495E-A466-5BFA28D2C4CB}" srcOrd="8" destOrd="0" parTransId="{CF6841AB-F2C6-4DA6-9DF9-343E33F3C3C2}" sibTransId="{A232BEC7-9A19-4E83-BF14-FEB124A22EB0}"/>
    <dgm:cxn modelId="{ABA6C0C0-D084-434D-963D-AE298908EC27}" type="presOf" srcId="{61D10C69-CD6E-40DD-9146-FDB1D1F984F1}" destId="{3DF5B167-C205-45B3-A331-EFB822655A05}" srcOrd="0" destOrd="0" presId="urn:microsoft.com/office/officeart/2005/8/layout/default"/>
    <dgm:cxn modelId="{306EA5C4-D541-4471-8865-F03CC9BF973F}" srcId="{F059853B-FDDF-4A9F-95EB-233302509635}" destId="{5801D002-C6E6-4341-ABD0-B4C53A9AD024}" srcOrd="2" destOrd="0" parTransId="{06B8DB68-A831-420C-8D5A-87C6B15962F3}" sibTransId="{02D5FD1F-3999-43AA-8BFA-207E27C3EB2B}"/>
    <dgm:cxn modelId="{0B5394E8-1F32-480D-A2BA-824D2E4DB0ED}" type="presOf" srcId="{456B7F81-0843-495E-A466-5BFA28D2C4CB}" destId="{F0BEE8C6-8985-4DE9-B533-FAD80A6F35F7}" srcOrd="0" destOrd="0" presId="urn:microsoft.com/office/officeart/2005/8/layout/default"/>
    <dgm:cxn modelId="{946CBB3F-FF4E-4E80-89D8-FBE294D3960B}" type="presOf" srcId="{AC8C5739-CE38-4969-A95D-90FCF42544A2}" destId="{6F8F10FC-65D5-4CDA-8D50-AB28B23BE6C2}" srcOrd="0" destOrd="0" presId="urn:microsoft.com/office/officeart/2005/8/layout/default"/>
    <dgm:cxn modelId="{9860EFF9-9661-4D38-803B-E256A56E0DE7}" type="presOf" srcId="{F059853B-FDDF-4A9F-95EB-233302509635}" destId="{0FFBDEB0-D9C9-47FA-BA33-1E55BD604C32}" srcOrd="0" destOrd="0" presId="urn:microsoft.com/office/officeart/2005/8/layout/default"/>
    <dgm:cxn modelId="{E08D6548-515A-42B0-BD0F-4B1613F6E2A9}" type="presOf" srcId="{A9C30653-39A6-4D29-A1EA-02087EF42BD8}" destId="{DB869DAA-3554-42EE-B94D-0430FB3D8EE2}" srcOrd="0" destOrd="0" presId="urn:microsoft.com/office/officeart/2005/8/layout/default"/>
    <dgm:cxn modelId="{CBF79634-3D6E-44A6-92EA-1E84FA16E1B6}" srcId="{F059853B-FDDF-4A9F-95EB-233302509635}" destId="{43EE6BE6-B271-473A-8DB5-FA5015E6B81E}" srcOrd="0" destOrd="0" parTransId="{81153D4A-4FD5-4278-8836-F9B00235C53C}" sibTransId="{5E3943F3-2170-4DBA-AC10-3A276E00D6A7}"/>
    <dgm:cxn modelId="{B2BEEF58-B73F-48C0-95FC-49AB83B1E147}" type="presOf" srcId="{8790529F-1C5E-427F-9342-A4DA19DC9D4C}" destId="{1338F456-AB5A-4075-8FA6-BAE66675105A}" srcOrd="0" destOrd="0" presId="urn:microsoft.com/office/officeart/2005/8/layout/default"/>
    <dgm:cxn modelId="{5F8DA51F-4353-4C9A-8084-A5618B8D1E18}" srcId="{F059853B-FDDF-4A9F-95EB-233302509635}" destId="{8790529F-1C5E-427F-9342-A4DA19DC9D4C}" srcOrd="5" destOrd="0" parTransId="{C4AE614E-0796-460E-B8B9-09843487DD5B}" sibTransId="{26140803-F8B9-47D1-8481-E427D35BD614}"/>
    <dgm:cxn modelId="{DB99FEA7-D751-4087-9E5C-B9E13B2DEB69}" type="presOf" srcId="{43EE6BE6-B271-473A-8DB5-FA5015E6B81E}" destId="{D22B5EA8-FB54-4659-A084-798B71F9BD55}" srcOrd="0" destOrd="0" presId="urn:microsoft.com/office/officeart/2005/8/layout/default"/>
    <dgm:cxn modelId="{FC3AEA54-3D92-45BF-8D18-12C59AFAD642}" type="presOf" srcId="{4F5B7883-A889-44D1-8B71-1F41EF8E4016}" destId="{828E16B8-648B-4F79-9984-E63E3285859B}" srcOrd="0" destOrd="0" presId="urn:microsoft.com/office/officeart/2005/8/layout/default"/>
    <dgm:cxn modelId="{D864D490-DBF5-4357-8832-D2DD3E5F5593}" srcId="{F059853B-FDDF-4A9F-95EB-233302509635}" destId="{578926D0-B8F9-4CD5-978A-F40CCE97AAF8}" srcOrd="4" destOrd="0" parTransId="{A1F70325-0A28-4BB2-BA37-9B34067BE77E}" sibTransId="{89AC86DD-4A5B-43A3-83CD-CCD298EF4114}"/>
    <dgm:cxn modelId="{B469071D-4D5E-45F3-B61A-87BCB75ED421}" srcId="{F059853B-FDDF-4A9F-95EB-233302509635}" destId="{4F5B7883-A889-44D1-8B71-1F41EF8E4016}" srcOrd="6" destOrd="0" parTransId="{BFB392A0-4871-4472-851A-B1E7FBBDA759}" sibTransId="{8D685587-7446-44D7-994B-4696826614B2}"/>
    <dgm:cxn modelId="{DD5EC387-7A2A-4042-8455-9C73ED3B69B8}" srcId="{F059853B-FDDF-4A9F-95EB-233302509635}" destId="{A9C30653-39A6-4D29-A1EA-02087EF42BD8}" srcOrd="9" destOrd="0" parTransId="{AC94206B-1942-40DD-AF0D-3A0B25DF3656}" sibTransId="{8148653E-60B1-4F09-A475-CC5B3BD73630}"/>
    <dgm:cxn modelId="{22589D07-6921-4545-B912-E5FD6A5E9706}" srcId="{F059853B-FDDF-4A9F-95EB-233302509635}" destId="{A85EE56D-B6CD-464E-851D-55242585E722}" srcOrd="7" destOrd="0" parTransId="{A91A4716-14E3-4359-9D67-8E673CF97F24}" sibTransId="{3EA2F3BE-20D9-4478-A4EF-BD4668755119}"/>
    <dgm:cxn modelId="{41726B12-6AD2-4A19-82ED-43793D941EC4}" srcId="{F059853B-FDDF-4A9F-95EB-233302509635}" destId="{AC8C5739-CE38-4969-A95D-90FCF42544A2}" srcOrd="1" destOrd="0" parTransId="{E578215B-7014-404C-AD8D-48E8450D7500}" sibTransId="{A4CB8097-4DB3-4171-86FE-7B19EE0540BE}"/>
    <dgm:cxn modelId="{E5932D55-FB69-4317-A4C3-F67D284C78FF}" type="presOf" srcId="{5801D002-C6E6-4341-ABD0-B4C53A9AD024}" destId="{890675CF-5913-4296-AABB-C74D8FBCA8AB}" srcOrd="0" destOrd="0" presId="urn:microsoft.com/office/officeart/2005/8/layout/default"/>
    <dgm:cxn modelId="{64272AFE-F48B-497F-B5AF-F8533EA37C8E}" type="presOf" srcId="{48CE9495-0438-4828-AC39-4B871FAB621F}" destId="{9F7ACC37-1883-40C3-B279-388718336087}" srcOrd="0" destOrd="0" presId="urn:microsoft.com/office/officeart/2005/8/layout/default"/>
    <dgm:cxn modelId="{E6A7AB91-CBED-496C-A98A-3481390F4BA0}" type="presParOf" srcId="{0FFBDEB0-D9C9-47FA-BA33-1E55BD604C32}" destId="{D22B5EA8-FB54-4659-A084-798B71F9BD55}" srcOrd="0" destOrd="0" presId="urn:microsoft.com/office/officeart/2005/8/layout/default"/>
    <dgm:cxn modelId="{CAB5A497-0F54-438F-AAB2-BD61461A6CAF}" type="presParOf" srcId="{0FFBDEB0-D9C9-47FA-BA33-1E55BD604C32}" destId="{F4965531-AB4D-47FD-9086-7BC9F4048CA5}" srcOrd="1" destOrd="0" presId="urn:microsoft.com/office/officeart/2005/8/layout/default"/>
    <dgm:cxn modelId="{D4C606C9-D8DB-43D4-9D82-F4A6D3CC980C}" type="presParOf" srcId="{0FFBDEB0-D9C9-47FA-BA33-1E55BD604C32}" destId="{6F8F10FC-65D5-4CDA-8D50-AB28B23BE6C2}" srcOrd="2" destOrd="0" presId="urn:microsoft.com/office/officeart/2005/8/layout/default"/>
    <dgm:cxn modelId="{EBF18642-A030-4C71-A898-559E1FCF5CA6}" type="presParOf" srcId="{0FFBDEB0-D9C9-47FA-BA33-1E55BD604C32}" destId="{14C8CF31-7704-4319-A2AF-BD18FDF84A5B}" srcOrd="3" destOrd="0" presId="urn:microsoft.com/office/officeart/2005/8/layout/default"/>
    <dgm:cxn modelId="{C2DA31FF-887B-4C9B-B19A-62CDFAE72265}" type="presParOf" srcId="{0FFBDEB0-D9C9-47FA-BA33-1E55BD604C32}" destId="{890675CF-5913-4296-AABB-C74D8FBCA8AB}" srcOrd="4" destOrd="0" presId="urn:microsoft.com/office/officeart/2005/8/layout/default"/>
    <dgm:cxn modelId="{108F4B05-4492-4337-AC62-85F752957660}" type="presParOf" srcId="{0FFBDEB0-D9C9-47FA-BA33-1E55BD604C32}" destId="{1D2651B7-0DA2-42C6-B256-F08923F32D8E}" srcOrd="5" destOrd="0" presId="urn:microsoft.com/office/officeart/2005/8/layout/default"/>
    <dgm:cxn modelId="{9EF71623-49C8-42A2-9685-FC39FDC7C99E}" type="presParOf" srcId="{0FFBDEB0-D9C9-47FA-BA33-1E55BD604C32}" destId="{9F7ACC37-1883-40C3-B279-388718336087}" srcOrd="6" destOrd="0" presId="urn:microsoft.com/office/officeart/2005/8/layout/default"/>
    <dgm:cxn modelId="{3E673D4F-B705-42EF-A220-9EFF8EA68BB6}" type="presParOf" srcId="{0FFBDEB0-D9C9-47FA-BA33-1E55BD604C32}" destId="{40246951-9797-452B-A6D3-350F4EE13A54}" srcOrd="7" destOrd="0" presId="urn:microsoft.com/office/officeart/2005/8/layout/default"/>
    <dgm:cxn modelId="{396C5CDD-EC89-4B88-B020-7390F0EC38E4}" type="presParOf" srcId="{0FFBDEB0-D9C9-47FA-BA33-1E55BD604C32}" destId="{6C5729C4-B58E-416A-92C6-6F10C42C2737}" srcOrd="8" destOrd="0" presId="urn:microsoft.com/office/officeart/2005/8/layout/default"/>
    <dgm:cxn modelId="{1177E2DD-8D73-413D-92E2-411910E3095B}" type="presParOf" srcId="{0FFBDEB0-D9C9-47FA-BA33-1E55BD604C32}" destId="{90D9A5C3-371B-4C32-86D1-C7F96F8C26DB}" srcOrd="9" destOrd="0" presId="urn:microsoft.com/office/officeart/2005/8/layout/default"/>
    <dgm:cxn modelId="{14BF7DA7-605D-45DD-B8CF-66E1A34C2C25}" type="presParOf" srcId="{0FFBDEB0-D9C9-47FA-BA33-1E55BD604C32}" destId="{1338F456-AB5A-4075-8FA6-BAE66675105A}" srcOrd="10" destOrd="0" presId="urn:microsoft.com/office/officeart/2005/8/layout/default"/>
    <dgm:cxn modelId="{36371938-DC7C-4C77-B023-68F216288B08}" type="presParOf" srcId="{0FFBDEB0-D9C9-47FA-BA33-1E55BD604C32}" destId="{DDAF96A8-8C38-47A6-AAB2-E992D1C676E4}" srcOrd="11" destOrd="0" presId="urn:microsoft.com/office/officeart/2005/8/layout/default"/>
    <dgm:cxn modelId="{B669D2AF-0748-4E31-9910-4D155C0B7117}" type="presParOf" srcId="{0FFBDEB0-D9C9-47FA-BA33-1E55BD604C32}" destId="{828E16B8-648B-4F79-9984-E63E3285859B}" srcOrd="12" destOrd="0" presId="urn:microsoft.com/office/officeart/2005/8/layout/default"/>
    <dgm:cxn modelId="{443B4BCF-7DD1-4C08-AB5D-A987125A69C2}" type="presParOf" srcId="{0FFBDEB0-D9C9-47FA-BA33-1E55BD604C32}" destId="{48E6E9AC-6A11-43C0-A6A7-5A6A322F7467}" srcOrd="13" destOrd="0" presId="urn:microsoft.com/office/officeart/2005/8/layout/default"/>
    <dgm:cxn modelId="{DC68ED53-9DF3-4B8F-AE41-ECE6E585CEDA}" type="presParOf" srcId="{0FFBDEB0-D9C9-47FA-BA33-1E55BD604C32}" destId="{54A73907-19B7-4D78-B915-A24D014A1EAD}" srcOrd="14" destOrd="0" presId="urn:microsoft.com/office/officeart/2005/8/layout/default"/>
    <dgm:cxn modelId="{C8131021-0677-4B31-9F38-DDAD9BC25F92}" type="presParOf" srcId="{0FFBDEB0-D9C9-47FA-BA33-1E55BD604C32}" destId="{79487947-044D-4A78-92A9-04CBBFBA01AE}" srcOrd="15" destOrd="0" presId="urn:microsoft.com/office/officeart/2005/8/layout/default"/>
    <dgm:cxn modelId="{FD512EFE-5BC9-45BF-917E-2F39DEA09E51}" type="presParOf" srcId="{0FFBDEB0-D9C9-47FA-BA33-1E55BD604C32}" destId="{F0BEE8C6-8985-4DE9-B533-FAD80A6F35F7}" srcOrd="16" destOrd="0" presId="urn:microsoft.com/office/officeart/2005/8/layout/default"/>
    <dgm:cxn modelId="{6360AEFE-F691-4052-BD8B-B400F9E7A282}" type="presParOf" srcId="{0FFBDEB0-D9C9-47FA-BA33-1E55BD604C32}" destId="{B3AEE080-DD0D-478D-BAEE-616D1121983A}" srcOrd="17" destOrd="0" presId="urn:microsoft.com/office/officeart/2005/8/layout/default"/>
    <dgm:cxn modelId="{F5129951-5562-48A4-A624-13B65E802919}" type="presParOf" srcId="{0FFBDEB0-D9C9-47FA-BA33-1E55BD604C32}" destId="{DB869DAA-3554-42EE-B94D-0430FB3D8EE2}" srcOrd="18" destOrd="0" presId="urn:microsoft.com/office/officeart/2005/8/layout/default"/>
    <dgm:cxn modelId="{EC87EAD2-328F-48B0-945C-2FA3CAA16186}" type="presParOf" srcId="{0FFBDEB0-D9C9-47FA-BA33-1E55BD604C32}" destId="{02E86830-D271-40C2-B5D8-356CE2CBED4D}" srcOrd="19" destOrd="0" presId="urn:microsoft.com/office/officeart/2005/8/layout/default"/>
    <dgm:cxn modelId="{D66BF512-2038-4B52-BF28-29E126A91AF7}" type="presParOf" srcId="{0FFBDEB0-D9C9-47FA-BA33-1E55BD604C32}" destId="{3DF5B167-C205-45B3-A331-EFB822655A05}"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85894-47F6-4CBC-83EE-74AFBAB9D146}">
      <dsp:nvSpPr>
        <dsp:cNvPr id="0" name=""/>
        <dsp:cNvSpPr/>
      </dsp:nvSpPr>
      <dsp:spPr>
        <a:xfrm>
          <a:off x="1482105" y="0"/>
          <a:ext cx="1489878" cy="149003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79ACA-D636-4791-8050-836F8E5406BF}">
      <dsp:nvSpPr>
        <dsp:cNvPr id="0" name=""/>
        <dsp:cNvSpPr/>
      </dsp:nvSpPr>
      <dsp:spPr>
        <a:xfrm>
          <a:off x="1811047" y="539350"/>
          <a:ext cx="831436" cy="41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Admin</a:t>
          </a:r>
          <a:endParaRPr lang="en-US" sz="1500" kern="1200" dirty="0"/>
        </a:p>
      </dsp:txBody>
      <dsp:txXfrm>
        <a:off x="1811047" y="539350"/>
        <a:ext cx="831436" cy="415675"/>
      </dsp:txXfrm>
    </dsp:sp>
    <dsp:sp modelId="{7A50B66E-7D15-4275-BFBB-1232F256D6BB}">
      <dsp:nvSpPr>
        <dsp:cNvPr id="0" name=""/>
        <dsp:cNvSpPr/>
      </dsp:nvSpPr>
      <dsp:spPr>
        <a:xfrm>
          <a:off x="1068203" y="856243"/>
          <a:ext cx="1489878" cy="149003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60507-C0A0-41C2-AD25-458A05BE249C}">
      <dsp:nvSpPr>
        <dsp:cNvPr id="0" name=""/>
        <dsp:cNvSpPr/>
      </dsp:nvSpPr>
      <dsp:spPr>
        <a:xfrm>
          <a:off x="1395468" y="1397175"/>
          <a:ext cx="831436" cy="41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Schools</a:t>
          </a:r>
          <a:endParaRPr lang="en-US" sz="1500" kern="1200" dirty="0"/>
        </a:p>
      </dsp:txBody>
      <dsp:txXfrm>
        <a:off x="1395468" y="1397175"/>
        <a:ext cx="831436" cy="415675"/>
      </dsp:txXfrm>
    </dsp:sp>
    <dsp:sp modelId="{0FFEAB15-1DF5-4EBC-A4AA-97753B8613F8}">
      <dsp:nvSpPr>
        <dsp:cNvPr id="0" name=""/>
        <dsp:cNvSpPr/>
      </dsp:nvSpPr>
      <dsp:spPr>
        <a:xfrm>
          <a:off x="1482105" y="1715648"/>
          <a:ext cx="1489878" cy="1490030"/>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35E90-983A-468C-BDAB-9B3D69B3B2E0}">
      <dsp:nvSpPr>
        <dsp:cNvPr id="0" name=""/>
        <dsp:cNvSpPr/>
      </dsp:nvSpPr>
      <dsp:spPr>
        <a:xfrm>
          <a:off x="1811047" y="2254999"/>
          <a:ext cx="831436" cy="41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Classroom</a:t>
          </a:r>
          <a:endParaRPr lang="en-US" sz="1500" kern="1200" dirty="0"/>
        </a:p>
      </dsp:txBody>
      <dsp:txXfrm>
        <a:off x="1811047" y="2254999"/>
        <a:ext cx="831436" cy="415675"/>
      </dsp:txXfrm>
    </dsp:sp>
    <dsp:sp modelId="{C8F7BAF3-086B-4B58-9F54-D65762B47E76}">
      <dsp:nvSpPr>
        <dsp:cNvPr id="0" name=""/>
        <dsp:cNvSpPr/>
      </dsp:nvSpPr>
      <dsp:spPr>
        <a:xfrm>
          <a:off x="1174404" y="2670674"/>
          <a:ext cx="1279993" cy="1280612"/>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ACCB8-0D7E-4476-B795-E57203867F3D}">
      <dsp:nvSpPr>
        <dsp:cNvPr id="0" name=""/>
        <dsp:cNvSpPr/>
      </dsp:nvSpPr>
      <dsp:spPr>
        <a:xfrm>
          <a:off x="1395468" y="3112823"/>
          <a:ext cx="831436" cy="41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Student</a:t>
          </a:r>
          <a:endParaRPr lang="en-US" sz="1500" kern="1200" dirty="0"/>
        </a:p>
      </dsp:txBody>
      <dsp:txXfrm>
        <a:off x="1395468" y="3112823"/>
        <a:ext cx="831436" cy="415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5EA8-FB54-4659-A084-798B71F9BD55}">
      <dsp:nvSpPr>
        <dsp:cNvPr id="0" name=""/>
        <dsp:cNvSpPr/>
      </dsp:nvSpPr>
      <dsp:spPr>
        <a:xfrm>
          <a:off x="2131" y="296046"/>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Free breakfast and lunch</a:t>
          </a:r>
        </a:p>
      </dsp:txBody>
      <dsp:txXfrm>
        <a:off x="2131" y="296046"/>
        <a:ext cx="1690958" cy="1014575"/>
      </dsp:txXfrm>
    </dsp:sp>
    <dsp:sp modelId="{6F8F10FC-65D5-4CDA-8D50-AB28B23BE6C2}">
      <dsp:nvSpPr>
        <dsp:cNvPr id="0" name=""/>
        <dsp:cNvSpPr/>
      </dsp:nvSpPr>
      <dsp:spPr>
        <a:xfrm>
          <a:off x="1862185" y="296046"/>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Clothing and hygiene packets</a:t>
          </a:r>
        </a:p>
      </dsp:txBody>
      <dsp:txXfrm>
        <a:off x="1862185" y="296046"/>
        <a:ext cx="1690958" cy="1014575"/>
      </dsp:txXfrm>
    </dsp:sp>
    <dsp:sp modelId="{890675CF-5913-4296-AABB-C74D8FBCA8AB}">
      <dsp:nvSpPr>
        <dsp:cNvPr id="0" name=""/>
        <dsp:cNvSpPr/>
      </dsp:nvSpPr>
      <dsp:spPr>
        <a:xfrm>
          <a:off x="3722240" y="296046"/>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Uniforms</a:t>
          </a:r>
          <a:endParaRPr lang="en-US" sz="2000" kern="1200" dirty="0"/>
        </a:p>
      </dsp:txBody>
      <dsp:txXfrm>
        <a:off x="3722240" y="296046"/>
        <a:ext cx="1690958" cy="1014575"/>
      </dsp:txXfrm>
    </dsp:sp>
    <dsp:sp modelId="{9F7ACC37-1883-40C3-B279-388718336087}">
      <dsp:nvSpPr>
        <dsp:cNvPr id="0" name=""/>
        <dsp:cNvSpPr/>
      </dsp:nvSpPr>
      <dsp:spPr>
        <a:xfrm>
          <a:off x="5582294" y="296046"/>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Transportation (best interest of the child)</a:t>
          </a:r>
        </a:p>
      </dsp:txBody>
      <dsp:txXfrm>
        <a:off x="5582294" y="296046"/>
        <a:ext cx="1690958" cy="1014575"/>
      </dsp:txXfrm>
    </dsp:sp>
    <dsp:sp modelId="{6C5729C4-B58E-416A-92C6-6F10C42C2737}">
      <dsp:nvSpPr>
        <dsp:cNvPr id="0" name=""/>
        <dsp:cNvSpPr/>
      </dsp:nvSpPr>
      <dsp:spPr>
        <a:xfrm>
          <a:off x="2131" y="1479717"/>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School/Sport Fees</a:t>
          </a:r>
        </a:p>
      </dsp:txBody>
      <dsp:txXfrm>
        <a:off x="2131" y="1479717"/>
        <a:ext cx="1690958" cy="1014575"/>
      </dsp:txXfrm>
    </dsp:sp>
    <dsp:sp modelId="{1338F456-AB5A-4075-8FA6-BAE66675105A}">
      <dsp:nvSpPr>
        <dsp:cNvPr id="0" name=""/>
        <dsp:cNvSpPr/>
      </dsp:nvSpPr>
      <dsp:spPr>
        <a:xfrm>
          <a:off x="1887668" y="1505204"/>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Birth certificates</a:t>
          </a:r>
        </a:p>
      </dsp:txBody>
      <dsp:txXfrm>
        <a:off x="1887668" y="1505204"/>
        <a:ext cx="1690958" cy="1014575"/>
      </dsp:txXfrm>
    </dsp:sp>
    <dsp:sp modelId="{828E16B8-648B-4F79-9984-E63E3285859B}">
      <dsp:nvSpPr>
        <dsp:cNvPr id="0" name=""/>
        <dsp:cNvSpPr/>
      </dsp:nvSpPr>
      <dsp:spPr>
        <a:xfrm>
          <a:off x="3722240" y="1479717"/>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Shot records</a:t>
          </a:r>
        </a:p>
      </dsp:txBody>
      <dsp:txXfrm>
        <a:off x="3722240" y="1479717"/>
        <a:ext cx="1690958" cy="1014575"/>
      </dsp:txXfrm>
    </dsp:sp>
    <dsp:sp modelId="{54A73907-19B7-4D78-B915-A24D014A1EAD}">
      <dsp:nvSpPr>
        <dsp:cNvPr id="0" name=""/>
        <dsp:cNvSpPr/>
      </dsp:nvSpPr>
      <dsp:spPr>
        <a:xfrm>
          <a:off x="5584425" y="1479717"/>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School supplies</a:t>
          </a:r>
        </a:p>
      </dsp:txBody>
      <dsp:txXfrm>
        <a:off x="5584425" y="1479717"/>
        <a:ext cx="1690958" cy="1014575"/>
      </dsp:txXfrm>
    </dsp:sp>
    <dsp:sp modelId="{F0BEE8C6-8985-4DE9-B533-FAD80A6F35F7}">
      <dsp:nvSpPr>
        <dsp:cNvPr id="0" name=""/>
        <dsp:cNvSpPr/>
      </dsp:nvSpPr>
      <dsp:spPr>
        <a:xfrm>
          <a:off x="932158" y="2695287"/>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Field trip cost support</a:t>
          </a:r>
        </a:p>
      </dsp:txBody>
      <dsp:txXfrm>
        <a:off x="932158" y="2695287"/>
        <a:ext cx="1690958" cy="1014575"/>
      </dsp:txXfrm>
    </dsp:sp>
    <dsp:sp modelId="{DB869DAA-3554-42EE-B94D-0430FB3D8EE2}">
      <dsp:nvSpPr>
        <dsp:cNvPr id="0" name=""/>
        <dsp:cNvSpPr/>
      </dsp:nvSpPr>
      <dsp:spPr>
        <a:xfrm>
          <a:off x="2792213" y="2688864"/>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Tutors</a:t>
          </a:r>
        </a:p>
      </dsp:txBody>
      <dsp:txXfrm>
        <a:off x="2792213" y="2688864"/>
        <a:ext cx="1690958" cy="1014575"/>
      </dsp:txXfrm>
    </dsp:sp>
    <dsp:sp modelId="{3DF5B167-C205-45B3-A331-EFB822655A05}">
      <dsp:nvSpPr>
        <dsp:cNvPr id="0" name=""/>
        <dsp:cNvSpPr/>
      </dsp:nvSpPr>
      <dsp:spPr>
        <a:xfrm>
          <a:off x="4652267" y="2688864"/>
          <a:ext cx="1690958" cy="1014575"/>
        </a:xfrm>
        <a:prstGeom prst="rect">
          <a:avLst/>
        </a:prstGeom>
        <a:solidFill>
          <a:schemeClr val="bg1"/>
        </a:solidFill>
        <a:ln w="9525" cap="flat" cmpd="sng" algn="ctr">
          <a:solidFill>
            <a:schemeClr val="tx2"/>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cap="none" spc="0" dirty="0">
              <a:ln w="0"/>
              <a:solidFill>
                <a:schemeClr val="tx1"/>
              </a:solidFill>
              <a:effectLst>
                <a:outerShdw blurRad="38100" dist="19050" dir="2700000" algn="tl" rotWithShape="0">
                  <a:schemeClr val="dk1">
                    <a:alpha val="40000"/>
                  </a:schemeClr>
                </a:outerShdw>
              </a:effectLst>
            </a:rPr>
            <a:t>Cap and Gowns</a:t>
          </a:r>
        </a:p>
      </dsp:txBody>
      <dsp:txXfrm>
        <a:off x="4652267" y="2688864"/>
        <a:ext cx="1690958" cy="101457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D6A299E-B6B5-402A-8015-8B816DD5F07E}" type="datetimeFigureOut">
              <a:rPr lang="en-US" smtClean="0"/>
              <a:t>10/30/2017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17C3972-9C55-4E01-8962-4F8D46287C60}" type="slidenum">
              <a:rPr lang="en-US" smtClean="0"/>
              <a:t>‹#›</a:t>
            </a:fld>
            <a:endParaRPr lang="en-US"/>
          </a:p>
        </p:txBody>
      </p:sp>
    </p:spTree>
    <p:extLst>
      <p:ext uri="{BB962C8B-B14F-4D97-AF65-F5344CB8AC3E}">
        <p14:creationId xmlns:p14="http://schemas.microsoft.com/office/powerpoint/2010/main" val="491129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DE8D10-2673-41E7-BD64-BEFDAD4080AF}" type="datetimeFigureOut">
              <a:rPr lang="en-US" smtClean="0"/>
              <a:t>10/30/2017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EE714C-96F6-4BFF-A968-19554BE29F56}" type="slidenum">
              <a:rPr lang="en-US" smtClean="0"/>
              <a:t>‹#›</a:t>
            </a:fld>
            <a:endParaRPr lang="en-US"/>
          </a:p>
        </p:txBody>
      </p:sp>
    </p:spTree>
    <p:extLst>
      <p:ext uri="{BB962C8B-B14F-4D97-AF65-F5344CB8AC3E}">
        <p14:creationId xmlns:p14="http://schemas.microsoft.com/office/powerpoint/2010/main" val="54019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7 minutes</a:t>
            </a:r>
          </a:p>
          <a:p>
            <a:endParaRPr lang="en-US" dirty="0" smtClean="0">
              <a:effectLst/>
            </a:endParaRPr>
          </a:p>
          <a:p>
            <a:r>
              <a:rPr lang="en-US" dirty="0" smtClean="0">
                <a:effectLst/>
              </a:rPr>
              <a:t>Take one minute and think about each of these questions to yourself. Write down a couple of notes in response to each. Then I</a:t>
            </a:r>
            <a:r>
              <a:rPr lang="en-US" baseline="0" dirty="0" smtClean="0">
                <a:effectLst/>
              </a:rPr>
              <a:t> am going to ask that we come together as a whole group to talk about our experiences together. </a:t>
            </a:r>
            <a:endParaRPr lang="en-US" dirty="0" smtClean="0">
              <a:effectLst/>
            </a:endParaRPr>
          </a:p>
          <a:p>
            <a:endParaRPr lang="en-US" dirty="0" smtClean="0">
              <a:effectLst/>
            </a:endParaRPr>
          </a:p>
          <a:p>
            <a:r>
              <a:rPr lang="en-US" dirty="0" smtClean="0">
                <a:effectLst/>
              </a:rPr>
              <a:t>This session</a:t>
            </a:r>
            <a:r>
              <a:rPr lang="en-US" baseline="0" dirty="0" smtClean="0">
                <a:effectLst/>
              </a:rPr>
              <a:t> was intended to expand awareness about the level of poverty in schools and how poverty is expanding. </a:t>
            </a:r>
          </a:p>
        </p:txBody>
      </p:sp>
      <p:sp>
        <p:nvSpPr>
          <p:cNvPr id="4" name="Slide Number Placeholder 3"/>
          <p:cNvSpPr>
            <a:spLocks noGrp="1"/>
          </p:cNvSpPr>
          <p:nvPr>
            <p:ph type="sldNum" sz="quarter" idx="10"/>
          </p:nvPr>
        </p:nvSpPr>
        <p:spPr/>
        <p:txBody>
          <a:bodyPr/>
          <a:lstStyle/>
          <a:p>
            <a:fld id="{3CEE714C-96F6-4BFF-A968-19554BE29F56}" type="slidenum">
              <a:rPr lang="en-US" smtClean="0"/>
              <a:t>3</a:t>
            </a:fld>
            <a:endParaRPr lang="en-US"/>
          </a:p>
        </p:txBody>
      </p:sp>
    </p:spTree>
    <p:extLst>
      <p:ext uri="{BB962C8B-B14F-4D97-AF65-F5344CB8AC3E}">
        <p14:creationId xmlns:p14="http://schemas.microsoft.com/office/powerpoint/2010/main" val="192313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E714C-96F6-4BFF-A968-19554BE29F56}" type="slidenum">
              <a:rPr lang="en-US" smtClean="0"/>
              <a:t>6</a:t>
            </a:fld>
            <a:endParaRPr lang="en-US"/>
          </a:p>
        </p:txBody>
      </p:sp>
    </p:spTree>
    <p:extLst>
      <p:ext uri="{BB962C8B-B14F-4D97-AF65-F5344CB8AC3E}">
        <p14:creationId xmlns:p14="http://schemas.microsoft.com/office/powerpoint/2010/main" val="309718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a:buChar char=""/>
            </a:pPr>
            <a:r>
              <a:rPr lang="en-US" sz="1200" dirty="0" smtClean="0">
                <a:effectLst/>
                <a:latin typeface="+mn-lt"/>
                <a:ea typeface="Arial Unicode MS"/>
              </a:rPr>
              <a:t>This</a:t>
            </a:r>
            <a:r>
              <a:rPr lang="en-US" sz="1200" baseline="0" dirty="0" smtClean="0">
                <a:effectLst/>
                <a:latin typeface="+mn-lt"/>
                <a:ea typeface="Arial Unicode MS"/>
              </a:rPr>
              <a:t> year we are doing an activity throughout the day so we can be sure to look at different vantage points. In each session, you will get a new “We Are WCSD—Game of Life” card, with a scenario or event printed on the back. The scenario is specifically related to that session topic, so you can think of how it may impact you if you were that student and/or that students parent. So to get us started, we actually took the cards from the Demographics/Look at our Students section and stuck your card in your name tag. So let’s take one minute, take your card out, and think of that student, as yourself. How will you advocate through out the day for that student? For all of our students?</a:t>
            </a:r>
            <a:endParaRPr lang="en-US" dirty="0"/>
          </a:p>
        </p:txBody>
      </p:sp>
      <p:sp>
        <p:nvSpPr>
          <p:cNvPr id="4" name="Slide Number Placeholder 3"/>
          <p:cNvSpPr>
            <a:spLocks noGrp="1"/>
          </p:cNvSpPr>
          <p:nvPr>
            <p:ph type="sldNum" sz="quarter" idx="10"/>
          </p:nvPr>
        </p:nvSpPr>
        <p:spPr/>
        <p:txBody>
          <a:bodyPr/>
          <a:lstStyle/>
          <a:p>
            <a:fld id="{F08EB551-6650-4BDB-A8AA-BFBFA3AF3D3F}" type="slidenum">
              <a:rPr lang="en-US" smtClean="0"/>
              <a:t>14</a:t>
            </a:fld>
            <a:endParaRPr lang="en-US" dirty="0"/>
          </a:p>
        </p:txBody>
      </p:sp>
    </p:spTree>
    <p:extLst>
      <p:ext uri="{BB962C8B-B14F-4D97-AF65-F5344CB8AC3E}">
        <p14:creationId xmlns:p14="http://schemas.microsoft.com/office/powerpoint/2010/main" val="343584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custDataLst>
              <p:tags r:id="rId1"/>
            </p:custDataLst>
          </p:nvPr>
        </p:nvSpPr>
        <p:spPr>
          <a:noFill/>
        </p:spPr>
        <p:txBody>
          <a:bodyPr/>
          <a:lstStyle/>
          <a:p>
            <a:r>
              <a:rPr lang="en-US" dirty="0"/>
              <a:t>Approximately 25% of homeless children living in shelters are under the age of 6.</a:t>
            </a:r>
          </a:p>
          <a:p>
            <a:r>
              <a:rPr lang="en-US" dirty="0"/>
              <a:t>False – approximately 53%</a:t>
            </a:r>
          </a:p>
          <a:p>
            <a:endParaRPr lang="en-US" dirty="0"/>
          </a:p>
          <a:p>
            <a:r>
              <a:rPr lang="en-US" dirty="0"/>
              <a:t>True</a:t>
            </a:r>
          </a:p>
          <a:p>
            <a:endParaRPr lang="en-US" dirty="0"/>
          </a:p>
          <a:p>
            <a:r>
              <a:rPr lang="en-US" dirty="0"/>
              <a:t>False – approximately:</a:t>
            </a:r>
          </a:p>
          <a:p>
            <a:r>
              <a:rPr lang="en-US" dirty="0"/>
              <a:t>	75% - at least one major developmental delay</a:t>
            </a:r>
          </a:p>
          <a:p>
            <a:r>
              <a:rPr lang="en-US" dirty="0"/>
              <a:t>	40% - two or more major developmental delays</a:t>
            </a:r>
          </a:p>
          <a:p>
            <a:r>
              <a:rPr lang="en-US" dirty="0"/>
              <a:t>	35% - emotional or behavioral problems</a:t>
            </a:r>
          </a:p>
          <a:p>
            <a:r>
              <a:rPr lang="en-US" dirty="0"/>
              <a:t>	Family Housing Fund, 1999, Homelessness and Its Effects on Children</a:t>
            </a:r>
          </a:p>
          <a:p>
            <a:endParaRPr lang="en-US" dirty="0"/>
          </a:p>
        </p:txBody>
      </p:sp>
      <p:sp>
        <p:nvSpPr>
          <p:cNvPr id="34820" name="Slide Number Placeholder 3"/>
          <p:cNvSpPr>
            <a:spLocks noGrp="1"/>
          </p:cNvSpPr>
          <p:nvPr>
            <p:ph type="sldNum" sz="quarter" idx="5"/>
          </p:nvPr>
        </p:nvSpPr>
        <p:spPr>
          <a:noFill/>
        </p:spPr>
        <p:txBody>
          <a:bodyPr/>
          <a:lstStyle>
            <a:lvl1pPr defTabSz="954681" eaLnBrk="0" hangingPunct="0">
              <a:defRPr>
                <a:solidFill>
                  <a:schemeClr val="tx1"/>
                </a:solidFill>
                <a:latin typeface="Arial" charset="0"/>
              </a:defRPr>
            </a:lvl1pPr>
            <a:lvl2pPr marL="762441" indent="-293247" defTabSz="954681" eaLnBrk="0" hangingPunct="0">
              <a:defRPr>
                <a:solidFill>
                  <a:schemeClr val="tx1"/>
                </a:solidFill>
                <a:latin typeface="Arial" charset="0"/>
              </a:defRPr>
            </a:lvl2pPr>
            <a:lvl3pPr marL="1172986" indent="-234597" defTabSz="954681" eaLnBrk="0" hangingPunct="0">
              <a:defRPr>
                <a:solidFill>
                  <a:schemeClr val="tx1"/>
                </a:solidFill>
                <a:latin typeface="Arial" charset="0"/>
              </a:defRPr>
            </a:lvl3pPr>
            <a:lvl4pPr marL="1642181" indent="-234597" defTabSz="954681" eaLnBrk="0" hangingPunct="0">
              <a:defRPr>
                <a:solidFill>
                  <a:schemeClr val="tx1"/>
                </a:solidFill>
                <a:latin typeface="Arial" charset="0"/>
              </a:defRPr>
            </a:lvl4pPr>
            <a:lvl5pPr marL="2111376" indent="-234597" defTabSz="954681" eaLnBrk="0" hangingPunct="0">
              <a:defRPr>
                <a:solidFill>
                  <a:schemeClr val="tx1"/>
                </a:solidFill>
                <a:latin typeface="Arial" charset="0"/>
              </a:defRPr>
            </a:lvl5pPr>
            <a:lvl6pPr marL="2580571" indent="-234597" defTabSz="954681" eaLnBrk="0" fontAlgn="base" hangingPunct="0">
              <a:spcBef>
                <a:spcPct val="0"/>
              </a:spcBef>
              <a:spcAft>
                <a:spcPct val="0"/>
              </a:spcAft>
              <a:defRPr>
                <a:solidFill>
                  <a:schemeClr val="tx1"/>
                </a:solidFill>
                <a:latin typeface="Arial" charset="0"/>
              </a:defRPr>
            </a:lvl6pPr>
            <a:lvl7pPr marL="3049765" indent="-234597" defTabSz="954681" eaLnBrk="0" fontAlgn="base" hangingPunct="0">
              <a:spcBef>
                <a:spcPct val="0"/>
              </a:spcBef>
              <a:spcAft>
                <a:spcPct val="0"/>
              </a:spcAft>
              <a:defRPr>
                <a:solidFill>
                  <a:schemeClr val="tx1"/>
                </a:solidFill>
                <a:latin typeface="Arial" charset="0"/>
              </a:defRPr>
            </a:lvl7pPr>
            <a:lvl8pPr marL="3518960" indent="-234597" defTabSz="954681" eaLnBrk="0" fontAlgn="base" hangingPunct="0">
              <a:spcBef>
                <a:spcPct val="0"/>
              </a:spcBef>
              <a:spcAft>
                <a:spcPct val="0"/>
              </a:spcAft>
              <a:defRPr>
                <a:solidFill>
                  <a:schemeClr val="tx1"/>
                </a:solidFill>
                <a:latin typeface="Arial" charset="0"/>
              </a:defRPr>
            </a:lvl8pPr>
            <a:lvl9pPr marL="3988154" indent="-234597" defTabSz="954681" eaLnBrk="0" fontAlgn="base" hangingPunct="0">
              <a:spcBef>
                <a:spcPct val="0"/>
              </a:spcBef>
              <a:spcAft>
                <a:spcPct val="0"/>
              </a:spcAft>
              <a:defRPr>
                <a:solidFill>
                  <a:schemeClr val="tx1"/>
                </a:solidFill>
                <a:latin typeface="Arial" charset="0"/>
              </a:defRPr>
            </a:lvl9pPr>
          </a:lstStyle>
          <a:p>
            <a:pPr eaLnBrk="1" hangingPunct="1"/>
            <a:fld id="{4061A8BA-C912-4AB9-BC6C-348331B429AB}" type="slidenum">
              <a:rPr lang="en-US" smtClean="0"/>
              <a:pPr eaLnBrk="1" hangingPunct="1"/>
              <a:t>26</a:t>
            </a:fld>
            <a:endParaRPr lang="en-US"/>
          </a:p>
        </p:txBody>
      </p:sp>
    </p:spTree>
    <p:extLst>
      <p:ext uri="{BB962C8B-B14F-4D97-AF65-F5344CB8AC3E}">
        <p14:creationId xmlns:p14="http://schemas.microsoft.com/office/powerpoint/2010/main" val="172033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E714C-96F6-4BFF-A968-19554BE29F56}" type="slidenum">
              <a:rPr lang="en-US" smtClean="0"/>
              <a:t>27</a:t>
            </a:fld>
            <a:endParaRPr lang="en-US"/>
          </a:p>
        </p:txBody>
      </p:sp>
    </p:spTree>
    <p:extLst>
      <p:ext uri="{BB962C8B-B14F-4D97-AF65-F5344CB8AC3E}">
        <p14:creationId xmlns:p14="http://schemas.microsoft.com/office/powerpoint/2010/main" val="170486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A3B7E-0A78-447F-A32F-3D5CEB855145}" type="slidenum">
              <a:rPr lang="en-US" smtClean="0"/>
              <a:t>31</a:t>
            </a:fld>
            <a:endParaRPr lang="en-US"/>
          </a:p>
        </p:txBody>
      </p:sp>
    </p:spTree>
    <p:extLst>
      <p:ext uri="{BB962C8B-B14F-4D97-AF65-F5344CB8AC3E}">
        <p14:creationId xmlns:p14="http://schemas.microsoft.com/office/powerpoint/2010/main" val="182115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A3B7E-0A78-447F-A32F-3D5CEB855145}" type="slidenum">
              <a:rPr lang="en-US" smtClean="0"/>
              <a:t>32</a:t>
            </a:fld>
            <a:endParaRPr lang="en-US"/>
          </a:p>
        </p:txBody>
      </p:sp>
    </p:spTree>
    <p:extLst>
      <p:ext uri="{BB962C8B-B14F-4D97-AF65-F5344CB8AC3E}">
        <p14:creationId xmlns:p14="http://schemas.microsoft.com/office/powerpoint/2010/main" val="347431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6A3B7E-0A78-447F-A32F-3D5CEB855145}" type="slidenum">
              <a:rPr lang="en-US" smtClean="0"/>
              <a:t>33</a:t>
            </a:fld>
            <a:endParaRPr lang="en-US"/>
          </a:p>
        </p:txBody>
      </p:sp>
    </p:spTree>
    <p:extLst>
      <p:ext uri="{BB962C8B-B14F-4D97-AF65-F5344CB8AC3E}">
        <p14:creationId xmlns:p14="http://schemas.microsoft.com/office/powerpoint/2010/main" val="92748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C0731B6-AABB-43E0-BA16-7ECD5C0B5E0F}" type="datetimeFigureOut">
              <a:rPr lang="en-US" altLang="en-US"/>
              <a:pPr/>
              <a:t>10/30/2017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10A3EC-9540-46CD-8CF4-CA67D0BD6505}" type="slidenum">
              <a:rPr lang="en-US" altLang="en-US"/>
              <a:pPr/>
              <a:t>‹#›</a:t>
            </a:fld>
            <a:endParaRPr lang="en-US" altLang="en-US"/>
          </a:p>
        </p:txBody>
      </p:sp>
    </p:spTree>
    <p:extLst>
      <p:ext uri="{BB962C8B-B14F-4D97-AF65-F5344CB8AC3E}">
        <p14:creationId xmlns:p14="http://schemas.microsoft.com/office/powerpoint/2010/main" val="32330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B6F9BC-FD89-461A-A29B-492BDF66370C}" type="datetimeFigureOut">
              <a:rPr lang="en-US" altLang="en-US"/>
              <a:pPr/>
              <a:t>10/30/2017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7D7D98-6A69-47DF-9454-867AAEB2F70A}" type="slidenum">
              <a:rPr lang="en-US" altLang="en-US"/>
              <a:pPr/>
              <a:t>‹#›</a:t>
            </a:fld>
            <a:endParaRPr lang="en-US" altLang="en-US"/>
          </a:p>
        </p:txBody>
      </p:sp>
    </p:spTree>
    <p:extLst>
      <p:ext uri="{BB962C8B-B14F-4D97-AF65-F5344CB8AC3E}">
        <p14:creationId xmlns:p14="http://schemas.microsoft.com/office/powerpoint/2010/main" val="270485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556D24-5262-403B-A7AA-AA08DC310CE0}" type="datetimeFigureOut">
              <a:rPr lang="en-US" altLang="en-US"/>
              <a:pPr/>
              <a:t>10/30/2017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21DBA3-D633-49C9-83ED-36474812C909}" type="slidenum">
              <a:rPr lang="en-US" altLang="en-US"/>
              <a:pPr/>
              <a:t>‹#›</a:t>
            </a:fld>
            <a:endParaRPr lang="en-US" altLang="en-US"/>
          </a:p>
        </p:txBody>
      </p:sp>
    </p:spTree>
    <p:extLst>
      <p:ext uri="{BB962C8B-B14F-4D97-AF65-F5344CB8AC3E}">
        <p14:creationId xmlns:p14="http://schemas.microsoft.com/office/powerpoint/2010/main" val="142385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BF6200-2D0C-4ECE-AD1E-2C822EE2D80A}" type="datetimeFigureOut">
              <a:rPr lang="en-US" altLang="en-US"/>
              <a:pPr/>
              <a:t>10/30/2017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16CA91-91CE-42DE-A7D8-C4B95A45C518}" type="slidenum">
              <a:rPr lang="en-US" altLang="en-US"/>
              <a:pPr/>
              <a:t>‹#›</a:t>
            </a:fld>
            <a:endParaRPr lang="en-US" altLang="en-US"/>
          </a:p>
        </p:txBody>
      </p:sp>
    </p:spTree>
    <p:extLst>
      <p:ext uri="{BB962C8B-B14F-4D97-AF65-F5344CB8AC3E}">
        <p14:creationId xmlns:p14="http://schemas.microsoft.com/office/powerpoint/2010/main" val="58020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67B0A34-79ED-41B7-B491-36976970E0D7}" type="datetimeFigureOut">
              <a:rPr lang="en-US" altLang="en-US"/>
              <a:pPr/>
              <a:t>10/30/2017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EBBE14-FFC0-452A-8E63-490FF2F4E689}" type="slidenum">
              <a:rPr lang="en-US" altLang="en-US"/>
              <a:pPr/>
              <a:t>‹#›</a:t>
            </a:fld>
            <a:endParaRPr lang="en-US" altLang="en-US"/>
          </a:p>
        </p:txBody>
      </p:sp>
    </p:spTree>
    <p:extLst>
      <p:ext uri="{BB962C8B-B14F-4D97-AF65-F5344CB8AC3E}">
        <p14:creationId xmlns:p14="http://schemas.microsoft.com/office/powerpoint/2010/main" val="320137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5241D69-592F-4A8D-804B-DCD2616D1C14}" type="datetimeFigureOut">
              <a:rPr lang="en-US" altLang="en-US"/>
              <a:pPr/>
              <a:t>10/30/2017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119BBA-B2F9-4214-B3EF-85A33CD83A93}" type="slidenum">
              <a:rPr lang="en-US" altLang="en-US"/>
              <a:pPr/>
              <a:t>‹#›</a:t>
            </a:fld>
            <a:endParaRPr lang="en-US" altLang="en-US"/>
          </a:p>
        </p:txBody>
      </p:sp>
    </p:spTree>
    <p:extLst>
      <p:ext uri="{BB962C8B-B14F-4D97-AF65-F5344CB8AC3E}">
        <p14:creationId xmlns:p14="http://schemas.microsoft.com/office/powerpoint/2010/main" val="204799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FD1CAF5-27D2-4615-B06C-4BCA1D3F976D}" type="datetimeFigureOut">
              <a:rPr lang="en-US" altLang="en-US"/>
              <a:pPr/>
              <a:t>10/30/2017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731A90D-0BBF-49C1-B711-DDCAB1807C6C}" type="slidenum">
              <a:rPr lang="en-US" altLang="en-US"/>
              <a:pPr/>
              <a:t>‹#›</a:t>
            </a:fld>
            <a:endParaRPr lang="en-US" altLang="en-US"/>
          </a:p>
        </p:txBody>
      </p:sp>
    </p:spTree>
    <p:extLst>
      <p:ext uri="{BB962C8B-B14F-4D97-AF65-F5344CB8AC3E}">
        <p14:creationId xmlns:p14="http://schemas.microsoft.com/office/powerpoint/2010/main" val="406164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247AF39-B6C9-4D26-BE6D-5B70F2191CD1}" type="datetimeFigureOut">
              <a:rPr lang="en-US" altLang="en-US"/>
              <a:pPr/>
              <a:t>10/30/2017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8289D58-ABAD-4E6A-ACC9-6742324E36E0}" type="slidenum">
              <a:rPr lang="en-US" altLang="en-US"/>
              <a:pPr/>
              <a:t>‹#›</a:t>
            </a:fld>
            <a:endParaRPr lang="en-US" altLang="en-US"/>
          </a:p>
        </p:txBody>
      </p:sp>
    </p:spTree>
    <p:extLst>
      <p:ext uri="{BB962C8B-B14F-4D97-AF65-F5344CB8AC3E}">
        <p14:creationId xmlns:p14="http://schemas.microsoft.com/office/powerpoint/2010/main" val="386964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389580-B1EE-477A-8A6D-0BE7501EEAA1}" type="datetimeFigureOut">
              <a:rPr lang="en-US" altLang="en-US"/>
              <a:pPr/>
              <a:t>10/30/2017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3EC22A3-10B4-43E5-B528-10CE5D9722FA}" type="slidenum">
              <a:rPr lang="en-US" altLang="en-US"/>
              <a:pPr/>
              <a:t>‹#›</a:t>
            </a:fld>
            <a:endParaRPr lang="en-US" altLang="en-US"/>
          </a:p>
        </p:txBody>
      </p:sp>
    </p:spTree>
    <p:extLst>
      <p:ext uri="{BB962C8B-B14F-4D97-AF65-F5344CB8AC3E}">
        <p14:creationId xmlns:p14="http://schemas.microsoft.com/office/powerpoint/2010/main" val="270992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15D44F1-1FC2-453B-9334-6B221EB9EA6A}" type="datetimeFigureOut">
              <a:rPr lang="en-US" altLang="en-US"/>
              <a:pPr/>
              <a:t>10/30/2017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59ACE3-DA5B-4E11-A2E6-BA4D7B0B17AF}" type="slidenum">
              <a:rPr lang="en-US" altLang="en-US"/>
              <a:pPr/>
              <a:t>‹#›</a:t>
            </a:fld>
            <a:endParaRPr lang="en-US" altLang="en-US"/>
          </a:p>
        </p:txBody>
      </p:sp>
    </p:spTree>
    <p:extLst>
      <p:ext uri="{BB962C8B-B14F-4D97-AF65-F5344CB8AC3E}">
        <p14:creationId xmlns:p14="http://schemas.microsoft.com/office/powerpoint/2010/main" val="390067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BB3328-0304-45D0-A5C0-5AEC64BA04F3}" type="datetimeFigureOut">
              <a:rPr lang="en-US" altLang="en-US"/>
              <a:pPr/>
              <a:t>10/30/2017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AD893E-130F-4589-BCB0-91EBCC2E9874}" type="slidenum">
              <a:rPr lang="en-US" altLang="en-US"/>
              <a:pPr/>
              <a:t>‹#›</a:t>
            </a:fld>
            <a:endParaRPr lang="en-US" altLang="en-US"/>
          </a:p>
        </p:txBody>
      </p:sp>
    </p:spTree>
    <p:extLst>
      <p:ext uri="{BB962C8B-B14F-4D97-AF65-F5344CB8AC3E}">
        <p14:creationId xmlns:p14="http://schemas.microsoft.com/office/powerpoint/2010/main" val="272770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0A1DB5C-BE60-4F42-8ADE-33FFFCE60C03}" type="datetimeFigureOut">
              <a:rPr lang="en-US" altLang="en-US"/>
              <a:pPr/>
              <a:t>10/30/2017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EC324C8-005F-425B-AFCD-88B2972106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gif"/><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mailto:kmorales@washoeschools.net" TargetMode="External"/><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hyperlink" Target="mailto:kkemp@washoeschool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792734" y="1037419"/>
            <a:ext cx="7618235" cy="1801479"/>
          </a:xfrm>
        </p:spPr>
        <p:txBody>
          <a:bodyPr/>
          <a:lstStyle/>
          <a:p>
            <a:pPr algn="l"/>
            <a:r>
              <a:rPr lang="en-US" sz="4000" dirty="0" smtClean="0">
                <a:solidFill>
                  <a:schemeClr val="tx1">
                    <a:lumMod val="65000"/>
                    <a:lumOff val="35000"/>
                  </a:schemeClr>
                </a:solidFill>
                <a:latin typeface="Segoe UI Semibold" panose="020B0702040204020203" pitchFamily="34" charset="0"/>
                <a:cs typeface="Segoe UI Semibold" panose="020B0702040204020203" pitchFamily="34" charset="0"/>
              </a:rPr>
              <a:t>Using Data to Drive your Program to Improve Homeless Students’ Outcomes</a:t>
            </a:r>
            <a:r>
              <a:rPr lang="en-US" dirty="0" smtClean="0">
                <a:solidFill>
                  <a:schemeClr val="tx1">
                    <a:lumMod val="65000"/>
                    <a:lumOff val="35000"/>
                  </a:schemeClr>
                </a:solidFill>
                <a:latin typeface="Segoe UI Semibold" panose="020B0702040204020203" pitchFamily="34" charset="0"/>
                <a:cs typeface="Segoe UI Semibold" panose="020B0702040204020203" pitchFamily="34" charset="0"/>
              </a:rPr>
              <a:t/>
            </a:r>
            <a:br>
              <a:rPr lang="en-US" dirty="0" smtClean="0">
                <a:solidFill>
                  <a:schemeClr val="tx1">
                    <a:lumMod val="65000"/>
                    <a:lumOff val="35000"/>
                  </a:schemeClr>
                </a:solidFill>
                <a:latin typeface="Segoe UI Semibold" panose="020B0702040204020203" pitchFamily="34" charset="0"/>
                <a:cs typeface="Segoe UI Semibold" panose="020B0702040204020203" pitchFamily="34" charset="0"/>
              </a:rPr>
            </a:br>
            <a:endParaRPr lang="en-US" dirty="0">
              <a:solidFill>
                <a:schemeClr val="tx1">
                  <a:lumMod val="65000"/>
                  <a:lumOff val="35000"/>
                </a:schemeClr>
              </a:solidFill>
              <a:latin typeface="Segoe UI Semibold" panose="020B0702040204020203" pitchFamily="34" charset="0"/>
              <a:cs typeface="Segoe UI Semibold" panose="020B0702040204020203" pitchFamily="34" charset="0"/>
            </a:endParaRPr>
          </a:p>
        </p:txBody>
      </p:sp>
      <p:sp>
        <p:nvSpPr>
          <p:cNvPr id="8" name="Subtitle 2"/>
          <p:cNvSpPr>
            <a:spLocks noGrp="1"/>
          </p:cNvSpPr>
          <p:nvPr>
            <p:ph type="subTitle" idx="1"/>
          </p:nvPr>
        </p:nvSpPr>
        <p:spPr>
          <a:xfrm>
            <a:off x="792733" y="3202276"/>
            <a:ext cx="7618235" cy="1655762"/>
          </a:xfrm>
        </p:spPr>
        <p:txBody>
          <a:bodyPr>
            <a:normAutofit/>
          </a:bodyPr>
          <a:lstStyle/>
          <a:p>
            <a:pPr algn="l"/>
            <a:r>
              <a:rPr lang="en-US" sz="2800" b="1" dirty="0" smtClean="0">
                <a:solidFill>
                  <a:srgbClr val="005288"/>
                </a:solidFill>
                <a:latin typeface="Segoe UI Light" panose="020B0502040204020203" pitchFamily="34" charset="0"/>
                <a:cs typeface="Segoe UI Light" panose="020B0502040204020203" pitchFamily="34" charset="0"/>
              </a:rPr>
              <a:t>Katie Morales   </a:t>
            </a:r>
            <a:r>
              <a:rPr lang="en-US" sz="2800" dirty="0" smtClean="0">
                <a:solidFill>
                  <a:srgbClr val="005288"/>
                </a:solidFill>
                <a:latin typeface="Segoe UI Light" panose="020B0502040204020203" pitchFamily="34" charset="0"/>
                <a:cs typeface="Segoe UI Light" panose="020B0502040204020203" pitchFamily="34" charset="0"/>
              </a:rPr>
              <a:t>Children In Transition Coordinator</a:t>
            </a:r>
          </a:p>
          <a:p>
            <a:pPr algn="l"/>
            <a:r>
              <a:rPr lang="en-US" sz="2800" b="1" dirty="0" smtClean="0">
                <a:solidFill>
                  <a:srgbClr val="005288"/>
                </a:solidFill>
                <a:latin typeface="Segoe UI Light" panose="020B0502040204020203" pitchFamily="34" charset="0"/>
                <a:cs typeface="Segoe UI Light" panose="020B0502040204020203" pitchFamily="34" charset="0"/>
              </a:rPr>
              <a:t>Kyle Kemp</a:t>
            </a:r>
            <a:r>
              <a:rPr lang="en-US" sz="2800" dirty="0" smtClean="0">
                <a:solidFill>
                  <a:srgbClr val="005288"/>
                </a:solidFill>
                <a:latin typeface="Segoe UI Light" panose="020B0502040204020203" pitchFamily="34" charset="0"/>
                <a:cs typeface="Segoe UI Light" panose="020B0502040204020203" pitchFamily="34" charset="0"/>
              </a:rPr>
              <a:t>  Data and Research Analyst</a:t>
            </a:r>
            <a:endParaRPr lang="en-US" sz="2800" dirty="0">
              <a:solidFill>
                <a:srgbClr val="005288"/>
              </a:solidFill>
              <a:latin typeface="Segoe UI Light" panose="020B0502040204020203" pitchFamily="34" charset="0"/>
              <a:cs typeface="Segoe UI Light" panose="020B0502040204020203" pitchFamily="34" charset="0"/>
            </a:endParaRPr>
          </a:p>
        </p:txBody>
      </p:sp>
      <p:cxnSp>
        <p:nvCxnSpPr>
          <p:cNvPr id="10" name="Straight Connector 9"/>
          <p:cNvCxnSpPr/>
          <p:nvPr/>
        </p:nvCxnSpPr>
        <p:spPr>
          <a:xfrm flipV="1">
            <a:off x="840860" y="2912048"/>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965378" y="3275427"/>
            <a:ext cx="200025" cy="523220"/>
          </a:xfrm>
          <a:prstGeom prst="rect">
            <a:avLst/>
          </a:prstGeom>
          <a:noFill/>
        </p:spPr>
        <p:txBody>
          <a:bodyPr wrap="square" rtlCol="0">
            <a:spAutoFit/>
          </a:bodyPr>
          <a:lstStyle/>
          <a:p>
            <a:pPr algn="ctr"/>
            <a:r>
              <a:rPr lang="en-US" sz="2800" dirty="0" smtClean="0">
                <a:solidFill>
                  <a:srgbClr val="DEB408"/>
                </a:solidFill>
                <a:sym typeface="Symbol" panose="05050102010706020507" pitchFamily="18" charset="2"/>
              </a:rPr>
              <a:t></a:t>
            </a:r>
            <a:endParaRPr lang="en-US" sz="2800" dirty="0">
              <a:solidFill>
                <a:srgbClr val="DEB408"/>
              </a:solidFill>
            </a:endParaRPr>
          </a:p>
        </p:txBody>
      </p:sp>
      <p:sp>
        <p:nvSpPr>
          <p:cNvPr id="9" name="TextBox 8"/>
          <p:cNvSpPr txBox="1"/>
          <p:nvPr/>
        </p:nvSpPr>
        <p:spPr>
          <a:xfrm>
            <a:off x="2419038" y="3768547"/>
            <a:ext cx="200025" cy="523220"/>
          </a:xfrm>
          <a:prstGeom prst="rect">
            <a:avLst/>
          </a:prstGeom>
          <a:noFill/>
        </p:spPr>
        <p:txBody>
          <a:bodyPr wrap="square" rtlCol="0">
            <a:spAutoFit/>
          </a:bodyPr>
          <a:lstStyle/>
          <a:p>
            <a:pPr algn="ctr"/>
            <a:r>
              <a:rPr lang="en-US" sz="2800" dirty="0" smtClean="0">
                <a:solidFill>
                  <a:srgbClr val="DEB408"/>
                </a:solidFill>
                <a:sym typeface="Symbol" panose="05050102010706020507" pitchFamily="18" charset="2"/>
              </a:rPr>
              <a:t></a:t>
            </a:r>
            <a:endParaRPr lang="en-US" sz="2800" dirty="0">
              <a:solidFill>
                <a:srgbClr val="DEB408"/>
              </a:solidFill>
            </a:endParaRPr>
          </a:p>
        </p:txBody>
      </p:sp>
    </p:spTree>
    <p:extLst>
      <p:ext uri="{BB962C8B-B14F-4D97-AF65-F5344CB8AC3E}">
        <p14:creationId xmlns:p14="http://schemas.microsoft.com/office/powerpoint/2010/main" val="330130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2"/>
          <p:cNvSpPr txBox="1">
            <a:spLocks/>
          </p:cNvSpPr>
          <p:nvPr/>
        </p:nvSpPr>
        <p:spPr>
          <a:xfrm>
            <a:off x="432124" y="209181"/>
            <a:ext cx="8423117" cy="78944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2400" dirty="0" smtClean="0">
                <a:solidFill>
                  <a:srgbClr val="004A84"/>
                </a:solidFill>
                <a:latin typeface="Gill Sans"/>
              </a:rPr>
              <a:t>Number of CIT Students Experiencing </a:t>
            </a:r>
            <a:r>
              <a:rPr lang="en-US" sz="2400" dirty="0" smtClean="0">
                <a:solidFill>
                  <a:srgbClr val="DEB408"/>
                </a:solidFill>
                <a:latin typeface="Gill Sans"/>
              </a:rPr>
              <a:t>Homeless in </a:t>
            </a:r>
            <a:r>
              <a:rPr lang="en-US" sz="2400" b="1" dirty="0" smtClean="0">
                <a:solidFill>
                  <a:srgbClr val="DEB408"/>
                </a:solidFill>
                <a:latin typeface="Gill Sans"/>
              </a:rPr>
              <a:t>WCSD</a:t>
            </a:r>
            <a:endParaRPr lang="en-US" sz="2400" b="1" dirty="0">
              <a:solidFill>
                <a:srgbClr val="DEB408"/>
              </a:solidFill>
              <a:latin typeface="Gill Sans"/>
            </a:endParaRPr>
          </a:p>
        </p:txBody>
      </p:sp>
      <p:graphicFrame>
        <p:nvGraphicFramePr>
          <p:cNvPr id="10" name="Chart 9"/>
          <p:cNvGraphicFramePr>
            <a:graphicFrameLocks/>
          </p:cNvGraphicFramePr>
          <p:nvPr>
            <p:extLst>
              <p:ext uri="{D42A27DB-BD31-4B8C-83A1-F6EECF244321}">
                <p14:modId xmlns:p14="http://schemas.microsoft.com/office/powerpoint/2010/main" val="2019607235"/>
              </p:ext>
            </p:extLst>
          </p:nvPr>
        </p:nvGraphicFramePr>
        <p:xfrm>
          <a:off x="432123" y="798897"/>
          <a:ext cx="8423117" cy="5474312"/>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Straight Connector 34"/>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4112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CIT Student Cohort Graduation Rates </a:t>
            </a:r>
            <a:r>
              <a:rPr lang="en-US" sz="3000" dirty="0" smtClean="0">
                <a:solidFill>
                  <a:srgbClr val="DEB408"/>
                </a:solidFill>
                <a:latin typeface="Segoe UI Semibold" panose="020B0702040204020203" pitchFamily="34" charset="0"/>
                <a:cs typeface="Segoe UI Semibold" panose="020B0702040204020203" pitchFamily="34" charset="0"/>
              </a:rPr>
              <a:t>in WCSD</a:t>
            </a:r>
          </a:p>
        </p:txBody>
      </p:sp>
      <p:graphicFrame>
        <p:nvGraphicFramePr>
          <p:cNvPr id="6" name="Content Placeholder 5"/>
          <p:cNvGraphicFramePr>
            <a:graphicFrameLocks/>
          </p:cNvGraphicFramePr>
          <p:nvPr>
            <p:extLst>
              <p:ext uri="{D42A27DB-BD31-4B8C-83A1-F6EECF244321}">
                <p14:modId xmlns:p14="http://schemas.microsoft.com/office/powerpoint/2010/main" val="3235286149"/>
              </p:ext>
            </p:extLst>
          </p:nvPr>
        </p:nvGraphicFramePr>
        <p:xfrm>
          <a:off x="457200" y="1493520"/>
          <a:ext cx="8229600" cy="393160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2"/>
          <p:cNvSpPr txBox="1">
            <a:spLocks/>
          </p:cNvSpPr>
          <p:nvPr/>
        </p:nvSpPr>
        <p:spPr>
          <a:xfrm rot="21076548">
            <a:off x="2514600" y="1156861"/>
            <a:ext cx="4114800" cy="502904"/>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2800" b="1" dirty="0" smtClean="0">
                <a:solidFill>
                  <a:srgbClr val="DEB408"/>
                </a:solidFill>
                <a:latin typeface="Segoe UI" panose="020B0502040204020203" pitchFamily="34" charset="0"/>
                <a:cs typeface="Segoe UI" panose="020B0502040204020203" pitchFamily="34" charset="0"/>
              </a:rPr>
              <a:t>+16 Percentage Points</a:t>
            </a:r>
            <a:endParaRPr lang="en-US" sz="2800" b="1" dirty="0">
              <a:solidFill>
                <a:srgbClr val="DEB408"/>
              </a:solidFill>
              <a:latin typeface="Segoe UI" panose="020B0502040204020203" pitchFamily="34" charset="0"/>
              <a:cs typeface="Segoe UI" panose="020B0502040204020203" pitchFamily="34" charset="0"/>
            </a:endParaRPr>
          </a:p>
        </p:txBody>
      </p:sp>
      <p:cxnSp>
        <p:nvCxnSpPr>
          <p:cNvPr id="10" name="Straight Arrow Connector 9"/>
          <p:cNvCxnSpPr/>
          <p:nvPr/>
        </p:nvCxnSpPr>
        <p:spPr>
          <a:xfrm flipV="1">
            <a:off x="1790700" y="1226102"/>
            <a:ext cx="5836920" cy="921098"/>
          </a:xfrm>
          <a:prstGeom prst="straightConnector1">
            <a:avLst/>
          </a:prstGeom>
          <a:ln>
            <a:solidFill>
              <a:srgbClr val="DEB408"/>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745657" y="5425123"/>
            <a:ext cx="1881963" cy="400110"/>
          </a:xfrm>
          <a:prstGeom prst="rect">
            <a:avLst/>
          </a:prstGeom>
          <a:noFill/>
        </p:spPr>
        <p:txBody>
          <a:bodyPr wrap="square" rtlCol="0">
            <a:spAutoFit/>
          </a:bodyPr>
          <a:lstStyle/>
          <a:p>
            <a:r>
              <a:rPr lang="en-US" sz="2000" b="1" dirty="0" smtClean="0">
                <a:solidFill>
                  <a:srgbClr val="004A84"/>
                </a:solidFill>
              </a:rPr>
              <a:t>CIT Grads: 193</a:t>
            </a:r>
            <a:endParaRPr lang="en-US" sz="2000" b="1" dirty="0">
              <a:solidFill>
                <a:srgbClr val="004A84"/>
              </a:solidFill>
            </a:endParaRPr>
          </a:p>
        </p:txBody>
      </p:sp>
      <p:sp>
        <p:nvSpPr>
          <p:cNvPr id="8" name="TextBox 7"/>
          <p:cNvSpPr txBox="1"/>
          <p:nvPr/>
        </p:nvSpPr>
        <p:spPr>
          <a:xfrm>
            <a:off x="1974643" y="5425123"/>
            <a:ext cx="1881963" cy="400110"/>
          </a:xfrm>
          <a:prstGeom prst="rect">
            <a:avLst/>
          </a:prstGeom>
          <a:noFill/>
        </p:spPr>
        <p:txBody>
          <a:bodyPr wrap="square" rtlCol="0">
            <a:spAutoFit/>
          </a:bodyPr>
          <a:lstStyle/>
          <a:p>
            <a:r>
              <a:rPr lang="en-US" sz="2000" b="1" dirty="0" smtClean="0">
                <a:solidFill>
                  <a:srgbClr val="004A84"/>
                </a:solidFill>
              </a:rPr>
              <a:t>CIT Grads: 137</a:t>
            </a:r>
            <a:endParaRPr lang="en-US" sz="2000" b="1" dirty="0">
              <a:solidFill>
                <a:srgbClr val="004A84"/>
              </a:solidFill>
            </a:endParaRPr>
          </a:p>
        </p:txBody>
      </p:sp>
    </p:spTree>
    <p:extLst>
      <p:ext uri="{BB962C8B-B14F-4D97-AF65-F5344CB8AC3E}">
        <p14:creationId xmlns:p14="http://schemas.microsoft.com/office/powerpoint/2010/main" val="778140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Smarter Balanced: </a:t>
            </a:r>
            <a:r>
              <a:rPr lang="en-US" sz="3000" dirty="0" smtClean="0">
                <a:solidFill>
                  <a:srgbClr val="DEB408"/>
                </a:solidFill>
                <a:latin typeface="Segoe UI Semibold" panose="020B0702040204020203" pitchFamily="34" charset="0"/>
                <a:cs typeface="Segoe UI Semibold" panose="020B0702040204020203" pitchFamily="34" charset="0"/>
              </a:rPr>
              <a:t>ELA</a:t>
            </a:r>
          </a:p>
        </p:txBody>
      </p:sp>
      <p:cxnSp>
        <p:nvCxnSpPr>
          <p:cNvPr id="8" name="Straight Connector 7"/>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2"/>
          <a:stretch>
            <a:fillRect/>
          </a:stretch>
        </p:blipFill>
        <p:spPr>
          <a:xfrm>
            <a:off x="339059" y="1041298"/>
            <a:ext cx="8465881" cy="4460746"/>
          </a:xfrm>
          <a:prstGeom prst="rect">
            <a:avLst/>
          </a:prstGeom>
        </p:spPr>
      </p:pic>
    </p:spTree>
    <p:extLst>
      <p:ext uri="{BB962C8B-B14F-4D97-AF65-F5344CB8AC3E}">
        <p14:creationId xmlns:p14="http://schemas.microsoft.com/office/powerpoint/2010/main" val="2274829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Smarter Balanced: </a:t>
            </a:r>
            <a:r>
              <a:rPr lang="en-US" sz="3000" dirty="0" smtClean="0">
                <a:solidFill>
                  <a:srgbClr val="DEB408"/>
                </a:solidFill>
                <a:latin typeface="Segoe UI Semibold" panose="020B0702040204020203" pitchFamily="34" charset="0"/>
                <a:cs typeface="Segoe UI Semibold" panose="020B0702040204020203" pitchFamily="34" charset="0"/>
              </a:rPr>
              <a:t>Math</a:t>
            </a:r>
          </a:p>
        </p:txBody>
      </p:sp>
      <p:cxnSp>
        <p:nvCxnSpPr>
          <p:cNvPr id="8" name="Straight Connector 7"/>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2"/>
          <a:stretch>
            <a:fillRect/>
          </a:stretch>
        </p:blipFill>
        <p:spPr>
          <a:xfrm>
            <a:off x="404813" y="1028700"/>
            <a:ext cx="8467434" cy="4443412"/>
          </a:xfrm>
          <a:prstGeom prst="rect">
            <a:avLst/>
          </a:prstGeom>
        </p:spPr>
      </p:pic>
    </p:spTree>
    <p:extLst>
      <p:ext uri="{BB962C8B-B14F-4D97-AF65-F5344CB8AC3E}">
        <p14:creationId xmlns:p14="http://schemas.microsoft.com/office/powerpoint/2010/main" val="4270028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2-09 at 3.2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0000">
            <a:off x="1126333" y="2146447"/>
            <a:ext cx="2023151" cy="2478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Screen Shot 2015-02-09 at 3.2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0000">
            <a:off x="2008333" y="1791797"/>
            <a:ext cx="2023151" cy="2478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p:nvPr/>
        </p:nvSpPr>
        <p:spPr>
          <a:xfrm>
            <a:off x="1443789" y="3066"/>
            <a:ext cx="6248066" cy="1200329"/>
          </a:xfrm>
          <a:prstGeom prst="rect">
            <a:avLst/>
          </a:prstGeom>
          <a:noFill/>
        </p:spPr>
        <p:txBody>
          <a:bodyPr wrap="square" rtlCol="0">
            <a:spAutoFit/>
          </a:bodyPr>
          <a:lstStyle/>
          <a:p>
            <a:pPr algn="ctr"/>
            <a:r>
              <a:rPr lang="en-US" sz="7200" b="1" dirty="0" smtClean="0">
                <a:solidFill>
                  <a:srgbClr val="153962"/>
                </a:solidFill>
                <a:latin typeface="Calibri"/>
                <a:cs typeface="Calibri"/>
              </a:rPr>
              <a:t>Game of Life</a:t>
            </a:r>
            <a:endParaRPr lang="en-US" sz="7200" b="1" dirty="0">
              <a:solidFill>
                <a:srgbClr val="153962"/>
              </a:solidFill>
              <a:latin typeface="Calibri"/>
              <a:cs typeface="Calibri"/>
            </a:endParaRPr>
          </a:p>
        </p:txBody>
      </p:sp>
      <p:pic>
        <p:nvPicPr>
          <p:cNvPr id="8" name="Picture 7" descr="Screen Shot 2015-02-09 at 3.24.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87867">
            <a:off x="2887704" y="1511872"/>
            <a:ext cx="2057891" cy="2478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Screen Shot 2015-02-09 at 3.24.2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81180">
            <a:off x="3603296" y="1525875"/>
            <a:ext cx="2087504" cy="2478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Screen Shot 2015-02-09 at 3.2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8410">
            <a:off x="4504944" y="1603318"/>
            <a:ext cx="2023151" cy="2478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Screen Shot 2015-02-09 at 3.2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61067">
            <a:off x="5284963" y="1929552"/>
            <a:ext cx="2023151" cy="2478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Screen Shot 2015-02-09 at 3.24.3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60700">
            <a:off x="6004974" y="2362455"/>
            <a:ext cx="2012060" cy="2478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5" name="Rectangle 14"/>
          <p:cNvSpPr/>
          <p:nvPr/>
        </p:nvSpPr>
        <p:spPr>
          <a:xfrm>
            <a:off x="0" y="4545111"/>
            <a:ext cx="9144000" cy="646331"/>
          </a:xfrm>
          <a:prstGeom prst="rect">
            <a:avLst/>
          </a:prstGeom>
        </p:spPr>
        <p:txBody>
          <a:bodyPr wrap="square">
            <a:spAutoFit/>
          </a:bodyPr>
          <a:lstStyle/>
          <a:p>
            <a:pPr lvl="0" algn="ctr" eaLnBrk="0" fontAlgn="base" hangingPunct="0">
              <a:spcBef>
                <a:spcPct val="0"/>
              </a:spcBef>
              <a:spcAft>
                <a:spcPct val="0"/>
              </a:spcAft>
            </a:pPr>
            <a:r>
              <a:rPr lang="en-US" altLang="en-US" sz="3600" b="1" dirty="0">
                <a:solidFill>
                  <a:srgbClr val="DEB408"/>
                </a:solidFill>
                <a:latin typeface="Adobe Fan Heiti Std B" panose="020B0700000000000000" pitchFamily="34" charset="-128"/>
                <a:ea typeface="Adobe Fan Heiti Std B" panose="020B0700000000000000" pitchFamily="34" charset="-128"/>
              </a:rPr>
              <a:t>We are WCSD</a:t>
            </a:r>
          </a:p>
        </p:txBody>
      </p:sp>
    </p:spTree>
    <p:extLst>
      <p:ext uri="{BB962C8B-B14F-4D97-AF65-F5344CB8AC3E}">
        <p14:creationId xmlns:p14="http://schemas.microsoft.com/office/powerpoint/2010/main" val="3214706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Game of Life </a:t>
            </a:r>
            <a:r>
              <a:rPr lang="en-US" sz="3000" dirty="0" smtClean="0">
                <a:solidFill>
                  <a:srgbClr val="DEB408"/>
                </a:solidFill>
                <a:latin typeface="Segoe UI Semibold" panose="020B0702040204020203" pitchFamily="34" charset="0"/>
                <a:cs typeface="Segoe UI Semibold" panose="020B0702040204020203" pitchFamily="34" charset="0"/>
              </a:rPr>
              <a:t>Instructions</a:t>
            </a:r>
          </a:p>
        </p:txBody>
      </p:sp>
      <p:cxnSp>
        <p:nvCxnSpPr>
          <p:cNvPr id="11" name="Straight Connector 10"/>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idx="1"/>
          </p:nvPr>
        </p:nvSpPr>
        <p:spPr>
          <a:xfrm>
            <a:off x="457200" y="927342"/>
            <a:ext cx="8229600" cy="4525963"/>
          </a:xfrm>
        </p:spPr>
        <p:txBody>
          <a:bodyPr/>
          <a:lstStyle/>
          <a:p>
            <a:r>
              <a:rPr lang="en-US" dirty="0" smtClean="0"/>
              <a:t>Read the Game of Life Card about Kota</a:t>
            </a:r>
          </a:p>
          <a:p>
            <a:endParaRPr lang="en-US" dirty="0"/>
          </a:p>
          <a:p>
            <a:r>
              <a:rPr lang="en-US" dirty="0" smtClean="0"/>
              <a:t>Open the Student #1 Packet</a:t>
            </a:r>
          </a:p>
          <a:p>
            <a:endParaRPr lang="en-US" dirty="0"/>
          </a:p>
          <a:p>
            <a:r>
              <a:rPr lang="en-US" dirty="0" smtClean="0"/>
              <a:t>Gather information about Kota</a:t>
            </a:r>
          </a:p>
          <a:p>
            <a:endParaRPr lang="en-US" dirty="0"/>
          </a:p>
          <a:p>
            <a:r>
              <a:rPr lang="en-US" dirty="0" smtClean="0"/>
              <a:t>Determine some recommendations of supports</a:t>
            </a:r>
            <a:endParaRPr lang="en-US" dirty="0"/>
          </a:p>
        </p:txBody>
      </p:sp>
    </p:spTree>
    <p:extLst>
      <p:ext uri="{BB962C8B-B14F-4D97-AF65-F5344CB8AC3E}">
        <p14:creationId xmlns:p14="http://schemas.microsoft.com/office/powerpoint/2010/main" val="3318721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What </a:t>
            </a:r>
            <a:r>
              <a:rPr lang="en-US" sz="3000" dirty="0">
                <a:solidFill>
                  <a:srgbClr val="004A84"/>
                </a:solidFill>
                <a:latin typeface="Segoe UI Semibold" panose="020B0702040204020203" pitchFamily="34" charset="0"/>
                <a:cs typeface="Segoe UI Semibold" panose="020B0702040204020203" pitchFamily="34" charset="0"/>
              </a:rPr>
              <a:t>D</a:t>
            </a:r>
            <a:r>
              <a:rPr lang="en-US" sz="3000" dirty="0" smtClean="0">
                <a:solidFill>
                  <a:srgbClr val="004A84"/>
                </a:solidFill>
                <a:latin typeface="Segoe UI Semibold" panose="020B0702040204020203" pitchFamily="34" charset="0"/>
                <a:cs typeface="Segoe UI Semibold" panose="020B0702040204020203" pitchFamily="34" charset="0"/>
              </a:rPr>
              <a:t>o We Know About </a:t>
            </a:r>
            <a:r>
              <a:rPr lang="en-US" sz="3000" dirty="0" smtClean="0">
                <a:solidFill>
                  <a:srgbClr val="DEB408"/>
                </a:solidFill>
                <a:latin typeface="Segoe UI Semibold" panose="020B0702040204020203" pitchFamily="34" charset="0"/>
                <a:cs typeface="Segoe UI Semibold" panose="020B0702040204020203" pitchFamily="34" charset="0"/>
              </a:rPr>
              <a:t>Kota</a:t>
            </a:r>
            <a:r>
              <a:rPr lang="en-US" sz="3000" dirty="0">
                <a:solidFill>
                  <a:srgbClr val="004A84"/>
                </a:solidFill>
                <a:latin typeface="Segoe UI Semibold" panose="020B0702040204020203" pitchFamily="34" charset="0"/>
                <a:cs typeface="Segoe UI Semibold" panose="020B0702040204020203" pitchFamily="34" charset="0"/>
              </a:rPr>
              <a:t>?</a:t>
            </a:r>
          </a:p>
        </p:txBody>
      </p:sp>
      <p:cxnSp>
        <p:nvCxnSpPr>
          <p:cNvPr id="11" name="Straight Connector 10"/>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aphicFrame>
        <p:nvGraphicFramePr>
          <p:cNvPr id="4" name="Content Placeholder 3"/>
          <p:cNvGraphicFramePr>
            <a:graphicFrameLocks noGrp="1"/>
          </p:cNvGraphicFramePr>
          <p:nvPr>
            <p:ph idx="1"/>
            <p:extLst>
              <p:ext uri="{D42A27DB-BD31-4B8C-83A1-F6EECF244321}">
                <p14:modId xmlns:p14="http://schemas.microsoft.com/office/powerpoint/2010/main" val="2081079890"/>
              </p:ext>
            </p:extLst>
          </p:nvPr>
        </p:nvGraphicFramePr>
        <p:xfrm>
          <a:off x="457200" y="770706"/>
          <a:ext cx="8229600" cy="463731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59877">
                <a:tc>
                  <a:txBody>
                    <a:bodyPr/>
                    <a:lstStyle/>
                    <a:p>
                      <a:pPr algn="ctr"/>
                      <a:r>
                        <a:rPr lang="en-US" u="sng" dirty="0" smtClean="0"/>
                        <a:t>General Information</a:t>
                      </a:r>
                    </a:p>
                    <a:p>
                      <a:pPr algn="ctr"/>
                      <a:endParaRPr lang="en-US" u="sng" dirty="0" smtClean="0"/>
                    </a:p>
                    <a:p>
                      <a:pPr marL="285750" indent="-285750" algn="l">
                        <a:buFont typeface="Arial" panose="020B0604020202020204" pitchFamily="34" charset="0"/>
                        <a:buChar char="•"/>
                      </a:pPr>
                      <a:r>
                        <a:rPr lang="en-US" sz="1800" b="0" u="none" dirty="0" smtClean="0"/>
                        <a:t>Grade 4</a:t>
                      </a:r>
                    </a:p>
                    <a:p>
                      <a:pPr marL="285750" indent="-285750" algn="l">
                        <a:buFont typeface="Arial" panose="020B0604020202020204" pitchFamily="34" charset="0"/>
                        <a:buChar char="•"/>
                      </a:pPr>
                      <a:r>
                        <a:rPr lang="en-US" sz="1800" b="0" u="none" dirty="0" smtClean="0"/>
                        <a:t>Has attended</a:t>
                      </a:r>
                      <a:r>
                        <a:rPr lang="en-US" sz="1800" b="0" u="none" baseline="0" dirty="0" smtClean="0"/>
                        <a:t> K – 4 Grade in WCSD</a:t>
                      </a:r>
                    </a:p>
                    <a:p>
                      <a:pPr marL="285750" indent="-285750" algn="l">
                        <a:buFont typeface="Arial" panose="020B0604020202020204" pitchFamily="34" charset="0"/>
                        <a:buChar char="•"/>
                      </a:pPr>
                      <a:r>
                        <a:rPr lang="en-US" sz="1800" b="0" u="none" dirty="0" smtClean="0"/>
                        <a:t>Attended 3 different schools in</a:t>
                      </a:r>
                      <a:r>
                        <a:rPr lang="en-US" sz="1800" b="0" u="none" baseline="0" dirty="0" smtClean="0"/>
                        <a:t> 15-16</a:t>
                      </a:r>
                    </a:p>
                    <a:p>
                      <a:pPr marL="285750" indent="-285750" algn="l">
                        <a:buFont typeface="Arial" panose="020B0604020202020204" pitchFamily="34" charset="0"/>
                        <a:buChar char="•"/>
                      </a:pPr>
                      <a:r>
                        <a:rPr lang="en-US" sz="1800" b="0" u="none" dirty="0" smtClean="0"/>
                        <a:t>Changed</a:t>
                      </a:r>
                      <a:r>
                        <a:rPr lang="en-US" sz="1800" b="0" u="none" baseline="0" dirty="0" smtClean="0"/>
                        <a:t> schools in almost every grade level</a:t>
                      </a:r>
                      <a:endParaRPr lang="en-US" b="0" u="none" dirty="0" smtClean="0"/>
                    </a:p>
                    <a:p>
                      <a:pPr marL="285750" indent="-285750" algn="l">
                        <a:buFont typeface="Arial" panose="020B0604020202020204" pitchFamily="34" charset="0"/>
                        <a:buChar char="•"/>
                      </a:pPr>
                      <a:endParaRPr lang="en-US" b="0" u="none" dirty="0"/>
                    </a:p>
                  </a:txBody>
                  <a:tcPr/>
                </a:tc>
                <a:tc>
                  <a:txBody>
                    <a:bodyPr/>
                    <a:lstStyle/>
                    <a:p>
                      <a:pPr algn="ctr"/>
                      <a:r>
                        <a:rPr lang="en-US" u="sng" dirty="0" smtClean="0"/>
                        <a:t>CIT</a:t>
                      </a:r>
                      <a:r>
                        <a:rPr lang="en-US" u="sng" baseline="0" dirty="0" smtClean="0"/>
                        <a:t> Information</a:t>
                      </a:r>
                    </a:p>
                    <a:p>
                      <a:pPr marL="285750" indent="-285750" algn="ctr">
                        <a:buFont typeface="Arial" panose="020B0604020202020204" pitchFamily="34" charset="0"/>
                        <a:buChar char="•"/>
                      </a:pPr>
                      <a:endParaRPr lang="en-US" u="sng" baseline="0" dirty="0" smtClean="0"/>
                    </a:p>
                    <a:p>
                      <a:pPr marL="285750" indent="-285750" algn="l">
                        <a:buFont typeface="Arial" panose="020B0604020202020204" pitchFamily="34" charset="0"/>
                        <a:buChar char="•"/>
                      </a:pPr>
                      <a:r>
                        <a:rPr lang="en-US" sz="2000" b="0" u="none" dirty="0" smtClean="0"/>
                        <a:t>Was</a:t>
                      </a:r>
                      <a:r>
                        <a:rPr lang="en-US" sz="2000" b="0" u="none" baseline="0" dirty="0" smtClean="0"/>
                        <a:t> living doubled up with Grandparents. Forced to leave.</a:t>
                      </a:r>
                    </a:p>
                    <a:p>
                      <a:pPr marL="285750" indent="-285750" algn="l">
                        <a:buFont typeface="Arial" panose="020B0604020202020204" pitchFamily="34" charset="0"/>
                        <a:buChar char="•"/>
                      </a:pPr>
                      <a:endParaRPr lang="en-US" sz="2000" b="0" u="none" baseline="0" dirty="0" smtClean="0"/>
                    </a:p>
                    <a:p>
                      <a:pPr marL="285750" indent="-285750" algn="l">
                        <a:buFont typeface="Arial" panose="020B0604020202020204" pitchFamily="34" charset="0"/>
                        <a:buChar char="•"/>
                      </a:pPr>
                      <a:r>
                        <a:rPr lang="en-US" sz="2000" b="0" u="none" baseline="0" dirty="0" smtClean="0"/>
                        <a:t>Now she is living in a shelter</a:t>
                      </a:r>
                      <a:endParaRPr lang="en-US" b="0" u="none" baseline="0" dirty="0" smtClean="0"/>
                    </a:p>
                    <a:p>
                      <a:pPr marL="285750" indent="-285750" algn="l">
                        <a:buFont typeface="Arial" panose="020B0604020202020204" pitchFamily="34" charset="0"/>
                        <a:buChar char="•"/>
                      </a:pPr>
                      <a:endParaRPr lang="en-US" b="0" u="none" dirty="0"/>
                    </a:p>
                  </a:txBody>
                  <a:tcPr/>
                </a:tc>
                <a:extLst>
                  <a:ext uri="{0D108BD9-81ED-4DB2-BD59-A6C34878D82A}">
                    <a16:rowId xmlns:a16="http://schemas.microsoft.com/office/drawing/2014/main" val="10000"/>
                  </a:ext>
                </a:extLst>
              </a:tr>
              <a:tr h="2351315">
                <a:tc>
                  <a:txBody>
                    <a:bodyPr/>
                    <a:lstStyle/>
                    <a:p>
                      <a:pPr algn="ctr"/>
                      <a:r>
                        <a:rPr lang="en-US" b="1" u="sng" dirty="0" smtClean="0"/>
                        <a:t>Academics</a:t>
                      </a:r>
                    </a:p>
                    <a:p>
                      <a:pPr marL="285750" indent="-285750" algn="l">
                        <a:buFont typeface="Arial" panose="020B0604020202020204" pitchFamily="34" charset="0"/>
                        <a:buChar char="•"/>
                      </a:pPr>
                      <a:r>
                        <a:rPr lang="en-US" b="1" u="none" dirty="0" smtClean="0"/>
                        <a:t>Smarter</a:t>
                      </a:r>
                      <a:r>
                        <a:rPr lang="en-US" b="1" u="none" baseline="0" dirty="0" smtClean="0"/>
                        <a:t> Balanced Assessment</a:t>
                      </a:r>
                    </a:p>
                    <a:p>
                      <a:pPr marL="742950" lvl="1" indent="-285750" algn="l">
                        <a:buFont typeface="Arial" panose="020B0604020202020204" pitchFamily="34" charset="0"/>
                        <a:buChar char="•"/>
                      </a:pPr>
                      <a:r>
                        <a:rPr lang="en-US" b="1" u="none" dirty="0" smtClean="0"/>
                        <a:t>ELA: 2392 Scale Score (Level 2)</a:t>
                      </a:r>
                    </a:p>
                    <a:p>
                      <a:pPr marL="742950" lvl="1" indent="-285750" algn="l">
                        <a:buFont typeface="Arial" panose="020B0604020202020204" pitchFamily="34" charset="0"/>
                        <a:buChar char="•"/>
                      </a:pPr>
                      <a:r>
                        <a:rPr lang="en-US" b="1" u="none" dirty="0" smtClean="0"/>
                        <a:t>Math:</a:t>
                      </a:r>
                      <a:r>
                        <a:rPr lang="en-US" b="1" u="none" baseline="0" dirty="0" smtClean="0"/>
                        <a:t> </a:t>
                      </a:r>
                      <a:r>
                        <a:rPr lang="en-US" b="1" u="none" dirty="0" smtClean="0"/>
                        <a:t>2437 Scale Score (Level 3)</a:t>
                      </a:r>
                    </a:p>
                    <a:p>
                      <a:pPr marL="285750" lvl="0" indent="-285750" algn="l">
                        <a:buFont typeface="Arial" panose="020B0604020202020204" pitchFamily="34" charset="0"/>
                        <a:buChar char="•"/>
                      </a:pPr>
                      <a:r>
                        <a:rPr lang="en-US" b="1" u="none" dirty="0" smtClean="0"/>
                        <a:t>MAP:</a:t>
                      </a:r>
                    </a:p>
                    <a:p>
                      <a:pPr marL="742950" lvl="1" indent="-285750" algn="l">
                        <a:buFont typeface="Arial" panose="020B0604020202020204" pitchFamily="34" charset="0"/>
                        <a:buChar char="•"/>
                      </a:pPr>
                      <a:r>
                        <a:rPr lang="en-US" b="1" u="none" dirty="0" smtClean="0"/>
                        <a:t>Reading:</a:t>
                      </a:r>
                      <a:r>
                        <a:rPr lang="en-US" b="1" u="none" baseline="0" dirty="0" smtClean="0"/>
                        <a:t> 190 RIT (30</a:t>
                      </a:r>
                      <a:r>
                        <a:rPr lang="en-US" b="1" u="none" baseline="30000" dirty="0" smtClean="0"/>
                        <a:t>th</a:t>
                      </a:r>
                      <a:r>
                        <a:rPr lang="en-US" b="1" u="none" baseline="0" dirty="0" smtClean="0"/>
                        <a:t> Percentile)</a:t>
                      </a:r>
                    </a:p>
                    <a:p>
                      <a:pPr marL="742950" lvl="1" indent="-285750" algn="l">
                        <a:buFont typeface="Arial" panose="020B0604020202020204" pitchFamily="34" charset="0"/>
                        <a:buChar char="•"/>
                      </a:pPr>
                      <a:r>
                        <a:rPr lang="en-US" b="1" u="none" baseline="0" dirty="0" smtClean="0"/>
                        <a:t>Math: 193 RIT (26</a:t>
                      </a:r>
                      <a:r>
                        <a:rPr lang="en-US" b="1" u="none" baseline="30000" dirty="0" smtClean="0"/>
                        <a:t>th</a:t>
                      </a:r>
                      <a:r>
                        <a:rPr lang="en-US" b="1" u="none" baseline="0" dirty="0" smtClean="0"/>
                        <a:t> Percentile)</a:t>
                      </a:r>
                    </a:p>
                    <a:p>
                      <a:pPr marL="285750" lvl="0" indent="-285750" algn="l">
                        <a:buFont typeface="Arial" panose="020B0604020202020204" pitchFamily="34" charset="0"/>
                        <a:buChar char="•"/>
                      </a:pPr>
                      <a:r>
                        <a:rPr lang="en-US" b="1" u="none" baseline="0" dirty="0" smtClean="0"/>
                        <a:t>Grade Letter of F in G3: ELA</a:t>
                      </a:r>
                      <a:endParaRPr lang="en-US" b="1" u="none" dirty="0"/>
                    </a:p>
                  </a:txBody>
                  <a:tcPr/>
                </a:tc>
                <a:tc>
                  <a:txBody>
                    <a:bodyPr/>
                    <a:lstStyle/>
                    <a:p>
                      <a:pPr algn="ctr"/>
                      <a:r>
                        <a:rPr lang="en-US" b="1" u="sng" dirty="0" smtClean="0"/>
                        <a:t>Other Information</a:t>
                      </a:r>
                    </a:p>
                    <a:p>
                      <a:pPr marL="285750" indent="-285750" algn="l">
                        <a:buFont typeface="Arial" panose="020B0604020202020204" pitchFamily="34" charset="0"/>
                        <a:buChar char="•"/>
                      </a:pPr>
                      <a:r>
                        <a:rPr lang="en-US" sz="2400" b="0" u="none" baseline="0" dirty="0" smtClean="0"/>
                        <a:t>Lived at 15 different addresses </a:t>
                      </a:r>
                    </a:p>
                    <a:p>
                      <a:pPr marL="0" indent="0" algn="l">
                        <a:buFont typeface="Arial" panose="020B0604020202020204" pitchFamily="34" charset="0"/>
                        <a:buNone/>
                      </a:pPr>
                      <a:endParaRPr lang="en-US" sz="2400" b="0" u="none" baseline="0" dirty="0" smtClean="0"/>
                    </a:p>
                    <a:p>
                      <a:pPr marL="285750" indent="-285750" algn="l">
                        <a:buFont typeface="Arial" panose="020B0604020202020204" pitchFamily="34" charset="0"/>
                        <a:buChar char="•"/>
                      </a:pPr>
                      <a:r>
                        <a:rPr lang="en-US" sz="2400" b="0" u="none" baseline="0" dirty="0" smtClean="0"/>
                        <a:t>Attendance/Truancy issues in recent years</a:t>
                      </a:r>
                      <a:endParaRPr lang="en-US" sz="2400" b="0" u="none"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6035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p:nvPr/>
        </p:nvGrpSpPr>
        <p:grpSpPr>
          <a:xfrm>
            <a:off x="1491424" y="1138277"/>
            <a:ext cx="6203338" cy="4638106"/>
            <a:chOff x="457199" y="1573330"/>
            <a:chExt cx="4714876" cy="3908258"/>
          </a:xfrm>
        </p:grpSpPr>
        <p:pic>
          <p:nvPicPr>
            <p:cNvPr id="5" name="Picture 4"/>
            <p:cNvPicPr>
              <a:picLocks noChangeAspect="1"/>
            </p:cNvPicPr>
            <p:nvPr/>
          </p:nvPicPr>
          <p:blipFill>
            <a:blip r:embed="rId2"/>
            <a:stretch>
              <a:fillRect/>
            </a:stretch>
          </p:blipFill>
          <p:spPr>
            <a:xfrm>
              <a:off x="457200" y="1573330"/>
              <a:ext cx="4714875" cy="3908258"/>
            </a:xfrm>
            <a:prstGeom prst="rect">
              <a:avLst/>
            </a:prstGeom>
          </p:spPr>
        </p:pic>
        <p:pic>
          <p:nvPicPr>
            <p:cNvPr id="3" name="Picture 2"/>
            <p:cNvPicPr>
              <a:picLocks noChangeAspect="1"/>
            </p:cNvPicPr>
            <p:nvPr/>
          </p:nvPicPr>
          <p:blipFill>
            <a:blip r:embed="rId3"/>
            <a:stretch>
              <a:fillRect/>
            </a:stretch>
          </p:blipFill>
          <p:spPr>
            <a:xfrm>
              <a:off x="778498" y="1766797"/>
              <a:ext cx="1521808" cy="691731"/>
            </a:xfrm>
            <a:prstGeom prst="rect">
              <a:avLst/>
            </a:prstGeom>
          </p:spPr>
        </p:pic>
        <p:pic>
          <p:nvPicPr>
            <p:cNvPr id="7" name="Picture 6"/>
            <p:cNvPicPr>
              <a:picLocks noChangeAspect="1"/>
            </p:cNvPicPr>
            <p:nvPr/>
          </p:nvPicPr>
          <p:blipFill>
            <a:blip r:embed="rId4"/>
            <a:stretch>
              <a:fillRect/>
            </a:stretch>
          </p:blipFill>
          <p:spPr>
            <a:xfrm>
              <a:off x="3326791" y="1844435"/>
              <a:ext cx="1753331" cy="536455"/>
            </a:xfrm>
            <a:prstGeom prst="rect">
              <a:avLst/>
            </a:prstGeom>
          </p:spPr>
        </p:pic>
        <p:pic>
          <p:nvPicPr>
            <p:cNvPr id="8" name="Picture 7"/>
            <p:cNvPicPr>
              <a:picLocks noChangeAspect="1"/>
            </p:cNvPicPr>
            <p:nvPr/>
          </p:nvPicPr>
          <p:blipFill>
            <a:blip r:embed="rId5"/>
            <a:stretch>
              <a:fillRect/>
            </a:stretch>
          </p:blipFill>
          <p:spPr>
            <a:xfrm>
              <a:off x="457199" y="4451050"/>
              <a:ext cx="1843107" cy="569523"/>
            </a:xfrm>
            <a:prstGeom prst="rect">
              <a:avLst/>
            </a:prstGeom>
          </p:spPr>
        </p:pic>
        <p:pic>
          <p:nvPicPr>
            <p:cNvPr id="9" name="Picture 8"/>
            <p:cNvPicPr>
              <a:picLocks noChangeAspect="1"/>
            </p:cNvPicPr>
            <p:nvPr/>
          </p:nvPicPr>
          <p:blipFill>
            <a:blip r:embed="rId6"/>
            <a:stretch>
              <a:fillRect/>
            </a:stretch>
          </p:blipFill>
          <p:spPr>
            <a:xfrm>
              <a:off x="3637843" y="4468123"/>
              <a:ext cx="1534232" cy="552451"/>
            </a:xfrm>
            <a:prstGeom prst="rect">
              <a:avLst/>
            </a:prstGeom>
          </p:spPr>
        </p:pic>
      </p:grpSp>
      <p:sp>
        <p:nvSpPr>
          <p:cNvPr id="12" name="TextBox 11"/>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Data </a:t>
            </a:r>
            <a:r>
              <a:rPr lang="en-US" sz="3000" dirty="0" smtClean="0">
                <a:solidFill>
                  <a:srgbClr val="DEB408"/>
                </a:solidFill>
                <a:latin typeface="Segoe UI Semibold" panose="020B0702040204020203" pitchFamily="34" charset="0"/>
                <a:cs typeface="Segoe UI Semibold" panose="020B0702040204020203" pitchFamily="34" charset="0"/>
              </a:rPr>
              <a:t>Warehouse</a:t>
            </a:r>
          </a:p>
        </p:txBody>
      </p:sp>
      <p:cxnSp>
        <p:nvCxnSpPr>
          <p:cNvPr id="13" name="Straight Connector 12"/>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065" y="5943600"/>
            <a:ext cx="4070429" cy="901678"/>
          </a:xfrm>
          <a:prstGeom prst="rect">
            <a:avLst/>
          </a:prstGeom>
        </p:spPr>
      </p:pic>
    </p:spTree>
    <p:extLst>
      <p:ext uri="{BB962C8B-B14F-4D97-AF65-F5344CB8AC3E}">
        <p14:creationId xmlns:p14="http://schemas.microsoft.com/office/powerpoint/2010/main" val="2573282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Data </a:t>
            </a:r>
            <a:r>
              <a:rPr lang="en-US" sz="3000" dirty="0">
                <a:solidFill>
                  <a:srgbClr val="004A84"/>
                </a:solidFill>
                <a:latin typeface="Segoe UI Semibold" panose="020B0702040204020203" pitchFamily="34" charset="0"/>
                <a:cs typeface="Segoe UI Semibold" panose="020B0702040204020203" pitchFamily="34" charset="0"/>
              </a:rPr>
              <a:t>Warehouse:</a:t>
            </a:r>
            <a:r>
              <a:rPr lang="en-US" sz="3000" dirty="0" smtClean="0">
                <a:solidFill>
                  <a:srgbClr val="DEB408"/>
                </a:solidFill>
                <a:latin typeface="Segoe UI Semibold" panose="020B0702040204020203" pitchFamily="34" charset="0"/>
                <a:cs typeface="Segoe UI Semibold" panose="020B0702040204020203" pitchFamily="34" charset="0"/>
              </a:rPr>
              <a:t> Structure</a:t>
            </a:r>
          </a:p>
        </p:txBody>
      </p:sp>
      <p:cxnSp>
        <p:nvCxnSpPr>
          <p:cNvPr id="8" name="Straight Connector 7"/>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0" name="Text Placeholder 9"/>
          <p:cNvSpPr>
            <a:spLocks noGrp="1"/>
          </p:cNvSpPr>
          <p:nvPr>
            <p:ph type="body" idx="1"/>
          </p:nvPr>
        </p:nvSpPr>
        <p:spPr>
          <a:xfrm>
            <a:off x="457200" y="707340"/>
            <a:ext cx="4040188" cy="639762"/>
          </a:xfrm>
        </p:spPr>
        <p:txBody>
          <a:bodyPr/>
          <a:lstStyle/>
          <a:p>
            <a:pPr algn="ctr"/>
            <a:r>
              <a:rPr lang="en-US" sz="3200" dirty="0" smtClean="0"/>
              <a:t>Flow of Reports</a:t>
            </a:r>
            <a:endParaRPr lang="en-US" sz="3200" dirty="0"/>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2763075526"/>
              </p:ext>
            </p:extLst>
          </p:nvPr>
        </p:nvGraphicFramePr>
        <p:xfrm>
          <a:off x="457200" y="1703388"/>
          <a:ext cx="4040188" cy="3951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 Placeholder 11"/>
          <p:cNvSpPr>
            <a:spLocks noGrp="1"/>
          </p:cNvSpPr>
          <p:nvPr>
            <p:ph type="body" sz="quarter" idx="3"/>
          </p:nvPr>
        </p:nvSpPr>
        <p:spPr>
          <a:xfrm>
            <a:off x="4645025" y="707340"/>
            <a:ext cx="4041775" cy="639762"/>
          </a:xfrm>
        </p:spPr>
        <p:txBody>
          <a:bodyPr/>
          <a:lstStyle/>
          <a:p>
            <a:pPr algn="ctr"/>
            <a:r>
              <a:rPr lang="en-US" sz="3200" dirty="0" smtClean="0"/>
              <a:t>Reports</a:t>
            </a:r>
            <a:r>
              <a:rPr lang="en-US" sz="2000" dirty="0" smtClean="0"/>
              <a:t> </a:t>
            </a:r>
            <a:r>
              <a:rPr lang="en-US" sz="3200" dirty="0" smtClean="0"/>
              <a:t>Available</a:t>
            </a:r>
            <a:endParaRPr lang="en-US" sz="2000" dirty="0"/>
          </a:p>
        </p:txBody>
      </p:sp>
      <p:sp>
        <p:nvSpPr>
          <p:cNvPr id="13" name="Content Placeholder 12"/>
          <p:cNvSpPr>
            <a:spLocks noGrp="1"/>
          </p:cNvSpPr>
          <p:nvPr>
            <p:ph sz="quarter" idx="4"/>
          </p:nvPr>
        </p:nvSpPr>
        <p:spPr>
          <a:xfrm>
            <a:off x="4645025" y="1683988"/>
            <a:ext cx="4041775" cy="3951288"/>
          </a:xfrm>
        </p:spPr>
        <p:txBody>
          <a:bodyPr/>
          <a:lstStyle/>
          <a:p>
            <a:r>
              <a:rPr lang="en-US" dirty="0" smtClean="0"/>
              <a:t>50+ Reports</a:t>
            </a:r>
          </a:p>
          <a:p>
            <a:pPr lvl="1"/>
            <a:r>
              <a:rPr lang="en-US" sz="2400" dirty="0" smtClean="0"/>
              <a:t>Attendance</a:t>
            </a:r>
          </a:p>
          <a:p>
            <a:pPr lvl="1"/>
            <a:r>
              <a:rPr lang="en-US" sz="2400" dirty="0" smtClean="0"/>
              <a:t>Student Accounting</a:t>
            </a:r>
          </a:p>
          <a:p>
            <a:pPr lvl="1"/>
            <a:r>
              <a:rPr lang="en-US" sz="2400" dirty="0" smtClean="0"/>
              <a:t>Academics</a:t>
            </a:r>
          </a:p>
          <a:p>
            <a:pPr lvl="1"/>
            <a:r>
              <a:rPr lang="en-US" sz="2400" dirty="0" smtClean="0"/>
              <a:t>Behavior</a:t>
            </a:r>
          </a:p>
          <a:p>
            <a:pPr lvl="1"/>
            <a:r>
              <a:rPr lang="en-US" sz="2400" dirty="0" smtClean="0"/>
              <a:t>Assessment</a:t>
            </a:r>
          </a:p>
          <a:p>
            <a:pPr lvl="1"/>
            <a:r>
              <a:rPr lang="en-US" sz="2400" dirty="0" smtClean="0"/>
              <a:t>Extra Curricular Activities</a:t>
            </a:r>
            <a:endParaRPr lang="en-US" sz="2400" dirty="0"/>
          </a:p>
        </p:txBody>
      </p:sp>
    </p:spTree>
    <p:extLst>
      <p:ext uri="{BB962C8B-B14F-4D97-AF65-F5344CB8AC3E}">
        <p14:creationId xmlns:p14="http://schemas.microsoft.com/office/powerpoint/2010/main" val="1257408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5317" y="819149"/>
            <a:ext cx="6543318" cy="5072771"/>
          </a:xfrm>
          <a:prstGeom prst="rect">
            <a:avLst/>
          </a:prstGeom>
        </p:spPr>
      </p:pic>
      <p:sp>
        <p:nvSpPr>
          <p:cNvPr id="3" name="TextBox 2"/>
          <p:cNvSpPr txBox="1"/>
          <p:nvPr/>
        </p:nvSpPr>
        <p:spPr>
          <a:xfrm>
            <a:off x="-95250" y="129636"/>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Early Warning </a:t>
            </a:r>
            <a:r>
              <a:rPr lang="en-US" sz="3000" dirty="0" smtClean="0">
                <a:solidFill>
                  <a:srgbClr val="DEB408"/>
                </a:solidFill>
                <a:latin typeface="Segoe UI Semibold" panose="020B0702040204020203" pitchFamily="34" charset="0"/>
                <a:cs typeface="Segoe UI Semibold" panose="020B0702040204020203" pitchFamily="34" charset="0"/>
              </a:rPr>
              <a:t>System</a:t>
            </a:r>
          </a:p>
        </p:txBody>
      </p:sp>
      <p:cxnSp>
        <p:nvCxnSpPr>
          <p:cNvPr id="5" name="Straight Connector 4"/>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140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30281" y="139241"/>
            <a:ext cx="7653455" cy="74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l"/>
            <a:r>
              <a:rPr lang="en-US" sz="4800" dirty="0" smtClean="0">
                <a:solidFill>
                  <a:srgbClr val="004A84"/>
                </a:solidFill>
                <a:latin typeface="Segoe UI Light" panose="020B0502040204020203" pitchFamily="34" charset="0"/>
              </a:rPr>
              <a:t>What we will be covering…</a:t>
            </a:r>
            <a:endParaRPr lang="en-US" sz="4800" dirty="0">
              <a:solidFill>
                <a:srgbClr val="004A84"/>
              </a:solidFill>
              <a:latin typeface="Segoe UI Light" panose="020B0502040204020203" pitchFamily="34" charset="0"/>
            </a:endParaRPr>
          </a:p>
        </p:txBody>
      </p:sp>
      <p:sp>
        <p:nvSpPr>
          <p:cNvPr id="15" name="TextBox 14"/>
          <p:cNvSpPr txBox="1"/>
          <p:nvPr/>
        </p:nvSpPr>
        <p:spPr>
          <a:xfrm>
            <a:off x="575671" y="1039448"/>
            <a:ext cx="8198034" cy="4262705"/>
          </a:xfrm>
          <a:prstGeom prst="rect">
            <a:avLst/>
          </a:prstGeom>
          <a:solidFill>
            <a:schemeClr val="bg1"/>
          </a:solidFill>
          <a:ln>
            <a:noFill/>
          </a:ln>
        </p:spPr>
        <p:txBody>
          <a:bodyPr wrap="square" rtlCol="0">
            <a:spAutoFit/>
          </a:bodyPr>
          <a:lstStyle/>
          <a:p>
            <a:r>
              <a:rPr lang="en-US" sz="2400" b="1" dirty="0" smtClean="0">
                <a:solidFill>
                  <a:srgbClr val="FFC000"/>
                </a:solidFill>
                <a:latin typeface="Segoe UI" panose="020B0502040204020203" pitchFamily="34" charset="0"/>
                <a:cs typeface="Segoe UI" panose="020B0502040204020203" pitchFamily="34" charset="0"/>
              </a:rPr>
              <a:t>Today’s Topics:</a:t>
            </a:r>
          </a:p>
          <a:p>
            <a:endParaRPr lang="en-US" sz="2400" b="1" dirty="0" smtClean="0">
              <a:solidFill>
                <a:schemeClr val="tx1">
                  <a:lumMod val="75000"/>
                  <a:lumOff val="25000"/>
                </a:schemeClr>
              </a:solidFill>
              <a:latin typeface="Segoe UI" panose="020B0502040204020203" pitchFamily="34" charset="0"/>
              <a:cs typeface="Segoe UI" panose="020B0502040204020203" pitchFamily="34" charset="0"/>
            </a:endParaRPr>
          </a:p>
          <a:p>
            <a:endParaRPr lang="en-US" sz="700" b="1" dirty="0" smtClean="0">
              <a:solidFill>
                <a:schemeClr val="tx1">
                  <a:lumMod val="75000"/>
                  <a:lumOff val="25000"/>
                </a:schemeClr>
              </a:solidFill>
              <a:latin typeface="Segoe UI" panose="020B0502040204020203" pitchFamily="34" charset="0"/>
              <a:cs typeface="Segoe UI" panose="020B0502040204020203" pitchFamily="34" charset="0"/>
            </a:endParaRPr>
          </a:p>
          <a:p>
            <a:pPr marL="914400" lvl="1" indent="-457200">
              <a:buFont typeface="+mj-lt"/>
              <a:buAutoNum type="arabicPeriod"/>
            </a:pPr>
            <a:r>
              <a:rPr lang="en-US" dirty="0" smtClean="0">
                <a:solidFill>
                  <a:schemeClr val="tx1">
                    <a:lumMod val="75000"/>
                    <a:lumOff val="25000"/>
                  </a:schemeClr>
                </a:solidFill>
                <a:latin typeface="Segoe UI" panose="020B0502040204020203" pitchFamily="34" charset="0"/>
                <a:cs typeface="Segoe UI" panose="020B0502040204020203" pitchFamily="34" charset="0"/>
              </a:rPr>
              <a:t>Poverty Data (</a:t>
            </a:r>
            <a:r>
              <a:rPr lang="en-US" i="1" dirty="0" smtClean="0">
                <a:solidFill>
                  <a:schemeClr val="tx1">
                    <a:lumMod val="75000"/>
                    <a:lumOff val="25000"/>
                  </a:schemeClr>
                </a:solidFill>
                <a:latin typeface="Segoe UI" panose="020B0502040204020203" pitchFamily="34" charset="0"/>
                <a:cs typeface="Segoe UI" panose="020B0502040204020203" pitchFamily="34" charset="0"/>
              </a:rPr>
              <a:t>Nevada and WCSD Statistics</a:t>
            </a:r>
            <a:r>
              <a:rPr lang="en-US" dirty="0" smtClean="0">
                <a:solidFill>
                  <a:schemeClr val="tx1">
                    <a:lumMod val="75000"/>
                    <a:lumOff val="25000"/>
                  </a:schemeClr>
                </a:solidFill>
                <a:latin typeface="Segoe UI" panose="020B0502040204020203" pitchFamily="34" charset="0"/>
                <a:cs typeface="Segoe UI" panose="020B0502040204020203" pitchFamily="34" charset="0"/>
              </a:rPr>
              <a:t>)</a:t>
            </a:r>
          </a:p>
          <a:p>
            <a:pPr marL="914400" lvl="1" indent="-457200">
              <a:buFont typeface="+mj-lt"/>
              <a:buAutoNum type="arabicPeriod"/>
            </a:pPr>
            <a:endParaRPr lang="en-US" dirty="0" smtClean="0">
              <a:solidFill>
                <a:schemeClr val="tx1">
                  <a:lumMod val="75000"/>
                  <a:lumOff val="25000"/>
                </a:schemeClr>
              </a:solidFill>
              <a:latin typeface="Segoe UI" panose="020B0502040204020203" pitchFamily="34" charset="0"/>
              <a:cs typeface="Segoe UI" panose="020B0502040204020203" pitchFamily="34" charset="0"/>
            </a:endParaRPr>
          </a:p>
          <a:p>
            <a:pPr marL="914400" lvl="1" indent="-457200">
              <a:buFont typeface="+mj-lt"/>
              <a:buAutoNum type="arabicPeriod"/>
            </a:pPr>
            <a:r>
              <a:rPr lang="en-US" dirty="0" smtClean="0">
                <a:solidFill>
                  <a:schemeClr val="tx1">
                    <a:lumMod val="75000"/>
                    <a:lumOff val="25000"/>
                  </a:schemeClr>
                </a:solidFill>
                <a:latin typeface="Segoe UI" panose="020B0502040204020203" pitchFamily="34" charset="0"/>
                <a:cs typeface="Segoe UI" panose="020B0502040204020203" pitchFamily="34" charset="0"/>
              </a:rPr>
              <a:t>Data Warehouse: Business Intelligence Gateway</a:t>
            </a:r>
          </a:p>
          <a:p>
            <a:pPr marL="914400" lvl="1" indent="-457200">
              <a:buFont typeface="+mj-lt"/>
              <a:buAutoNum type="arabicPeriod"/>
            </a:pPr>
            <a:endParaRPr lang="en-US" dirty="0" smtClean="0">
              <a:solidFill>
                <a:schemeClr val="tx1">
                  <a:lumMod val="75000"/>
                  <a:lumOff val="25000"/>
                </a:schemeClr>
              </a:solidFill>
              <a:latin typeface="Segoe UI" panose="020B0502040204020203" pitchFamily="34" charset="0"/>
              <a:cs typeface="Segoe UI" panose="020B0502040204020203" pitchFamily="34" charset="0"/>
            </a:endParaRPr>
          </a:p>
          <a:p>
            <a:pPr marL="914400" lvl="1" indent="-457200">
              <a:buFont typeface="+mj-lt"/>
              <a:buAutoNum type="arabicPeriod"/>
            </a:pPr>
            <a:r>
              <a:rPr lang="en-US" dirty="0" smtClean="0">
                <a:solidFill>
                  <a:schemeClr val="tx1">
                    <a:lumMod val="75000"/>
                    <a:lumOff val="25000"/>
                  </a:schemeClr>
                </a:solidFill>
                <a:latin typeface="Segoe UI" panose="020B0502040204020203" pitchFamily="34" charset="0"/>
                <a:cs typeface="Segoe UI" panose="020B0502040204020203" pitchFamily="34" charset="0"/>
              </a:rPr>
              <a:t>Real-time tracking of amongst our Children in Transition population</a:t>
            </a:r>
          </a:p>
          <a:p>
            <a:pPr marL="914400" lvl="1" indent="-457200">
              <a:buFont typeface="+mj-lt"/>
              <a:buAutoNum type="arabicPeriod"/>
            </a:pPr>
            <a:endParaRPr lang="en-US" dirty="0" smtClean="0">
              <a:solidFill>
                <a:schemeClr val="tx1">
                  <a:lumMod val="75000"/>
                  <a:lumOff val="25000"/>
                </a:schemeClr>
              </a:solidFill>
              <a:latin typeface="Segoe UI" panose="020B0502040204020203" pitchFamily="34" charset="0"/>
              <a:cs typeface="Segoe UI" panose="020B0502040204020203" pitchFamily="34" charset="0"/>
            </a:endParaRPr>
          </a:p>
          <a:p>
            <a:pPr marL="914400" lvl="1" indent="-457200">
              <a:buFont typeface="+mj-lt"/>
              <a:buAutoNum type="arabicPeriod"/>
            </a:pPr>
            <a:r>
              <a:rPr lang="en-US" dirty="0" smtClean="0">
                <a:solidFill>
                  <a:schemeClr val="tx1">
                    <a:lumMod val="75000"/>
                    <a:lumOff val="25000"/>
                  </a:schemeClr>
                </a:solidFill>
                <a:latin typeface="Segoe UI" panose="020B0502040204020203" pitchFamily="34" charset="0"/>
                <a:cs typeface="Segoe UI" panose="020B0502040204020203" pitchFamily="34" charset="0"/>
              </a:rPr>
              <a:t>Tracking services given and how they may influence student outcomes.</a:t>
            </a:r>
          </a:p>
          <a:p>
            <a:pPr marL="914400" lvl="1" indent="-457200">
              <a:buFont typeface="+mj-lt"/>
              <a:buAutoNum type="arabicPeriod"/>
            </a:pPr>
            <a:endParaRPr lang="en-US" dirty="0" smtClean="0">
              <a:solidFill>
                <a:schemeClr val="tx1">
                  <a:lumMod val="75000"/>
                  <a:lumOff val="25000"/>
                </a:schemeClr>
              </a:solidFill>
              <a:latin typeface="Segoe UI" panose="020B0502040204020203" pitchFamily="34" charset="0"/>
              <a:cs typeface="Segoe UI" panose="020B0502040204020203" pitchFamily="34" charset="0"/>
            </a:endParaRPr>
          </a:p>
          <a:p>
            <a:pPr marL="914400" lvl="1" indent="-457200">
              <a:buFont typeface="+mj-lt"/>
              <a:buAutoNum type="arabicPeriod"/>
            </a:pPr>
            <a:r>
              <a:rPr lang="en-US" dirty="0" smtClean="0">
                <a:solidFill>
                  <a:schemeClr val="tx1">
                    <a:lumMod val="75000"/>
                    <a:lumOff val="25000"/>
                  </a:schemeClr>
                </a:solidFill>
                <a:latin typeface="Segoe UI" panose="020B0502040204020203" pitchFamily="34" charset="0"/>
                <a:cs typeface="Segoe UI" panose="020B0502040204020203" pitchFamily="34" charset="0"/>
              </a:rPr>
              <a:t>Preview how School Climate Data and Student Voice may help CIT students </a:t>
            </a:r>
          </a:p>
          <a:p>
            <a:pPr marL="914400" lvl="1" indent="-457200">
              <a:buFont typeface="+mj-lt"/>
              <a:buAutoNum type="arabicPeriod"/>
            </a:pPr>
            <a:endParaRPr lang="en-US" dirty="0" smtClean="0">
              <a:solidFill>
                <a:schemeClr val="tx1">
                  <a:lumMod val="75000"/>
                  <a:lumOff val="2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99448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0980" y="881129"/>
            <a:ext cx="3022380" cy="5807862"/>
          </a:xfrm>
          <a:prstGeom prst="rect">
            <a:avLst/>
          </a:prstGeom>
          <a:ln w="22225">
            <a:solidFill>
              <a:srgbClr val="2A6B99"/>
            </a:solidFill>
          </a:ln>
        </p:spPr>
      </p:pic>
      <p:sp>
        <p:nvSpPr>
          <p:cNvPr id="4" name="TextBox 3"/>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School </a:t>
            </a:r>
            <a:r>
              <a:rPr lang="en-US" sz="3000" dirty="0" smtClean="0">
                <a:solidFill>
                  <a:srgbClr val="DEB408"/>
                </a:solidFill>
                <a:latin typeface="Segoe UI Semibold" panose="020B0702040204020203" pitchFamily="34" charset="0"/>
                <a:cs typeface="Segoe UI Semibold" panose="020B0702040204020203" pitchFamily="34" charset="0"/>
              </a:rPr>
              <a:t>Dashboards</a:t>
            </a:r>
          </a:p>
        </p:txBody>
      </p:sp>
      <p:cxnSp>
        <p:nvCxnSpPr>
          <p:cNvPr id="5" name="Straight Connector 4"/>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8" name="Content Placeholder 8"/>
          <p:cNvSpPr txBox="1">
            <a:spLocks/>
          </p:cNvSpPr>
          <p:nvPr/>
        </p:nvSpPr>
        <p:spPr>
          <a:xfrm>
            <a:off x="4808921" y="759874"/>
            <a:ext cx="4041775" cy="6011862"/>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Up to date Snapshot of school data</a:t>
            </a:r>
          </a:p>
          <a:p>
            <a:endParaRPr lang="en-US" sz="2800" dirty="0" smtClean="0"/>
          </a:p>
          <a:p>
            <a:r>
              <a:rPr lang="en-US" sz="2800" dirty="0" smtClean="0"/>
              <a:t>Daily changes in attendance</a:t>
            </a:r>
          </a:p>
          <a:p>
            <a:endParaRPr lang="en-US" sz="2800" dirty="0" smtClean="0"/>
          </a:p>
          <a:p>
            <a:r>
              <a:rPr lang="en-US" sz="2800" dirty="0" smtClean="0"/>
              <a:t>New enrollments are seen next day</a:t>
            </a:r>
          </a:p>
          <a:p>
            <a:endParaRPr lang="en-US" sz="2800" dirty="0" smtClean="0"/>
          </a:p>
          <a:p>
            <a:r>
              <a:rPr lang="en-US" sz="2800" dirty="0" smtClean="0"/>
              <a:t>Administrator’s “splash-screen”</a:t>
            </a:r>
          </a:p>
        </p:txBody>
      </p:sp>
    </p:spTree>
    <p:extLst>
      <p:ext uri="{BB962C8B-B14F-4D97-AF65-F5344CB8AC3E}">
        <p14:creationId xmlns:p14="http://schemas.microsoft.com/office/powerpoint/2010/main" val="3584859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10093" y="1130560"/>
            <a:ext cx="7304567" cy="4432734"/>
          </a:xfrm>
          <a:prstGeom prst="rect">
            <a:avLst/>
          </a:prstGeom>
        </p:spPr>
      </p:pic>
      <p:sp>
        <p:nvSpPr>
          <p:cNvPr id="3" name="TextBox 2"/>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Student Monitoring Tool </a:t>
            </a:r>
            <a:r>
              <a:rPr lang="en-US" sz="3000" dirty="0" smtClean="0">
                <a:solidFill>
                  <a:srgbClr val="DEB408"/>
                </a:solidFill>
                <a:latin typeface="Segoe UI Semibold" panose="020B0702040204020203" pitchFamily="34" charset="0"/>
                <a:cs typeface="Segoe UI Semibold" panose="020B0702040204020203" pitchFamily="34" charset="0"/>
              </a:rPr>
              <a:t>(SMT)</a:t>
            </a:r>
          </a:p>
        </p:txBody>
      </p:sp>
      <p:cxnSp>
        <p:nvCxnSpPr>
          <p:cNvPr id="4" name="Straight Connector 3"/>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739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043" y="759874"/>
            <a:ext cx="4561829" cy="6011862"/>
          </a:xfrm>
          <a:prstGeom prst="rect">
            <a:avLst/>
          </a:prstGeom>
        </p:spPr>
      </p:pic>
      <p:sp>
        <p:nvSpPr>
          <p:cNvPr id="9" name="Content Placeholder 8"/>
          <p:cNvSpPr>
            <a:spLocks noGrp="1"/>
          </p:cNvSpPr>
          <p:nvPr>
            <p:ph sz="half" idx="2"/>
          </p:nvPr>
        </p:nvSpPr>
        <p:spPr>
          <a:xfrm>
            <a:off x="4808921" y="759874"/>
            <a:ext cx="4041775" cy="6011862"/>
          </a:xfrm>
        </p:spPr>
        <p:txBody>
          <a:bodyPr/>
          <a:lstStyle/>
          <a:p>
            <a:r>
              <a:rPr lang="en-US" sz="2800" dirty="0" smtClean="0"/>
              <a:t>Up to date snapshot of student data</a:t>
            </a:r>
          </a:p>
          <a:p>
            <a:endParaRPr lang="en-US" sz="2800" dirty="0"/>
          </a:p>
          <a:p>
            <a:r>
              <a:rPr lang="en-US" sz="2800" dirty="0" smtClean="0"/>
              <a:t>Early Warning System</a:t>
            </a:r>
          </a:p>
          <a:p>
            <a:endParaRPr lang="en-US" sz="2800" dirty="0"/>
          </a:p>
          <a:p>
            <a:r>
              <a:rPr lang="en-US" sz="2800" dirty="0" smtClean="0"/>
              <a:t>Student led conferences</a:t>
            </a:r>
          </a:p>
          <a:p>
            <a:endParaRPr lang="en-US" sz="2800" dirty="0"/>
          </a:p>
          <a:p>
            <a:r>
              <a:rPr lang="en-US" sz="2800" dirty="0" smtClean="0"/>
              <a:t>Printable</a:t>
            </a:r>
          </a:p>
          <a:p>
            <a:endParaRPr lang="en-US" sz="2800" dirty="0"/>
          </a:p>
          <a:p>
            <a:r>
              <a:rPr lang="en-US" sz="2800" dirty="0" smtClean="0"/>
              <a:t>Whole school PDFs are generated weekly</a:t>
            </a:r>
          </a:p>
        </p:txBody>
      </p:sp>
      <p:sp>
        <p:nvSpPr>
          <p:cNvPr id="4" name="TextBox 3"/>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Student Profile Page </a:t>
            </a:r>
            <a:r>
              <a:rPr lang="en-US" sz="3000" dirty="0" smtClean="0">
                <a:solidFill>
                  <a:srgbClr val="DEB408"/>
                </a:solidFill>
                <a:latin typeface="Segoe UI Semibold" panose="020B0702040204020203" pitchFamily="34" charset="0"/>
                <a:cs typeface="Segoe UI Semibold" panose="020B0702040204020203" pitchFamily="34" charset="0"/>
              </a:rPr>
              <a:t>(SPP)</a:t>
            </a:r>
          </a:p>
        </p:txBody>
      </p:sp>
      <p:cxnSp>
        <p:nvCxnSpPr>
          <p:cNvPr id="5" name="Straight Connector 4"/>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8318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4311" y="555915"/>
            <a:ext cx="9083615" cy="1691640"/>
          </a:xfrm>
          <a:prstGeom prst="round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CIT Data Tracking: </a:t>
            </a:r>
            <a:r>
              <a:rPr lang="en-US" sz="3000" dirty="0" smtClean="0">
                <a:solidFill>
                  <a:srgbClr val="DEB408"/>
                </a:solidFill>
                <a:latin typeface="Segoe UI Semibold" panose="020B0702040204020203" pitchFamily="34" charset="0"/>
                <a:cs typeface="Segoe UI Semibold" panose="020B0702040204020203" pitchFamily="34" charset="0"/>
              </a:rPr>
              <a:t>Custom Tabs</a:t>
            </a:r>
          </a:p>
        </p:txBody>
      </p:sp>
      <p:cxnSp>
        <p:nvCxnSpPr>
          <p:cNvPr id="6" name="Straight Connector 5"/>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a:stretch>
            <a:fillRect/>
          </a:stretch>
        </p:blipFill>
        <p:spPr>
          <a:xfrm>
            <a:off x="412706" y="914400"/>
            <a:ext cx="8231988" cy="857879"/>
          </a:xfrm>
          <a:prstGeom prst="rect">
            <a:avLst/>
          </a:prstGeom>
        </p:spPr>
      </p:pic>
      <p:graphicFrame>
        <p:nvGraphicFramePr>
          <p:cNvPr id="11" name="Content Placeholder 10"/>
          <p:cNvGraphicFramePr>
            <a:graphicFrameLocks noGrp="1"/>
          </p:cNvGraphicFramePr>
          <p:nvPr>
            <p:ph idx="1"/>
            <p:extLst>
              <p:ext uri="{D42A27DB-BD31-4B8C-83A1-F6EECF244321}">
                <p14:modId xmlns:p14="http://schemas.microsoft.com/office/powerpoint/2010/main" val="3618007531"/>
              </p:ext>
            </p:extLst>
          </p:nvPr>
        </p:nvGraphicFramePr>
        <p:xfrm>
          <a:off x="90158" y="2173288"/>
          <a:ext cx="8920161" cy="3433882"/>
        </p:xfrm>
        <a:graphic>
          <a:graphicData uri="http://schemas.openxmlformats.org/drawingml/2006/table">
            <a:tbl>
              <a:tblPr firstRow="1" bandRow="1">
                <a:tableStyleId>{5C22544A-7EE6-4342-B048-85BDC9FD1C3A}</a:tableStyleId>
              </a:tblPr>
              <a:tblGrid>
                <a:gridCol w="2973387">
                  <a:extLst>
                    <a:ext uri="{9D8B030D-6E8A-4147-A177-3AD203B41FA5}">
                      <a16:colId xmlns:a16="http://schemas.microsoft.com/office/drawing/2014/main" val="20000"/>
                    </a:ext>
                  </a:extLst>
                </a:gridCol>
                <a:gridCol w="2973387">
                  <a:extLst>
                    <a:ext uri="{9D8B030D-6E8A-4147-A177-3AD203B41FA5}">
                      <a16:colId xmlns:a16="http://schemas.microsoft.com/office/drawing/2014/main" val="20001"/>
                    </a:ext>
                  </a:extLst>
                </a:gridCol>
                <a:gridCol w="2973387">
                  <a:extLst>
                    <a:ext uri="{9D8B030D-6E8A-4147-A177-3AD203B41FA5}">
                      <a16:colId xmlns:a16="http://schemas.microsoft.com/office/drawing/2014/main" val="20002"/>
                    </a:ext>
                  </a:extLst>
                </a:gridCol>
              </a:tblGrid>
              <a:tr h="3433882">
                <a:tc>
                  <a:txBody>
                    <a:bodyPr/>
                    <a:lstStyle/>
                    <a:p>
                      <a:pPr algn="ctr"/>
                      <a:r>
                        <a:rPr lang="en-US" dirty="0" smtClean="0">
                          <a:solidFill>
                            <a:schemeClr val="tx1"/>
                          </a:solidFill>
                        </a:rPr>
                        <a:t>Transportation</a:t>
                      </a:r>
                    </a:p>
                    <a:p>
                      <a:pPr algn="ctr"/>
                      <a:endParaRPr lang="en-US" dirty="0" smtClean="0">
                        <a:solidFill>
                          <a:schemeClr val="tx1"/>
                        </a:solidFill>
                      </a:endParaRPr>
                    </a:p>
                    <a:p>
                      <a:pPr marL="285750" indent="-285750" algn="l">
                        <a:buFont typeface="Arial" panose="020B0604020202020204" pitchFamily="34" charset="0"/>
                        <a:buChar char="•"/>
                      </a:pPr>
                      <a:r>
                        <a:rPr lang="en-US" sz="1600" b="0" dirty="0" smtClean="0">
                          <a:solidFill>
                            <a:schemeClr val="tx1"/>
                          </a:solidFill>
                        </a:rPr>
                        <a:t>Tracks which</a:t>
                      </a:r>
                      <a:r>
                        <a:rPr lang="en-US" sz="1600" b="0" baseline="0" dirty="0" smtClean="0">
                          <a:solidFill>
                            <a:schemeClr val="tx1"/>
                          </a:solidFill>
                        </a:rPr>
                        <a:t> mode of transportation the student is receiving</a:t>
                      </a:r>
                    </a:p>
                    <a:p>
                      <a:pPr marL="285750" indent="-285750" algn="l">
                        <a:buFont typeface="Arial" panose="020B0604020202020204" pitchFamily="34" charset="0"/>
                        <a:buChar char="•"/>
                      </a:pPr>
                      <a:endParaRPr lang="en-US" sz="1600" b="0" baseline="0" dirty="0" smtClean="0">
                        <a:solidFill>
                          <a:schemeClr val="tx1"/>
                        </a:solidFill>
                      </a:endParaRPr>
                    </a:p>
                    <a:p>
                      <a:pPr marL="285750" indent="-285750" algn="l">
                        <a:buFont typeface="Arial" panose="020B0604020202020204" pitchFamily="34" charset="0"/>
                        <a:buChar char="•"/>
                      </a:pPr>
                      <a:r>
                        <a:rPr lang="en-US" sz="1600" b="0" baseline="0" dirty="0" smtClean="0">
                          <a:solidFill>
                            <a:schemeClr val="tx1"/>
                          </a:solidFill>
                        </a:rPr>
                        <a:t>Tracks Pickup and Destination addresses</a:t>
                      </a:r>
                    </a:p>
                    <a:p>
                      <a:pPr marL="285750" indent="-285750" algn="l">
                        <a:buFont typeface="Arial" panose="020B0604020202020204" pitchFamily="34" charset="0"/>
                        <a:buChar char="•"/>
                      </a:pPr>
                      <a:endParaRPr lang="en-US" sz="1600" b="0" baseline="0" dirty="0" smtClean="0">
                        <a:solidFill>
                          <a:schemeClr val="tx1"/>
                        </a:solidFill>
                      </a:endParaRPr>
                    </a:p>
                    <a:p>
                      <a:pPr marL="285750" indent="-285750" algn="l">
                        <a:buFont typeface="Arial" panose="020B0604020202020204" pitchFamily="34" charset="0"/>
                        <a:buChar char="•"/>
                      </a:pPr>
                      <a:r>
                        <a:rPr lang="en-US" sz="1600" b="0" baseline="0" dirty="0" smtClean="0">
                          <a:solidFill>
                            <a:schemeClr val="tx1"/>
                          </a:solidFill>
                        </a:rPr>
                        <a:t>Keeps history for transportation services provided</a:t>
                      </a:r>
                    </a:p>
                    <a:p>
                      <a:pPr marL="285750" indent="-285750" algn="l">
                        <a:buFont typeface="Arial" panose="020B0604020202020204" pitchFamily="34" charset="0"/>
                        <a:buChar char="•"/>
                      </a:pP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0" algn="ctr" defTabSz="457200" rtl="0" eaLnBrk="1" latinLnBrk="0" hangingPunct="1"/>
                      <a:r>
                        <a:rPr lang="en-US" sz="1800" b="1" kern="1200" dirty="0" smtClean="0">
                          <a:solidFill>
                            <a:schemeClr val="tx1"/>
                          </a:solidFill>
                          <a:latin typeface="+mn-lt"/>
                          <a:ea typeface="+mn-ea"/>
                          <a:cs typeface="+mn-cs"/>
                        </a:rPr>
                        <a:t>Student Information</a:t>
                      </a:r>
                    </a:p>
                    <a:p>
                      <a:pPr marL="0" algn="ctr" defTabSz="457200" rtl="0" eaLnBrk="1" latinLnBrk="0" hangingPunct="1"/>
                      <a:endParaRPr lang="en-US" sz="1800" b="1" kern="1200" dirty="0" smtClean="0">
                        <a:solidFill>
                          <a:schemeClr val="tx1"/>
                        </a:solidFill>
                        <a:latin typeface="+mn-lt"/>
                        <a:ea typeface="+mn-ea"/>
                        <a:cs typeface="+mn-cs"/>
                      </a:endParaRPr>
                    </a:p>
                    <a:p>
                      <a:pPr marL="285750" indent="-285750" algn="l" defTabSz="457200" rtl="0" eaLnBrk="1" latinLnBrk="0" hangingPunct="1">
                        <a:buFont typeface="Arial" panose="020B0604020202020204" pitchFamily="34" charset="0"/>
                        <a:buChar char="•"/>
                      </a:pPr>
                      <a:r>
                        <a:rPr lang="en-US" sz="1600" b="0" kern="1200" dirty="0" smtClean="0">
                          <a:solidFill>
                            <a:schemeClr val="tx1"/>
                          </a:solidFill>
                          <a:latin typeface="+mn-lt"/>
                          <a:ea typeface="+mn-ea"/>
                          <a:cs typeface="+mn-cs"/>
                        </a:rPr>
                        <a:t>Identification</a:t>
                      </a:r>
                      <a:r>
                        <a:rPr lang="en-US" sz="1600" b="0" kern="1200" baseline="0" dirty="0" smtClean="0">
                          <a:solidFill>
                            <a:schemeClr val="tx1"/>
                          </a:solidFill>
                          <a:latin typeface="+mn-lt"/>
                          <a:ea typeface="+mn-ea"/>
                          <a:cs typeface="+mn-cs"/>
                        </a:rPr>
                        <a:t> methods</a:t>
                      </a:r>
                    </a:p>
                    <a:p>
                      <a:pPr marL="0" indent="0" algn="l" defTabSz="457200" rtl="0" eaLnBrk="1" latinLnBrk="0" hangingPunct="1">
                        <a:buFont typeface="Arial" panose="020B0604020202020204" pitchFamily="34" charset="0"/>
                        <a:buNone/>
                      </a:pPr>
                      <a:endParaRPr lang="en-US" sz="1600" b="0" kern="1200" baseline="0" dirty="0" smtClean="0">
                        <a:solidFill>
                          <a:schemeClr val="tx1"/>
                        </a:solidFill>
                        <a:latin typeface="+mn-lt"/>
                        <a:ea typeface="+mn-ea"/>
                        <a:cs typeface="+mn-cs"/>
                      </a:endParaRPr>
                    </a:p>
                    <a:p>
                      <a:pPr marL="285750" indent="-285750" algn="l" defTabSz="457200" rtl="0" eaLnBrk="1" latinLnBrk="0" hangingPunct="1">
                        <a:buFont typeface="Arial" panose="020B0604020202020204" pitchFamily="34" charset="0"/>
                        <a:buChar char="•"/>
                      </a:pPr>
                      <a:r>
                        <a:rPr lang="en-US" sz="1600" b="0" kern="1200" dirty="0" smtClean="0">
                          <a:solidFill>
                            <a:schemeClr val="tx1"/>
                          </a:solidFill>
                          <a:latin typeface="+mn-lt"/>
                          <a:ea typeface="+mn-ea"/>
                          <a:cs typeface="+mn-cs"/>
                        </a:rPr>
                        <a:t>Primary</a:t>
                      </a:r>
                      <a:r>
                        <a:rPr lang="en-US" sz="1600" b="0" kern="1200" baseline="0" dirty="0" smtClean="0">
                          <a:solidFill>
                            <a:schemeClr val="tx1"/>
                          </a:solidFill>
                          <a:latin typeface="+mn-lt"/>
                          <a:ea typeface="+mn-ea"/>
                          <a:cs typeface="+mn-cs"/>
                        </a:rPr>
                        <a:t> Nighttime Residence</a:t>
                      </a:r>
                    </a:p>
                    <a:p>
                      <a:pPr marL="0" indent="0" algn="l" defTabSz="457200" rtl="0" eaLnBrk="1" latinLnBrk="0" hangingPunct="1">
                        <a:buFont typeface="Arial" panose="020B0604020202020204" pitchFamily="34" charset="0"/>
                        <a:buNone/>
                      </a:pPr>
                      <a:endParaRPr lang="en-US" sz="1600" b="0" kern="1200" baseline="0" dirty="0" smtClean="0">
                        <a:solidFill>
                          <a:schemeClr val="tx1"/>
                        </a:solidFill>
                        <a:latin typeface="+mn-lt"/>
                        <a:ea typeface="+mn-ea"/>
                        <a:cs typeface="+mn-cs"/>
                      </a:endParaRPr>
                    </a:p>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mn-lt"/>
                          <a:ea typeface="+mn-ea"/>
                          <a:cs typeface="+mn-cs"/>
                        </a:rPr>
                        <a:t>Notes about individual student situations</a:t>
                      </a:r>
                    </a:p>
                    <a:p>
                      <a:pPr marL="0" indent="0" algn="l" defTabSz="457200" rtl="0" eaLnBrk="1" latinLnBrk="0" hangingPunct="1">
                        <a:buFont typeface="Arial" panose="020B0604020202020204" pitchFamily="34" charset="0"/>
                        <a:buNone/>
                      </a:pPr>
                      <a:endParaRPr lang="en-US" sz="1600" b="0" kern="1200" baseline="0" dirty="0" smtClean="0">
                        <a:solidFill>
                          <a:schemeClr val="tx1"/>
                        </a:solidFill>
                        <a:latin typeface="+mn-lt"/>
                        <a:ea typeface="+mn-ea"/>
                        <a:cs typeface="+mn-cs"/>
                      </a:endParaRPr>
                    </a:p>
                    <a:p>
                      <a:pPr marL="285750" indent="-285750" algn="l" defTabSz="457200" rtl="0" eaLnBrk="1" latinLnBrk="0" hangingPunct="1">
                        <a:buFont typeface="Arial" panose="020B0604020202020204" pitchFamily="34" charset="0"/>
                        <a:buChar char="•"/>
                      </a:pPr>
                      <a:r>
                        <a:rPr lang="en-US" sz="1600" b="0" kern="1200" baseline="0" dirty="0" smtClean="0">
                          <a:solidFill>
                            <a:schemeClr val="tx1"/>
                          </a:solidFill>
                          <a:latin typeface="+mn-lt"/>
                          <a:ea typeface="+mn-ea"/>
                          <a:cs typeface="+mn-cs"/>
                        </a:rPr>
                        <a:t>Track historical CIT status information by school year</a:t>
                      </a:r>
                    </a:p>
                    <a:p>
                      <a:pPr marL="285750" indent="-285750" algn="l" defTabSz="457200" rtl="0" eaLnBrk="1" latinLnBrk="0" hangingPunct="1">
                        <a:buFont typeface="Arial" panose="020B0604020202020204" pitchFamily="34" charset="0"/>
                        <a:buChar char="•"/>
                      </a:pP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tc>
                  <a:txBody>
                    <a:bodyPr/>
                    <a:lstStyle/>
                    <a:p>
                      <a:pPr marL="0" algn="ctr" defTabSz="457200" rtl="0" eaLnBrk="1" latinLnBrk="0" hangingPunct="1"/>
                      <a:r>
                        <a:rPr lang="en-US" sz="1800" b="1" kern="1200" dirty="0" smtClean="0">
                          <a:solidFill>
                            <a:schemeClr val="tx1"/>
                          </a:solidFill>
                          <a:latin typeface="+mn-lt"/>
                          <a:ea typeface="+mn-ea"/>
                          <a:cs typeface="+mn-cs"/>
                        </a:rPr>
                        <a:t>Student Basic Needs</a:t>
                      </a:r>
                    </a:p>
                    <a:p>
                      <a:pPr marL="0" algn="ctr" defTabSz="457200" rtl="0" eaLnBrk="1" latinLnBrk="0" hangingPunct="1"/>
                      <a:endParaRPr lang="en-US" sz="1800" b="1" kern="1200" dirty="0" smtClean="0">
                        <a:solidFill>
                          <a:schemeClr val="tx1"/>
                        </a:solidFill>
                        <a:latin typeface="+mn-lt"/>
                        <a:ea typeface="+mn-ea"/>
                        <a:cs typeface="+mn-cs"/>
                      </a:endParaRPr>
                    </a:p>
                    <a:p>
                      <a:pPr marL="285750" indent="-285750" algn="l" defTabSz="457200" rtl="0" eaLnBrk="1" latinLnBrk="0" hangingPunct="1">
                        <a:buFont typeface="Arial" panose="020B0604020202020204" pitchFamily="34" charset="0"/>
                        <a:buChar char="•"/>
                      </a:pPr>
                      <a:r>
                        <a:rPr lang="en-US" sz="1800" b="0" kern="1200" dirty="0" smtClean="0">
                          <a:solidFill>
                            <a:schemeClr val="tx1"/>
                          </a:solidFill>
                          <a:latin typeface="+mn-lt"/>
                          <a:ea typeface="+mn-ea"/>
                          <a:cs typeface="+mn-cs"/>
                        </a:rPr>
                        <a:t>Tracks</a:t>
                      </a:r>
                      <a:r>
                        <a:rPr lang="en-US" sz="1800" b="0" kern="1200" baseline="0" dirty="0" smtClean="0">
                          <a:solidFill>
                            <a:schemeClr val="tx1"/>
                          </a:solidFill>
                          <a:latin typeface="+mn-lt"/>
                          <a:ea typeface="+mn-ea"/>
                          <a:cs typeface="+mn-cs"/>
                        </a:rPr>
                        <a:t> services provided to students</a:t>
                      </a:r>
                    </a:p>
                    <a:p>
                      <a:pPr marL="0" indent="0" algn="l" defTabSz="457200" rtl="0" eaLnBrk="1" latinLnBrk="0" hangingPunct="1">
                        <a:buFont typeface="Arial" panose="020B0604020202020204" pitchFamily="34" charset="0"/>
                        <a:buNone/>
                      </a:pPr>
                      <a:endParaRPr lang="en-US" sz="1800" b="0" kern="1200" baseline="0" dirty="0" smtClean="0">
                        <a:solidFill>
                          <a:schemeClr val="tx1"/>
                        </a:solidFill>
                        <a:latin typeface="+mn-lt"/>
                        <a:ea typeface="+mn-ea"/>
                        <a:cs typeface="+mn-cs"/>
                      </a:endParaRPr>
                    </a:p>
                    <a:p>
                      <a:pPr marL="285750" indent="-285750" algn="l" defTabSz="457200" rtl="0" eaLnBrk="1" latinLnBrk="0" hangingPunct="1">
                        <a:buFont typeface="Arial" panose="020B0604020202020204" pitchFamily="34" charset="0"/>
                        <a:buChar char="•"/>
                      </a:pPr>
                      <a:r>
                        <a:rPr lang="en-US" sz="1800" b="0" kern="1200" baseline="0" dirty="0" smtClean="0">
                          <a:solidFill>
                            <a:schemeClr val="tx1"/>
                          </a:solidFill>
                          <a:latin typeface="+mn-lt"/>
                          <a:ea typeface="+mn-ea"/>
                          <a:cs typeface="+mn-cs"/>
                        </a:rPr>
                        <a:t>Financial assistance is tracked</a:t>
                      </a:r>
                    </a:p>
                    <a:p>
                      <a:pPr marL="285750" indent="-285750" algn="l" defTabSz="457200" rtl="0" eaLnBrk="1" latinLnBrk="0" hangingPunct="1">
                        <a:buFont typeface="Arial" panose="020B0604020202020204" pitchFamily="34" charset="0"/>
                        <a:buChar char="•"/>
                      </a:pPr>
                      <a:endParaRPr lang="en-US" sz="1800" b="0" kern="1200" baseline="0" dirty="0" smtClean="0">
                        <a:solidFill>
                          <a:schemeClr val="tx1"/>
                        </a:solidFill>
                        <a:latin typeface="+mn-lt"/>
                        <a:ea typeface="+mn-ea"/>
                        <a:cs typeface="+mn-cs"/>
                      </a:endParaRPr>
                    </a:p>
                    <a:p>
                      <a:pPr marL="285750" indent="-285750" algn="l" defTabSz="457200" rtl="0" eaLnBrk="1" latinLnBrk="0" hangingPunct="1">
                        <a:buFont typeface="Arial" panose="020B0604020202020204" pitchFamily="34" charset="0"/>
                        <a:buChar char="•"/>
                      </a:pPr>
                      <a:r>
                        <a:rPr lang="en-US" sz="1800" b="0" kern="1200" baseline="0" dirty="0" smtClean="0">
                          <a:solidFill>
                            <a:schemeClr val="tx1"/>
                          </a:solidFill>
                          <a:latin typeface="+mn-lt"/>
                          <a:ea typeface="+mn-ea"/>
                          <a:cs typeface="+mn-cs"/>
                        </a:rPr>
                        <a:t>Historical records of services provided</a:t>
                      </a:r>
                      <a:endParaRPr lang="en-US" sz="18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04067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000980" y="949447"/>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bwMode="auto">
          <a:xfrm>
            <a:off x="0" y="-125464"/>
            <a:ext cx="9144000" cy="122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4000" dirty="0" smtClean="0">
                <a:solidFill>
                  <a:srgbClr val="004A84"/>
                </a:solidFill>
              </a:rPr>
              <a:t>Services the CIT office </a:t>
            </a:r>
            <a:r>
              <a:rPr lang="en-US" sz="4000" dirty="0" smtClean="0">
                <a:solidFill>
                  <a:srgbClr val="DEB408"/>
                </a:solidFill>
              </a:rPr>
              <a:t>provides</a:t>
            </a:r>
            <a:endParaRPr lang="en-US" sz="4000" dirty="0">
              <a:solidFill>
                <a:srgbClr val="DEB408"/>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1421647176"/>
              </p:ext>
            </p:extLst>
          </p:nvPr>
        </p:nvGraphicFramePr>
        <p:xfrm>
          <a:off x="1000979" y="1410789"/>
          <a:ext cx="7275385" cy="3974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168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Staying at One HS Makes </a:t>
            </a:r>
            <a:r>
              <a:rPr lang="en-US" sz="3000" dirty="0" smtClean="0">
                <a:solidFill>
                  <a:srgbClr val="DEB408"/>
                </a:solidFill>
                <a:latin typeface="Segoe UI Semibold" panose="020B0702040204020203" pitchFamily="34" charset="0"/>
                <a:cs typeface="Segoe UI Semibold" panose="020B0702040204020203" pitchFamily="34" charset="0"/>
              </a:rPr>
              <a:t>a Difference</a:t>
            </a:r>
          </a:p>
        </p:txBody>
      </p:sp>
      <p:cxnSp>
        <p:nvCxnSpPr>
          <p:cNvPr id="8" name="Straight Connector 7"/>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2"/>
          <a:stretch>
            <a:fillRect/>
          </a:stretch>
        </p:blipFill>
        <p:spPr>
          <a:xfrm>
            <a:off x="1394051" y="828675"/>
            <a:ext cx="6357309" cy="5008789"/>
          </a:xfrm>
          <a:prstGeom prst="rect">
            <a:avLst/>
          </a:prstGeom>
        </p:spPr>
      </p:pic>
    </p:spTree>
    <p:extLst>
      <p:ext uri="{BB962C8B-B14F-4D97-AF65-F5344CB8AC3E}">
        <p14:creationId xmlns:p14="http://schemas.microsoft.com/office/powerpoint/2010/main" val="3781718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2"/>
          </p:nvPr>
        </p:nvSpPr>
        <p:spPr/>
        <p:txBody>
          <a:bodyPr>
            <a:normAutofit/>
          </a:bodyPr>
          <a:lstStyle/>
          <a:p>
            <a:pPr marL="0" indent="0">
              <a:buNone/>
            </a:pPr>
            <a:endParaRPr lang="en-US" sz="2100" dirty="0">
              <a:solidFill>
                <a:schemeClr val="tx1">
                  <a:lumMod val="50000"/>
                  <a:lumOff val="50000"/>
                </a:schemeClr>
              </a:solidFill>
            </a:endParaRPr>
          </a:p>
          <a:p>
            <a:endParaRPr lang="en-US" dirty="0"/>
          </a:p>
          <a:p>
            <a:endParaRPr lang="en-US" dirty="0"/>
          </a:p>
        </p:txBody>
      </p:sp>
      <p:graphicFrame>
        <p:nvGraphicFramePr>
          <p:cNvPr id="5" name="Chart 4"/>
          <p:cNvGraphicFramePr/>
          <p:nvPr>
            <p:extLst>
              <p:ext uri="{D42A27DB-BD31-4B8C-83A1-F6EECF244321}">
                <p14:modId xmlns:p14="http://schemas.microsoft.com/office/powerpoint/2010/main" val="933386353"/>
              </p:ext>
            </p:extLst>
          </p:nvPr>
        </p:nvGraphicFramePr>
        <p:xfrm>
          <a:off x="207035" y="1069675"/>
          <a:ext cx="4382218" cy="4127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quarter" idx="4"/>
            <p:extLst>
              <p:ext uri="{D42A27DB-BD31-4B8C-83A1-F6EECF244321}">
                <p14:modId xmlns:p14="http://schemas.microsoft.com/office/powerpoint/2010/main" val="3729289759"/>
              </p:ext>
            </p:extLst>
          </p:nvPr>
        </p:nvGraphicFramePr>
        <p:xfrm>
          <a:off x="4747553" y="1069675"/>
          <a:ext cx="4120402" cy="411653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0" y="76200"/>
            <a:ext cx="9144000" cy="584775"/>
          </a:xfrm>
          <a:prstGeom prst="rect">
            <a:avLst/>
          </a:prstGeom>
          <a:noFill/>
        </p:spPr>
        <p:txBody>
          <a:bodyPr wrap="square" rtlCol="0">
            <a:spAutoFit/>
          </a:bodyPr>
          <a:lstStyle/>
          <a:p>
            <a:pPr algn="ctr"/>
            <a:r>
              <a:rPr lang="en-US" sz="3200" dirty="0">
                <a:solidFill>
                  <a:srgbClr val="004A84"/>
                </a:solidFill>
              </a:rPr>
              <a:t>CIT</a:t>
            </a:r>
            <a:r>
              <a:rPr lang="en-US" sz="3200" dirty="0">
                <a:solidFill>
                  <a:schemeClr val="tx2">
                    <a:lumMod val="50000"/>
                  </a:schemeClr>
                </a:solidFill>
              </a:rPr>
              <a:t> </a:t>
            </a:r>
            <a:r>
              <a:rPr lang="en-US" sz="3200" dirty="0">
                <a:solidFill>
                  <a:srgbClr val="DEB408"/>
                </a:solidFill>
              </a:rPr>
              <a:t>Students Receiving Transportation</a:t>
            </a:r>
            <a:endParaRPr lang="en-US" sz="3000" dirty="0" smtClean="0">
              <a:solidFill>
                <a:srgbClr val="DEB408"/>
              </a:solidFill>
              <a:latin typeface="Segoe UI Semibold" panose="020B0702040204020203" pitchFamily="34" charset="0"/>
              <a:cs typeface="Segoe UI Semibold" panose="020B0702040204020203" pitchFamily="34" charset="0"/>
            </a:endParaRPr>
          </a:p>
        </p:txBody>
      </p:sp>
      <p:cxnSp>
        <p:nvCxnSpPr>
          <p:cNvPr id="10" name="Straight Connector 9"/>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6711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prstClr val="white"/>
        </a:solidFill>
        <a:effectLst/>
      </p:bgPr>
    </p:bg>
    <p:spTree>
      <p:nvGrpSpPr>
        <p:cNvPr id="1" name=""/>
        <p:cNvGrpSpPr/>
        <p:nvPr/>
      </p:nvGrpSpPr>
      <p:grpSpPr>
        <a:xfrm>
          <a:off x="0" y="0"/>
          <a:ext cx="0" cy="0"/>
          <a:chOff x="0" y="0"/>
          <a:chExt cx="0" cy="0"/>
        </a:xfrm>
      </p:grpSpPr>
      <p:sp>
        <p:nvSpPr>
          <p:cNvPr id="5" name="TextBox 4"/>
          <p:cNvSpPr txBox="1"/>
          <p:nvPr/>
        </p:nvSpPr>
        <p:spPr>
          <a:xfrm>
            <a:off x="-85060" y="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Identifying School </a:t>
            </a:r>
            <a:r>
              <a:rPr lang="en-US" sz="3000" dirty="0" smtClean="0">
                <a:solidFill>
                  <a:srgbClr val="DEB408"/>
                </a:solidFill>
                <a:latin typeface="Segoe UI Semibold" panose="020B0702040204020203" pitchFamily="34" charset="0"/>
                <a:cs typeface="Segoe UI Semibold" panose="020B0702040204020203" pitchFamily="34" charset="0"/>
              </a:rPr>
              <a:t>Needs</a:t>
            </a:r>
          </a:p>
        </p:txBody>
      </p:sp>
      <p:cxnSp>
        <p:nvCxnSpPr>
          <p:cNvPr id="6" name="Straight Connector 5"/>
          <p:cNvCxnSpPr/>
          <p:nvPr/>
        </p:nvCxnSpPr>
        <p:spPr>
          <a:xfrm flipV="1">
            <a:off x="1010507" y="683632"/>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aphicFrame>
        <p:nvGraphicFramePr>
          <p:cNvPr id="7" name="Content Placeholder 11"/>
          <p:cNvGraphicFramePr>
            <a:graphicFrameLocks noGrp="1"/>
          </p:cNvGraphicFramePr>
          <p:nvPr>
            <p:ph sz="half" idx="2"/>
            <p:extLst>
              <p:ext uri="{D42A27DB-BD31-4B8C-83A1-F6EECF244321}">
                <p14:modId xmlns:p14="http://schemas.microsoft.com/office/powerpoint/2010/main" val="415037923"/>
              </p:ext>
            </p:extLst>
          </p:nvPr>
        </p:nvGraphicFramePr>
        <p:xfrm>
          <a:off x="237460" y="853193"/>
          <a:ext cx="4410740" cy="602524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rot="4200047">
            <a:off x="1751159" y="5618190"/>
            <a:ext cx="2389517" cy="338554"/>
          </a:xfrm>
          <a:prstGeom prst="rect">
            <a:avLst/>
          </a:prstGeom>
          <a:noFill/>
        </p:spPr>
        <p:txBody>
          <a:bodyPr wrap="square" rtlCol="0">
            <a:spAutoFit/>
          </a:bodyPr>
          <a:lstStyle/>
          <a:p>
            <a:r>
              <a:rPr lang="en-US" sz="1600" b="1" dirty="0" smtClean="0"/>
              <a:t>Unsheltered: 6%</a:t>
            </a:r>
          </a:p>
        </p:txBody>
      </p:sp>
      <p:graphicFrame>
        <p:nvGraphicFramePr>
          <p:cNvPr id="8" name="Content Placeholder 11"/>
          <p:cNvGraphicFramePr>
            <a:graphicFrameLocks noGrp="1"/>
          </p:cNvGraphicFramePr>
          <p:nvPr>
            <p:ph sz="half" idx="2"/>
            <p:extLst>
              <p:ext uri="{D42A27DB-BD31-4B8C-83A1-F6EECF244321}">
                <p14:modId xmlns:p14="http://schemas.microsoft.com/office/powerpoint/2010/main" val="2641762760"/>
              </p:ext>
            </p:extLst>
          </p:nvPr>
        </p:nvGraphicFramePr>
        <p:xfrm>
          <a:off x="4648200" y="865825"/>
          <a:ext cx="4410740" cy="602524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rot="19065460">
            <a:off x="6950952" y="2880743"/>
            <a:ext cx="2389517" cy="338554"/>
          </a:xfrm>
          <a:prstGeom prst="rect">
            <a:avLst/>
          </a:prstGeom>
          <a:noFill/>
        </p:spPr>
        <p:txBody>
          <a:bodyPr wrap="square" rtlCol="0">
            <a:spAutoFit/>
          </a:bodyPr>
          <a:lstStyle/>
          <a:p>
            <a:r>
              <a:rPr lang="en-US" sz="1600" b="1" dirty="0" smtClean="0"/>
              <a:t>Unsheltered: 3%</a:t>
            </a:r>
          </a:p>
        </p:txBody>
      </p:sp>
    </p:spTree>
    <p:extLst>
      <p:ext uri="{BB962C8B-B14F-4D97-AF65-F5344CB8AC3E}">
        <p14:creationId xmlns:p14="http://schemas.microsoft.com/office/powerpoint/2010/main" val="1211523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prstClr val="white"/>
        </a:solidFill>
        <a:effectLst/>
      </p:bgPr>
    </p:bg>
    <p:spTree>
      <p:nvGrpSpPr>
        <p:cNvPr id="1" name=""/>
        <p:cNvGrpSpPr/>
        <p:nvPr/>
      </p:nvGrpSpPr>
      <p:grpSpPr>
        <a:xfrm>
          <a:off x="0" y="0"/>
          <a:ext cx="0" cy="0"/>
          <a:chOff x="0" y="0"/>
          <a:chExt cx="0" cy="0"/>
        </a:xfrm>
      </p:grpSpPr>
      <p:graphicFrame>
        <p:nvGraphicFramePr>
          <p:cNvPr id="8" name="Content Placeholder 6"/>
          <p:cNvGraphicFramePr>
            <a:graphicFrameLocks noGrp="1"/>
          </p:cNvGraphicFramePr>
          <p:nvPr>
            <p:ph sz="half" idx="2"/>
            <p:extLst>
              <p:ext uri="{D42A27DB-BD31-4B8C-83A1-F6EECF244321}">
                <p14:modId xmlns:p14="http://schemas.microsoft.com/office/powerpoint/2010/main" val="2858420594"/>
              </p:ext>
            </p:extLst>
          </p:nvPr>
        </p:nvGraphicFramePr>
        <p:xfrm>
          <a:off x="4648200" y="1991618"/>
          <a:ext cx="4038600" cy="4613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3417620296"/>
              </p:ext>
            </p:extLst>
          </p:nvPr>
        </p:nvGraphicFramePr>
        <p:xfrm>
          <a:off x="0" y="1918607"/>
          <a:ext cx="4038600"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5060" y="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School 1: </a:t>
            </a:r>
            <a:r>
              <a:rPr lang="en-US" sz="3000" dirty="0" smtClean="0">
                <a:solidFill>
                  <a:srgbClr val="DEB408"/>
                </a:solidFill>
                <a:latin typeface="Segoe UI Semibold" panose="020B0702040204020203" pitchFamily="34" charset="0"/>
                <a:cs typeface="Segoe UI Semibold" panose="020B0702040204020203" pitchFamily="34" charset="0"/>
              </a:rPr>
              <a:t>CIT Service Trends</a:t>
            </a:r>
          </a:p>
        </p:txBody>
      </p:sp>
      <p:cxnSp>
        <p:nvCxnSpPr>
          <p:cNvPr id="7" name="Straight Connector 6"/>
          <p:cNvCxnSpPr/>
          <p:nvPr/>
        </p:nvCxnSpPr>
        <p:spPr>
          <a:xfrm flipV="1">
            <a:off x="1010507" y="683632"/>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89807" y="914400"/>
            <a:ext cx="4038600" cy="1077218"/>
          </a:xfrm>
          <a:prstGeom prst="rect">
            <a:avLst/>
          </a:prstGeom>
          <a:noFill/>
        </p:spPr>
        <p:txBody>
          <a:bodyPr wrap="square" rtlCol="0">
            <a:spAutoFit/>
          </a:bodyPr>
          <a:lstStyle/>
          <a:p>
            <a:pPr algn="ctr"/>
            <a:r>
              <a:rPr lang="en-US" sz="3200" dirty="0" smtClean="0">
                <a:solidFill>
                  <a:srgbClr val="004A84"/>
                </a:solidFill>
              </a:rPr>
              <a:t>Items provided to by CIT</a:t>
            </a:r>
            <a:endParaRPr lang="en-US" sz="3200" dirty="0">
              <a:solidFill>
                <a:srgbClr val="004A84"/>
              </a:solidFill>
            </a:endParaRPr>
          </a:p>
        </p:txBody>
      </p:sp>
      <p:sp>
        <p:nvSpPr>
          <p:cNvPr id="11" name="TextBox 10"/>
          <p:cNvSpPr txBox="1"/>
          <p:nvPr/>
        </p:nvSpPr>
        <p:spPr>
          <a:xfrm>
            <a:off x="4648200" y="1406843"/>
            <a:ext cx="4038600" cy="584775"/>
          </a:xfrm>
          <a:prstGeom prst="rect">
            <a:avLst/>
          </a:prstGeom>
          <a:noFill/>
        </p:spPr>
        <p:txBody>
          <a:bodyPr wrap="square" rtlCol="0">
            <a:spAutoFit/>
          </a:bodyPr>
          <a:lstStyle/>
          <a:p>
            <a:pPr algn="ctr"/>
            <a:r>
              <a:rPr lang="en-US" sz="3200" dirty="0" smtClean="0">
                <a:solidFill>
                  <a:srgbClr val="004A84"/>
                </a:solidFill>
              </a:rPr>
              <a:t>Date Identified</a:t>
            </a:r>
            <a:endParaRPr lang="en-US" sz="3200" dirty="0">
              <a:solidFill>
                <a:srgbClr val="004A84"/>
              </a:solidFill>
            </a:endParaRPr>
          </a:p>
        </p:txBody>
      </p:sp>
    </p:spTree>
    <p:extLst>
      <p:ext uri="{BB962C8B-B14F-4D97-AF65-F5344CB8AC3E}">
        <p14:creationId xmlns:p14="http://schemas.microsoft.com/office/powerpoint/2010/main" val="8213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prstClr val="white"/>
        </a:solidFill>
        <a:effectLst/>
      </p:bgPr>
    </p:bg>
    <p:spTree>
      <p:nvGrpSpPr>
        <p:cNvPr id="1" name=""/>
        <p:cNvGrpSpPr/>
        <p:nvPr/>
      </p:nvGrpSpPr>
      <p:grpSpPr>
        <a:xfrm>
          <a:off x="0" y="0"/>
          <a:ext cx="0" cy="0"/>
          <a:chOff x="0" y="0"/>
          <a:chExt cx="0" cy="0"/>
        </a:xfrm>
      </p:grpSpPr>
      <p:graphicFrame>
        <p:nvGraphicFramePr>
          <p:cNvPr id="8" name="Content Placeholder 6"/>
          <p:cNvGraphicFramePr>
            <a:graphicFrameLocks noGrp="1"/>
          </p:cNvGraphicFramePr>
          <p:nvPr>
            <p:ph sz="half" idx="2"/>
            <p:extLst>
              <p:ext uri="{D42A27DB-BD31-4B8C-83A1-F6EECF244321}">
                <p14:modId xmlns:p14="http://schemas.microsoft.com/office/powerpoint/2010/main" val="3964217993"/>
              </p:ext>
            </p:extLst>
          </p:nvPr>
        </p:nvGraphicFramePr>
        <p:xfrm>
          <a:off x="4648200" y="1991618"/>
          <a:ext cx="4038600" cy="46132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1"/>
            <p:extLst>
              <p:ext uri="{D42A27DB-BD31-4B8C-83A1-F6EECF244321}">
                <p14:modId xmlns:p14="http://schemas.microsoft.com/office/powerpoint/2010/main" val="2765465823"/>
              </p:ext>
            </p:extLst>
          </p:nvPr>
        </p:nvGraphicFramePr>
        <p:xfrm>
          <a:off x="89807" y="1918607"/>
          <a:ext cx="4038600"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5060" y="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School 2: </a:t>
            </a:r>
            <a:r>
              <a:rPr lang="en-US" sz="3000" dirty="0" smtClean="0">
                <a:solidFill>
                  <a:srgbClr val="DEB408"/>
                </a:solidFill>
                <a:latin typeface="Segoe UI Semibold" panose="020B0702040204020203" pitchFamily="34" charset="0"/>
                <a:cs typeface="Segoe UI Semibold" panose="020B0702040204020203" pitchFamily="34" charset="0"/>
              </a:rPr>
              <a:t>CIT Service Trends</a:t>
            </a:r>
          </a:p>
        </p:txBody>
      </p:sp>
      <p:cxnSp>
        <p:nvCxnSpPr>
          <p:cNvPr id="7" name="Straight Connector 6"/>
          <p:cNvCxnSpPr/>
          <p:nvPr/>
        </p:nvCxnSpPr>
        <p:spPr>
          <a:xfrm flipV="1">
            <a:off x="1010507" y="683632"/>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89807" y="914400"/>
            <a:ext cx="4038600" cy="1077218"/>
          </a:xfrm>
          <a:prstGeom prst="rect">
            <a:avLst/>
          </a:prstGeom>
          <a:noFill/>
        </p:spPr>
        <p:txBody>
          <a:bodyPr wrap="square" rtlCol="0">
            <a:spAutoFit/>
          </a:bodyPr>
          <a:lstStyle/>
          <a:p>
            <a:pPr algn="ctr"/>
            <a:r>
              <a:rPr lang="en-US" sz="3200" dirty="0" smtClean="0">
                <a:solidFill>
                  <a:srgbClr val="004A84"/>
                </a:solidFill>
              </a:rPr>
              <a:t>Items provided to Booth ES by CIT</a:t>
            </a:r>
            <a:endParaRPr lang="en-US" sz="3200" dirty="0">
              <a:solidFill>
                <a:srgbClr val="004A84"/>
              </a:solidFill>
            </a:endParaRPr>
          </a:p>
        </p:txBody>
      </p:sp>
      <p:sp>
        <p:nvSpPr>
          <p:cNvPr id="11" name="TextBox 10"/>
          <p:cNvSpPr txBox="1"/>
          <p:nvPr/>
        </p:nvSpPr>
        <p:spPr>
          <a:xfrm>
            <a:off x="4648200" y="1406843"/>
            <a:ext cx="4038600" cy="584775"/>
          </a:xfrm>
          <a:prstGeom prst="rect">
            <a:avLst/>
          </a:prstGeom>
          <a:noFill/>
        </p:spPr>
        <p:txBody>
          <a:bodyPr wrap="square" rtlCol="0">
            <a:spAutoFit/>
          </a:bodyPr>
          <a:lstStyle/>
          <a:p>
            <a:pPr algn="ctr"/>
            <a:r>
              <a:rPr lang="en-US" sz="3200" dirty="0" smtClean="0">
                <a:solidFill>
                  <a:srgbClr val="004A84"/>
                </a:solidFill>
              </a:rPr>
              <a:t>Date Identified</a:t>
            </a:r>
            <a:endParaRPr lang="en-US" sz="3200" dirty="0">
              <a:solidFill>
                <a:srgbClr val="004A84"/>
              </a:solidFill>
            </a:endParaRPr>
          </a:p>
        </p:txBody>
      </p:sp>
    </p:spTree>
    <p:extLst>
      <p:ext uri="{BB962C8B-B14F-4D97-AF65-F5344CB8AC3E}">
        <p14:creationId xmlns:p14="http://schemas.microsoft.com/office/powerpoint/2010/main" val="3746431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30281" y="235494"/>
            <a:ext cx="7051569" cy="74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l"/>
            <a:r>
              <a:rPr lang="en-US" sz="4800" dirty="0">
                <a:solidFill>
                  <a:srgbClr val="004A84"/>
                </a:solidFill>
                <a:latin typeface="Segoe UI Light" panose="020B0502040204020203" pitchFamily="34" charset="0"/>
              </a:rPr>
              <a:t>What are your </a:t>
            </a:r>
            <a:r>
              <a:rPr lang="en-US" sz="4800" dirty="0">
                <a:solidFill>
                  <a:srgbClr val="DEB408"/>
                </a:solidFill>
                <a:latin typeface="Segoe UI Light" panose="020B0502040204020203" pitchFamily="34" charset="0"/>
              </a:rPr>
              <a:t>thoughts?</a:t>
            </a:r>
          </a:p>
        </p:txBody>
      </p:sp>
      <p:sp>
        <p:nvSpPr>
          <p:cNvPr id="15" name="TextBox 14"/>
          <p:cNvSpPr txBox="1"/>
          <p:nvPr/>
        </p:nvSpPr>
        <p:spPr>
          <a:xfrm>
            <a:off x="672860" y="1357149"/>
            <a:ext cx="8022566" cy="3539430"/>
          </a:xfrm>
          <a:prstGeom prst="rect">
            <a:avLst/>
          </a:prstGeom>
          <a:solidFill>
            <a:schemeClr val="bg1"/>
          </a:solidFill>
          <a:ln>
            <a:noFill/>
          </a:ln>
        </p:spPr>
        <p:txBody>
          <a:bodyPr wrap="square" rtlCol="0">
            <a:spAutoFit/>
          </a:bodyPr>
          <a:lstStyle/>
          <a:p>
            <a:pPr marL="457200" indent="-457200">
              <a:buFont typeface="+mj-lt"/>
              <a:buAutoNum type="arabicPeriod"/>
            </a:pPr>
            <a:r>
              <a:rPr lang="en-US" sz="3200" dirty="0" smtClean="0"/>
              <a:t>How is </a:t>
            </a:r>
            <a:r>
              <a:rPr lang="en-US" sz="3200" dirty="0"/>
              <a:t>your school or organization </a:t>
            </a:r>
            <a:r>
              <a:rPr lang="en-US" sz="3200" b="1" dirty="0" smtClean="0">
                <a:solidFill>
                  <a:srgbClr val="3188D1"/>
                </a:solidFill>
              </a:rPr>
              <a:t>responding </a:t>
            </a:r>
            <a:r>
              <a:rPr lang="en-US" sz="3200" b="1" dirty="0">
                <a:solidFill>
                  <a:srgbClr val="3188D1"/>
                </a:solidFill>
              </a:rPr>
              <a:t>to </a:t>
            </a:r>
            <a:r>
              <a:rPr lang="en-US" sz="3200" b="1" dirty="0" smtClean="0">
                <a:solidFill>
                  <a:srgbClr val="3188D1"/>
                </a:solidFill>
              </a:rPr>
              <a:t>growing </a:t>
            </a:r>
            <a:r>
              <a:rPr lang="en-US" sz="3200" b="1" dirty="0">
                <a:solidFill>
                  <a:srgbClr val="3188D1"/>
                </a:solidFill>
              </a:rPr>
              <a:t>poverty </a:t>
            </a:r>
            <a:r>
              <a:rPr lang="en-US" sz="3200" dirty="0"/>
              <a:t>in </a:t>
            </a:r>
            <a:r>
              <a:rPr lang="en-US" sz="3200" dirty="0" smtClean="0"/>
              <a:t>your communities? </a:t>
            </a:r>
          </a:p>
          <a:p>
            <a:pPr marL="457200" indent="-457200">
              <a:buFont typeface="+mj-lt"/>
              <a:buAutoNum type="arabicPeriod"/>
            </a:pPr>
            <a:endParaRPr lang="en-US" sz="3200" dirty="0" smtClean="0"/>
          </a:p>
          <a:p>
            <a:pPr marL="457200" indent="-457200">
              <a:buFont typeface="+mj-lt"/>
              <a:buAutoNum type="arabicPeriod"/>
            </a:pPr>
            <a:endParaRPr lang="en-US" sz="3200" dirty="0"/>
          </a:p>
          <a:p>
            <a:pPr marL="457200" indent="-457200">
              <a:buFont typeface="+mj-lt"/>
              <a:buAutoNum type="arabicPeriod"/>
            </a:pPr>
            <a:r>
              <a:rPr lang="en-US" sz="3200" dirty="0" smtClean="0"/>
              <a:t>How is </a:t>
            </a:r>
            <a:r>
              <a:rPr lang="en-US" sz="3200" b="1" dirty="0">
                <a:solidFill>
                  <a:srgbClr val="3188D1"/>
                </a:solidFill>
              </a:rPr>
              <a:t>data</a:t>
            </a:r>
            <a:r>
              <a:rPr lang="en-US" sz="3200" dirty="0" smtClean="0"/>
              <a:t> used to guide these efforts?</a:t>
            </a:r>
            <a:endParaRPr lang="en-US" sz="3200" dirty="0"/>
          </a:p>
          <a:p>
            <a:pPr marL="457200" indent="-457200">
              <a:buFont typeface="+mj-lt"/>
              <a:buAutoNum type="arabicPeriod"/>
            </a:pPr>
            <a:endParaRPr lang="en-US" sz="3200" dirty="0"/>
          </a:p>
        </p:txBody>
      </p:sp>
    </p:spTree>
    <p:extLst>
      <p:ext uri="{BB962C8B-B14F-4D97-AF65-F5344CB8AC3E}">
        <p14:creationId xmlns:p14="http://schemas.microsoft.com/office/powerpoint/2010/main" val="2964218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06" y="1168880"/>
            <a:ext cx="4109506" cy="5318183"/>
          </a:xfrm>
          <a:prstGeom prst="rect">
            <a:avLst/>
          </a:prstGeom>
        </p:spPr>
      </p:pic>
      <p:pic>
        <p:nvPicPr>
          <p:cNvPr id="6" name="Picture 5"/>
          <p:cNvPicPr>
            <a:picLocks noChangeAspect="1"/>
          </p:cNvPicPr>
          <p:nvPr/>
        </p:nvPicPr>
        <p:blipFill>
          <a:blip r:embed="rId3"/>
          <a:stretch>
            <a:fillRect/>
          </a:stretch>
        </p:blipFill>
        <p:spPr>
          <a:xfrm>
            <a:off x="4675021" y="1168879"/>
            <a:ext cx="4143327" cy="5318183"/>
          </a:xfrm>
          <a:prstGeom prst="rect">
            <a:avLst/>
          </a:prstGeom>
        </p:spPr>
      </p:pic>
      <p:sp>
        <p:nvSpPr>
          <p:cNvPr id="7" name="TextBox 6"/>
          <p:cNvSpPr txBox="1"/>
          <p:nvPr/>
        </p:nvSpPr>
        <p:spPr>
          <a:xfrm>
            <a:off x="-85060" y="0"/>
            <a:ext cx="9144000" cy="830997"/>
          </a:xfrm>
          <a:prstGeom prst="rect">
            <a:avLst/>
          </a:prstGeom>
          <a:noFill/>
        </p:spPr>
        <p:txBody>
          <a:bodyPr wrap="square" rtlCol="0">
            <a:spAutoFit/>
          </a:bodyPr>
          <a:lstStyle/>
          <a:p>
            <a:pPr algn="ctr"/>
            <a:r>
              <a:rPr lang="en-US" sz="4800" dirty="0">
                <a:solidFill>
                  <a:srgbClr val="004A84"/>
                </a:solidFill>
              </a:rPr>
              <a:t>What do we do with all the </a:t>
            </a:r>
            <a:r>
              <a:rPr lang="en-US" sz="4800" dirty="0">
                <a:solidFill>
                  <a:srgbClr val="DEB408"/>
                </a:solidFill>
              </a:rPr>
              <a:t>data?</a:t>
            </a:r>
            <a:endParaRPr lang="en-US" sz="4400" dirty="0" smtClean="0">
              <a:solidFill>
                <a:srgbClr val="DEB408"/>
              </a:solidFill>
              <a:latin typeface="Segoe UI Semibold" panose="020B0702040204020203" pitchFamily="34" charset="0"/>
              <a:cs typeface="Segoe UI Semibold" panose="020B0702040204020203" pitchFamily="34" charset="0"/>
            </a:endParaRPr>
          </a:p>
        </p:txBody>
      </p:sp>
      <p:cxnSp>
        <p:nvCxnSpPr>
          <p:cNvPr id="8" name="Straight Connector 7"/>
          <p:cNvCxnSpPr/>
          <p:nvPr/>
        </p:nvCxnSpPr>
        <p:spPr>
          <a:xfrm flipV="1">
            <a:off x="1010507" y="804399"/>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4268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Century Gothic" pitchFamily="34" charset="0"/>
              </a:rPr>
              <a:t>Dashboard Elements</a:t>
            </a:r>
            <a:endParaRPr lang="en-US" b="1" dirty="0">
              <a:solidFill>
                <a:schemeClr val="bg1"/>
              </a:solidFill>
              <a:latin typeface="Century Gothic"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2" y="0"/>
            <a:ext cx="9131318" cy="6858000"/>
          </a:xfrm>
          <a:prstGeom prst="rect">
            <a:avLst/>
          </a:prstGeom>
        </p:spPr>
      </p:pic>
      <p:sp>
        <p:nvSpPr>
          <p:cNvPr id="6" name="Title 1"/>
          <p:cNvSpPr txBox="1">
            <a:spLocks/>
          </p:cNvSpPr>
          <p:nvPr/>
        </p:nvSpPr>
        <p:spPr>
          <a:xfrm>
            <a:off x="457200" y="19050"/>
            <a:ext cx="8229600" cy="8953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solidFill>
                  <a:schemeClr val="bg1"/>
                </a:solidFill>
                <a:latin typeface="Gill Sans MT" panose="020B0502020104020203" pitchFamily="34" charset="0"/>
              </a:rPr>
              <a:t>School and District Profiles</a:t>
            </a:r>
            <a:endParaRPr lang="en-US"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2312802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flip="none" rotWithShape="1">
            <a:gsLst>
              <a:gs pos="0">
                <a:srgbClr val="2B6B99">
                  <a:shade val="30000"/>
                  <a:satMod val="115000"/>
                </a:srgbClr>
              </a:gs>
              <a:gs pos="68000">
                <a:srgbClr val="2B6B99">
                  <a:shade val="67500"/>
                  <a:satMod val="115000"/>
                </a:srgb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5025"/>
            <a:ext cx="8229600" cy="1143000"/>
          </a:xfrm>
        </p:spPr>
        <p:txBody>
          <a:bodyPr/>
          <a:lstStyle/>
          <a:p>
            <a:r>
              <a:rPr lang="en-US" dirty="0" smtClean="0">
                <a:solidFill>
                  <a:schemeClr val="bg1"/>
                </a:solidFill>
                <a:latin typeface="Century Gothic" pitchFamily="34" charset="0"/>
              </a:rPr>
              <a:t>Student Data Symposium</a:t>
            </a:r>
            <a:endParaRPr lang="en-US" dirty="0">
              <a:solidFill>
                <a:schemeClr val="bg1"/>
              </a:solidFill>
              <a:latin typeface="Century Gothic" pitchFamily="34" charset="0"/>
            </a:endParaRPr>
          </a:p>
        </p:txBody>
      </p:sp>
      <p:sp>
        <p:nvSpPr>
          <p:cNvPr id="6" name="Title 1"/>
          <p:cNvSpPr txBox="1">
            <a:spLocks/>
          </p:cNvSpPr>
          <p:nvPr/>
        </p:nvSpPr>
        <p:spPr>
          <a:xfrm>
            <a:off x="457200" y="19050"/>
            <a:ext cx="8229600" cy="8953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latin typeface="Gill Sans MT" panose="020B0502020104020203" pitchFamily="34" charset="0"/>
            </a:endParaRPr>
          </a:p>
        </p:txBody>
      </p:sp>
      <p:pic>
        <p:nvPicPr>
          <p:cNvPr id="3" name="Picture 2"/>
          <p:cNvPicPr>
            <a:picLocks noChangeAspect="1"/>
          </p:cNvPicPr>
          <p:nvPr/>
        </p:nvPicPr>
        <p:blipFill>
          <a:blip r:embed="rId3"/>
          <a:stretch>
            <a:fillRect/>
          </a:stretch>
        </p:blipFill>
        <p:spPr>
          <a:xfrm>
            <a:off x="4633303" y="3286186"/>
            <a:ext cx="3301507" cy="3516822"/>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rot="972315">
            <a:off x="6700702" y="1572280"/>
            <a:ext cx="2008267" cy="1900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5"/>
          <a:stretch>
            <a:fillRect/>
          </a:stretch>
        </p:blipFill>
        <p:spPr>
          <a:xfrm>
            <a:off x="2627616" y="1246572"/>
            <a:ext cx="4076698" cy="1863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6"/>
          <a:stretch>
            <a:fillRect/>
          </a:stretch>
        </p:blipFill>
        <p:spPr>
          <a:xfrm rot="21145666">
            <a:off x="1172465" y="4097244"/>
            <a:ext cx="3271021" cy="2166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7"/>
          <a:stretch>
            <a:fillRect/>
          </a:stretch>
        </p:blipFill>
        <p:spPr>
          <a:xfrm rot="20675270">
            <a:off x="403120" y="1653372"/>
            <a:ext cx="2514409" cy="2233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8311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0"/>
            <a:ext cx="9144000" cy="6858000"/>
          </a:xfrm>
          <a:prstGeom prst="rect">
            <a:avLst/>
          </a:prstGeom>
          <a:gradFill flip="none" rotWithShape="1">
            <a:gsLst>
              <a:gs pos="0">
                <a:srgbClr val="2B6B99">
                  <a:shade val="30000"/>
                  <a:satMod val="115000"/>
                </a:srgbClr>
              </a:gs>
              <a:gs pos="68000">
                <a:srgbClr val="2B6B99">
                  <a:shade val="67500"/>
                  <a:satMod val="115000"/>
                </a:srgb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5025"/>
            <a:ext cx="8229600" cy="1143000"/>
          </a:xfrm>
        </p:spPr>
        <p:txBody>
          <a:bodyPr/>
          <a:lstStyle/>
          <a:p>
            <a:r>
              <a:rPr lang="en-US" b="1" dirty="0" smtClean="0">
                <a:solidFill>
                  <a:schemeClr val="bg1"/>
                </a:solidFill>
                <a:latin typeface="Century Gothic" pitchFamily="34" charset="0"/>
              </a:rPr>
              <a:t>Climate Surveys</a:t>
            </a:r>
            <a:endParaRPr lang="en-US" b="1" dirty="0">
              <a:solidFill>
                <a:schemeClr val="bg1"/>
              </a:solidFill>
              <a:latin typeface="Century Gothic" pitchFamily="34" charset="0"/>
            </a:endParaRPr>
          </a:p>
        </p:txBody>
      </p:sp>
      <p:sp>
        <p:nvSpPr>
          <p:cNvPr id="6" name="Title 1"/>
          <p:cNvSpPr txBox="1">
            <a:spLocks/>
          </p:cNvSpPr>
          <p:nvPr/>
        </p:nvSpPr>
        <p:spPr>
          <a:xfrm>
            <a:off x="457200" y="19050"/>
            <a:ext cx="8229600" cy="8953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b="1" dirty="0">
              <a:solidFill>
                <a:schemeClr val="bg1"/>
              </a:solidFill>
              <a:latin typeface="Gill Sans MT" panose="020B0502020104020203" pitchFamily="34" charset="0"/>
            </a:endParaRPr>
          </a:p>
        </p:txBody>
      </p:sp>
      <p:pic>
        <p:nvPicPr>
          <p:cNvPr id="7" name="Picture 6"/>
          <p:cNvPicPr>
            <a:picLocks noChangeAspect="1"/>
          </p:cNvPicPr>
          <p:nvPr/>
        </p:nvPicPr>
        <p:blipFill>
          <a:blip r:embed="rId3"/>
          <a:stretch>
            <a:fillRect/>
          </a:stretch>
        </p:blipFill>
        <p:spPr>
          <a:xfrm>
            <a:off x="3149191" y="949641"/>
            <a:ext cx="2845618" cy="3488176"/>
          </a:xfrm>
          <a:prstGeom prst="rect">
            <a:avLst/>
          </a:prstGeom>
        </p:spPr>
      </p:pic>
      <p:pic>
        <p:nvPicPr>
          <p:cNvPr id="8" name="Picture 7"/>
          <p:cNvPicPr>
            <a:picLocks noChangeAspect="1"/>
          </p:cNvPicPr>
          <p:nvPr/>
        </p:nvPicPr>
        <p:blipFill>
          <a:blip r:embed="rId4"/>
          <a:stretch>
            <a:fillRect/>
          </a:stretch>
        </p:blipFill>
        <p:spPr>
          <a:xfrm rot="1047455">
            <a:off x="5499331" y="1424989"/>
            <a:ext cx="2911308" cy="3491136"/>
          </a:xfrm>
          <a:prstGeom prst="rect">
            <a:avLst/>
          </a:prstGeom>
        </p:spPr>
      </p:pic>
      <p:sp>
        <p:nvSpPr>
          <p:cNvPr id="15" name="Rounded Rectangle 14"/>
          <p:cNvSpPr/>
          <p:nvPr/>
        </p:nvSpPr>
        <p:spPr>
          <a:xfrm>
            <a:off x="133351" y="5249661"/>
            <a:ext cx="8901218" cy="1295206"/>
          </a:xfrm>
          <a:prstGeom prst="roundRect">
            <a:avLst>
              <a:gd name="adj" fmla="val 6903"/>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pic>
        <p:nvPicPr>
          <p:cNvPr id="4" name="Picture 3"/>
          <p:cNvPicPr>
            <a:picLocks noChangeAspect="1"/>
          </p:cNvPicPr>
          <p:nvPr/>
        </p:nvPicPr>
        <p:blipFill>
          <a:blip r:embed="rId5"/>
          <a:stretch>
            <a:fillRect/>
          </a:stretch>
        </p:blipFill>
        <p:spPr>
          <a:xfrm rot="20476987">
            <a:off x="831747" y="1385817"/>
            <a:ext cx="2862297" cy="3488176"/>
          </a:xfrm>
          <a:prstGeom prst="rect">
            <a:avLst/>
          </a:prstGeom>
        </p:spPr>
      </p:pic>
      <p:sp>
        <p:nvSpPr>
          <p:cNvPr id="3" name="Rectangle 2"/>
          <p:cNvSpPr/>
          <p:nvPr/>
        </p:nvSpPr>
        <p:spPr>
          <a:xfrm>
            <a:off x="167307" y="5525064"/>
            <a:ext cx="8699954" cy="707886"/>
          </a:xfrm>
          <a:prstGeom prst="rect">
            <a:avLst/>
          </a:prstGeom>
        </p:spPr>
        <p:txBody>
          <a:bodyPr wrap="square">
            <a:spAutoFit/>
          </a:bodyPr>
          <a:lstStyle/>
          <a:p>
            <a:pPr algn="ctr"/>
            <a:r>
              <a:rPr lang="en-US" sz="4000" b="1" u="sng" dirty="0">
                <a:solidFill>
                  <a:srgbClr val="DEB408"/>
                </a:solidFill>
              </a:rPr>
              <a:t>http://washoeschools.net/domain/231</a:t>
            </a:r>
          </a:p>
        </p:txBody>
      </p:sp>
    </p:spTree>
    <p:extLst>
      <p:ext uri="{BB962C8B-B14F-4D97-AF65-F5344CB8AC3E}">
        <p14:creationId xmlns:p14="http://schemas.microsoft.com/office/powerpoint/2010/main" val="2745502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96489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36057" y="1184012"/>
            <a:ext cx="8198034" cy="3970318"/>
          </a:xfrm>
          <a:prstGeom prst="rect">
            <a:avLst/>
          </a:prstGeom>
          <a:solidFill>
            <a:schemeClr val="bg1"/>
          </a:solidFill>
          <a:ln>
            <a:noFill/>
          </a:ln>
        </p:spPr>
        <p:txBody>
          <a:bodyPr wrap="square" rtlCol="0">
            <a:spAutoFit/>
          </a:bodyPr>
          <a:lstStyle/>
          <a:p>
            <a:r>
              <a:rPr lang="en-US" sz="2800" b="1" dirty="0" smtClean="0">
                <a:solidFill>
                  <a:schemeClr val="tx1">
                    <a:lumMod val="75000"/>
                    <a:lumOff val="25000"/>
                  </a:schemeClr>
                </a:solidFill>
                <a:latin typeface="Segoe UI" panose="020B0502040204020203" pitchFamily="34" charset="0"/>
                <a:cs typeface="Segoe UI" panose="020B0502040204020203" pitchFamily="34" charset="0"/>
              </a:rPr>
              <a:t>Discuss:</a:t>
            </a:r>
          </a:p>
          <a:p>
            <a:endParaRPr lang="en-US" sz="2800" b="1" dirty="0" smtClean="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buFontTx/>
              <a:buChar char="-"/>
            </a:pPr>
            <a:r>
              <a:rPr lang="en-US" sz="2800" dirty="0" smtClean="0">
                <a:solidFill>
                  <a:schemeClr val="tx1">
                    <a:lumMod val="75000"/>
                    <a:lumOff val="25000"/>
                  </a:schemeClr>
                </a:solidFill>
                <a:latin typeface="Segoe UI" panose="020B0502040204020203" pitchFamily="34" charset="0"/>
                <a:cs typeface="Segoe UI" panose="020B0502040204020203" pitchFamily="34" charset="0"/>
              </a:rPr>
              <a:t>How would you use a system like BIG in your organization?</a:t>
            </a:r>
          </a:p>
          <a:p>
            <a:endParaRPr lang="en-US" sz="2800" dirty="0" smtClean="0">
              <a:solidFill>
                <a:schemeClr val="tx1">
                  <a:lumMod val="75000"/>
                  <a:lumOff val="25000"/>
                </a:schemeClr>
              </a:solidFill>
              <a:latin typeface="Segoe UI" panose="020B0502040204020203" pitchFamily="34" charset="0"/>
              <a:cs typeface="Segoe UI" panose="020B0502040204020203" pitchFamily="34" charset="0"/>
            </a:endParaRPr>
          </a:p>
          <a:p>
            <a:endParaRPr lang="en-US" sz="2800" dirty="0">
              <a:solidFill>
                <a:schemeClr val="tx1">
                  <a:lumMod val="75000"/>
                  <a:lumOff val="25000"/>
                </a:schemeClr>
              </a:solidFill>
              <a:latin typeface="Segoe UI" panose="020B0502040204020203" pitchFamily="34" charset="0"/>
              <a:cs typeface="Segoe UI" panose="020B0502040204020203" pitchFamily="34" charset="0"/>
            </a:endParaRPr>
          </a:p>
          <a:p>
            <a:pPr marL="285750" indent="-285750">
              <a:buFontTx/>
              <a:buChar char="-"/>
            </a:pPr>
            <a:r>
              <a:rPr lang="en-US" sz="2800" dirty="0" smtClean="0">
                <a:solidFill>
                  <a:schemeClr val="tx1">
                    <a:lumMod val="75000"/>
                    <a:lumOff val="25000"/>
                  </a:schemeClr>
                </a:solidFill>
                <a:latin typeface="Segoe UI" panose="020B0502040204020203" pitchFamily="34" charset="0"/>
                <a:cs typeface="Segoe UI" panose="020B0502040204020203" pitchFamily="34" charset="0"/>
              </a:rPr>
              <a:t>Think about the strategies your organization is doing right now. Would your approach be different with a system like BIG?</a:t>
            </a:r>
          </a:p>
        </p:txBody>
      </p:sp>
      <p:sp>
        <p:nvSpPr>
          <p:cNvPr id="4" name="Title 1"/>
          <p:cNvSpPr txBox="1">
            <a:spLocks/>
          </p:cNvSpPr>
          <p:nvPr/>
        </p:nvSpPr>
        <p:spPr bwMode="auto">
          <a:xfrm>
            <a:off x="130281" y="139241"/>
            <a:ext cx="8859715" cy="74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l"/>
            <a:r>
              <a:rPr lang="en-US" sz="4800" dirty="0">
                <a:solidFill>
                  <a:srgbClr val="004A84"/>
                </a:solidFill>
                <a:latin typeface="Segoe UI Light" panose="020B0502040204020203" pitchFamily="34" charset="0"/>
              </a:rPr>
              <a:t>What are your </a:t>
            </a:r>
            <a:r>
              <a:rPr lang="en-US" sz="4800" dirty="0" smtClean="0">
                <a:solidFill>
                  <a:srgbClr val="DEB408"/>
                </a:solidFill>
                <a:latin typeface="Segoe UI Light" panose="020B0502040204020203" pitchFamily="34" charset="0"/>
              </a:rPr>
              <a:t>thoughts again?</a:t>
            </a:r>
            <a:endParaRPr lang="en-US" sz="4800" dirty="0">
              <a:solidFill>
                <a:srgbClr val="DEB408"/>
              </a:solidFill>
              <a:latin typeface="Segoe UI Light" panose="020B0502040204020203" pitchFamily="34" charset="0"/>
            </a:endParaRPr>
          </a:p>
        </p:txBody>
      </p:sp>
    </p:spTree>
    <p:extLst>
      <p:ext uri="{BB962C8B-B14F-4D97-AF65-F5344CB8AC3E}">
        <p14:creationId xmlns:p14="http://schemas.microsoft.com/office/powerpoint/2010/main" val="2592050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a:off x="81814" y="1061189"/>
            <a:ext cx="4047424" cy="3800836"/>
          </a:xfrm>
          <a:prstGeom prst="rect">
            <a:avLst/>
          </a:prstGeom>
        </p:spPr>
      </p:pic>
      <p:sp>
        <p:nvSpPr>
          <p:cNvPr id="8" name="Content Placeholder 7"/>
          <p:cNvSpPr>
            <a:spLocks noGrp="1"/>
          </p:cNvSpPr>
          <p:nvPr>
            <p:ph sz="half" idx="2"/>
          </p:nvPr>
        </p:nvSpPr>
        <p:spPr>
          <a:xfrm>
            <a:off x="4215063" y="1061190"/>
            <a:ext cx="4784557" cy="4525963"/>
          </a:xfrm>
        </p:spPr>
        <p:txBody>
          <a:bodyPr/>
          <a:lstStyle/>
          <a:p>
            <a:pPr marL="0" indent="0">
              <a:buNone/>
            </a:pPr>
            <a:r>
              <a:rPr lang="en-US" sz="4000" dirty="0" smtClean="0">
                <a:solidFill>
                  <a:srgbClr val="004A84"/>
                </a:solidFill>
              </a:rPr>
              <a:t>Katie Morales</a:t>
            </a:r>
          </a:p>
          <a:p>
            <a:pPr marL="0" indent="0">
              <a:buNone/>
            </a:pPr>
            <a:r>
              <a:rPr lang="en-US" dirty="0" smtClean="0">
                <a:solidFill>
                  <a:srgbClr val="DEB408"/>
                </a:solidFill>
                <a:hlinkClick r:id="rId3"/>
              </a:rPr>
              <a:t>kmorales@washoeschools.net</a:t>
            </a:r>
            <a:endParaRPr lang="en-US" dirty="0">
              <a:solidFill>
                <a:srgbClr val="DEB408"/>
              </a:solidFill>
            </a:endParaRPr>
          </a:p>
          <a:p>
            <a:pPr marL="0" indent="0">
              <a:buNone/>
            </a:pPr>
            <a:endParaRPr lang="en-US" dirty="0" smtClean="0">
              <a:solidFill>
                <a:srgbClr val="DEB408"/>
              </a:solidFill>
            </a:endParaRPr>
          </a:p>
          <a:p>
            <a:pPr marL="0" indent="0">
              <a:buNone/>
            </a:pPr>
            <a:endParaRPr lang="en-US" dirty="0">
              <a:solidFill>
                <a:srgbClr val="DEB408"/>
              </a:solidFill>
            </a:endParaRPr>
          </a:p>
          <a:p>
            <a:pPr marL="0" indent="0">
              <a:buNone/>
            </a:pPr>
            <a:r>
              <a:rPr lang="en-US" sz="4000" dirty="0" smtClean="0">
                <a:solidFill>
                  <a:srgbClr val="DEB408"/>
                </a:solidFill>
              </a:rPr>
              <a:t>Kyle Kemp</a:t>
            </a:r>
            <a:endParaRPr lang="en-US" sz="4000" dirty="0">
              <a:solidFill>
                <a:srgbClr val="DEB408"/>
              </a:solidFill>
            </a:endParaRPr>
          </a:p>
          <a:p>
            <a:pPr marL="0" indent="0">
              <a:buNone/>
            </a:pPr>
            <a:r>
              <a:rPr lang="en-US" dirty="0" smtClean="0">
                <a:solidFill>
                  <a:srgbClr val="DEB408"/>
                </a:solidFill>
                <a:hlinkClick r:id="rId4"/>
              </a:rPr>
              <a:t>kkemp@washoeschools.net</a:t>
            </a:r>
            <a:endParaRPr lang="en-US" dirty="0" smtClean="0">
              <a:solidFill>
                <a:srgbClr val="DEB408"/>
              </a:solidFill>
            </a:endParaRPr>
          </a:p>
          <a:p>
            <a:pPr marL="0" indent="0">
              <a:buNone/>
            </a:pPr>
            <a:endParaRPr lang="en-US" dirty="0">
              <a:solidFill>
                <a:srgbClr val="DEB408"/>
              </a:solidFill>
            </a:endParaRPr>
          </a:p>
          <a:p>
            <a:pPr marL="0" indent="0">
              <a:buNone/>
            </a:pPr>
            <a:endParaRPr lang="en-US" dirty="0">
              <a:solidFill>
                <a:srgbClr val="DEB408"/>
              </a:solidFill>
            </a:endParaRPr>
          </a:p>
        </p:txBody>
      </p:sp>
      <p:sp>
        <p:nvSpPr>
          <p:cNvPr id="4" name="TextBox 3"/>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Partners in </a:t>
            </a:r>
            <a:r>
              <a:rPr lang="en-US" sz="3000" dirty="0" smtClean="0">
                <a:solidFill>
                  <a:srgbClr val="DEB408"/>
                </a:solidFill>
                <a:latin typeface="Segoe UI Semibold" panose="020B0702040204020203" pitchFamily="34" charset="0"/>
                <a:cs typeface="Segoe UI Semibold" panose="020B0702040204020203" pitchFamily="34" charset="0"/>
              </a:rPr>
              <a:t>Interruption</a:t>
            </a:r>
          </a:p>
        </p:txBody>
      </p:sp>
      <p:cxnSp>
        <p:nvCxnSpPr>
          <p:cNvPr id="5" name="Straight Connector 4"/>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813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4495800" y="4178300"/>
            <a:ext cx="934027" cy="1118415"/>
          </a:xfrm>
          <a:prstGeom prst="rect">
            <a:avLst/>
          </a:prstGeom>
          <a:solidFill>
            <a:schemeClr val="bg1"/>
          </a:solidFill>
          <a:ln>
            <a:solidFill>
              <a:srgbClr val="004A8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334649" y="1784237"/>
            <a:ext cx="3839287" cy="2160634"/>
          </a:xfrm>
          <a:prstGeom prst="rect">
            <a:avLst/>
          </a:prstGeom>
        </p:spPr>
      </p:pic>
      <p:sp>
        <p:nvSpPr>
          <p:cNvPr id="6" name="Title 1"/>
          <p:cNvSpPr txBox="1">
            <a:spLocks/>
          </p:cNvSpPr>
          <p:nvPr/>
        </p:nvSpPr>
        <p:spPr bwMode="auto">
          <a:xfrm>
            <a:off x="354279" y="134168"/>
            <a:ext cx="8497063" cy="81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3600" dirty="0">
                <a:solidFill>
                  <a:srgbClr val="004A84"/>
                </a:solidFill>
                <a:latin typeface="Gill Sans"/>
              </a:rPr>
              <a:t>A Picture of Homelessness in </a:t>
            </a:r>
            <a:r>
              <a:rPr lang="en-US" sz="3600" b="1" dirty="0" smtClean="0">
                <a:solidFill>
                  <a:srgbClr val="DEB408"/>
                </a:solidFill>
                <a:latin typeface="Gill Sans"/>
              </a:rPr>
              <a:t>Nevada</a:t>
            </a:r>
            <a:endParaRPr lang="en-US" sz="3600" b="1" dirty="0">
              <a:ln w="0"/>
              <a:solidFill>
                <a:srgbClr val="DEB408"/>
              </a:solidFill>
              <a:latin typeface="Gill Sans"/>
            </a:endParaRPr>
          </a:p>
        </p:txBody>
      </p:sp>
      <p:sp>
        <p:nvSpPr>
          <p:cNvPr id="11" name="Title 1"/>
          <p:cNvSpPr txBox="1">
            <a:spLocks/>
          </p:cNvSpPr>
          <p:nvPr/>
        </p:nvSpPr>
        <p:spPr bwMode="auto">
          <a:xfrm>
            <a:off x="1401187" y="944904"/>
            <a:ext cx="3356812" cy="1308194"/>
          </a:xfrm>
          <a:prstGeom prst="ellipse">
            <a:avLst/>
          </a:prstGeom>
          <a:solidFill>
            <a:schemeClr val="bg1"/>
          </a:solidFill>
          <a:ln>
            <a:noFill/>
          </a:ln>
          <a:effectLst>
            <a:softEdge rad="127000"/>
          </a:effectLs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2400" b="1" dirty="0" smtClean="0">
                <a:solidFill>
                  <a:schemeClr val="accent1">
                    <a:lumMod val="75000"/>
                  </a:schemeClr>
                </a:solidFill>
                <a:latin typeface="Gill Sans"/>
              </a:rPr>
              <a:t>In overall homelessness in the nation</a:t>
            </a:r>
            <a:endParaRPr lang="en-US" sz="2400" b="1" dirty="0">
              <a:ln w="0"/>
              <a:solidFill>
                <a:schemeClr val="accent1">
                  <a:lumMod val="75000"/>
                </a:schemeClr>
              </a:solidFill>
              <a:latin typeface="Gill Sans"/>
            </a:endParaRPr>
          </a:p>
        </p:txBody>
      </p:sp>
      <p:sp>
        <p:nvSpPr>
          <p:cNvPr id="10" name="Title 1"/>
          <p:cNvSpPr txBox="1">
            <a:spLocks/>
          </p:cNvSpPr>
          <p:nvPr/>
        </p:nvSpPr>
        <p:spPr bwMode="auto">
          <a:xfrm>
            <a:off x="167722" y="729187"/>
            <a:ext cx="1888333" cy="116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b="1" dirty="0" smtClean="0">
                <a:ln w="12700" cmpd="sng">
                  <a:noFill/>
                  <a:prstDash val="solid"/>
                </a:ln>
                <a:solidFill>
                  <a:srgbClr val="DEB408"/>
                </a:solidFill>
                <a:latin typeface="Gill Sans"/>
              </a:rPr>
              <a:t>44th</a:t>
            </a:r>
            <a:endParaRPr lang="en-US" b="1" dirty="0">
              <a:ln w="12700" cmpd="sng">
                <a:noFill/>
                <a:prstDash val="solid"/>
              </a:ln>
              <a:solidFill>
                <a:srgbClr val="DEB408"/>
              </a:solidFill>
              <a:latin typeface="Gill Sans"/>
            </a:endParaRPr>
          </a:p>
        </p:txBody>
      </p:sp>
      <p:sp>
        <p:nvSpPr>
          <p:cNvPr id="12" name="Title 1"/>
          <p:cNvSpPr txBox="1">
            <a:spLocks/>
          </p:cNvSpPr>
          <p:nvPr/>
        </p:nvSpPr>
        <p:spPr bwMode="auto">
          <a:xfrm>
            <a:off x="6127638" y="1124313"/>
            <a:ext cx="1700167" cy="810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b="1" dirty="0" smtClean="0">
                <a:solidFill>
                  <a:srgbClr val="DEB408"/>
                </a:solidFill>
                <a:latin typeface="Gill Sans"/>
              </a:rPr>
              <a:t>36th</a:t>
            </a:r>
            <a:endParaRPr lang="en-US" b="1" dirty="0">
              <a:ln w="0"/>
              <a:solidFill>
                <a:srgbClr val="DEB408"/>
              </a:solidFill>
              <a:latin typeface="Gill Sans"/>
            </a:endParaRPr>
          </a:p>
        </p:txBody>
      </p:sp>
      <p:sp>
        <p:nvSpPr>
          <p:cNvPr id="14" name="Pentagon 13"/>
          <p:cNvSpPr/>
          <p:nvPr/>
        </p:nvSpPr>
        <p:spPr>
          <a:xfrm>
            <a:off x="5429827" y="4271692"/>
            <a:ext cx="3380873" cy="1025023"/>
          </a:xfrm>
          <a:prstGeom prst="homePlate">
            <a:avLst>
              <a:gd name="adj" fmla="val 16098"/>
            </a:avLst>
          </a:prstGeom>
          <a:ln>
            <a:solidFill>
              <a:srgbClr val="004A84"/>
            </a:solidFill>
          </a:ln>
        </p:spPr>
        <p:style>
          <a:lnRef idx="2">
            <a:schemeClr val="accent1"/>
          </a:lnRef>
          <a:fillRef idx="1">
            <a:schemeClr val="lt1"/>
          </a:fillRef>
          <a:effectRef idx="0">
            <a:schemeClr val="accent1"/>
          </a:effectRef>
          <a:fontRef idx="minor">
            <a:schemeClr val="dk1"/>
          </a:fontRef>
        </p:style>
        <p:txBody>
          <a:bodyPr rtlCol="0" anchor="ctr"/>
          <a:lstStyle/>
          <a:p>
            <a:pPr>
              <a:defRPr/>
            </a:pPr>
            <a:r>
              <a:rPr lang="en-US" sz="2000" dirty="0" smtClean="0">
                <a:solidFill>
                  <a:schemeClr val="accent1">
                    <a:lumMod val="75000"/>
                  </a:schemeClr>
                </a:solidFill>
                <a:latin typeface="Gill Sans"/>
              </a:rPr>
              <a:t>There are currently </a:t>
            </a:r>
            <a:r>
              <a:rPr lang="en-US" sz="2000" b="1" dirty="0" smtClean="0">
                <a:solidFill>
                  <a:schemeClr val="accent1">
                    <a:lumMod val="75000"/>
                  </a:schemeClr>
                </a:solidFill>
                <a:latin typeface="Gill Sans"/>
              </a:rPr>
              <a:t>23,790 </a:t>
            </a:r>
            <a:r>
              <a:rPr lang="en-US" sz="2000" dirty="0" smtClean="0">
                <a:solidFill>
                  <a:schemeClr val="accent1">
                    <a:lumMod val="75000"/>
                  </a:schemeClr>
                </a:solidFill>
                <a:latin typeface="Gill Sans"/>
              </a:rPr>
              <a:t>children experiencing homelessness in Nevada</a:t>
            </a:r>
            <a:endParaRPr lang="en-US" sz="2000" dirty="0">
              <a:solidFill>
                <a:schemeClr val="accent1">
                  <a:lumMod val="75000"/>
                </a:schemeClr>
              </a:solidFill>
              <a:latin typeface="Gill Sans"/>
            </a:endParaRPr>
          </a:p>
        </p:txBody>
      </p:sp>
      <p:sp>
        <p:nvSpPr>
          <p:cNvPr id="15" name="Title 1"/>
          <p:cNvSpPr txBox="1">
            <a:spLocks/>
          </p:cNvSpPr>
          <p:nvPr/>
        </p:nvSpPr>
        <p:spPr bwMode="auto">
          <a:xfrm>
            <a:off x="6293779" y="1711955"/>
            <a:ext cx="2557564" cy="1308194"/>
          </a:xfrm>
          <a:prstGeom prst="rect">
            <a:avLst/>
          </a:prstGeom>
          <a:solidFill>
            <a:schemeClr val="bg1"/>
          </a:solidFill>
          <a:ln>
            <a:noFill/>
          </a:ln>
          <a:effectLst>
            <a:softEdge rad="127000"/>
          </a:effectLs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l"/>
            <a:r>
              <a:rPr lang="en-US" sz="2400" b="1" dirty="0" smtClean="0">
                <a:solidFill>
                  <a:schemeClr val="accent1">
                    <a:lumMod val="75000"/>
                  </a:schemeClr>
                </a:solidFill>
                <a:latin typeface="Gill Sans"/>
              </a:rPr>
              <a:t>For childhood homelessness in the nation</a:t>
            </a:r>
            <a:endParaRPr lang="en-US" sz="2400" b="1" dirty="0">
              <a:ln w="0"/>
              <a:solidFill>
                <a:schemeClr val="accent1">
                  <a:lumMod val="75000"/>
                </a:schemeClr>
              </a:solidFill>
              <a:latin typeface="Gill Sans"/>
            </a:endParaRPr>
          </a:p>
        </p:txBody>
      </p:sp>
      <p:sp>
        <p:nvSpPr>
          <p:cNvPr id="16" name="Title 1"/>
          <p:cNvSpPr txBox="1">
            <a:spLocks/>
          </p:cNvSpPr>
          <p:nvPr/>
        </p:nvSpPr>
        <p:spPr bwMode="auto">
          <a:xfrm>
            <a:off x="4545041" y="1013093"/>
            <a:ext cx="1769572" cy="135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r"/>
            <a:r>
              <a:rPr lang="en-US" sz="3200" b="1" dirty="0" smtClean="0">
                <a:solidFill>
                  <a:srgbClr val="004A84"/>
                </a:solidFill>
                <a:latin typeface="Gill Sans"/>
              </a:rPr>
              <a:t>Nevada ranks</a:t>
            </a:r>
            <a:endParaRPr lang="en-US" sz="3200" b="1" dirty="0">
              <a:ln w="0"/>
              <a:solidFill>
                <a:srgbClr val="004A84"/>
              </a:solidFill>
              <a:latin typeface="Gill Sans"/>
            </a:endParaRPr>
          </a:p>
        </p:txBody>
      </p:sp>
      <p:sp>
        <p:nvSpPr>
          <p:cNvPr id="17" name="Rectangle 16"/>
          <p:cNvSpPr/>
          <p:nvPr/>
        </p:nvSpPr>
        <p:spPr>
          <a:xfrm>
            <a:off x="6316638" y="1288279"/>
            <a:ext cx="45719" cy="1515979"/>
          </a:xfrm>
          <a:prstGeom prst="rect">
            <a:avLst/>
          </a:prstGeom>
          <a:gradFill>
            <a:gsLst>
              <a:gs pos="0">
                <a:srgbClr val="DEB408"/>
              </a:gs>
              <a:gs pos="100000">
                <a:srgbClr val="004A84"/>
              </a:gs>
            </a:gsLst>
          </a:gra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Title 1"/>
          <p:cNvSpPr txBox="1">
            <a:spLocks/>
          </p:cNvSpPr>
          <p:nvPr/>
        </p:nvSpPr>
        <p:spPr bwMode="auto">
          <a:xfrm>
            <a:off x="1623685" y="3944871"/>
            <a:ext cx="2550251" cy="71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b="1" u="sng" dirty="0" smtClean="0">
                <a:solidFill>
                  <a:srgbClr val="DEB408"/>
                </a:solidFill>
                <a:latin typeface="Gill Sans"/>
              </a:rPr>
              <a:t>17,172</a:t>
            </a:r>
            <a:r>
              <a:rPr lang="en-US" b="1" dirty="0" smtClean="0">
                <a:solidFill>
                  <a:srgbClr val="8F0F99"/>
                </a:solidFill>
                <a:latin typeface="Gill Sans"/>
              </a:rPr>
              <a:t> </a:t>
            </a:r>
            <a:endParaRPr lang="en-US" b="1" dirty="0">
              <a:solidFill>
                <a:srgbClr val="8F0F99"/>
              </a:solidFill>
              <a:latin typeface="Gill Sans"/>
            </a:endParaRPr>
          </a:p>
        </p:txBody>
      </p:sp>
      <p:sp>
        <p:nvSpPr>
          <p:cNvPr id="19" name="Title 1"/>
          <p:cNvSpPr txBox="1">
            <a:spLocks/>
          </p:cNvSpPr>
          <p:nvPr/>
        </p:nvSpPr>
        <p:spPr bwMode="auto">
          <a:xfrm>
            <a:off x="963822" y="4494221"/>
            <a:ext cx="2872133" cy="16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r"/>
            <a:r>
              <a:rPr lang="en-US" sz="2400" dirty="0">
                <a:solidFill>
                  <a:schemeClr val="accent1">
                    <a:lumMod val="75000"/>
                  </a:schemeClr>
                </a:solidFill>
                <a:latin typeface="Gill Sans"/>
              </a:rPr>
              <a:t>children were identified in public schools in the </a:t>
            </a:r>
            <a:r>
              <a:rPr lang="en-US" sz="2400" dirty="0" smtClean="0">
                <a:solidFill>
                  <a:schemeClr val="accent1">
                    <a:lumMod val="75000"/>
                  </a:schemeClr>
                </a:solidFill>
                <a:latin typeface="Gill Sans"/>
              </a:rPr>
              <a:t>2014-2015 SY</a:t>
            </a:r>
            <a:endParaRPr lang="en-US" sz="2400" b="1" dirty="0">
              <a:ln w="0"/>
              <a:solidFill>
                <a:schemeClr val="accent1">
                  <a:lumMod val="75000"/>
                </a:schemeClr>
              </a:solidFill>
              <a:latin typeface="Gill San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046" y="4271692"/>
            <a:ext cx="856781" cy="992605"/>
          </a:xfrm>
          <a:prstGeom prst="rect">
            <a:avLst/>
          </a:prstGeom>
        </p:spPr>
      </p:pic>
      <p:cxnSp>
        <p:nvCxnSpPr>
          <p:cNvPr id="20" name="Straight Connector 19"/>
          <p:cNvCxnSpPr/>
          <p:nvPr/>
        </p:nvCxnSpPr>
        <p:spPr>
          <a:xfrm flipV="1">
            <a:off x="1000980" y="828347"/>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2994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200"/>
            <a:ext cx="9144000" cy="569387"/>
          </a:xfrm>
          <a:prstGeom prst="rect">
            <a:avLst/>
          </a:prstGeom>
          <a:noFill/>
        </p:spPr>
        <p:txBody>
          <a:bodyPr wrap="square" rtlCol="0">
            <a:spAutoFit/>
          </a:bodyPr>
          <a:lstStyle/>
          <a:p>
            <a:pPr algn="ctr"/>
            <a:r>
              <a:rPr lang="en-US" sz="3100" dirty="0" smtClean="0">
                <a:solidFill>
                  <a:srgbClr val="004A84"/>
                </a:solidFill>
                <a:latin typeface="Segoe UI Semibold" panose="020B0702040204020203" pitchFamily="34" charset="0"/>
                <a:cs typeface="Segoe UI Semibold" panose="020B0702040204020203" pitchFamily="34" charset="0"/>
              </a:rPr>
              <a:t>Children Living in Poverty </a:t>
            </a:r>
            <a:r>
              <a:rPr lang="en-US" sz="3100" dirty="0" smtClean="0">
                <a:solidFill>
                  <a:srgbClr val="DEB408"/>
                </a:solidFill>
                <a:latin typeface="Segoe UI Semibold" panose="020B0702040204020203" pitchFamily="34" charset="0"/>
                <a:cs typeface="Segoe UI Semibold" panose="020B0702040204020203" pitchFamily="34" charset="0"/>
              </a:rPr>
              <a:t>Face Many Obstacles</a:t>
            </a:r>
          </a:p>
        </p:txBody>
      </p:sp>
      <p:pic>
        <p:nvPicPr>
          <p:cNvPr id="14" name="Picture 13"/>
          <p:cNvPicPr>
            <a:picLocks noChangeAspect="1"/>
          </p:cNvPicPr>
          <p:nvPr/>
        </p:nvPicPr>
        <p:blipFill>
          <a:blip r:embed="rId2"/>
          <a:stretch>
            <a:fillRect/>
          </a:stretch>
        </p:blipFill>
        <p:spPr>
          <a:xfrm>
            <a:off x="300037" y="1143000"/>
            <a:ext cx="3076575" cy="819150"/>
          </a:xfrm>
          <a:prstGeom prst="rect">
            <a:avLst/>
          </a:prstGeom>
        </p:spPr>
      </p:pic>
      <p:pic>
        <p:nvPicPr>
          <p:cNvPr id="15" name="Picture 14"/>
          <p:cNvPicPr>
            <a:picLocks noChangeAspect="1"/>
          </p:cNvPicPr>
          <p:nvPr/>
        </p:nvPicPr>
        <p:blipFill>
          <a:blip r:embed="rId3"/>
          <a:stretch>
            <a:fillRect/>
          </a:stretch>
        </p:blipFill>
        <p:spPr>
          <a:xfrm>
            <a:off x="909637" y="2490615"/>
            <a:ext cx="2524125" cy="828675"/>
          </a:xfrm>
          <a:prstGeom prst="rect">
            <a:avLst/>
          </a:prstGeom>
        </p:spPr>
      </p:pic>
      <p:pic>
        <p:nvPicPr>
          <p:cNvPr id="16" name="Picture 15"/>
          <p:cNvPicPr>
            <a:picLocks noChangeAspect="1"/>
          </p:cNvPicPr>
          <p:nvPr/>
        </p:nvPicPr>
        <p:blipFill>
          <a:blip r:embed="rId4"/>
          <a:stretch>
            <a:fillRect/>
          </a:stretch>
        </p:blipFill>
        <p:spPr>
          <a:xfrm>
            <a:off x="1566861" y="4124201"/>
            <a:ext cx="1857375" cy="866775"/>
          </a:xfrm>
          <a:prstGeom prst="rect">
            <a:avLst/>
          </a:prstGeom>
        </p:spPr>
      </p:pic>
      <p:sp>
        <p:nvSpPr>
          <p:cNvPr id="17" name="TextBox 16"/>
          <p:cNvSpPr txBox="1"/>
          <p:nvPr/>
        </p:nvSpPr>
        <p:spPr>
          <a:xfrm>
            <a:off x="3771900" y="1089665"/>
            <a:ext cx="5104795" cy="954107"/>
          </a:xfrm>
          <a:prstGeom prst="rect">
            <a:avLst/>
          </a:prstGeom>
          <a:noFill/>
        </p:spPr>
        <p:txBody>
          <a:bodyPr wrap="none" rtlCol="0">
            <a:spAutoFit/>
          </a:bodyPr>
          <a:lstStyle/>
          <a:p>
            <a:r>
              <a:rPr lang="en-US" sz="2800" dirty="0" smtClean="0">
                <a:solidFill>
                  <a:srgbClr val="FA009E"/>
                </a:solidFill>
                <a:latin typeface="Segoe UI Black" panose="020B0A02040204020203" pitchFamily="34" charset="0"/>
                <a:ea typeface="Segoe UI Black" panose="020B0A02040204020203" pitchFamily="34" charset="0"/>
                <a:cs typeface="Segoe UI Black" panose="020B0A02040204020203" pitchFamily="34" charset="0"/>
              </a:rPr>
              <a:t>1 out of 5 </a:t>
            </a:r>
            <a:r>
              <a:rPr lang="en-US" sz="2800" dirty="0" smtClean="0">
                <a:latin typeface="Segoe UI Semibold" panose="020B0702040204020203" pitchFamily="34" charset="0"/>
                <a:cs typeface="Segoe UI Semibold" panose="020B0702040204020203" pitchFamily="34" charset="0"/>
              </a:rPr>
              <a:t>children in Nevada </a:t>
            </a:r>
          </a:p>
          <a:p>
            <a:r>
              <a:rPr lang="en-US" sz="2800" dirty="0" smtClean="0">
                <a:latin typeface="Segoe UI Semibold" panose="020B0702040204020203" pitchFamily="34" charset="0"/>
                <a:cs typeface="Segoe UI Semibold" panose="020B0702040204020203" pitchFamily="34" charset="0"/>
              </a:rPr>
              <a:t>are </a:t>
            </a:r>
            <a:r>
              <a:rPr lang="en-US" sz="2800" u="sng" dirty="0" smtClean="0">
                <a:latin typeface="Segoe UI Semibold" panose="020B0702040204020203" pitchFamily="34" charset="0"/>
                <a:cs typeface="Segoe UI Semibold" panose="020B0702040204020203" pitchFamily="34" charset="0"/>
              </a:rPr>
              <a:t>living in a crowded house.</a:t>
            </a:r>
            <a:endParaRPr lang="en-US" sz="2800" u="sng" dirty="0">
              <a:latin typeface="Segoe UI Semibold" panose="020B0702040204020203" pitchFamily="34" charset="0"/>
              <a:cs typeface="Segoe UI Semibold" panose="020B0702040204020203" pitchFamily="34" charset="0"/>
            </a:endParaRPr>
          </a:p>
        </p:txBody>
      </p:sp>
      <p:sp>
        <p:nvSpPr>
          <p:cNvPr id="18" name="TextBox 17"/>
          <p:cNvSpPr txBox="1"/>
          <p:nvPr/>
        </p:nvSpPr>
        <p:spPr>
          <a:xfrm>
            <a:off x="3771899" y="2427898"/>
            <a:ext cx="5104795" cy="954107"/>
          </a:xfrm>
          <a:prstGeom prst="rect">
            <a:avLst/>
          </a:prstGeom>
          <a:noFill/>
        </p:spPr>
        <p:txBody>
          <a:bodyPr wrap="none" rtlCol="0">
            <a:spAutoFit/>
          </a:bodyPr>
          <a:lstStyle/>
          <a:p>
            <a:r>
              <a:rPr lang="en-US" sz="2800" dirty="0" smtClean="0">
                <a:solidFill>
                  <a:srgbClr val="E65F1F"/>
                </a:solidFill>
                <a:latin typeface="Segoe UI Black" panose="020B0A02040204020203" pitchFamily="34" charset="0"/>
                <a:ea typeface="Segoe UI Black" panose="020B0A02040204020203" pitchFamily="34" charset="0"/>
                <a:cs typeface="Segoe UI Black" panose="020B0A02040204020203" pitchFamily="34" charset="0"/>
              </a:rPr>
              <a:t>1 out of 4 </a:t>
            </a:r>
            <a:r>
              <a:rPr lang="en-US" sz="2800" dirty="0" smtClean="0">
                <a:latin typeface="Segoe UI Semibold" panose="020B0702040204020203" pitchFamily="34" charset="0"/>
                <a:cs typeface="Segoe UI Semibold" panose="020B0702040204020203" pitchFamily="34" charset="0"/>
              </a:rPr>
              <a:t>children in Nevada </a:t>
            </a:r>
          </a:p>
          <a:p>
            <a:r>
              <a:rPr lang="en-US" sz="2800" dirty="0" smtClean="0">
                <a:latin typeface="Segoe UI Semibold" panose="020B0702040204020203" pitchFamily="34" charset="0"/>
                <a:cs typeface="Segoe UI Semibold" panose="020B0702040204020203" pitchFamily="34" charset="0"/>
              </a:rPr>
              <a:t>are </a:t>
            </a:r>
            <a:r>
              <a:rPr lang="en-US" sz="2800" u="sng" dirty="0" smtClean="0">
                <a:latin typeface="Segoe UI Semibold" panose="020B0702040204020203" pitchFamily="34" charset="0"/>
                <a:cs typeface="Segoe UI Semibold" panose="020B0702040204020203" pitchFamily="34" charset="0"/>
              </a:rPr>
              <a:t>food insecure.</a:t>
            </a:r>
            <a:endParaRPr lang="en-US" sz="2800" u="sng" dirty="0">
              <a:latin typeface="Segoe UI Semibold" panose="020B0702040204020203" pitchFamily="34" charset="0"/>
              <a:cs typeface="Segoe UI Semibold" panose="020B0702040204020203" pitchFamily="34" charset="0"/>
            </a:endParaRPr>
          </a:p>
        </p:txBody>
      </p:sp>
      <p:sp>
        <p:nvSpPr>
          <p:cNvPr id="19" name="TextBox 18"/>
          <p:cNvSpPr txBox="1"/>
          <p:nvPr/>
        </p:nvSpPr>
        <p:spPr>
          <a:xfrm>
            <a:off x="3771899" y="3859787"/>
            <a:ext cx="5104796" cy="1384995"/>
          </a:xfrm>
          <a:prstGeom prst="rect">
            <a:avLst/>
          </a:prstGeom>
          <a:noFill/>
        </p:spPr>
        <p:txBody>
          <a:bodyPr wrap="square" rtlCol="0">
            <a:spAutoFit/>
          </a:bodyPr>
          <a:lstStyle/>
          <a:p>
            <a:r>
              <a:rPr lang="en-US" sz="2800" dirty="0" smtClean="0">
                <a:solidFill>
                  <a:srgbClr val="8F208E"/>
                </a:solidFill>
                <a:latin typeface="Segoe UI Black" panose="020B0A02040204020203" pitchFamily="34" charset="0"/>
                <a:ea typeface="Segoe UI Black" panose="020B0A02040204020203" pitchFamily="34" charset="0"/>
                <a:cs typeface="Segoe UI Black" panose="020B0A02040204020203" pitchFamily="34" charset="0"/>
              </a:rPr>
              <a:t>1 out of 3 </a:t>
            </a:r>
            <a:r>
              <a:rPr lang="en-US" sz="2800" dirty="0" smtClean="0">
                <a:latin typeface="Segoe UI Semibold" panose="020B0702040204020203" pitchFamily="34" charset="0"/>
                <a:cs typeface="Segoe UI Semibold" panose="020B0702040204020203" pitchFamily="34" charset="0"/>
              </a:rPr>
              <a:t>children in Nevada </a:t>
            </a:r>
          </a:p>
          <a:p>
            <a:r>
              <a:rPr lang="en-US" sz="2800" dirty="0" smtClean="0">
                <a:latin typeface="Segoe UI Semibold" panose="020B0702040204020203" pitchFamily="34" charset="0"/>
                <a:cs typeface="Segoe UI Semibold" panose="020B0702040204020203" pitchFamily="34" charset="0"/>
              </a:rPr>
              <a:t>are </a:t>
            </a:r>
            <a:r>
              <a:rPr lang="en-US" sz="2800" u="sng" dirty="0" smtClean="0">
                <a:latin typeface="Segoe UI Semibold" panose="020B0702040204020203" pitchFamily="34" charset="0"/>
                <a:cs typeface="Segoe UI Semibold" panose="020B0702040204020203" pitchFamily="34" charset="0"/>
              </a:rPr>
              <a:t>living with parents who lack secure employment.</a:t>
            </a:r>
            <a:endParaRPr lang="en-US" sz="2800" u="sng" dirty="0">
              <a:latin typeface="Segoe UI Semibold" panose="020B0702040204020203" pitchFamily="34" charset="0"/>
              <a:cs typeface="Segoe UI Semibold" panose="020B0702040204020203" pitchFamily="34" charset="0"/>
            </a:endParaRPr>
          </a:p>
        </p:txBody>
      </p:sp>
      <p:cxnSp>
        <p:nvCxnSpPr>
          <p:cNvPr id="20" name="Straight Connector 19"/>
          <p:cNvCxnSpPr/>
          <p:nvPr/>
        </p:nvCxnSpPr>
        <p:spPr>
          <a:xfrm flipV="1">
            <a:off x="1000980" y="6455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376612" y="5553776"/>
            <a:ext cx="5276500" cy="369332"/>
          </a:xfrm>
          <a:prstGeom prst="rect">
            <a:avLst/>
          </a:prstGeom>
          <a:noFill/>
        </p:spPr>
        <p:txBody>
          <a:bodyPr wrap="square" rtlCol="0">
            <a:spAutoFit/>
          </a:bodyPr>
          <a:lstStyle/>
          <a:p>
            <a:r>
              <a:rPr lang="en-US" dirty="0" smtClean="0"/>
              <a:t>Washoe Community Health Needs Assessment 2015</a:t>
            </a:r>
            <a:endParaRPr lang="en-US" dirty="0"/>
          </a:p>
        </p:txBody>
      </p:sp>
    </p:spTree>
    <p:extLst>
      <p:ext uri="{BB962C8B-B14F-4D97-AF65-F5344CB8AC3E}">
        <p14:creationId xmlns:p14="http://schemas.microsoft.com/office/powerpoint/2010/main" val="16084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607" y="21722"/>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We are </a:t>
            </a:r>
            <a:r>
              <a:rPr lang="en-US" sz="3000" dirty="0" smtClean="0">
                <a:solidFill>
                  <a:srgbClr val="DEB408"/>
                </a:solidFill>
                <a:latin typeface="Segoe UI Semibold" panose="020B0702040204020203" pitchFamily="34" charset="0"/>
                <a:cs typeface="Segoe UI Semibold" panose="020B0702040204020203" pitchFamily="34" charset="0"/>
              </a:rPr>
              <a:t>WCSD</a:t>
            </a:r>
          </a:p>
        </p:txBody>
      </p:sp>
      <p:sp>
        <p:nvSpPr>
          <p:cNvPr id="2" name="Rectangle 1"/>
          <p:cNvSpPr/>
          <p:nvPr/>
        </p:nvSpPr>
        <p:spPr>
          <a:xfrm>
            <a:off x="38834" y="5568043"/>
            <a:ext cx="9066332" cy="1289957"/>
          </a:xfrm>
          <a:prstGeom prst="rect">
            <a:avLst/>
          </a:prstGeom>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974389" y="4746941"/>
            <a:ext cx="7482436" cy="2013787"/>
          </a:xfrm>
          <a:prstGeom prst="round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6" descr="http://joyousoasis.com/wp-content/uploads/2013/02/SchoolHouseCarto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0" y="4519888"/>
            <a:ext cx="2197864" cy="219786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668731" y="5177187"/>
            <a:ext cx="5925185" cy="523220"/>
          </a:xfrm>
          <a:prstGeom prst="rect">
            <a:avLst/>
          </a:prstGeom>
          <a:noFill/>
        </p:spPr>
        <p:txBody>
          <a:bodyPr wrap="square" rtlCol="0">
            <a:spAutoFit/>
          </a:bodyPr>
          <a:lstStyle/>
          <a:p>
            <a:r>
              <a:rPr lang="en-US" sz="2800" dirty="0" smtClean="0">
                <a:solidFill>
                  <a:schemeClr val="bg1"/>
                </a:solidFill>
              </a:rPr>
              <a:t>104 Schools</a:t>
            </a:r>
          </a:p>
        </p:txBody>
      </p:sp>
      <p:sp>
        <p:nvSpPr>
          <p:cNvPr id="17" name="Rounded Rectangle 16"/>
          <p:cNvSpPr/>
          <p:nvPr/>
        </p:nvSpPr>
        <p:spPr>
          <a:xfrm>
            <a:off x="890107" y="1176489"/>
            <a:ext cx="6403444" cy="1691640"/>
          </a:xfrm>
          <a:prstGeom prst="round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398553" y="5029594"/>
            <a:ext cx="5925185" cy="1477328"/>
          </a:xfrm>
          <a:prstGeom prst="rect">
            <a:avLst/>
          </a:prstGeom>
          <a:noFill/>
        </p:spPr>
        <p:txBody>
          <a:bodyPr wrap="square" rtlCol="0">
            <a:spAutoFit/>
          </a:bodyPr>
          <a:lstStyle/>
          <a:p>
            <a:pPr marL="914400" lvl="1" indent="-457200">
              <a:buFont typeface="Arial" panose="020B0604020202020204" pitchFamily="34" charset="0"/>
              <a:buChar char="•"/>
            </a:pPr>
            <a:r>
              <a:rPr lang="en-US" dirty="0" smtClean="0">
                <a:solidFill>
                  <a:schemeClr val="bg1"/>
                </a:solidFill>
              </a:rPr>
              <a:t>62 Elementary Schools</a:t>
            </a:r>
          </a:p>
          <a:p>
            <a:pPr marL="914400" lvl="1" indent="-457200">
              <a:buFont typeface="Arial" panose="020B0604020202020204" pitchFamily="34" charset="0"/>
              <a:buChar char="•"/>
            </a:pPr>
            <a:r>
              <a:rPr lang="en-US" dirty="0" smtClean="0">
                <a:solidFill>
                  <a:schemeClr val="bg1"/>
                </a:solidFill>
              </a:rPr>
              <a:t>14 Middle Schools</a:t>
            </a:r>
          </a:p>
          <a:p>
            <a:pPr marL="914400" lvl="1" indent="-457200">
              <a:buFont typeface="Arial" panose="020B0604020202020204" pitchFamily="34" charset="0"/>
              <a:buChar char="•"/>
            </a:pPr>
            <a:r>
              <a:rPr lang="en-US" dirty="0" smtClean="0">
                <a:solidFill>
                  <a:schemeClr val="bg1"/>
                </a:solidFill>
              </a:rPr>
              <a:t>14 High Schools</a:t>
            </a:r>
          </a:p>
          <a:p>
            <a:pPr marL="914400" lvl="1" indent="-457200">
              <a:buFont typeface="Arial" panose="020B0604020202020204" pitchFamily="34" charset="0"/>
              <a:buChar char="•"/>
            </a:pPr>
            <a:r>
              <a:rPr lang="en-US" dirty="0" smtClean="0">
                <a:solidFill>
                  <a:schemeClr val="bg1"/>
                </a:solidFill>
              </a:rPr>
              <a:t>6 Alternative/Program Schools</a:t>
            </a:r>
          </a:p>
          <a:p>
            <a:pPr marL="914400" lvl="1" indent="-457200">
              <a:buFont typeface="Arial" panose="020B0604020202020204" pitchFamily="34" charset="0"/>
              <a:buChar char="•"/>
            </a:pPr>
            <a:r>
              <a:rPr lang="en-US" dirty="0" smtClean="0">
                <a:solidFill>
                  <a:schemeClr val="bg1"/>
                </a:solidFill>
              </a:rPr>
              <a:t>8 Sponsored Charter Schools</a:t>
            </a:r>
            <a:endParaRPr lang="en-US" dirty="0">
              <a:solidFill>
                <a:schemeClr val="bg1"/>
              </a:solidFill>
            </a:endParaRPr>
          </a:p>
        </p:txBody>
      </p:sp>
      <p:sp>
        <p:nvSpPr>
          <p:cNvPr id="16" name="Rounded Rectangle 15"/>
          <p:cNvSpPr/>
          <p:nvPr/>
        </p:nvSpPr>
        <p:spPr>
          <a:xfrm>
            <a:off x="1815524" y="2795455"/>
            <a:ext cx="6666620" cy="1857900"/>
          </a:xfrm>
          <a:prstGeom prst="roundRect">
            <a:avLst/>
          </a:prstGeom>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quantasmarketing.com/files/2012/06/graduation_world_400_clr_2501-300x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13" y="804972"/>
            <a:ext cx="2434674" cy="243467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73534" y="2147915"/>
            <a:ext cx="6153912" cy="739648"/>
          </a:xfrm>
          <a:prstGeom prst="rect">
            <a:avLst/>
          </a:prstGeom>
          <a:noFill/>
        </p:spPr>
        <p:txBody>
          <a:bodyPr wrap="square" rtlCol="0">
            <a:spAutoFit/>
          </a:bodyPr>
          <a:lstStyle/>
          <a:p>
            <a:endParaRPr lang="en-US" dirty="0"/>
          </a:p>
        </p:txBody>
      </p:sp>
      <p:sp>
        <p:nvSpPr>
          <p:cNvPr id="20" name="TextBox 19"/>
          <p:cNvSpPr txBox="1"/>
          <p:nvPr/>
        </p:nvSpPr>
        <p:spPr>
          <a:xfrm>
            <a:off x="2702261" y="1716105"/>
            <a:ext cx="5925185" cy="646331"/>
          </a:xfrm>
          <a:prstGeom prst="rect">
            <a:avLst/>
          </a:prstGeom>
          <a:noFill/>
        </p:spPr>
        <p:txBody>
          <a:bodyPr wrap="square" rtlCol="0">
            <a:spAutoFit/>
          </a:bodyPr>
          <a:lstStyle/>
          <a:p>
            <a:r>
              <a:rPr lang="en-US" sz="3600" dirty="0" smtClean="0">
                <a:solidFill>
                  <a:schemeClr val="bg1"/>
                </a:solidFill>
              </a:rPr>
              <a:t>64,000+ Students</a:t>
            </a:r>
            <a:endParaRPr lang="en-US" sz="3600" dirty="0">
              <a:solidFill>
                <a:schemeClr val="bg1"/>
              </a:solidFill>
            </a:endParaRPr>
          </a:p>
        </p:txBody>
      </p:sp>
      <p:pic>
        <p:nvPicPr>
          <p:cNvPr id="21" name="Picture 4" descr="http://mywantsweb.com/wp-content/uploads/2012/05/pt509_stick_figure_podium_speaking-348x3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0551" y="2506996"/>
            <a:ext cx="2088869" cy="222092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234661" y="3381444"/>
            <a:ext cx="5925185" cy="1077218"/>
          </a:xfrm>
          <a:prstGeom prst="rect">
            <a:avLst/>
          </a:prstGeom>
          <a:noFill/>
        </p:spPr>
        <p:txBody>
          <a:bodyPr wrap="square" rtlCol="0">
            <a:spAutoFit/>
          </a:bodyPr>
          <a:lstStyle/>
          <a:p>
            <a:r>
              <a:rPr lang="en-US" sz="3200" dirty="0" smtClean="0">
                <a:solidFill>
                  <a:schemeClr val="bg1"/>
                </a:solidFill>
              </a:rPr>
              <a:t>8,300+ Teachers and Employees</a:t>
            </a:r>
            <a:endParaRPr lang="en-US" sz="3200" dirty="0">
              <a:solidFill>
                <a:schemeClr val="bg1"/>
              </a:solidFill>
            </a:endParaRPr>
          </a:p>
        </p:txBody>
      </p:sp>
      <p:cxnSp>
        <p:nvCxnSpPr>
          <p:cNvPr id="28" name="Straight Connector 27"/>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337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Unaffordable </a:t>
            </a:r>
            <a:r>
              <a:rPr lang="en-US" sz="3000" dirty="0" smtClean="0">
                <a:solidFill>
                  <a:srgbClr val="DEB408"/>
                </a:solidFill>
                <a:latin typeface="Segoe UI Semibold" panose="020B0702040204020203" pitchFamily="34" charset="0"/>
                <a:cs typeface="Segoe UI Semibold" panose="020B0702040204020203" pitchFamily="34" charset="0"/>
              </a:rPr>
              <a:t>Housing Rates</a:t>
            </a:r>
          </a:p>
        </p:txBody>
      </p:sp>
      <p:pic>
        <p:nvPicPr>
          <p:cNvPr id="9"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5300" y="1097280"/>
            <a:ext cx="3810000" cy="416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10"/>
          <p:cNvSpPr txBox="1">
            <a:spLocks/>
          </p:cNvSpPr>
          <p:nvPr/>
        </p:nvSpPr>
        <p:spPr>
          <a:xfrm>
            <a:off x="4572000" y="1097280"/>
            <a:ext cx="4038600" cy="4525963"/>
          </a:xfrm>
          <a:prstGeom prst="rect">
            <a:avLst/>
          </a:prstGeom>
        </p:spPr>
        <p:txBody>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In 2014, Reno-Sparks was ranked 191 out 225 metro areas for nationwide affordability, with only 55.2% of houses being affordable given the area’s </a:t>
            </a:r>
            <a:r>
              <a:rPr lang="en-US" sz="2000" dirty="0" smtClean="0">
                <a:latin typeface="Segoe UI" panose="020B0502040204020203" pitchFamily="34" charset="0"/>
                <a:cs typeface="Segoe UI" panose="020B0502040204020203" pitchFamily="34" charset="0"/>
              </a:rPr>
              <a:t>median</a:t>
            </a:r>
            <a:r>
              <a:rPr lang="en-US" sz="2000" dirty="0" smtClean="0"/>
              <a:t> income</a:t>
            </a:r>
          </a:p>
          <a:p>
            <a:r>
              <a:rPr lang="en-US" sz="2000" dirty="0" smtClean="0"/>
              <a:t>Currently, more people in Reno-Sparks are renting than before the recession, yet almost ½ are paying an unaffordable monthly rate</a:t>
            </a:r>
          </a:p>
          <a:p>
            <a:r>
              <a:rPr lang="en-US" sz="2000" dirty="0" smtClean="0"/>
              <a:t>1/3 of Washoe County mortgages are unaffordable </a:t>
            </a:r>
            <a:endParaRPr lang="en-US" sz="2000" dirty="0"/>
          </a:p>
        </p:txBody>
      </p:sp>
      <p:sp>
        <p:nvSpPr>
          <p:cNvPr id="11" name="Multiply 10"/>
          <p:cNvSpPr/>
          <p:nvPr/>
        </p:nvSpPr>
        <p:spPr>
          <a:xfrm>
            <a:off x="711591" y="1543929"/>
            <a:ext cx="1434905" cy="164592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2495843" y="1543929"/>
            <a:ext cx="1434905" cy="1645920"/>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773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99" y="5592726"/>
            <a:ext cx="9067801" cy="12652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0" y="122508"/>
            <a:ext cx="9144000" cy="6579925"/>
            <a:chOff x="0" y="76200"/>
            <a:chExt cx="9144000" cy="6579925"/>
          </a:xfrm>
        </p:grpSpPr>
        <p:sp>
          <p:nvSpPr>
            <p:cNvPr id="12" name="TextBox 11"/>
            <p:cNvSpPr txBox="1"/>
            <p:nvPr/>
          </p:nvSpPr>
          <p:spPr>
            <a:xfrm>
              <a:off x="0" y="76200"/>
              <a:ext cx="9144000" cy="569387"/>
            </a:xfrm>
            <a:prstGeom prst="rect">
              <a:avLst/>
            </a:prstGeom>
            <a:noFill/>
          </p:spPr>
          <p:txBody>
            <a:bodyPr wrap="square" rtlCol="0">
              <a:spAutoFit/>
            </a:bodyPr>
            <a:lstStyle/>
            <a:p>
              <a:pPr algn="ctr"/>
              <a:r>
                <a:rPr lang="en-US" sz="3100" dirty="0" smtClean="0">
                  <a:solidFill>
                    <a:srgbClr val="004A84"/>
                  </a:solidFill>
                  <a:latin typeface="Segoe UI Semibold" panose="020B0702040204020203" pitchFamily="34" charset="0"/>
                  <a:cs typeface="Segoe UI Semibold" panose="020B0702040204020203" pitchFamily="34" charset="0"/>
                </a:rPr>
                <a:t>Washoe County Median Household Income (</a:t>
              </a:r>
              <a:r>
                <a:rPr lang="en-US" sz="3100" dirty="0" smtClean="0">
                  <a:solidFill>
                    <a:srgbClr val="DEB408"/>
                  </a:solidFill>
                  <a:latin typeface="Segoe UI" panose="020B0502040204020203" pitchFamily="34" charset="0"/>
                  <a:cs typeface="Segoe UI" panose="020B0502040204020203" pitchFamily="34" charset="0"/>
                </a:rPr>
                <a:t>2015</a:t>
              </a:r>
              <a:r>
                <a:rPr lang="en-US" sz="3100" dirty="0" smtClean="0">
                  <a:solidFill>
                    <a:srgbClr val="004A84"/>
                  </a:solidFill>
                  <a:latin typeface="Segoe UI Semibold" panose="020B0702040204020203" pitchFamily="34" charset="0"/>
                  <a:cs typeface="Segoe UI Semibold" panose="020B0702040204020203" pitchFamily="34" charset="0"/>
                </a:rPr>
                <a:t>)</a:t>
              </a:r>
            </a:p>
          </p:txBody>
        </p:sp>
        <p:cxnSp>
          <p:nvCxnSpPr>
            <p:cNvPr id="6" name="Straight Connector 5"/>
            <p:cNvCxnSpPr/>
            <p:nvPr/>
          </p:nvCxnSpPr>
          <p:spPr>
            <a:xfrm>
              <a:off x="76199" y="785812"/>
              <a:ext cx="73152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2"/>
            <a:stretch>
              <a:fillRect/>
            </a:stretch>
          </p:blipFill>
          <p:spPr>
            <a:xfrm>
              <a:off x="295275" y="785812"/>
              <a:ext cx="4400550" cy="5772150"/>
            </a:xfrm>
            <a:prstGeom prst="rect">
              <a:avLst/>
            </a:prstGeom>
            <a:ln>
              <a:solidFill>
                <a:schemeClr val="tx1">
                  <a:lumMod val="65000"/>
                  <a:lumOff val="35000"/>
                </a:schemeClr>
              </a:solidFill>
            </a:ln>
          </p:spPr>
        </p:pic>
        <p:pic>
          <p:nvPicPr>
            <p:cNvPr id="17" name="Picture 16"/>
            <p:cNvPicPr>
              <a:picLocks noChangeAspect="1"/>
            </p:cNvPicPr>
            <p:nvPr/>
          </p:nvPicPr>
          <p:blipFill>
            <a:blip r:embed="rId3"/>
            <a:stretch>
              <a:fillRect/>
            </a:stretch>
          </p:blipFill>
          <p:spPr>
            <a:xfrm>
              <a:off x="4833937" y="750424"/>
              <a:ext cx="2419350" cy="2988138"/>
            </a:xfrm>
            <a:prstGeom prst="rect">
              <a:avLst/>
            </a:prstGeom>
          </p:spPr>
        </p:pic>
        <p:pic>
          <p:nvPicPr>
            <p:cNvPr id="18" name="Picture 17"/>
            <p:cNvPicPr>
              <a:picLocks noChangeAspect="1"/>
            </p:cNvPicPr>
            <p:nvPr/>
          </p:nvPicPr>
          <p:blipFill>
            <a:blip r:embed="rId4"/>
            <a:stretch>
              <a:fillRect/>
            </a:stretch>
          </p:blipFill>
          <p:spPr>
            <a:xfrm>
              <a:off x="4852987" y="4108645"/>
              <a:ext cx="4043363" cy="530029"/>
            </a:xfrm>
            <a:prstGeom prst="rect">
              <a:avLst/>
            </a:prstGeom>
          </p:spPr>
        </p:pic>
        <p:pic>
          <p:nvPicPr>
            <p:cNvPr id="19" name="Picture 18"/>
            <p:cNvPicPr>
              <a:picLocks noChangeAspect="1"/>
            </p:cNvPicPr>
            <p:nvPr/>
          </p:nvPicPr>
          <p:blipFill>
            <a:blip r:embed="rId5"/>
            <a:stretch>
              <a:fillRect/>
            </a:stretch>
          </p:blipFill>
          <p:spPr>
            <a:xfrm>
              <a:off x="4852987" y="5429922"/>
              <a:ext cx="4043363" cy="570828"/>
            </a:xfrm>
            <a:prstGeom prst="rect">
              <a:avLst/>
            </a:prstGeom>
          </p:spPr>
        </p:pic>
        <p:pic>
          <p:nvPicPr>
            <p:cNvPr id="20" name="Picture 19"/>
            <p:cNvPicPr>
              <a:picLocks noChangeAspect="1"/>
            </p:cNvPicPr>
            <p:nvPr/>
          </p:nvPicPr>
          <p:blipFill>
            <a:blip r:embed="rId6"/>
            <a:stretch>
              <a:fillRect/>
            </a:stretch>
          </p:blipFill>
          <p:spPr>
            <a:xfrm>
              <a:off x="5879305" y="4734260"/>
              <a:ext cx="1990725" cy="542925"/>
            </a:xfrm>
            <a:prstGeom prst="rect">
              <a:avLst/>
            </a:prstGeom>
          </p:spPr>
        </p:pic>
        <p:sp>
          <p:nvSpPr>
            <p:cNvPr id="23" name="Curved Left Arrow 22"/>
            <p:cNvSpPr/>
            <p:nvPr/>
          </p:nvSpPr>
          <p:spPr>
            <a:xfrm rot="412679">
              <a:off x="8004220" y="4578809"/>
              <a:ext cx="539247" cy="595353"/>
            </a:xfrm>
            <a:prstGeom prst="curvedLeftArrow">
              <a:avLst>
                <a:gd name="adj1" fmla="val 17640"/>
                <a:gd name="adj2" fmla="val 50000"/>
                <a:gd name="adj3" fmla="val 38019"/>
              </a:avLst>
            </a:prstGeom>
            <a:solidFill>
              <a:srgbClr val="CD7A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urved Left Arrow 23"/>
            <p:cNvSpPr/>
            <p:nvPr/>
          </p:nvSpPr>
          <p:spPr>
            <a:xfrm rot="412679">
              <a:off x="8255430" y="5932463"/>
              <a:ext cx="539247" cy="595353"/>
            </a:xfrm>
            <a:prstGeom prst="curvedLeftArrow">
              <a:avLst>
                <a:gd name="adj1" fmla="val 17640"/>
                <a:gd name="adj2" fmla="val 50000"/>
                <a:gd name="adj3" fmla="val 38019"/>
              </a:avLst>
            </a:prstGeom>
            <a:solidFill>
              <a:srgbClr val="ABE8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7"/>
            <a:stretch>
              <a:fillRect/>
            </a:stretch>
          </p:blipFill>
          <p:spPr>
            <a:xfrm>
              <a:off x="6268364" y="6091104"/>
              <a:ext cx="1953358" cy="565021"/>
            </a:xfrm>
            <a:prstGeom prst="rect">
              <a:avLst/>
            </a:prstGeom>
          </p:spPr>
        </p:pic>
      </p:grpSp>
    </p:spTree>
    <p:extLst>
      <p:ext uri="{BB962C8B-B14F-4D97-AF65-F5344CB8AC3E}">
        <p14:creationId xmlns:p14="http://schemas.microsoft.com/office/powerpoint/2010/main" val="350099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284816835"/>
              </p:ext>
            </p:extLst>
          </p:nvPr>
        </p:nvGraphicFramePr>
        <p:xfrm>
          <a:off x="349612" y="2083369"/>
          <a:ext cx="8551455" cy="380067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2"/>
          <p:cNvSpPr txBox="1">
            <a:spLocks/>
          </p:cNvSpPr>
          <p:nvPr/>
        </p:nvSpPr>
        <p:spPr>
          <a:xfrm>
            <a:off x="7048500" y="880118"/>
            <a:ext cx="1798319" cy="1017554"/>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2800" b="1" dirty="0" smtClean="0">
                <a:solidFill>
                  <a:srgbClr val="004A84"/>
                </a:solidFill>
                <a:latin typeface="Segoe UI" panose="020B0502040204020203" pitchFamily="34" charset="0"/>
                <a:cs typeface="Segoe UI" panose="020B0502040204020203" pitchFamily="34" charset="0"/>
              </a:rPr>
              <a:t>91%</a:t>
            </a:r>
          </a:p>
          <a:p>
            <a:r>
              <a:rPr lang="en-US" sz="2800" b="1" dirty="0" smtClean="0">
                <a:solidFill>
                  <a:srgbClr val="004A84"/>
                </a:solidFill>
                <a:latin typeface="Segoe UI" panose="020B0502040204020203" pitchFamily="34" charset="0"/>
                <a:cs typeface="Segoe UI" panose="020B0502040204020203" pitchFamily="34" charset="0"/>
              </a:rPr>
              <a:t>Increase</a:t>
            </a:r>
            <a:endParaRPr lang="en-US" sz="2800" b="1" dirty="0">
              <a:solidFill>
                <a:srgbClr val="004A84"/>
              </a:solidFill>
              <a:latin typeface="Segoe UI" panose="020B0502040204020203" pitchFamily="34" charset="0"/>
              <a:cs typeface="Segoe UI" panose="020B0502040204020203" pitchFamily="34" charset="0"/>
            </a:endParaRPr>
          </a:p>
        </p:txBody>
      </p:sp>
      <p:sp>
        <p:nvSpPr>
          <p:cNvPr id="13" name="TextBox 12"/>
          <p:cNvSpPr txBox="1"/>
          <p:nvPr/>
        </p:nvSpPr>
        <p:spPr>
          <a:xfrm>
            <a:off x="0" y="76200"/>
            <a:ext cx="9144000" cy="553998"/>
          </a:xfrm>
          <a:prstGeom prst="rect">
            <a:avLst/>
          </a:prstGeom>
          <a:noFill/>
        </p:spPr>
        <p:txBody>
          <a:bodyPr wrap="square" rtlCol="0">
            <a:spAutoFit/>
          </a:bodyPr>
          <a:lstStyle/>
          <a:p>
            <a:pPr algn="ctr"/>
            <a:r>
              <a:rPr lang="en-US" sz="3000" dirty="0" smtClean="0">
                <a:solidFill>
                  <a:srgbClr val="004A84"/>
                </a:solidFill>
                <a:latin typeface="Segoe UI Semibold" panose="020B0702040204020203" pitchFamily="34" charset="0"/>
                <a:cs typeface="Segoe UI Semibold" panose="020B0702040204020203" pitchFamily="34" charset="0"/>
              </a:rPr>
              <a:t>Number of CIT Students </a:t>
            </a:r>
            <a:r>
              <a:rPr lang="en-US" sz="3000" dirty="0" smtClean="0">
                <a:solidFill>
                  <a:srgbClr val="DEB408"/>
                </a:solidFill>
                <a:latin typeface="Segoe UI Semibold" panose="020B0702040204020203" pitchFamily="34" charset="0"/>
                <a:cs typeface="Segoe UI Semibold" panose="020B0702040204020203" pitchFamily="34" charset="0"/>
              </a:rPr>
              <a:t>in WCSD</a:t>
            </a:r>
          </a:p>
        </p:txBody>
      </p:sp>
      <p:cxnSp>
        <p:nvCxnSpPr>
          <p:cNvPr id="3" name="Straight Arrow Connector 2"/>
          <p:cNvCxnSpPr/>
          <p:nvPr/>
        </p:nvCxnSpPr>
        <p:spPr>
          <a:xfrm flipV="1">
            <a:off x="1996440" y="1811432"/>
            <a:ext cx="5951220" cy="1205165"/>
          </a:xfrm>
          <a:prstGeom prst="straightConnector1">
            <a:avLst/>
          </a:prstGeom>
          <a:ln>
            <a:solidFill>
              <a:srgbClr val="092C55"/>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flipV="1">
            <a:off x="1000980" y="683633"/>
            <a:ext cx="7275385" cy="1"/>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95582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12359</TotalTime>
  <Words>1083</Words>
  <Application>Microsoft Office PowerPoint</Application>
  <PresentationFormat>On-screen Show (4:3)</PresentationFormat>
  <Paragraphs>240</Paragraphs>
  <Slides>36</Slides>
  <Notes>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MS PGothic</vt:lpstr>
      <vt:lpstr>Adobe Fan Heiti Std B</vt:lpstr>
      <vt:lpstr>Arial</vt:lpstr>
      <vt:lpstr>Arial Unicode MS</vt:lpstr>
      <vt:lpstr>Calibri</vt:lpstr>
      <vt:lpstr>Century Gothic</vt:lpstr>
      <vt:lpstr>Gill Sans</vt:lpstr>
      <vt:lpstr>Gill Sans MT</vt:lpstr>
      <vt:lpstr>Segoe UI</vt:lpstr>
      <vt:lpstr>Segoe UI Black</vt:lpstr>
      <vt:lpstr>Segoe UI Light</vt:lpstr>
      <vt:lpstr>Segoe UI Semibold</vt:lpstr>
      <vt:lpstr>Symbol</vt:lpstr>
      <vt:lpstr>Office Theme</vt:lpstr>
      <vt:lpstr>Using Data to Drive your Program to Improve Homeless Students’ Outcomes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Dashboard Elements</vt:lpstr>
      <vt:lpstr>Student Data Symposium</vt:lpstr>
      <vt:lpstr>Climate Surveys</vt:lpstr>
      <vt:lpstr>PowerPoint Presentation</vt:lpstr>
      <vt:lpstr>PowerPoint Presentation</vt:lpstr>
      <vt:lpstr>PowerPoint Presentation</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Cambria</dc:creator>
  <cp:lastModifiedBy>Espeland, Jennifer</cp:lastModifiedBy>
  <cp:revision>251</cp:revision>
  <cp:lastPrinted>2016-10-20T20:06:35Z</cp:lastPrinted>
  <dcterms:created xsi:type="dcterms:W3CDTF">2015-01-27T17:47:48Z</dcterms:created>
  <dcterms:modified xsi:type="dcterms:W3CDTF">2017-10-30T18:26:43Z</dcterms:modified>
</cp:coreProperties>
</file>