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56" r:id="rId2"/>
  </p:sldMasterIdLst>
  <p:notesMasterIdLst>
    <p:notesMasterId r:id="rId31"/>
  </p:notesMasterIdLst>
  <p:handoutMasterIdLst>
    <p:handoutMasterId r:id="rId32"/>
  </p:handoutMasterIdLst>
  <p:sldIdLst>
    <p:sldId id="259" r:id="rId3"/>
    <p:sldId id="413" r:id="rId4"/>
    <p:sldId id="373" r:id="rId5"/>
    <p:sldId id="277" r:id="rId6"/>
    <p:sldId id="279" r:id="rId7"/>
    <p:sldId id="334" r:id="rId8"/>
    <p:sldId id="312" r:id="rId9"/>
    <p:sldId id="399" r:id="rId10"/>
    <p:sldId id="419" r:id="rId11"/>
    <p:sldId id="337" r:id="rId12"/>
    <p:sldId id="338" r:id="rId13"/>
    <p:sldId id="410" r:id="rId14"/>
    <p:sldId id="416" r:id="rId15"/>
    <p:sldId id="414" r:id="rId16"/>
    <p:sldId id="345" r:id="rId17"/>
    <p:sldId id="353" r:id="rId18"/>
    <p:sldId id="378" r:id="rId19"/>
    <p:sldId id="286" r:id="rId20"/>
    <p:sldId id="363" r:id="rId21"/>
    <p:sldId id="418" r:id="rId22"/>
    <p:sldId id="355" r:id="rId23"/>
    <p:sldId id="368" r:id="rId24"/>
    <p:sldId id="372" r:id="rId25"/>
    <p:sldId id="299" r:id="rId26"/>
    <p:sldId id="361" r:id="rId27"/>
    <p:sldId id="365" r:id="rId28"/>
    <p:sldId id="394" r:id="rId29"/>
    <p:sldId id="37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4" autoAdjust="0"/>
    <p:restoredTop sz="93979" autoAdjust="0"/>
  </p:normalViewPr>
  <p:slideViewPr>
    <p:cSldViewPr snapToGrid="0">
      <p:cViewPr>
        <p:scale>
          <a:sx n="65" d="100"/>
          <a:sy n="65" d="100"/>
        </p:scale>
        <p:origin x="64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20"/>
    </p:cViewPr>
  </p:sorter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you give me some examples of positive stressors/negative</a:t>
            </a:r>
            <a:r>
              <a:rPr lang="en-US" baseline="0" dirty="0" smtClean="0"/>
              <a:t> stressors?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71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some of your stressors?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52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32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92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Stress can affect you behaviorally, cognitively, emotionally, and physically.  Within your group list 1-2 symptoms of stress in each of these areas.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39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Deep</a:t>
            </a:r>
            <a:r>
              <a:rPr lang="en-US" baseline="0" dirty="0" smtClean="0"/>
              <a:t> breathing is used to initiate the body’s relaxation response.  Slower breathing decreases BP and brings on a feeling of calmness.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1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-1"/>
            <a:ext cx="12192000" cy="4572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44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314325" y="6173788"/>
            <a:ext cx="2032000" cy="365125"/>
          </a:xfrm>
          <a:prstGeom prst="rect">
            <a:avLst/>
          </a:prstGeom>
        </p:spPr>
        <p:txBody>
          <a:bodyPr/>
          <a:lstStyle/>
          <a:p>
            <a:fld id="{33452BF4-4EBD-44F2-A3C5-C8EA52E19DA4}" type="datetime1">
              <a:rPr lang="en-US" smtClean="0"/>
              <a:t>10/30/2017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/>
          <a:lstStyle/>
          <a:p>
            <a:fld id="{D54817E7-1043-4777-86BD-F78DBC452C61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 txBox="1">
            <a:spLocks/>
          </p:cNvSpPr>
          <p:nvPr userDrawn="1"/>
        </p:nvSpPr>
        <p:spPr>
          <a:xfrm>
            <a:off x="-729342" y="6194653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strike="noStrike" kern="1200" spc="6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E8297-6837-4539-BE78-C255461E3518}" type="datetime1">
              <a:rPr lang="en-US" smtClean="0"/>
              <a:pPr/>
              <a:t>10/30/2017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/>
          <a:lstStyle/>
          <a:p>
            <a:fld id="{22DDC10D-A77B-46D9-8042-FCBEEF968D2F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 txBox="1">
            <a:spLocks/>
          </p:cNvSpPr>
          <p:nvPr userDrawn="1"/>
        </p:nvSpPr>
        <p:spPr>
          <a:xfrm>
            <a:off x="-729342" y="6194653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strike="noStrike" kern="1200" spc="6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E8297-6837-4539-BE78-C255461E3518}" type="datetime1">
              <a:rPr lang="en-US" smtClean="0"/>
              <a:pPr/>
              <a:t>10/30/2017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-729342" y="6194653"/>
            <a:ext cx="2032000" cy="365125"/>
          </a:xfrm>
          <a:prstGeom prst="rect">
            <a:avLst/>
          </a:prstGeom>
        </p:spPr>
        <p:txBody>
          <a:bodyPr/>
          <a:lstStyle/>
          <a:p>
            <a:fld id="{0396F469-F929-450A-95B2-1086E341BF79}" type="datetime1">
              <a:rPr lang="en-US" smtClean="0"/>
              <a:t>10/30/2017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 txBox="1">
            <a:spLocks/>
          </p:cNvSpPr>
          <p:nvPr userDrawn="1"/>
        </p:nvSpPr>
        <p:spPr>
          <a:xfrm>
            <a:off x="-729342" y="6194653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strike="noStrike" kern="1200" spc="6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E8297-6837-4539-BE78-C255461E3518}" type="datetime1">
              <a:rPr lang="en-US" smtClean="0"/>
              <a:pPr/>
              <a:t>10/30/2017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-391885" y="6182861"/>
            <a:ext cx="2032000" cy="365125"/>
          </a:xfrm>
          <a:prstGeom prst="rect">
            <a:avLst/>
          </a:prstGeom>
        </p:spPr>
        <p:txBody>
          <a:bodyPr/>
          <a:lstStyle/>
          <a:p>
            <a:fld id="{E1BC4774-575A-4F8C-9DE3-3BCCD998CBD2}" type="datetime1">
              <a:rPr lang="en-US" smtClean="0"/>
              <a:t>10/30/2017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457200" y="6356351"/>
            <a:ext cx="2032000" cy="365125"/>
          </a:xfrm>
          <a:prstGeom prst="rect">
            <a:avLst/>
          </a:prstGeom>
        </p:spPr>
        <p:txBody>
          <a:bodyPr/>
          <a:lstStyle/>
          <a:p>
            <a:fld id="{2BA2E663-C83E-4CB8-AC26-ACAC9F592532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413657" y="6356349"/>
            <a:ext cx="2032000" cy="365125"/>
          </a:xfrm>
          <a:prstGeom prst="rect">
            <a:avLst/>
          </a:prstGeom>
        </p:spPr>
        <p:txBody>
          <a:bodyPr/>
          <a:lstStyle/>
          <a:p>
            <a:fld id="{22CE622B-C28C-4889-9E6D-813975FB95B6}" type="datetime1">
              <a:rPr lang="en-US" smtClean="0"/>
              <a:t>10/30/2017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/>
          <a:lstStyle/>
          <a:p>
            <a:fld id="{D89D741D-0786-4574-BEDF-F131133C21B9}" type="datetime1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 txBox="1">
            <a:spLocks/>
          </p:cNvSpPr>
          <p:nvPr userDrawn="1"/>
        </p:nvSpPr>
        <p:spPr>
          <a:xfrm>
            <a:off x="-729342" y="6194653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strike="noStrike" kern="1200" spc="6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E8297-6837-4539-BE78-C255461E3518}" type="datetime1">
              <a:rPr lang="en-US" smtClean="0"/>
              <a:pPr/>
              <a:t>10/30/2017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729342" y="6194653"/>
            <a:ext cx="2032000" cy="365125"/>
          </a:xfrm>
          <a:prstGeom prst="rect">
            <a:avLst/>
          </a:prstGeom>
        </p:spPr>
        <p:txBody>
          <a:bodyPr/>
          <a:lstStyle/>
          <a:p>
            <a:fld id="{0E20773A-A50F-45E5-A5FE-4E46490B863A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228601" y="6278915"/>
            <a:ext cx="2032000" cy="365125"/>
          </a:xfrm>
          <a:prstGeom prst="rect">
            <a:avLst/>
          </a:prstGeom>
        </p:spPr>
        <p:txBody>
          <a:bodyPr/>
          <a:lstStyle/>
          <a:p>
            <a:fld id="{C7A4B4BD-D2FA-40F8-B3A9-90A5096A6E7E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4775944" y="626803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 cap="all" spc="6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mindfulstrategies.com.au/stres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dnrcoachconsult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8011" y="3886200"/>
            <a:ext cx="9597224" cy="1752600"/>
          </a:xfrm>
        </p:spPr>
        <p:txBody>
          <a:bodyPr>
            <a:normAutofit fontScale="40000" lnSpcReduction="2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NAEHCY Conference – Chicago, IL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October 31, 2017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</a:p>
          <a:p>
            <a:r>
              <a:rPr lang="en-US" sz="5000" dirty="0" smtClean="0">
                <a:solidFill>
                  <a:schemeClr val="tx1"/>
                </a:solidFill>
              </a:rPr>
              <a:t>Presented by Denise Ross, President</a:t>
            </a:r>
          </a:p>
          <a:p>
            <a:r>
              <a:rPr lang="en-US" sz="5000" dirty="0" smtClean="0">
                <a:solidFill>
                  <a:schemeClr val="tx1"/>
                </a:solidFill>
              </a:rPr>
              <a:t>DNR Coaching &amp; Consulting, LLC</a:t>
            </a:r>
            <a:endParaRPr lang="en-US" sz="5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92218"/>
            <a:ext cx="12192000" cy="106218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000" dirty="0" smtClean="0">
                <a:solidFill>
                  <a:schemeClr val="tx1"/>
                </a:solidFill>
              </a:rPr>
              <a:t>what is stress and who is the manager?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000000"/>
                </a:solidFill>
              </a:rPr>
              <a:t>Memory problems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000000"/>
                </a:solidFill>
              </a:rPr>
              <a:t>Inability to concentrate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000000"/>
                </a:solidFill>
              </a:rPr>
              <a:t>Poor judgement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000000"/>
                </a:solidFill>
              </a:rPr>
              <a:t>Seeing only the negative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000000"/>
                </a:solidFill>
              </a:rPr>
              <a:t>Anxious thoughts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000000"/>
                </a:solidFill>
              </a:rPr>
              <a:t>Constant worrying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1" u="sng" dirty="0">
                <a:solidFill>
                  <a:schemeClr val="accent2"/>
                </a:solidFill>
              </a:rPr>
              <a:t>Cognitive Symptoms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u="sng" dirty="0">
                <a:solidFill>
                  <a:srgbClr val="C00000"/>
                </a:solidFill>
              </a:rPr>
              <a:t>Behavioral </a:t>
            </a:r>
            <a:r>
              <a:rPr lang="en-US" sz="2800" b="1" u="sng" dirty="0" smtClean="0">
                <a:solidFill>
                  <a:srgbClr val="C00000"/>
                </a:solidFill>
              </a:rPr>
              <a:t>Symptoms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does stress do to us?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2209799"/>
            <a:ext cx="4978400" cy="425565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chemeClr val="tx1"/>
                </a:solidFill>
              </a:rPr>
              <a:t>Eating more or less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chemeClr val="tx1"/>
                </a:solidFill>
              </a:rPr>
              <a:t>Sleeping too much or too little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chemeClr val="tx1"/>
                </a:solidFill>
              </a:rPr>
              <a:t>Withdrawing from others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chemeClr val="tx1"/>
                </a:solidFill>
              </a:rPr>
              <a:t>Procrastinating/neglecting responsibilities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chemeClr val="tx1"/>
                </a:solidFill>
              </a:rPr>
              <a:t>Using alcohol, cigarettes, or drugs to relax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chemeClr val="tx1"/>
                </a:solidFill>
              </a:rPr>
              <a:t>Nervous habits (biting nails, pacing, etc.)</a:t>
            </a:r>
          </a:p>
        </p:txBody>
      </p:sp>
    </p:spTree>
    <p:extLst>
      <p:ext uri="{BB962C8B-B14F-4D97-AF65-F5344CB8AC3E}">
        <p14:creationId xmlns:p14="http://schemas.microsoft.com/office/powerpoint/2010/main" val="142186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65200" y="2174875"/>
            <a:ext cx="4978400" cy="384925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000000"/>
                </a:solidFill>
              </a:rPr>
              <a:t>Depression or general unhappiness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000000"/>
                </a:solidFill>
              </a:rPr>
              <a:t>Anxiety and agitation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000000"/>
                </a:solidFill>
              </a:rPr>
              <a:t>Moodiness, irritability, or anger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000000"/>
                </a:solidFill>
              </a:rPr>
              <a:t>Feeling overwhelmed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000000"/>
                </a:solidFill>
              </a:rPr>
              <a:t>Isolation and loneliness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000000"/>
                </a:solidFill>
              </a:rPr>
              <a:t>Other emotional or mental health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7086600" y="2381826"/>
            <a:ext cx="4978400" cy="3505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000000"/>
                </a:solidFill>
              </a:rPr>
              <a:t>Aches and pains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000000"/>
                </a:solidFill>
              </a:rPr>
              <a:t>Headaches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solidFill>
                  <a:srgbClr val="000000"/>
                </a:solidFill>
              </a:rPr>
              <a:t>Faster or rapid breathing</a:t>
            </a:r>
            <a:endParaRPr lang="en-US" sz="25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solidFill>
                  <a:srgbClr val="000000"/>
                </a:solidFill>
              </a:rPr>
              <a:t>Chest </a:t>
            </a:r>
            <a:r>
              <a:rPr lang="en-US" sz="2500" dirty="0">
                <a:solidFill>
                  <a:srgbClr val="000000"/>
                </a:solidFill>
              </a:rPr>
              <a:t>pain, rapid </a:t>
            </a:r>
            <a:r>
              <a:rPr lang="en-US" sz="2500" dirty="0" smtClean="0">
                <a:solidFill>
                  <a:srgbClr val="000000"/>
                </a:solidFill>
              </a:rPr>
              <a:t>heartbeat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solidFill>
                  <a:srgbClr val="000000"/>
                </a:solidFill>
              </a:rPr>
              <a:t>Increased sweating</a:t>
            </a:r>
            <a:endParaRPr lang="en-US" sz="2500" dirty="0" smtClean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000000"/>
                </a:solidFill>
              </a:rPr>
              <a:t>Dizziness, </a:t>
            </a:r>
            <a:r>
              <a:rPr lang="en-US" sz="2500" dirty="0" smtClean="0">
                <a:solidFill>
                  <a:srgbClr val="000000"/>
                </a:solidFill>
              </a:rPr>
              <a:t>nausea</a:t>
            </a:r>
            <a:endParaRPr lang="en-US" sz="25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2800" b="1" u="sng" dirty="0">
                <a:solidFill>
                  <a:srgbClr val="00B050"/>
                </a:solidFill>
              </a:rPr>
              <a:t>Physical Symptoms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/>
          <a:lstStyle/>
          <a:p>
            <a:r>
              <a:rPr lang="en-US" sz="2800" b="1" u="sng" dirty="0">
                <a:solidFill>
                  <a:srgbClr val="0070C0"/>
                </a:solidFill>
              </a:rPr>
              <a:t>Emotional </a:t>
            </a:r>
            <a:r>
              <a:rPr lang="en-US" sz="2800" b="1" u="sng" dirty="0" smtClean="0">
                <a:solidFill>
                  <a:srgbClr val="0070C0"/>
                </a:solidFill>
              </a:rPr>
              <a:t>Symptoms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does stress do to us?</a:t>
            </a:r>
          </a:p>
        </p:txBody>
      </p:sp>
    </p:spTree>
    <p:extLst>
      <p:ext uri="{BB962C8B-B14F-4D97-AF65-F5344CB8AC3E}">
        <p14:creationId xmlns:p14="http://schemas.microsoft.com/office/powerpoint/2010/main" val="358937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7309" y="274638"/>
            <a:ext cx="11046691" cy="1143000"/>
          </a:xfrm>
        </p:spPr>
        <p:txBody>
          <a:bodyPr/>
          <a:lstStyle/>
          <a:p>
            <a:pPr algn="ctr"/>
            <a:r>
              <a:rPr lang="en-US" dirty="0"/>
              <a:t>Full plate  </a:t>
            </a:r>
            <a:br>
              <a:rPr lang="en-US" dirty="0"/>
            </a:br>
            <a:r>
              <a:rPr lang="en-US" dirty="0"/>
              <a:t>how much is on your plate?</a:t>
            </a:r>
          </a:p>
        </p:txBody>
      </p:sp>
      <p:pic>
        <p:nvPicPr>
          <p:cNvPr id="4098" name="Picture 2" descr="Image result for image of a full plat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1691"/>
            <a:ext cx="12192000" cy="5336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35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45" y="0"/>
            <a:ext cx="5518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9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3962" y="751114"/>
            <a:ext cx="1032625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0" lvl="8" indent="-457200" algn="ctr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2D2D2D"/>
              </a:solidFill>
              <a:latin typeface="Verdana" panose="020B060403050404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2D2D2D"/>
              </a:solidFill>
              <a:latin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2D2D2D"/>
                </a:solidFill>
                <a:latin typeface="Arial"/>
                <a:cs typeface="Arial"/>
              </a:rPr>
              <a:t>Stress within your comfort zone can help you perform under pressure, motivate you to do your best, even keep you safe when danger looms. </a:t>
            </a:r>
          </a:p>
          <a:p>
            <a:endParaRPr lang="en-US" sz="2400" dirty="0">
              <a:solidFill>
                <a:srgbClr val="2D2D2D"/>
              </a:solidFill>
              <a:latin typeface="Arial"/>
              <a:cs typeface="Arial"/>
            </a:endParaRPr>
          </a:p>
          <a:p>
            <a:endParaRPr lang="en-US" sz="2400" dirty="0">
              <a:solidFill>
                <a:srgbClr val="2D2D2D"/>
              </a:solidFill>
              <a:latin typeface="Arial"/>
              <a:cs typeface="Arial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2D2D2D"/>
                </a:solidFill>
                <a:latin typeface="Arial"/>
                <a:cs typeface="Arial"/>
              </a:rPr>
              <a:t>When stress becomes overwhelming, it can damage your mood and relationships, and lead to a host of serious mental and physical health problems. </a:t>
            </a:r>
          </a:p>
          <a:p>
            <a:endParaRPr lang="en-US" sz="2400" dirty="0">
              <a:solidFill>
                <a:srgbClr val="2D2D2D"/>
              </a:solidFill>
              <a:latin typeface="Arial"/>
              <a:cs typeface="Arial"/>
            </a:endParaRPr>
          </a:p>
          <a:p>
            <a:endParaRPr lang="en-US" sz="2400" dirty="0">
              <a:solidFill>
                <a:srgbClr val="2D2D2D"/>
              </a:solidFill>
              <a:latin typeface="Arial"/>
              <a:cs typeface="Arial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2D2D2D"/>
                </a:solidFill>
                <a:latin typeface="Arial"/>
                <a:cs typeface="Arial"/>
              </a:rPr>
              <a:t>Life is full of frustrations, deadlines, and demands. </a:t>
            </a:r>
            <a:r>
              <a:rPr lang="en-US" sz="2400" b="1" i="1" u="sng" dirty="0">
                <a:latin typeface="Arial"/>
                <a:cs typeface="Arial"/>
              </a:rPr>
              <a:t>Many of us don’t even realize how stressed we are.</a:t>
            </a:r>
          </a:p>
        </p:txBody>
      </p:sp>
    </p:spTree>
    <p:extLst>
      <p:ext uri="{BB962C8B-B14F-4D97-AF65-F5344CB8AC3E}">
        <p14:creationId xmlns:p14="http://schemas.microsoft.com/office/powerpoint/2010/main" val="140673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1857" y="135710"/>
            <a:ext cx="10668000" cy="1690254"/>
          </a:xfrm>
        </p:spPr>
        <p:txBody>
          <a:bodyPr/>
          <a:lstStyle/>
          <a:p>
            <a:pPr algn="ctr"/>
            <a:r>
              <a:rPr lang="en-US" sz="3200" dirty="0"/>
              <a:t>Burnout occurs when the difference between stressors and our ability to cope significantly increases</a:t>
            </a:r>
          </a:p>
        </p:txBody>
      </p:sp>
      <p:pic>
        <p:nvPicPr>
          <p:cNvPr id="4" name="Picture 2" descr="Burnout is a state                of  emotional  ,   mental, and        physical         exhaustion          caused by    ...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845" y="2557728"/>
            <a:ext cx="7840749" cy="34307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07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2370" y="0"/>
            <a:ext cx="10842171" cy="1692708"/>
          </a:xfrm>
        </p:spPr>
        <p:txBody>
          <a:bodyPr/>
          <a:lstStyle/>
          <a:p>
            <a:pPr algn="ctr"/>
            <a:r>
              <a:rPr lang="en-US" sz="2400" dirty="0"/>
              <a:t>The result of imbalance is increased </a:t>
            </a:r>
            <a:r>
              <a:rPr lang="en-US" sz="2400" dirty="0">
                <a:hlinkClick r:id="rId2"/>
              </a:rPr>
              <a:t>stress</a:t>
            </a:r>
            <a:r>
              <a:rPr lang="en-US" sz="2400" dirty="0"/>
              <a:t> </a:t>
            </a:r>
            <a:br>
              <a:rPr lang="en-US" sz="2400" dirty="0"/>
            </a:br>
            <a:r>
              <a:rPr lang="en-US" sz="2400" dirty="0"/>
              <a:t>and its associated conditions. 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2" descr="Image result for pictures of bal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33" y="1874731"/>
            <a:ext cx="9652000" cy="42300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15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45" y="-298017"/>
            <a:ext cx="11268364" cy="1143000"/>
          </a:xfrm>
        </p:spPr>
        <p:txBody>
          <a:bodyPr/>
          <a:lstStyle/>
          <a:p>
            <a:pPr algn="ctr"/>
            <a:r>
              <a:rPr lang="en-US" dirty="0" smtClean="0"/>
              <a:t>THE WHEEL OF LIFE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48" y="184728"/>
            <a:ext cx="8959016" cy="728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3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2" y="-2327048"/>
            <a:ext cx="11499273" cy="3586162"/>
          </a:xfrm>
        </p:spPr>
        <p:txBody>
          <a:bodyPr/>
          <a:lstStyle/>
          <a:p>
            <a:pPr algn="ctr"/>
            <a:r>
              <a:rPr lang="en-US" sz="3200" dirty="0"/>
              <a:t>How do you control stress </a:t>
            </a:r>
            <a:br>
              <a:rPr lang="en-US" sz="3200" dirty="0"/>
            </a:br>
            <a:r>
              <a:rPr lang="en-US" sz="3200" dirty="0"/>
              <a:t>in your life?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9" y="1161143"/>
            <a:ext cx="5080000" cy="5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1826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4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Review various definitions of stress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Positive vs. Negative Stress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Causes of Stress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Symptoms of Stress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Finding Balance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Tips and Techniques for Managing Stress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HAVE FUN AND BE STRESS FREE!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Objectives for today: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6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10886"/>
            <a:ext cx="12192000" cy="1143000"/>
          </a:xfrm>
        </p:spPr>
        <p:txBody>
          <a:bodyPr/>
          <a:lstStyle/>
          <a:p>
            <a:pPr algn="ctr"/>
            <a:r>
              <a:rPr lang="en-US" dirty="0"/>
              <a:t>Stress is inevitable but manageable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475"/>
            <a:ext cx="12192000" cy="533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6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12800" y="1977904"/>
            <a:ext cx="10566400" cy="48107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000000"/>
                </a:solidFill>
              </a:rPr>
              <a:t>Determine the source of your stress (eliminate, bypass or alter the stressor).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000000"/>
                </a:solidFill>
              </a:rPr>
              <a:t>Keep a journal (record what’s helping you deal with stress in a healthy manner).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000000"/>
                </a:solidFill>
              </a:rPr>
              <a:t>Do what you can and don’t worry about the rest. (Work smarter not harder)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000000"/>
                </a:solidFill>
              </a:rPr>
              <a:t>Don’t take on more than you can handle. (Manage your time and learn to say “no”)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000000"/>
                </a:solidFill>
              </a:rPr>
              <a:t>Allow for flexibility.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000000"/>
                </a:solidFill>
              </a:rPr>
              <a:t>Determine priorities and take on one thing at a time. (Do what’s important)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000000"/>
                </a:solidFill>
              </a:rPr>
              <a:t>Establish a support base (family and friends).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000000"/>
                </a:solidFill>
              </a:rPr>
              <a:t>Accept what you cannot change.</a:t>
            </a:r>
          </a:p>
          <a:p>
            <a:pPr marL="0" indent="0">
              <a:buNone/>
            </a:pPr>
            <a:endParaRPr lang="en-US" sz="21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1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95564" y="0"/>
            <a:ext cx="12487564" cy="1143000"/>
          </a:xfrm>
        </p:spPr>
        <p:txBody>
          <a:bodyPr/>
          <a:lstStyle/>
          <a:p>
            <a:pPr algn="ctr"/>
            <a:r>
              <a:rPr lang="en-US" dirty="0"/>
              <a:t>Stress is inevitable but </a:t>
            </a:r>
            <a:r>
              <a:rPr lang="en-US" dirty="0" smtClean="0"/>
              <a:t>manageable</a:t>
            </a:r>
            <a:br>
              <a:rPr lang="en-US" dirty="0" smtClean="0"/>
            </a:br>
            <a:r>
              <a:rPr lang="en-US" dirty="0" smtClean="0"/>
              <a:t>YOU ARE THE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3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12800" y="1905001"/>
            <a:ext cx="10566400" cy="505921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000000"/>
                </a:solidFill>
              </a:rPr>
              <a:t>Avoid “unnecessary drama”.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000000"/>
                </a:solidFill>
              </a:rPr>
              <a:t>If possible, avoid people who stress you out.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000000"/>
                </a:solidFill>
              </a:rPr>
              <a:t>Decrease your “to do” list.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000000"/>
                </a:solidFill>
              </a:rPr>
              <a:t>Don’t take work home unless it’s absolutely necessary.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000000"/>
                </a:solidFill>
              </a:rPr>
              <a:t>Be sure to get plenty of sleep.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000000"/>
                </a:solidFill>
              </a:rPr>
              <a:t>Schedule a visit to the spa.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000000"/>
                </a:solidFill>
              </a:rPr>
              <a:t>Be positive about yourself/choices (begin each morning with a positive thought).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000000"/>
                </a:solidFill>
              </a:rPr>
              <a:t>Take care of yourself (eat a balanced and nutritious diet, exercise).</a:t>
            </a:r>
          </a:p>
          <a:p>
            <a:pPr marL="0" indent="0">
              <a:buNone/>
            </a:pPr>
            <a:endParaRPr lang="en-US" sz="21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1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06400" y="100466"/>
            <a:ext cx="12892314" cy="1143000"/>
          </a:xfrm>
        </p:spPr>
        <p:txBody>
          <a:bodyPr/>
          <a:lstStyle/>
          <a:p>
            <a:pPr algn="ctr"/>
            <a:r>
              <a:rPr lang="en-US" dirty="0"/>
              <a:t>Stress is inevitable but </a:t>
            </a:r>
            <a:r>
              <a:rPr lang="en-US" dirty="0" smtClean="0"/>
              <a:t>manageable </a:t>
            </a:r>
            <a:br>
              <a:rPr lang="en-US" dirty="0" smtClean="0"/>
            </a:br>
            <a:r>
              <a:rPr lang="en-US" dirty="0" smtClean="0"/>
              <a:t>YOU ARE THE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9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12800" y="2031999"/>
            <a:ext cx="10566400" cy="399934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Exercise (Yoga, walking, aqua aerobics, spin class/cardio, biking, etc.)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Stretching (neck, shoulders, back)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Deep Breathing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Mindfulness/Progressive Muscle Relaxation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for relieving stress:</a:t>
            </a:r>
            <a:endParaRPr lang="en-US" dirty="0"/>
          </a:p>
        </p:txBody>
      </p:sp>
      <p:pic>
        <p:nvPicPr>
          <p:cNvPr id="4" name="Picture 3" descr="&lt;strong&gt;Exercise&lt;/strong&gt;. N.d. A Bunch of Interesting Stuff. N.p., n.d. Web. 6 May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36" y="2447635"/>
            <a:ext cx="865909" cy="865909"/>
          </a:xfrm>
          <a:prstGeom prst="rect">
            <a:avLst/>
          </a:prstGeom>
        </p:spPr>
      </p:pic>
      <p:pic>
        <p:nvPicPr>
          <p:cNvPr id="5" name="Picture 4" descr="Meditating Buddhis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341" y="2447635"/>
            <a:ext cx="812802" cy="81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9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4344" y="1579330"/>
            <a:ext cx="10075323" cy="3416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odoni MT Black" panose="02070A03080606020203" pitchFamily="18" charset="0"/>
              </a:rPr>
              <a:t>Next time you’re stressed: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Bodoni MT Black" panose="02070A03080606020203" pitchFamily="18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Bodoni MT Black" panose="02070A03080606020203" pitchFamily="18" charset="0"/>
              </a:rPr>
              <a:t>Take a step back, inhale and laugh.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Bodoni MT Black" panose="02070A03080606020203" pitchFamily="18" charset="0"/>
              </a:rPr>
              <a:t>Remember who you are and why you’re here.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Bodoni MT Black" panose="02070A03080606020203" pitchFamily="18" charset="0"/>
              </a:rPr>
              <a:t>You’re never given anything in this world that you can’t handle.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Bodoni MT Black" panose="02070A03080606020203" pitchFamily="18" charset="0"/>
              </a:rPr>
              <a:t>Be strong, be flexible, love yourself, and love others.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Bodoni MT Black" panose="02070A03080606020203" pitchFamily="18" charset="0"/>
              </a:rPr>
              <a:t>Always remember, just keep moving forward.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Bodoni MT Black" panose="02070A03080606020203" pitchFamily="18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Bodoni MT Black" panose="02070A03080606020203" pitchFamily="18" charset="0"/>
              </a:rPr>
              <a:t>www.dailyinspirationalquotes.in</a:t>
            </a:r>
          </a:p>
        </p:txBody>
      </p:sp>
    </p:spTree>
    <p:extLst>
      <p:ext uri="{BB962C8B-B14F-4D97-AF65-F5344CB8AC3E}">
        <p14:creationId xmlns:p14="http://schemas.microsoft.com/office/powerpoint/2010/main" val="10522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0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399"/>
          </a:xfrm>
        </p:spPr>
        <p:txBody>
          <a:bodyPr/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/>
            </a:r>
            <a:br>
              <a:rPr lang="en-US" sz="3200" dirty="0">
                <a:latin typeface="Book Antiqua" panose="02040602050305030304" pitchFamily="18" charset="0"/>
              </a:rPr>
            </a:br>
            <a:r>
              <a:rPr lang="en-US" sz="3200" dirty="0">
                <a:latin typeface="Book Antiqua" panose="02040602050305030304" pitchFamily="18" charset="0"/>
              </a:rPr>
              <a:t/>
            </a:r>
            <a:br>
              <a:rPr lang="en-US" sz="3200" dirty="0">
                <a:latin typeface="Book Antiqua" panose="02040602050305030304" pitchFamily="18" charset="0"/>
              </a:rPr>
            </a:br>
            <a:r>
              <a:rPr lang="en-US" sz="3200" dirty="0">
                <a:latin typeface="Book Antiqua" panose="02040602050305030304" pitchFamily="18" charset="0"/>
              </a:rPr>
              <a:t/>
            </a:r>
            <a:br>
              <a:rPr lang="en-US" sz="3200" dirty="0">
                <a:latin typeface="Book Antiqua" panose="02040602050305030304" pitchFamily="18" charset="0"/>
              </a:rPr>
            </a:br>
            <a:r>
              <a:rPr lang="en-US" sz="3200" dirty="0">
                <a:latin typeface="Book Antiqua" panose="02040602050305030304" pitchFamily="18" charset="0"/>
              </a:rPr>
              <a:t/>
            </a:r>
            <a:br>
              <a:rPr lang="en-US" sz="3200" dirty="0">
                <a:latin typeface="Book Antiqua" panose="02040602050305030304" pitchFamily="18" charset="0"/>
              </a:rPr>
            </a:br>
            <a:r>
              <a:rPr lang="en-US" sz="3200" dirty="0">
                <a:latin typeface="Book Antiqua" panose="02040602050305030304" pitchFamily="18" charset="0"/>
              </a:rPr>
              <a:t/>
            </a:r>
            <a:br>
              <a:rPr lang="en-US" sz="3200" dirty="0">
                <a:latin typeface="Book Antiqua" panose="02040602050305030304" pitchFamily="18" charset="0"/>
              </a:rPr>
            </a:br>
            <a:r>
              <a:rPr lang="en-US" sz="3200" dirty="0">
                <a:latin typeface="Book Antiqua" panose="02040602050305030304" pitchFamily="18" charset="0"/>
              </a:rPr>
              <a:t/>
            </a:r>
            <a:br>
              <a:rPr lang="en-US" sz="3200" dirty="0">
                <a:latin typeface="Book Antiqua" panose="02040602050305030304" pitchFamily="18" charset="0"/>
              </a:rPr>
            </a:br>
            <a:r>
              <a:rPr lang="en-US" sz="3200" dirty="0">
                <a:latin typeface="Book Antiqua" panose="02040602050305030304" pitchFamily="18" charset="0"/>
              </a:rPr>
              <a:t/>
            </a:r>
            <a:br>
              <a:rPr lang="en-US" sz="3200" dirty="0">
                <a:latin typeface="Book Antiqua" panose="02040602050305030304" pitchFamily="18" charset="0"/>
              </a:rPr>
            </a:br>
            <a:r>
              <a:rPr lang="en-US" sz="2800" dirty="0">
                <a:latin typeface="Book Antiqua" panose="02040602050305030304" pitchFamily="18" charset="0"/>
              </a:rPr>
              <a:t>I admit that I have stress in my life.  Although, I may not be able to change some of my stressors, I can change my reaction to them. </a:t>
            </a:r>
            <a:br>
              <a:rPr lang="en-US" sz="2800" dirty="0">
                <a:latin typeface="Book Antiqua" panose="02040602050305030304" pitchFamily="18" charset="0"/>
              </a:rPr>
            </a:br>
            <a:r>
              <a:rPr lang="en-US" sz="2800" dirty="0">
                <a:latin typeface="Book Antiqua" panose="02040602050305030304" pitchFamily="18" charset="0"/>
              </a:rPr>
              <a:t> </a:t>
            </a:r>
            <a:br>
              <a:rPr lang="en-US" sz="2800" dirty="0">
                <a:latin typeface="Book Antiqua" panose="02040602050305030304" pitchFamily="18" charset="0"/>
              </a:rPr>
            </a:br>
            <a:r>
              <a:rPr lang="en-US" sz="2800" dirty="0">
                <a:latin typeface="Book Antiqua" panose="02040602050305030304" pitchFamily="18" charset="0"/>
              </a:rPr>
              <a:t>I realize that it’s okay to say “no”, especially if it’s for my betterment.</a:t>
            </a:r>
            <a:br>
              <a:rPr lang="en-US" sz="2800" dirty="0">
                <a:latin typeface="Book Antiqua" panose="02040602050305030304" pitchFamily="18" charset="0"/>
              </a:rPr>
            </a:br>
            <a:r>
              <a:rPr lang="en-US" sz="2800" dirty="0">
                <a:latin typeface="Book Antiqua" panose="02040602050305030304" pitchFamily="18" charset="0"/>
              </a:rPr>
              <a:t/>
            </a:r>
            <a:br>
              <a:rPr lang="en-US" sz="2800" dirty="0">
                <a:latin typeface="Book Antiqua" panose="02040602050305030304" pitchFamily="18" charset="0"/>
              </a:rPr>
            </a:br>
            <a:r>
              <a:rPr lang="en-US" sz="2800" dirty="0">
                <a:latin typeface="Book Antiqua" panose="02040602050305030304" pitchFamily="18" charset="0"/>
              </a:rPr>
              <a:t> I realize that there’s only 24 hours in a day. Surely, I deserve at least 1 hour for “me” time.</a:t>
            </a:r>
            <a:endParaRPr lang="en-US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30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CONNECT AND REFLECT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12723" y="1790049"/>
            <a:ext cx="9586451" cy="452431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How can you use the information presented today to decrease stress in your personal/professional life?</a:t>
            </a:r>
          </a:p>
          <a:p>
            <a:endParaRPr lang="en-US" sz="2400" dirty="0"/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What techniques, tools, or actions will you incorporate into your daily schedule to help you manage </a:t>
            </a:r>
            <a:r>
              <a:rPr lang="en-US" sz="2400" b="1" dirty="0" smtClean="0">
                <a:solidFill>
                  <a:srgbClr val="FF0000"/>
                </a:solidFill>
              </a:rPr>
              <a:t>STRESS</a:t>
            </a:r>
            <a:r>
              <a:rPr lang="en-US" sz="2400" dirty="0" smtClean="0"/>
              <a:t>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 descr="&lt;strong&gt;QUESTIONS&lt;/strong&gt; FOR DISCUSSI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348" y="4332717"/>
            <a:ext cx="2979173" cy="198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1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100" dirty="0">
                <a:solidFill>
                  <a:schemeClr val="tx1"/>
                </a:solidFill>
              </a:rPr>
              <a:t>Denise Ross, </a:t>
            </a:r>
            <a:r>
              <a:rPr lang="en-US" sz="2100" dirty="0" smtClean="0">
                <a:solidFill>
                  <a:schemeClr val="tx1"/>
                </a:solidFill>
              </a:rPr>
              <a:t>Founder and President</a:t>
            </a:r>
            <a:endParaRPr lang="en-US" sz="21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100" dirty="0" smtClean="0">
                <a:solidFill>
                  <a:schemeClr val="tx1"/>
                </a:solidFill>
              </a:rPr>
              <a:t>DNR Coaching &amp; Consulting, </a:t>
            </a:r>
            <a:r>
              <a:rPr lang="en-US" sz="2100" dirty="0">
                <a:solidFill>
                  <a:schemeClr val="tx1"/>
                </a:solidFill>
              </a:rPr>
              <a:t>LLC</a:t>
            </a:r>
          </a:p>
          <a:p>
            <a:pPr marL="0" indent="0" algn="ctr">
              <a:buNone/>
            </a:pPr>
            <a:r>
              <a:rPr lang="en-US" sz="2100" dirty="0" smtClean="0">
                <a:hlinkClick r:id="rId2"/>
              </a:rPr>
              <a:t>dnrcoachconsult@gmail.com</a:t>
            </a:r>
            <a:endParaRPr lang="en-US" sz="2100" dirty="0" smtClean="0"/>
          </a:p>
          <a:p>
            <a:pPr marL="0" indent="0" algn="ctr">
              <a:buNone/>
            </a:pPr>
            <a:r>
              <a:rPr lang="en-US" sz="2100" dirty="0" smtClean="0">
                <a:solidFill>
                  <a:srgbClr val="0070C0"/>
                </a:solidFill>
              </a:rPr>
              <a:t>www.dnrcoachconsult.com</a:t>
            </a:r>
            <a:endParaRPr lang="en-US" sz="21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2100" dirty="0">
                <a:solidFill>
                  <a:schemeClr val="tx1"/>
                </a:solidFill>
              </a:rPr>
              <a:t>Phone:  301-873-0690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information:</a:t>
            </a:r>
          </a:p>
        </p:txBody>
      </p:sp>
    </p:spTree>
    <p:extLst>
      <p:ext uri="{BB962C8B-B14F-4D97-AF65-F5344CB8AC3E}">
        <p14:creationId xmlns:p14="http://schemas.microsoft.com/office/powerpoint/2010/main" val="387782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6394"/>
            <a:ext cx="12192000" cy="760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0134744"/>
              </p:ext>
            </p:extLst>
          </p:nvPr>
        </p:nvGraphicFramePr>
        <p:xfrm>
          <a:off x="812800" y="3474720"/>
          <a:ext cx="10566400" cy="365760"/>
        </p:xfrm>
        <a:graphic>
          <a:graphicData uri="http://schemas.openxmlformats.org/drawingml/2006/table">
            <a:tbl>
              <a:tblPr/>
              <a:tblGrid>
                <a:gridCol w="4171973">
                  <a:extLst>
                    <a:ext uri="{9D8B030D-6E8A-4147-A177-3AD203B41FA5}">
                      <a16:colId xmlns:a16="http://schemas.microsoft.com/office/drawing/2014/main" val="400002122"/>
                    </a:ext>
                  </a:extLst>
                </a:gridCol>
                <a:gridCol w="6394427">
                  <a:extLst>
                    <a:ext uri="{9D8B030D-6E8A-4147-A177-3AD203B41FA5}">
                      <a16:colId xmlns:a16="http://schemas.microsoft.com/office/drawing/2014/main" val="30404694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endParaRPr lang="en-US" i="1" dirty="0">
                        <a:effectLst/>
                      </a:endParaRPr>
                    </a:p>
                  </a:txBody>
                  <a:tcPr marR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878787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77260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27" y="0"/>
            <a:ext cx="11822545" cy="6825999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What is stress</a:t>
            </a:r>
            <a:r>
              <a:rPr lang="en-US" sz="4400" dirty="0" smtClean="0">
                <a:solidFill>
                  <a:schemeClr val="tx1"/>
                </a:solidFill>
              </a:rPr>
              <a:t>?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/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state 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of</a:t>
            </a:r>
            <a:r>
              <a:rPr lang="en-US" sz="2800" u="sng" dirty="0">
                <a:solidFill>
                  <a:schemeClr val="tx1"/>
                </a:solidFill>
                <a:latin typeface="Arial Narrow" panose="020B0606020202030204" pitchFamily="34" charset="0"/>
              </a:rPr>
              <a:t> mental 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or </a:t>
            </a:r>
            <a:r>
              <a:rPr lang="en-US" sz="2800" u="sng" dirty="0">
                <a:solidFill>
                  <a:schemeClr val="tx1"/>
                </a:solidFill>
                <a:latin typeface="Arial Narrow" panose="020B0606020202030204" pitchFamily="34" charset="0"/>
              </a:rPr>
              <a:t>emotional strain 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or </a:t>
            </a:r>
            <a:r>
              <a:rPr lang="en-US" sz="2800" u="sng" dirty="0">
                <a:solidFill>
                  <a:schemeClr val="tx1"/>
                </a:solidFill>
                <a:latin typeface="Arial Narrow" panose="020B0606020202030204" pitchFamily="34" charset="0"/>
              </a:rPr>
              <a:t>tension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resulting from </a:t>
            </a:r>
            <a:r>
              <a:rPr lang="en-US" sz="2800" u="sng" dirty="0">
                <a:solidFill>
                  <a:schemeClr val="tx1"/>
                </a:solidFill>
                <a:latin typeface="Arial Narrow" panose="020B0606020202030204" pitchFamily="34" charset="0"/>
              </a:rPr>
              <a:t>adverse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or </a:t>
            </a:r>
            <a:r>
              <a:rPr lang="en-US" sz="2800" u="sng" dirty="0">
                <a:solidFill>
                  <a:schemeClr val="tx1"/>
                </a:solidFill>
                <a:latin typeface="Arial Narrow" panose="020B0606020202030204" pitchFamily="34" charset="0"/>
              </a:rPr>
              <a:t>very demanding 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circumstances</a:t>
            </a:r>
            <a:b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an organism’s total response to </a:t>
            </a:r>
            <a:r>
              <a:rPr lang="en-US" sz="2800" u="sng" dirty="0">
                <a:solidFill>
                  <a:schemeClr val="tx1"/>
                </a:solidFill>
                <a:latin typeface="Arial Narrow" panose="020B0606020202030204" pitchFamily="34" charset="0"/>
              </a:rPr>
              <a:t>environmental demands 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or </a:t>
            </a:r>
            <a:r>
              <a:rPr lang="en-US" sz="2800" u="sng" dirty="0">
                <a:solidFill>
                  <a:schemeClr val="tx1"/>
                </a:solidFill>
                <a:latin typeface="Arial Narrow" panose="020B0606020202030204" pitchFamily="34" charset="0"/>
              </a:rPr>
              <a:t>pressure</a:t>
            </a:r>
            <a:br>
              <a:rPr lang="en-US" sz="2800" u="sng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4400" dirty="0">
                <a:solidFill>
                  <a:srgbClr val="FF0000"/>
                </a:solidFill>
                <a:latin typeface="Arial Narrow" panose="020B0606020202030204" pitchFamily="34" charset="0"/>
              </a:rPr>
              <a:t>S = P &gt; R</a:t>
            </a:r>
            <a:br>
              <a:rPr lang="en-US" sz="4400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en-US" sz="2800" u="sng" dirty="0">
                <a:solidFill>
                  <a:schemeClr val="tx1"/>
                </a:solidFill>
                <a:latin typeface="Arial Narrow" panose="020B0606020202030204" pitchFamily="34" charset="0"/>
              </a:rPr>
              <a:t>stress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occurs when the </a:t>
            </a:r>
            <a:r>
              <a:rPr lang="en-US" sz="2800" u="sng" dirty="0">
                <a:solidFill>
                  <a:schemeClr val="tx1"/>
                </a:solidFill>
                <a:latin typeface="Arial Narrow" panose="020B0606020202030204" pitchFamily="34" charset="0"/>
              </a:rPr>
              <a:t>pressure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is greater than the </a:t>
            </a:r>
            <a:r>
              <a:rPr lang="en-US" sz="2800" u="sng" dirty="0">
                <a:solidFill>
                  <a:schemeClr val="tx1"/>
                </a:solidFill>
                <a:latin typeface="Arial Narrow" panose="020B0606020202030204" pitchFamily="34" charset="0"/>
              </a:rPr>
              <a:t>resource</a:t>
            </a:r>
            <a:br>
              <a:rPr lang="en-US" sz="2800" u="sng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the body’s response to </a:t>
            </a:r>
            <a:r>
              <a:rPr lang="en-US" sz="2800" u="sng" dirty="0">
                <a:solidFill>
                  <a:schemeClr val="tx1"/>
                </a:solidFill>
                <a:latin typeface="Arial Narrow" panose="020B0606020202030204" pitchFamily="34" charset="0"/>
              </a:rPr>
              <a:t>changes that create taxing demands</a:t>
            </a: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  <a:t>(changes can be positive or negative)</a:t>
            </a:r>
            <a:br>
              <a:rPr lang="en-US" sz="2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2800" dirty="0">
                <a:latin typeface="Arial Narrow" panose="020B0606020202030204" pitchFamily="34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934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6498771" y="1741715"/>
            <a:ext cx="5227783" cy="4114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000" b="1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000" b="1" u="sng" smtClean="0">
                <a:solidFill>
                  <a:schemeClr val="tx1"/>
                </a:solidFill>
              </a:rPr>
              <a:t>Negative Stress (Distress)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smtClean="0">
                <a:solidFill>
                  <a:schemeClr val="tx1"/>
                </a:solidFill>
              </a:rPr>
              <a:t>Causes anxiety or concern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smtClean="0">
                <a:solidFill>
                  <a:schemeClr val="tx1"/>
                </a:solidFill>
              </a:rPr>
              <a:t>Perceived as outside of our coping abilities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smtClean="0">
                <a:solidFill>
                  <a:schemeClr val="tx1"/>
                </a:solidFill>
              </a:rPr>
              <a:t>Can be short or long-term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smtClean="0">
                <a:solidFill>
                  <a:schemeClr val="tx1"/>
                </a:solidFill>
              </a:rPr>
              <a:t>Feels unpleasant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smtClean="0">
                <a:solidFill>
                  <a:schemeClr val="tx1"/>
                </a:solidFill>
              </a:rPr>
              <a:t>Decreases performance</a:t>
            </a:r>
          </a:p>
          <a:p>
            <a:pPr marL="0" indent="0">
              <a:buNone/>
            </a:pP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b="1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800" b="1" u="sng" smtClean="0">
                <a:solidFill>
                  <a:schemeClr val="tx1"/>
                </a:solidFill>
              </a:rPr>
              <a:t>Positive Stress (Eustress)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smtClean="0">
                <a:solidFill>
                  <a:schemeClr val="tx1"/>
                </a:solidFill>
              </a:rPr>
              <a:t>Focuses energy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smtClean="0">
                <a:solidFill>
                  <a:schemeClr val="tx1"/>
                </a:solidFill>
              </a:rPr>
              <a:t>Motivates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smtClean="0">
                <a:solidFill>
                  <a:schemeClr val="tx1"/>
                </a:solidFill>
              </a:rPr>
              <a:t>Short-term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smtClean="0">
                <a:solidFill>
                  <a:schemeClr val="tx1"/>
                </a:solidFill>
              </a:rPr>
              <a:t>Feels exciting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smtClean="0">
                <a:solidFill>
                  <a:schemeClr val="tx1"/>
                </a:solidFill>
              </a:rPr>
              <a:t>Improves performance</a:t>
            </a:r>
          </a:p>
          <a:p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2286" y="318180"/>
            <a:ext cx="10566400" cy="1143000"/>
          </a:xfrm>
        </p:spPr>
        <p:txBody>
          <a:bodyPr/>
          <a:lstStyle/>
          <a:p>
            <a:pPr algn="ctr"/>
            <a:r>
              <a:rPr lang="en-US" sz="4400" smtClean="0"/>
              <a:t>Types of stress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7272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12800" y="2209799"/>
            <a:ext cx="4978400" cy="432954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Chronic worry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Pessimism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Lacking flexibility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Negative self-talk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Unrealistic expectations, Perfectionism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All or nothing attitude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Major life changes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Work or school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Relationship difficulties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Financial problems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Being too busy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Children and family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1" u="sng" dirty="0"/>
              <a:t>EXTERNAL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u="sng" dirty="0"/>
              <a:t>INTERNAL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causes stress?</a:t>
            </a:r>
          </a:p>
        </p:txBody>
      </p:sp>
    </p:spTree>
    <p:extLst>
      <p:ext uri="{BB962C8B-B14F-4D97-AF65-F5344CB8AC3E}">
        <p14:creationId xmlns:p14="http://schemas.microsoft.com/office/powerpoint/2010/main" val="26021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12800" y="1600199"/>
            <a:ext cx="10566400" cy="506845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</a:rPr>
              <a:t>Trying </a:t>
            </a:r>
            <a:r>
              <a:rPr lang="en-US" sz="2800" dirty="0">
                <a:solidFill>
                  <a:srgbClr val="000000"/>
                </a:solidFill>
              </a:rPr>
              <a:t>to keep a student in his/her school of </a:t>
            </a:r>
            <a:r>
              <a:rPr lang="en-US" sz="2800" dirty="0" smtClean="0">
                <a:solidFill>
                  <a:srgbClr val="000000"/>
                </a:solidFill>
              </a:rPr>
              <a:t>origin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</a:rPr>
              <a:t>Trying to assist a family/student/unaccompanied youth with finding shelter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</a:rPr>
              <a:t>Too heavy workload (not enough hours in the day)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</a:rPr>
              <a:t>Having to wear way too many hats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</a:rPr>
              <a:t>Deadlines for reports and other documents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</a:rPr>
              <a:t>Frequent interruptions for phone calls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</a:rPr>
              <a:t>Transportation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</a:rPr>
              <a:t>Resolving parent/school conflicts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</a:rPr>
              <a:t>Budgetary issues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</a:rPr>
              <a:t>Frequent and long meetings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</a:rPr>
              <a:t>Other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94968" y="0"/>
            <a:ext cx="12486968" cy="1143000"/>
          </a:xfrm>
        </p:spPr>
        <p:txBody>
          <a:bodyPr/>
          <a:lstStyle/>
          <a:p>
            <a:pPr algn="ctr"/>
            <a:r>
              <a:rPr lang="en-US" dirty="0"/>
              <a:t>are any of these your stressors?</a:t>
            </a:r>
          </a:p>
        </p:txBody>
      </p:sp>
    </p:spTree>
    <p:extLst>
      <p:ext uri="{BB962C8B-B14F-4D97-AF65-F5344CB8AC3E}">
        <p14:creationId xmlns:p14="http://schemas.microsoft.com/office/powerpoint/2010/main" val="21975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387" y="-404223"/>
            <a:ext cx="11776363" cy="2878050"/>
          </a:xfrm>
        </p:spPr>
        <p:txBody>
          <a:bodyPr/>
          <a:lstStyle/>
          <a:p>
            <a:pPr algn="ctr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How do you know when you are stressed?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How are your thoughts or behaviors different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from </a:t>
            </a:r>
            <a:r>
              <a:rPr lang="en-US" sz="2800" dirty="0"/>
              <a:t>times when you do not feel stressed?</a:t>
            </a:r>
          </a:p>
        </p:txBody>
      </p:sp>
      <p:pic>
        <p:nvPicPr>
          <p:cNvPr id="4" name="Picture 3" descr="Image result for stress pictur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826" y="2947089"/>
            <a:ext cx="5599084" cy="305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95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1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cean design template" id="{F73515D9-E602-4B24-9C15-179BF6DE761B}" vid="{0588FFC9-F6B0-4B64-ACDF-0282AA5DB8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B20A6C6-FA4B-4FDF-822C-E1ABCC861C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816</Words>
  <Application>Microsoft Office PowerPoint</Application>
  <PresentationFormat>Widescreen</PresentationFormat>
  <Paragraphs>169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Narrow</vt:lpstr>
      <vt:lpstr>Bodoni MT Black</vt:lpstr>
      <vt:lpstr>Book Antiqua</vt:lpstr>
      <vt:lpstr>Verdana</vt:lpstr>
      <vt:lpstr>Wingdings</vt:lpstr>
      <vt:lpstr>Ocean design template</vt:lpstr>
      <vt:lpstr>      what is stress and who is the manager?</vt:lpstr>
      <vt:lpstr>Objectives for today:</vt:lpstr>
      <vt:lpstr>PowerPoint Presentation</vt:lpstr>
      <vt:lpstr>What is stress?  state of mental or emotional strain or tension resulting from adverse or very demanding circumstances  an organism’s total response to environmental demands  or pressure  S = P &gt; R stress occurs when the pressure is greater than the resource  the body’s response to changes that create taxing demands (changes can be positive or negative)  </vt:lpstr>
      <vt:lpstr>Types of stress</vt:lpstr>
      <vt:lpstr>What causes stress?</vt:lpstr>
      <vt:lpstr>are any of these your stressors?</vt:lpstr>
      <vt:lpstr>  How do you know when you are stressed?  How are your thoughts or behaviors different  from times when you do not feel stressed?</vt:lpstr>
      <vt:lpstr>PowerPoint Presentation</vt:lpstr>
      <vt:lpstr>What does stress do to us?</vt:lpstr>
      <vt:lpstr>What does stress do to us?</vt:lpstr>
      <vt:lpstr>Full plate   how much is on your plate?</vt:lpstr>
      <vt:lpstr>PowerPoint Presentation</vt:lpstr>
      <vt:lpstr>PowerPoint Presentation</vt:lpstr>
      <vt:lpstr>Burnout occurs when the difference between stressors and our ability to cope significantly increases</vt:lpstr>
      <vt:lpstr>The result of imbalance is increased stress  and its associated conditions.  </vt:lpstr>
      <vt:lpstr>THE WHEEL OF LIFE</vt:lpstr>
      <vt:lpstr>How do you control stress  in your life?</vt:lpstr>
      <vt:lpstr>PowerPoint Presentation</vt:lpstr>
      <vt:lpstr>Stress is inevitable but manageable</vt:lpstr>
      <vt:lpstr>Stress is inevitable but manageable YOU ARE THE MANAGER</vt:lpstr>
      <vt:lpstr>Stress is inevitable but manageable  YOU ARE THE MANAGER</vt:lpstr>
      <vt:lpstr>Techniques for relieving stress:</vt:lpstr>
      <vt:lpstr>PowerPoint Presentation</vt:lpstr>
      <vt:lpstr>PowerPoint Presentation</vt:lpstr>
      <vt:lpstr>       I admit that I have stress in my life.  Although, I may not be able to change some of my stressors, I can change my reaction to them.    I realize that it’s okay to say “no”, especially if it’s for my betterment.   I realize that there’s only 24 hours in a day. Surely, I deserve at least 1 hour for “me” time.</vt:lpstr>
      <vt:lpstr>CONNECT AND REFLECT</vt:lpstr>
      <vt:lpstr>Contact information: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2016-09-30T02:07:39Z</dcterms:created>
  <dcterms:modified xsi:type="dcterms:W3CDTF">2017-10-31T03:23:12Z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TC034605359991</vt:lpwstr>
  </property>
</Properties>
</file>