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customXml/itemProps2.xml" ContentType="application/vnd.openxmlformats-officedocument.customXmlProperti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revisionInfo.xml" ContentType="application/vnd.ms-powerpoint.revisioninfo+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changesInfos/changesInfo1.xml" ContentType="application/vnd.ms-powerpoint.changesinfo+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40" r:id="rId4"/>
  </p:sldMasterIdLst>
  <p:notesMasterIdLst>
    <p:notesMasterId r:id="rId32"/>
  </p:notesMasterIdLst>
  <p:sldIdLst>
    <p:sldId id="256" r:id="rId5"/>
    <p:sldId id="257" r:id="rId6"/>
    <p:sldId id="258" r:id="rId7"/>
    <p:sldId id="259" r:id="rId8"/>
    <p:sldId id="261" r:id="rId9"/>
    <p:sldId id="260" r:id="rId10"/>
    <p:sldId id="294" r:id="rId11"/>
    <p:sldId id="262" r:id="rId12"/>
    <p:sldId id="268" r:id="rId13"/>
    <p:sldId id="269" r:id="rId14"/>
    <p:sldId id="267" r:id="rId15"/>
    <p:sldId id="271" r:id="rId16"/>
    <p:sldId id="270" r:id="rId17"/>
    <p:sldId id="289" r:id="rId18"/>
    <p:sldId id="290" r:id="rId19"/>
    <p:sldId id="291" r:id="rId20"/>
    <p:sldId id="286" r:id="rId21"/>
    <p:sldId id="279" r:id="rId22"/>
    <p:sldId id="293" r:id="rId23"/>
    <p:sldId id="292" r:id="rId24"/>
    <p:sldId id="288"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Christy Savellano" initials="CS" lastIdx="2" clrIdx="0">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CCCC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EE0CAA-FFCD-4DFF-B92D-DE881CE7626D}" v="1" dt="2019-09-25T21:14:34.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984" autoAdjust="0"/>
    <p:restoredTop sz="72841" autoAdjust="0"/>
  </p:normalViewPr>
  <p:slideViewPr>
    <p:cSldViewPr snapToGrid="0">
      <p:cViewPr varScale="1">
        <p:scale>
          <a:sx n="87" d="100"/>
          <a:sy n="87" d="100"/>
        </p:scale>
        <p:origin x="-696" y="-11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 Id="rId39" Type="http://schemas.microsoft.com/office/2016/11/relationships/changesInfo" Target="changesInfos/changesInfo1.xml"/><Relationship Id="rId4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so, Kelly" userId="6a3983ee-a48e-4ada-aeef-b9bb4461adcf" providerId="ADAL" clId="{A0EE0CAA-FFCD-4DFF-B92D-DE881CE7626D}"/>
    <pc:docChg chg="modSld">
      <pc:chgData name="Russo, Kelly" userId="6a3983ee-a48e-4ada-aeef-b9bb4461adcf" providerId="ADAL" clId="{A0EE0CAA-FFCD-4DFF-B92D-DE881CE7626D}" dt="2019-09-25T21:14:34.635" v="1" actId="207"/>
      <pc:docMkLst>
        <pc:docMk/>
      </pc:docMkLst>
      <pc:sldChg chg="modSp">
        <pc:chgData name="Russo, Kelly" userId="6a3983ee-a48e-4ada-aeef-b9bb4461adcf" providerId="ADAL" clId="{A0EE0CAA-FFCD-4DFF-B92D-DE881CE7626D}" dt="2019-09-25T21:14:34.635" v="1" actId="207"/>
        <pc:sldMkLst>
          <pc:docMk/>
          <pc:sldMk cId="4102534864" sldId="262"/>
        </pc:sldMkLst>
        <pc:spChg chg="mod">
          <ac:chgData name="Russo, Kelly" userId="6a3983ee-a48e-4ada-aeef-b9bb4461adcf" providerId="ADAL" clId="{A0EE0CAA-FFCD-4DFF-B92D-DE881CE7626D}" dt="2019-09-25T21:14:34.635" v="1" actId="207"/>
          <ac:spMkLst>
            <pc:docMk/>
            <pc:sldMk cId="4102534864" sldId="262"/>
            <ac:spMk id="6" creationId="{42F7CBA9-C942-4E5E-A6B7-857CE21537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784C4-1FF8-A841-9DE4-70FF5F713867}" type="datetimeFigureOut">
              <a:rPr lang="en-US" smtClean="0"/>
              <a:pPr/>
              <a:t>10/22/19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6DC21-CE1B-354D-B690-A39EE9C0DF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D6DC21-CE1B-354D-B690-A39EE9C0DFF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D6DC21-CE1B-354D-B690-A39EE9C0DFFD}"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chemeClr val="accent1"/>
              </a:buClr>
              <a:buSzPts val="2100"/>
              <a:buFont typeface="Wingdings 2" pitchFamily="18" charset="2"/>
              <a:buNone/>
              <a:tabLst/>
              <a:defRPr/>
            </a:pPr>
            <a:endParaRPr lang="en-US" dirty="0" smtClean="0"/>
          </a:p>
          <a:p>
            <a:pPr marL="1065213" lvl="2" indent="-166688">
              <a:lnSpc>
                <a:spcPct val="120000"/>
              </a:lnSpc>
            </a:pPr>
            <a:endParaRPr lang="en-US" b="1" dirty="0"/>
          </a:p>
          <a:p>
            <a:pPr marL="166688" indent="-166688"/>
            <a:endParaRPr lang="en-US" dirty="0"/>
          </a:p>
        </p:txBody>
      </p:sp>
      <p:sp>
        <p:nvSpPr>
          <p:cNvPr id="114692" name="Slide Number Placeholder 3"/>
          <p:cNvSpPr>
            <a:spLocks noGrp="1"/>
          </p:cNvSpPr>
          <p:nvPr>
            <p:ph type="sldNum" sz="quarter" idx="5"/>
          </p:nvPr>
        </p:nvSpPr>
        <p:spPr bwMode="auto">
          <a:noFill/>
          <a:ln>
            <a:miter lim="800000"/>
            <a:headEnd/>
            <a:tailEnd/>
          </a:ln>
        </p:spPr>
        <p:txBody>
          <a:bodyPr/>
          <a:lstStyle/>
          <a:p>
            <a:fld id="{A5D93F19-A83E-C043-850E-D8D856A960D8}" type="slidenum">
              <a:rPr lang="en-US"/>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D6DC21-CE1B-354D-B690-A39EE9C0DFFD}"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D6DC21-CE1B-354D-B690-A39EE9C0DFFD}"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D6DC21-CE1B-354D-B690-A39EE9C0DFFD}"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0D6DC21-CE1B-354D-B690-A39EE9C0DFF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0D6DC21-CE1B-354D-B690-A39EE9C0DFF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D6DC21-CE1B-354D-B690-A39EE9C0DFF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6DC21-CE1B-354D-B690-A39EE9C0DFFD}"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789115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6DC21-CE1B-354D-B690-A39EE9C0DFFD}"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895779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6DC21-CE1B-354D-B690-A39EE9C0DFFD}"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59095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D6DC21-CE1B-354D-B690-A39EE9C0DFF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D6DC21-CE1B-354D-B690-A39EE9C0DFF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10/22/19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10/22/19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10/22/19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10/22/19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10/22/19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10/22/19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elc-pa.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mailto:pjoki@elc-pa.org" TargetMode="External"/><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slack.com/" TargetMode="Externa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hyperlink" Target="http://www.ambar.org/HYLN" TargetMode="External"/><Relationship Id="rId6" Type="http://schemas.openxmlformats.org/officeDocument/2006/relationships/hyperlink" Target="http://www.facebook.com/ABAHYLN" TargetMode="External"/><Relationship Id="rId7" Type="http://schemas.openxmlformats.org/officeDocument/2006/relationships/hyperlink" Target="mailto:hyln@americanbar.org" TargetMode="External"/><Relationship Id="rId8" Type="http://schemas.openxmlformats.org/officeDocument/2006/relationships/hyperlink" Target="mailto:Kelly.Russo@americanbar.org" TargetMode="Externa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15" y="931542"/>
            <a:ext cx="7315200" cy="2061999"/>
          </a:xfrm>
        </p:spPr>
        <p:txBody>
          <a:bodyPr>
            <a:normAutofit/>
          </a:bodyPr>
          <a:lstStyle/>
          <a:p>
            <a:pPr algn="ctr"/>
            <a:r>
              <a:rPr lang="en-US" sz="4000" dirty="0">
                <a:latin typeface="Corbel (Headings)"/>
                <a:cs typeface="Corbel (Headings)"/>
              </a:rPr>
              <a:t>Providing Civil Legal Services to Students Experiencing Homelessness</a:t>
            </a:r>
          </a:p>
        </p:txBody>
      </p:sp>
      <p:sp>
        <p:nvSpPr>
          <p:cNvPr id="3" name="Subtitle 2"/>
          <p:cNvSpPr>
            <a:spLocks noGrp="1"/>
          </p:cNvSpPr>
          <p:nvPr>
            <p:ph type="subTitle" idx="1"/>
          </p:nvPr>
        </p:nvSpPr>
        <p:spPr/>
        <p:txBody>
          <a:bodyPr>
            <a:noAutofit/>
          </a:bodyPr>
          <a:lstStyle/>
          <a:p>
            <a:pPr algn="ctr"/>
            <a:r>
              <a:rPr lang="en-US" sz="7200" b="1" dirty="0">
                <a:solidFill>
                  <a:schemeClr val="bg1"/>
                </a:solidFill>
              </a:rPr>
              <a:t>NAEHCY Talks</a:t>
            </a:r>
          </a:p>
        </p:txBody>
      </p:sp>
      <p:pic>
        <p:nvPicPr>
          <p:cNvPr id="1026"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269260" y="771917"/>
            <a:ext cx="2922740" cy="11906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extBox 3"/>
          <p:cNvSpPr txBox="1"/>
          <p:nvPr/>
        </p:nvSpPr>
        <p:spPr>
          <a:xfrm>
            <a:off x="9269260" y="2617939"/>
            <a:ext cx="2922739" cy="2554545"/>
          </a:xfrm>
          <a:prstGeom prst="rect">
            <a:avLst/>
          </a:prstGeom>
          <a:noFill/>
        </p:spPr>
        <p:txBody>
          <a:bodyPr wrap="square" rtlCol="0">
            <a:spAutoFit/>
          </a:bodyPr>
          <a:lstStyle/>
          <a:p>
            <a:r>
              <a:rPr lang="en-US" sz="2000" dirty="0">
                <a:solidFill>
                  <a:schemeClr val="tx1">
                    <a:lumMod val="65000"/>
                    <a:lumOff val="35000"/>
                  </a:schemeClr>
                </a:solidFill>
                <a:latin typeface="+mj-lt"/>
              </a:rPr>
              <a:t>Facilitator: </a:t>
            </a:r>
          </a:p>
          <a:p>
            <a:r>
              <a:rPr lang="en-US" sz="2000" dirty="0">
                <a:solidFill>
                  <a:schemeClr val="tx1">
                    <a:lumMod val="65000"/>
                    <a:lumOff val="35000"/>
                  </a:schemeClr>
                </a:solidFill>
                <a:latin typeface="+mj-lt"/>
              </a:rPr>
              <a:t>Michael Santos</a:t>
            </a:r>
          </a:p>
          <a:p>
            <a:endParaRPr lang="en-US" sz="2000" dirty="0">
              <a:solidFill>
                <a:schemeClr val="tx1">
                  <a:lumMod val="65000"/>
                  <a:lumOff val="35000"/>
                </a:schemeClr>
              </a:solidFill>
              <a:latin typeface="+mj-lt"/>
            </a:endParaRPr>
          </a:p>
          <a:p>
            <a:r>
              <a:rPr lang="en-US" sz="2000" dirty="0">
                <a:solidFill>
                  <a:schemeClr val="tx1">
                    <a:lumMod val="65000"/>
                    <a:lumOff val="35000"/>
                  </a:schemeClr>
                </a:solidFill>
                <a:latin typeface="+mj-lt"/>
              </a:rPr>
              <a:t>Presenter Names:</a:t>
            </a:r>
          </a:p>
          <a:p>
            <a:r>
              <a:rPr lang="en-US" sz="2000" dirty="0">
                <a:solidFill>
                  <a:schemeClr val="tx1">
                    <a:lumMod val="65000"/>
                    <a:lumOff val="35000"/>
                  </a:schemeClr>
                </a:solidFill>
                <a:latin typeface="+mj-lt"/>
              </a:rPr>
              <a:t>Kelly Russo, ABA</a:t>
            </a:r>
          </a:p>
          <a:p>
            <a:r>
              <a:rPr lang="en-US" sz="2000" dirty="0">
                <a:solidFill>
                  <a:schemeClr val="tx1">
                    <a:lumMod val="65000"/>
                    <a:lumOff val="35000"/>
                  </a:schemeClr>
                </a:solidFill>
                <a:latin typeface="+mj-lt"/>
              </a:rPr>
              <a:t>Paige </a:t>
            </a:r>
            <a:r>
              <a:rPr lang="en-US" sz="2000" dirty="0" err="1">
                <a:solidFill>
                  <a:schemeClr val="tx1">
                    <a:lumMod val="65000"/>
                    <a:lumOff val="35000"/>
                  </a:schemeClr>
                </a:solidFill>
                <a:latin typeface="+mj-lt"/>
              </a:rPr>
              <a:t>Joki</a:t>
            </a:r>
            <a:r>
              <a:rPr lang="en-US" sz="2000" dirty="0">
                <a:solidFill>
                  <a:schemeClr val="tx1">
                    <a:lumMod val="65000"/>
                    <a:lumOff val="35000"/>
                  </a:schemeClr>
                </a:solidFill>
                <a:latin typeface="+mj-lt"/>
              </a:rPr>
              <a:t>, ELC</a:t>
            </a:r>
          </a:p>
          <a:p>
            <a:r>
              <a:rPr lang="en-US" sz="2000" dirty="0">
                <a:solidFill>
                  <a:schemeClr val="tx1">
                    <a:lumMod val="65000"/>
                    <a:lumOff val="35000"/>
                  </a:schemeClr>
                </a:solidFill>
                <a:latin typeface="+mj-lt"/>
              </a:rPr>
              <a:t>Patricia Nix-</a:t>
            </a:r>
            <a:r>
              <a:rPr lang="en-US" sz="2000" dirty="0" err="1">
                <a:solidFill>
                  <a:schemeClr val="tx1">
                    <a:lumMod val="65000"/>
                    <a:lumOff val="35000"/>
                  </a:schemeClr>
                </a:solidFill>
                <a:latin typeface="+mj-lt"/>
              </a:rPr>
              <a:t>Hodes</a:t>
            </a:r>
            <a:r>
              <a:rPr lang="en-US" sz="2000" dirty="0">
                <a:solidFill>
                  <a:schemeClr val="tx1">
                    <a:lumMod val="65000"/>
                    <a:lumOff val="35000"/>
                  </a:schemeClr>
                </a:solidFill>
                <a:latin typeface="+mj-lt"/>
              </a:rPr>
              <a:t>, CCH</a:t>
            </a:r>
          </a:p>
          <a:p>
            <a:endParaRPr lang="en-US" sz="2000" dirty="0">
              <a:solidFill>
                <a:schemeClr val="tx1">
                  <a:lumMod val="65000"/>
                  <a:lumOff val="35000"/>
                </a:schemeClr>
              </a:solidFill>
              <a:latin typeface="+mj-lt"/>
            </a:endParaRPr>
          </a:p>
        </p:txBody>
      </p:sp>
      <p:sp>
        <p:nvSpPr>
          <p:cNvPr id="5" name="TextBox 4"/>
          <p:cNvSpPr txBox="1"/>
          <p:nvPr/>
        </p:nvSpPr>
        <p:spPr>
          <a:xfrm>
            <a:off x="2342366" y="3570283"/>
            <a:ext cx="5436296" cy="954107"/>
          </a:xfrm>
          <a:prstGeom prst="rect">
            <a:avLst/>
          </a:prstGeom>
          <a:noFill/>
        </p:spPr>
        <p:txBody>
          <a:bodyPr wrap="square" rtlCol="0">
            <a:spAutoFit/>
          </a:bodyPr>
          <a:lstStyle/>
          <a:p>
            <a:pPr algn="ctr"/>
            <a:r>
              <a:rPr lang="en-US" sz="2800" dirty="0">
                <a:solidFill>
                  <a:schemeClr val="bg1"/>
                </a:solidFill>
              </a:rPr>
              <a:t>Friday, September 27, 2019 | 11:30am PT / 2:30pm ET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7841995"/>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721813"/>
            <a:ext cx="3457575" cy="117795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extBox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BDAD3CF-3D51-42BF-9235-B9A1A00B6DC9}"/>
              </a:ext>
            </a:extLst>
          </p:cNvPr>
          <p:cNvSpPr txBox="1"/>
          <p:nvPr/>
        </p:nvSpPr>
        <p:spPr>
          <a:xfrm>
            <a:off x="0" y="2075543"/>
            <a:ext cx="3323771" cy="769441"/>
          </a:xfrm>
          <a:prstGeom prst="rect">
            <a:avLst/>
          </a:prstGeom>
          <a:noFill/>
        </p:spPr>
        <p:txBody>
          <a:bodyPr wrap="square" rtlCol="0">
            <a:spAutoFit/>
          </a:bodyPr>
          <a:lstStyle/>
          <a:p>
            <a:pPr algn="ctr"/>
            <a:r>
              <a:rPr lang="en-US" sz="2200" b="1" cap="all" dirty="0">
                <a:solidFill>
                  <a:srgbClr val="FFFFFF"/>
                </a:solidFill>
                <a:latin typeface="Tw Cen MT Condensed" panose="020B0606020104020203" pitchFamily="34" charset="0"/>
              </a:rPr>
              <a:t>CHICAGO COALITION FOR THE HOMELESS</a:t>
            </a:r>
            <a:endParaRPr lang="en-US" sz="2200" dirty="0"/>
          </a:p>
        </p:txBody>
      </p:sp>
      <p:sp>
        <p:nvSpPr>
          <p:cNvPr id="3" name="TextBox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71D6D10-A5CF-491E-9742-E1B2E707E809}"/>
              </a:ext>
            </a:extLst>
          </p:cNvPr>
          <p:cNvSpPr txBox="1"/>
          <p:nvPr/>
        </p:nvSpPr>
        <p:spPr>
          <a:xfrm>
            <a:off x="-1" y="3000962"/>
            <a:ext cx="3361593" cy="2554545"/>
          </a:xfrm>
          <a:prstGeom prst="rect">
            <a:avLst/>
          </a:prstGeom>
          <a:noFill/>
        </p:spPr>
        <p:txBody>
          <a:bodyPr wrap="square" rtlCol="0">
            <a:spAutoFit/>
          </a:bodyPr>
          <a:lstStyle/>
          <a:p>
            <a:pPr algn="ctr" fontAlgn="base"/>
            <a:r>
              <a:rPr lang="en-US" sz="1600" dirty="0">
                <a:solidFill>
                  <a:srgbClr val="FFFFFF"/>
                </a:solidFill>
                <a:latin typeface="Calibri" panose="020F0502020204030204" pitchFamily="34" charset="0"/>
              </a:rPr>
              <a:t>The Chicago Coalition for the Homeless (CCH) is an advocacy organization founded in 1980. </a:t>
            </a:r>
            <a:r>
              <a:rPr lang="en-US" sz="1600" dirty="0">
                <a:solidFill>
                  <a:srgbClr val="000000"/>
                </a:solidFill>
                <a:latin typeface="Calibri" panose="020F0502020204030204" pitchFamily="34" charset="0"/>
              </a:rPr>
              <a:t>​</a:t>
            </a:r>
            <a:endParaRPr lang="en-US" sz="1600" dirty="0">
              <a:solidFill>
                <a:srgbClr val="000000"/>
              </a:solidFill>
              <a:latin typeface="Segoe UI" panose="020B0502040204020203" pitchFamily="34" charset="0"/>
            </a:endParaRPr>
          </a:p>
          <a:p>
            <a:pPr algn="ctr" fontAlgn="base"/>
            <a:r>
              <a:rPr lang="en-US" sz="1600" dirty="0">
                <a:solidFill>
                  <a:srgbClr val="FFFFFF"/>
                </a:solidFill>
                <a:latin typeface="Calibri" panose="020F0502020204030204" pitchFamily="34" charset="0"/>
              </a:rPr>
              <a:t>CCH's missions:</a:t>
            </a:r>
            <a:endParaRPr lang="en-US" sz="1600" dirty="0">
              <a:solidFill>
                <a:srgbClr val="000000"/>
              </a:solidFill>
              <a:latin typeface="Segoe UI" panose="020B0502040204020203" pitchFamily="34" charset="0"/>
            </a:endParaRPr>
          </a:p>
          <a:p>
            <a:pPr algn="ctr"/>
            <a:r>
              <a:rPr lang="en-US" sz="1600" dirty="0">
                <a:solidFill>
                  <a:srgbClr val="FFFFFF"/>
                </a:solidFill>
                <a:latin typeface="Calibri" panose="020F0502020204030204" pitchFamily="34" charset="0"/>
              </a:rPr>
              <a:t> "We organize and advocate to prevent and end homelessness, because we believe housing is a human right in a just society."</a:t>
            </a:r>
            <a:endParaRPr lang="en-US" sz="1600" dirty="0"/>
          </a:p>
        </p:txBody>
      </p:sp>
      <p:pic>
        <p:nvPicPr>
          <p:cNvPr id="1026" name="Pictu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8996CD0-900B-4E0E-9A35-733D12385BAD}"/>
              </a:ext>
            </a:extLst>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70079" y="3429000"/>
            <a:ext cx="2743372" cy="26502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8"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9400150-ECCE-44A2-AE91-A35FC170CDC1}"/>
              </a:ext>
            </a:extLst>
          </p:cNvPr>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91670" y="3173718"/>
            <a:ext cx="3401542" cy="74614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0"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A44409-0718-492A-A5F8-95FB80C242AB}"/>
              </a:ext>
            </a:extLst>
          </p:cNvPr>
          <p:cNvPicPr>
            <a:picLocks noChangeAspect="1" noChangeArrowheads="1"/>
          </p:cNvPicPr>
          <p:nvPr/>
        </p:nvPicPr>
        <p:blipFill rotWithShape="1">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066" t="-773" r="13645" b="773"/>
          <a:stretch/>
        </p:blipFill>
        <p:spPr bwMode="auto">
          <a:xfrm>
            <a:off x="8555485" y="778799"/>
            <a:ext cx="3174200" cy="231540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2" name="Pictur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B92452F-6DE0-4645-8567-2B985DF2C6E3}"/>
              </a:ext>
            </a:extLst>
          </p:cNvPr>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288588" y="3341024"/>
            <a:ext cx="1590675" cy="270114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4" name="Pictur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6156233-CAB3-4101-8157-CAE3E45CD84E}"/>
              </a:ext>
            </a:extLst>
          </p:cNvPr>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05980" y="778799"/>
            <a:ext cx="1590675" cy="25622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6" name="Pictur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ADB116C-5998-4F77-BF5B-B77A49A230CA}"/>
              </a:ext>
            </a:extLst>
          </p:cNvPr>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08827" y="3999375"/>
            <a:ext cx="3484385" cy="207982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8" name="Pictur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049E7CB-8C02-4F3D-A8FC-48E6BD382F11}"/>
              </a:ext>
            </a:extLst>
          </p:cNvPr>
          <p:cNvPicPr>
            <a:picLocks noChangeAspect="1" noChangeArrowheads="1"/>
          </p:cNvPicPr>
          <p:nvPr/>
        </p:nvPicPr>
        <p:blipFill rotWithShape="1">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23186"/>
          <a:stretch/>
        </p:blipFill>
        <p:spPr bwMode="auto">
          <a:xfrm>
            <a:off x="5694667" y="778799"/>
            <a:ext cx="2762806" cy="231540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2534864"/>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9093" y="210804"/>
            <a:ext cx="2328864" cy="79341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0" name="Pictu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3BC228-E8C9-4542-A074-DF557866E7BD}"/>
              </a:ext>
            </a:extLst>
          </p:cNvP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9093" y="2178014"/>
            <a:ext cx="3076575" cy="45434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extBox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E0C3D5F-EF20-4EA3-B400-100EB22E5147}"/>
              </a:ext>
            </a:extLst>
          </p:cNvPr>
          <p:cNvSpPr txBox="1"/>
          <p:nvPr/>
        </p:nvSpPr>
        <p:spPr>
          <a:xfrm>
            <a:off x="3741354" y="721813"/>
            <a:ext cx="7616456" cy="1200329"/>
          </a:xfrm>
          <a:prstGeom prst="rect">
            <a:avLst/>
          </a:prstGeom>
          <a:noFill/>
        </p:spPr>
        <p:txBody>
          <a:bodyPr wrap="square" rtlCol="0">
            <a:spAutoFit/>
          </a:bodyPr>
          <a:lstStyle/>
          <a:p>
            <a:pPr algn="ctr"/>
            <a:r>
              <a:rPr lang="en-US" sz="3600" b="1" cap="all" dirty="0"/>
              <a:t>THE LAW PROJECT OF THE CHICAGO COALITION FOR THE HOMELESS</a:t>
            </a:r>
            <a:endParaRPr lang="en-US" sz="3600" dirty="0"/>
          </a:p>
        </p:txBody>
      </p:sp>
      <p:sp>
        <p:nvSpPr>
          <p:cNvPr id="3" name="TextBox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CB9D90D-A28C-4B02-A1FC-AC832D4D1CBF}"/>
              </a:ext>
            </a:extLst>
          </p:cNvPr>
          <p:cNvSpPr txBox="1"/>
          <p:nvPr/>
        </p:nvSpPr>
        <p:spPr>
          <a:xfrm>
            <a:off x="3994484" y="2178014"/>
            <a:ext cx="7616456" cy="3970318"/>
          </a:xfrm>
          <a:prstGeom prst="rect">
            <a:avLst/>
          </a:prstGeom>
          <a:noFill/>
        </p:spPr>
        <p:txBody>
          <a:bodyPr wrap="square" rtlCol="0">
            <a:spAutoFit/>
          </a:bodyPr>
          <a:lstStyle/>
          <a:p>
            <a:pPr fontAlgn="base"/>
            <a:r>
              <a:rPr lang="en-US" sz="2600" b="1" dirty="0">
                <a:latin typeface="Calibri" panose="020F0502020204030204" pitchFamily="34" charset="0"/>
              </a:rPr>
              <a:t>The Law Project was founded in 1997 and the Youth Futures Mobile Legal Clinic launched in 2004. ​</a:t>
            </a:r>
          </a:p>
          <a:p>
            <a:pPr fontAlgn="base"/>
            <a:endParaRPr lang="en-US" sz="2600" b="1" dirty="0">
              <a:latin typeface="Segoe UI" panose="020B0502040204020203" pitchFamily="34" charset="0"/>
            </a:endParaRPr>
          </a:p>
          <a:p>
            <a:pPr fontAlgn="base"/>
            <a:r>
              <a:rPr lang="en-US" sz="2600" b="1" dirty="0">
                <a:latin typeface="Calibri" panose="020F0502020204030204" pitchFamily="34" charset="0"/>
              </a:rPr>
              <a:t>The Law Project provides civil and limited criminal legal services to unaccompanied homeless youths and families. ​</a:t>
            </a:r>
          </a:p>
          <a:p>
            <a:pPr fontAlgn="base"/>
            <a:endParaRPr lang="en-US" sz="2600" b="1" dirty="0">
              <a:latin typeface="Segoe UI" panose="020B0502040204020203" pitchFamily="34" charset="0"/>
            </a:endParaRPr>
          </a:p>
          <a:p>
            <a:pPr fontAlgn="base"/>
            <a:r>
              <a:rPr lang="en-US" sz="2600" b="1" dirty="0">
                <a:latin typeface="Calibri" panose="020F0502020204030204" pitchFamily="34" charset="0"/>
              </a:rPr>
              <a:t>Youth Futures is a mobile legal aid clinic for homeless and unaccompanied youth, staffed by four attorneys. ​</a:t>
            </a:r>
            <a:endParaRPr lang="en-US" sz="2600" b="1" dirty="0">
              <a:latin typeface="Segoe UI" panose="020B0502040204020203" pitchFamily="34" charset="0"/>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2534864"/>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8076" y="246635"/>
            <a:ext cx="2628900" cy="89563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extBox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E0C3D5F-EF20-4EA3-B400-100EB22E5147}"/>
              </a:ext>
            </a:extLst>
          </p:cNvPr>
          <p:cNvSpPr txBox="1"/>
          <p:nvPr/>
        </p:nvSpPr>
        <p:spPr>
          <a:xfrm>
            <a:off x="1936074" y="2321143"/>
            <a:ext cx="8502316" cy="1754326"/>
          </a:xfrm>
          <a:prstGeom prst="rect">
            <a:avLst/>
          </a:prstGeom>
          <a:noFill/>
        </p:spPr>
        <p:txBody>
          <a:bodyPr wrap="square" rtlCol="0">
            <a:spAutoFit/>
          </a:bodyPr>
          <a:lstStyle/>
          <a:p>
            <a:pPr algn="ctr"/>
            <a:r>
              <a:rPr lang="en-US" sz="2700" b="1" dirty="0"/>
              <a:t>The Law Project can assist with helping homeless youth enroll in school, access transportation, fee waivers, Medicaid, SNAP, TANF and other public benefits, and identification documents. </a:t>
            </a:r>
          </a:p>
        </p:txBody>
      </p:sp>
      <p:pic>
        <p:nvPicPr>
          <p:cNvPr id="4098" name="Pictu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B39F91C-CD58-47C2-9B55-037042A37CE1}"/>
              </a:ext>
            </a:extLst>
          </p:cNvPr>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6985"/>
          <a:stretch/>
        </p:blipFill>
        <p:spPr bwMode="auto">
          <a:xfrm>
            <a:off x="6752474" y="4195326"/>
            <a:ext cx="2105778" cy="194439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04" name="Pictur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49F8026-615D-4CA7-AD27-07F3E77DAF5C}"/>
              </a:ext>
            </a:extLst>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98369" y="4195326"/>
            <a:ext cx="2880042" cy="194439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06" name="Pictur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9BBBD80-F117-4E44-8151-3536A36FBB7F}"/>
              </a:ext>
            </a:extLst>
          </p:cNvPr>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23010" y="4195325"/>
            <a:ext cx="2909280" cy="194439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08" name="Pictur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7F50E6C-435C-4A6C-AF22-97F208854887}"/>
              </a:ext>
            </a:extLst>
          </p:cNvPr>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8076" y="4213039"/>
            <a:ext cx="3096834" cy="192314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10" name="Pictur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0FDAA42-B90E-43DB-8819-59C499167854}"/>
              </a:ext>
            </a:extLst>
          </p:cNvPr>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82190" y="723701"/>
            <a:ext cx="4317833" cy="147758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6752952"/>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721813"/>
            <a:ext cx="3494762" cy="11906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extBox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E0C3D5F-EF20-4EA3-B400-100EB22E5147}"/>
              </a:ext>
            </a:extLst>
          </p:cNvPr>
          <p:cNvSpPr txBox="1"/>
          <p:nvPr/>
        </p:nvSpPr>
        <p:spPr>
          <a:xfrm>
            <a:off x="-128239" y="3006571"/>
            <a:ext cx="3623001" cy="1938992"/>
          </a:xfrm>
          <a:prstGeom prst="rect">
            <a:avLst/>
          </a:prstGeom>
          <a:noFill/>
        </p:spPr>
        <p:txBody>
          <a:bodyPr wrap="square" rtlCol="0">
            <a:spAutoFit/>
          </a:bodyPr>
          <a:lstStyle/>
          <a:p>
            <a:pPr algn="ctr"/>
            <a:r>
              <a:rPr lang="en-US" sz="6000" b="1" cap="all" dirty="0"/>
              <a:t>Youth</a:t>
            </a:r>
            <a:br>
              <a:rPr lang="en-US" sz="6000" b="1" cap="all" dirty="0"/>
            </a:br>
            <a:r>
              <a:rPr lang="en-US" sz="6000" b="1" cap="all" dirty="0"/>
              <a:t> futures</a:t>
            </a:r>
            <a:endParaRPr lang="en-US" sz="6000" b="1" dirty="0"/>
          </a:p>
        </p:txBody>
      </p:sp>
      <p:sp>
        <p:nvSpPr>
          <p:cNvPr id="3" name="TextBox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CB9D90D-A28C-4B02-A1FC-AC832D4D1CBF}"/>
              </a:ext>
            </a:extLst>
          </p:cNvPr>
          <p:cNvSpPr txBox="1"/>
          <p:nvPr/>
        </p:nvSpPr>
        <p:spPr>
          <a:xfrm>
            <a:off x="7461836" y="721811"/>
            <a:ext cx="3960143" cy="6032421"/>
          </a:xfrm>
          <a:prstGeom prst="rect">
            <a:avLst/>
          </a:prstGeom>
          <a:noFill/>
        </p:spPr>
        <p:txBody>
          <a:bodyPr wrap="square" rtlCol="0">
            <a:spAutoFit/>
          </a:bodyPr>
          <a:lstStyle/>
          <a:p>
            <a:pPr fontAlgn="base"/>
            <a:r>
              <a:rPr lang="en-US" b="1" dirty="0"/>
              <a:t>Youth Futures offers regular outreach at Chicago Public High Schools, youth drop in centers, health clinics and shelters. ​</a:t>
            </a:r>
          </a:p>
          <a:p>
            <a:pPr fontAlgn="base"/>
            <a:endParaRPr lang="en-US" b="1" dirty="0"/>
          </a:p>
          <a:p>
            <a:pPr fontAlgn="base"/>
            <a:r>
              <a:rPr lang="en-US" b="1" dirty="0"/>
              <a:t>Services included but are not limited to assistance with access to:​</a:t>
            </a:r>
          </a:p>
          <a:p>
            <a:pPr fontAlgn="base"/>
            <a:r>
              <a:rPr lang="en-US" b="1" dirty="0"/>
              <a:t> Education, ​</a:t>
            </a:r>
          </a:p>
          <a:p>
            <a:pPr fontAlgn="base"/>
            <a:r>
              <a:rPr lang="en-US" b="1" dirty="0"/>
              <a:t> Public benefits​</a:t>
            </a:r>
          </a:p>
          <a:p>
            <a:pPr fontAlgn="base"/>
            <a:r>
              <a:rPr lang="en-US" b="1" dirty="0"/>
              <a:t> Identification documents (birth certificates, social security cards and state IDs)​</a:t>
            </a:r>
          </a:p>
          <a:p>
            <a:pPr fontAlgn="base"/>
            <a:r>
              <a:rPr lang="en-US" b="1" dirty="0"/>
              <a:t> Employment ​</a:t>
            </a:r>
          </a:p>
          <a:p>
            <a:pPr fontAlgn="base"/>
            <a:r>
              <a:rPr lang="en-US" b="1" dirty="0"/>
              <a:t> Civil rights​</a:t>
            </a:r>
          </a:p>
          <a:p>
            <a:pPr fontAlgn="base"/>
            <a:r>
              <a:rPr lang="en-US" b="1" dirty="0"/>
              <a:t> Domestic relations ​</a:t>
            </a:r>
          </a:p>
          <a:p>
            <a:pPr fontAlgn="base"/>
            <a:r>
              <a:rPr lang="en-US" b="1" dirty="0"/>
              <a:t> Housing​</a:t>
            </a:r>
          </a:p>
          <a:p>
            <a:pPr fontAlgn="base"/>
            <a:endParaRPr lang="en-US" b="1" dirty="0"/>
          </a:p>
          <a:p>
            <a:pPr fontAlgn="base"/>
            <a:r>
              <a:rPr lang="en-US" b="1" i="1" dirty="0"/>
              <a:t>In FY 2019 the Law Project closed 848 cases with </a:t>
            </a:r>
            <a:r>
              <a:rPr lang="en-US" b="1" dirty="0"/>
              <a:t>501 cases on behalf of homeless and unaccompanied youth.</a:t>
            </a:r>
            <a:r>
              <a:rPr lang="en-US" sz="2600" b="1" dirty="0">
                <a:latin typeface="Calibri" panose="020F0502020204030204" pitchFamily="34" charset="0"/>
              </a:rPr>
              <a:t>​</a:t>
            </a:r>
            <a:endParaRPr lang="en-US" sz="2600" b="1" dirty="0">
              <a:latin typeface="Segoe UI" panose="020B0502040204020203" pitchFamily="34" charset="0"/>
            </a:endParaRPr>
          </a:p>
          <a:p>
            <a:endParaRPr lang="en-US" dirty="0"/>
          </a:p>
        </p:txBody>
      </p:sp>
      <p:pic>
        <p:nvPicPr>
          <p:cNvPr id="3076"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E607C43-5D15-4D39-9888-95EBA57F6BC4}"/>
              </a:ext>
            </a:extLst>
          </p:cNvP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95086" y="721812"/>
            <a:ext cx="3494762" cy="281645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78"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F332FF9-0D3E-4953-A649-E25E5640212F}"/>
              </a:ext>
            </a:extLst>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95086" y="3738022"/>
            <a:ext cx="3494762" cy="277221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7046042"/>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2593" y="2552681"/>
            <a:ext cx="4111540" cy="1371282"/>
          </a:xfrm>
        </p:spPr>
        <p:txBody>
          <a:bodyPr/>
          <a:lstStyle/>
          <a:p>
            <a:r>
              <a:rPr lang="en-US" dirty="0">
                <a:solidFill>
                  <a:srgbClr val="000000"/>
                </a:solidFill>
              </a:rPr>
              <a:t>               </a:t>
            </a:r>
            <a:r>
              <a:rPr lang="en-US" b="1" dirty="0">
                <a:solidFill>
                  <a:srgbClr val="000000"/>
                </a:solidFill>
              </a:rPr>
              <a:t>Who We Are</a:t>
            </a:r>
          </a:p>
        </p:txBody>
      </p:sp>
      <p:sp>
        <p:nvSpPr>
          <p:cNvPr id="3" name="Content Placeholder 2"/>
          <p:cNvSpPr>
            <a:spLocks noGrp="1"/>
          </p:cNvSpPr>
          <p:nvPr>
            <p:ph idx="1"/>
          </p:nvPr>
        </p:nvSpPr>
        <p:spPr>
          <a:xfrm>
            <a:off x="3697752" y="1462744"/>
            <a:ext cx="7104737" cy="4364115"/>
          </a:xfrm>
        </p:spPr>
        <p:txBody>
          <a:bodyPr>
            <a:normAutofit fontScale="92500"/>
          </a:bodyPr>
          <a:lstStyle/>
          <a:p>
            <a:pPr marL="0" marR="0" indent="0">
              <a:lnSpc>
                <a:spcPct val="115000"/>
              </a:lnSpc>
              <a:spcBef>
                <a:spcPts val="0"/>
              </a:spcBef>
              <a:spcAft>
                <a:spcPts val="0"/>
              </a:spcAft>
              <a:buNone/>
            </a:pPr>
            <a:r>
              <a:rPr lang="en-US" sz="2400" b="1" u="sng" dirty="0">
                <a:solidFill>
                  <a:schemeClr val="tx2"/>
                </a:solidFill>
                <a:latin typeface="Times New Roman" panose="02020603050405020304" pitchFamily="18" charset="0"/>
                <a:ea typeface="Calibri" panose="020F0502020204030204" pitchFamily="34" charset="0"/>
                <a:cs typeface="Arial" panose="020B0604020202020204" pitchFamily="34" charset="0"/>
                <a:hlinkClick r:id="rId3"/>
              </a:rPr>
              <a:t>Education Law Center-PA (“ELC”)</a:t>
            </a:r>
            <a:r>
              <a:rPr lang="en-US" sz="2400" dirty="0">
                <a:solidFill>
                  <a:schemeClr val="tx2"/>
                </a:solidFill>
                <a:latin typeface="Times New Roman" panose="02020603050405020304" pitchFamily="18" charset="0"/>
                <a:ea typeface="Calibri" panose="020F0502020204030204" pitchFamily="34" charset="0"/>
                <a:cs typeface="Arial" panose="020B0604020202020204" pitchFamily="34" charset="0"/>
              </a:rPr>
              <a:t> is a non-profit, legal advocacy organization dedicated to ensuring access to a </a:t>
            </a:r>
            <a:r>
              <a:rPr lang="en-US" sz="24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quality public education for </a:t>
            </a:r>
            <a:r>
              <a:rPr lang="en-US" sz="24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all children in Pennsylvania. </a:t>
            </a:r>
            <a:r>
              <a:rPr lang="en-US" sz="2400" dirty="0">
                <a:solidFill>
                  <a:schemeClr val="tx2"/>
                </a:solidFill>
                <a:latin typeface="Times New Roman" panose="02020603050405020304" pitchFamily="18" charset="0"/>
                <a:cs typeface="Times New Roman" panose="02020603050405020304" pitchFamily="18" charset="0"/>
              </a:rPr>
              <a:t>Through legal representation, impact litigation, and policy advocacy, ELC advances the rights of underserved children, including children experiencing homelessness</a:t>
            </a:r>
            <a:endParaRPr lang="en-US" sz="24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0"/>
              </a:spcBef>
              <a:spcAft>
                <a:spcPts val="0"/>
              </a:spcAft>
            </a:pPr>
            <a:endParaRPr lang="en-US" sz="2400" dirty="0">
              <a:solidFill>
                <a:schemeClr val="tx2"/>
              </a:solidFill>
              <a:latin typeface="Times New Roman" panose="02020603050405020304" pitchFamily="18" charset="0"/>
              <a:ea typeface="Calibri" panose="020F0502020204030204" pitchFamily="34" charset="0"/>
              <a:cs typeface="Arial" panose="020B0604020202020204" pitchFamily="34" charset="0"/>
            </a:endParaRPr>
          </a:p>
          <a:p>
            <a:pPr>
              <a:lnSpc>
                <a:spcPct val="115000"/>
              </a:lnSpc>
              <a:spcBef>
                <a:spcPts val="0"/>
              </a:spcBef>
              <a:spcAft>
                <a:spcPts val="0"/>
              </a:spcAft>
            </a:pPr>
            <a:r>
              <a:rPr lang="en-US" sz="2400" dirty="0">
                <a:solidFill>
                  <a:schemeClr val="tx2"/>
                </a:solidFill>
                <a:latin typeface="Times New Roman" panose="02020603050405020304" pitchFamily="18" charset="0"/>
                <a:ea typeface="Calibri" panose="020F0502020204030204" pitchFamily="34" charset="0"/>
                <a:cs typeface="Arial" panose="020B0604020202020204" pitchFamily="34" charset="0"/>
              </a:rPr>
              <a:t>Our priority areas include:</a:t>
            </a:r>
          </a:p>
          <a:p>
            <a:pPr marL="0" marR="0" indent="0">
              <a:lnSpc>
                <a:spcPct val="115000"/>
              </a:lnSpc>
              <a:spcBef>
                <a:spcPts val="0"/>
              </a:spcBef>
              <a:spcAft>
                <a:spcPts val="0"/>
              </a:spcAft>
              <a:buNone/>
            </a:pPr>
            <a:r>
              <a:rPr lang="en-US" sz="2400" b="1" dirty="0">
                <a:solidFill>
                  <a:schemeClr val="tx2"/>
                </a:solidFill>
                <a:latin typeface="Times New Roman" panose="02020603050405020304" pitchFamily="18" charset="0"/>
                <a:ea typeface="Calibri" panose="020F0502020204030204" pitchFamily="34" charset="0"/>
                <a:cs typeface="Arial" panose="020B0604020202020204" pitchFamily="34" charset="0"/>
              </a:rPr>
              <a:t>       	-   Equal Access to Quality Schools</a:t>
            </a:r>
          </a:p>
          <a:p>
            <a:pPr marL="0" marR="0" indent="0">
              <a:lnSpc>
                <a:spcPct val="115000"/>
              </a:lnSpc>
              <a:spcBef>
                <a:spcPts val="0"/>
              </a:spcBef>
              <a:spcAft>
                <a:spcPts val="0"/>
              </a:spcAft>
              <a:buNone/>
            </a:pPr>
            <a:r>
              <a:rPr lang="en-US" sz="2400" b="1" dirty="0">
                <a:solidFill>
                  <a:schemeClr val="tx2"/>
                </a:solidFill>
                <a:latin typeface="Times New Roman" panose="02020603050405020304" pitchFamily="18" charset="0"/>
                <a:ea typeface="Calibri" panose="020F0502020204030204" pitchFamily="34" charset="0"/>
                <a:cs typeface="Arial" panose="020B0604020202020204" pitchFamily="34" charset="0"/>
              </a:rPr>
              <a:t>	-   Adequate &amp; Equitable School Funding</a:t>
            </a:r>
          </a:p>
          <a:p>
            <a:pPr marL="0" marR="0" indent="0">
              <a:lnSpc>
                <a:spcPct val="115000"/>
              </a:lnSpc>
              <a:spcBef>
                <a:spcPts val="0"/>
              </a:spcBef>
              <a:spcAft>
                <a:spcPts val="0"/>
              </a:spcAft>
              <a:buNone/>
            </a:pPr>
            <a:r>
              <a:rPr lang="en-US" sz="2400" b="1" dirty="0">
                <a:solidFill>
                  <a:schemeClr val="tx2"/>
                </a:solidFill>
                <a:latin typeface="Times New Roman" panose="02020603050405020304" pitchFamily="18" charset="0"/>
                <a:ea typeface="Calibri" panose="020F0502020204030204" pitchFamily="34" charset="0"/>
                <a:cs typeface="Arial" panose="020B0604020202020204" pitchFamily="34" charset="0"/>
              </a:rPr>
              <a:t>	-   Dismantling the School-to-Prison Pipeline</a:t>
            </a:r>
            <a:r>
              <a:rPr lang="en-US" sz="2400" b="1" dirty="0">
                <a:latin typeface="Times New Roman" panose="02020603050405020304" pitchFamily="18" charset="0"/>
                <a:ea typeface="Calibri" panose="020F0502020204030204" pitchFamily="34" charset="0"/>
                <a:cs typeface="Arial" panose="020B0604020202020204" pitchFamily="34" charset="0"/>
              </a:rPr>
              <a:t>	</a:t>
            </a:r>
          </a:p>
          <a:p>
            <a:pPr marL="0" marR="0" indent="0">
              <a:lnSpc>
                <a:spcPct val="115000"/>
              </a:lnSpc>
              <a:spcBef>
                <a:spcPts val="0"/>
              </a:spcBef>
              <a:spcAft>
                <a:spcPts val="0"/>
              </a:spcAft>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2354651"/>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94BEDC5-814A-45C6-86FE-46BFEE2BDD2C}"/>
              </a:ext>
            </a:extLst>
          </p:cNvPr>
          <p:cNvSpPr>
            <a:spLocks noGrp="1"/>
          </p:cNvSpPr>
          <p:nvPr>
            <p:ph type="title"/>
          </p:nvPr>
        </p:nvSpPr>
        <p:spPr>
          <a:xfrm>
            <a:off x="161360" y="1285859"/>
            <a:ext cx="2976127" cy="3358777"/>
          </a:xfrm>
        </p:spPr>
        <p:txBody>
          <a:bodyPr>
            <a:normAutofit/>
          </a:bodyPr>
          <a:lstStyle/>
          <a:p>
            <a:pPr algn="ctr"/>
            <a:r>
              <a:rPr lang="en-US" b="1" dirty="0" err="1">
                <a:solidFill>
                  <a:srgbClr val="000000"/>
                </a:solidFill>
              </a:rPr>
              <a:t>ELC’s</a:t>
            </a:r>
            <a:r>
              <a:rPr lang="en-US" b="1" dirty="0">
                <a:solidFill>
                  <a:srgbClr val="000000"/>
                </a:solidFill>
              </a:rPr>
              <a:t> </a:t>
            </a:r>
            <a:br>
              <a:rPr lang="en-US" b="1" dirty="0">
                <a:solidFill>
                  <a:srgbClr val="000000"/>
                </a:solidFill>
              </a:rPr>
            </a:br>
            <a:r>
              <a:rPr lang="en-US" b="1" dirty="0">
                <a:solidFill>
                  <a:srgbClr val="000000"/>
                </a:solidFill>
              </a:rPr>
              <a:t>Recent Systemic Litigation </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F50D918-2C96-49C1-A89A-B1A079870700}"/>
              </a:ext>
            </a:extLst>
          </p:cNvPr>
          <p:cNvSpPr>
            <a:spLocks noGrp="1"/>
          </p:cNvSpPr>
          <p:nvPr>
            <p:ph idx="1"/>
          </p:nvPr>
        </p:nvSpPr>
        <p:spPr>
          <a:xfrm>
            <a:off x="3398944" y="1524319"/>
            <a:ext cx="8591830" cy="4687409"/>
          </a:xfrm>
        </p:spPr>
        <p:txBody>
          <a:bodyPr>
            <a:normAutofit lnSpcReduction="10000"/>
          </a:bodyPr>
          <a:lstStyle/>
          <a:p>
            <a:pPr marL="342900" indent="-342900">
              <a:buFont typeface="Arial" panose="020B0604020202020204" pitchFamily="34" charset="0"/>
              <a:buChar char="•"/>
            </a:pPr>
            <a:r>
              <a:rPr lang="en-US" sz="1800" i="1" dirty="0">
                <a:solidFill>
                  <a:schemeClr val="tx1"/>
                </a:solidFill>
              </a:rPr>
              <a:t>G.S. vs. Rose Tree Media School District, </a:t>
            </a:r>
            <a:r>
              <a:rPr lang="en-US" sz="1800" dirty="0">
                <a:solidFill>
                  <a:schemeClr val="tx1"/>
                </a:solidFill>
              </a:rPr>
              <a:t>Civ. </a:t>
            </a:r>
            <a:r>
              <a:rPr lang="es-ES" sz="1800" dirty="0">
                <a:solidFill>
                  <a:schemeClr val="tx1"/>
                </a:solidFill>
              </a:rPr>
              <a:t>No. 17-2886 (3d Cir. 2018)</a:t>
            </a:r>
            <a:r>
              <a:rPr lang="en-US" sz="1800" dirty="0">
                <a:solidFill>
                  <a:schemeClr val="tx1"/>
                </a:solidFill>
              </a:rPr>
              <a:t>: </a:t>
            </a:r>
          </a:p>
          <a:p>
            <a:pPr marL="800100" lvl="1" indent="-342900"/>
            <a:r>
              <a:rPr lang="en-US" sz="1500" dirty="0">
                <a:solidFill>
                  <a:schemeClr val="tx1"/>
                </a:solidFill>
              </a:rPr>
              <a:t>Amicus; Successful Motion to Convert to Precedential Opinion</a:t>
            </a:r>
          </a:p>
          <a:p>
            <a:pPr marL="800100" lvl="1" indent="-342900"/>
            <a:r>
              <a:rPr lang="en-US" sz="1500" dirty="0">
                <a:solidFill>
                  <a:schemeClr val="tx1"/>
                </a:solidFill>
              </a:rPr>
              <a:t>McKinney-Vento Act “does not impose a time limit on the duration of homelessness” </a:t>
            </a:r>
          </a:p>
          <a:p>
            <a:pPr marL="800100" lvl="1" indent="-342900"/>
            <a:r>
              <a:rPr lang="en-US" sz="1500" dirty="0">
                <a:solidFill>
                  <a:schemeClr val="tx1"/>
                </a:solidFill>
              </a:rPr>
              <a:t>Schools cannot unilaterality declare a student ineligible where the student’s living situation remains unchanged; settlement agreement lacked consideration</a:t>
            </a:r>
          </a:p>
          <a:p>
            <a:pPr marL="800100" lvl="1" indent="-342900"/>
            <a:r>
              <a:rPr lang="en-US" sz="1500" dirty="0">
                <a:solidFill>
                  <a:schemeClr val="tx1"/>
                </a:solidFill>
              </a:rPr>
              <a:t>Advances the rights of students who are living doubled-up </a:t>
            </a:r>
            <a:endParaRPr lang="en-US" sz="1500" i="1" dirty="0">
              <a:solidFill>
                <a:schemeClr val="tx1"/>
              </a:solidFill>
            </a:endParaRPr>
          </a:p>
          <a:p>
            <a:pPr marL="342900" indent="-342900">
              <a:buFont typeface="Arial" panose="020B0604020202020204" pitchFamily="34" charset="0"/>
              <a:buChar char="•"/>
            </a:pPr>
            <a:r>
              <a:rPr lang="en-US" sz="1800" i="1" dirty="0">
                <a:solidFill>
                  <a:schemeClr val="tx1"/>
                </a:solidFill>
              </a:rPr>
              <a:t>L.R. ex rel. G.R. v. Steelton </a:t>
            </a:r>
            <a:r>
              <a:rPr lang="en-US" sz="1800" i="1" dirty="0" err="1">
                <a:solidFill>
                  <a:schemeClr val="tx1"/>
                </a:solidFill>
              </a:rPr>
              <a:t>Highspire</a:t>
            </a:r>
            <a:r>
              <a:rPr lang="en-US" sz="1800" i="1" dirty="0">
                <a:solidFill>
                  <a:schemeClr val="tx1"/>
                </a:solidFill>
              </a:rPr>
              <a:t> Sch. </a:t>
            </a:r>
            <a:r>
              <a:rPr lang="en-US" sz="1800" i="1" dirty="0" err="1">
                <a:solidFill>
                  <a:schemeClr val="tx1"/>
                </a:solidFill>
              </a:rPr>
              <a:t>Dist</a:t>
            </a:r>
            <a:r>
              <a:rPr lang="en-US" sz="1800" dirty="0">
                <a:solidFill>
                  <a:schemeClr val="tx1"/>
                </a:solidFill>
              </a:rPr>
              <a:t> 2010 WL 1433146 (M.D. Pa. Apr. 7, 2010): </a:t>
            </a:r>
          </a:p>
          <a:p>
            <a:pPr marL="800100" lvl="1" indent="-342900"/>
            <a:r>
              <a:rPr lang="en-US" sz="1500" dirty="0">
                <a:solidFill>
                  <a:schemeClr val="tx1"/>
                </a:solidFill>
              </a:rPr>
              <a:t>Preliminary injunction granted, established enforceable rights of McKinney-Vento eligible students to remain in their school of origin regardless of duration of homelessness </a:t>
            </a:r>
          </a:p>
          <a:p>
            <a:pPr marL="342900" indent="-342900">
              <a:buFont typeface="Arial" panose="020B0604020202020204" pitchFamily="34" charset="0"/>
              <a:buChar char="•"/>
            </a:pPr>
            <a:r>
              <a:rPr lang="en-US" sz="1800" dirty="0">
                <a:solidFill>
                  <a:schemeClr val="tx1"/>
                </a:solidFill>
              </a:rPr>
              <a:t>State Administrative Complaint, PA Dept. of Education Re Unaccompanied Students With Disabilities (2019): </a:t>
            </a:r>
          </a:p>
          <a:p>
            <a:pPr marL="800100" lvl="1" indent="-342900"/>
            <a:r>
              <a:rPr lang="en-US" sz="1500" dirty="0">
                <a:solidFill>
                  <a:schemeClr val="tx1"/>
                </a:solidFill>
              </a:rPr>
              <a:t>Complaint filed with Pennsylvania Department of Education Bureau of Special Education Department of Compliance (“DOC” Complaint) </a:t>
            </a:r>
          </a:p>
          <a:p>
            <a:pPr marL="800100" lvl="1" indent="-342900"/>
            <a:r>
              <a:rPr lang="en-US" sz="1500" dirty="0">
                <a:solidFill>
                  <a:schemeClr val="tx1"/>
                </a:solidFill>
              </a:rPr>
              <a:t>Corrective action issued to remedy School District of Philadelphia’s failure to promptly appoint surrogate parents for unaccompanied students, as required by the IDEA</a:t>
            </a:r>
          </a:p>
          <a:p>
            <a:pPr marL="800100" lvl="1" indent="-342900"/>
            <a:r>
              <a:rPr lang="en-US" sz="1500" dirty="0">
                <a:solidFill>
                  <a:schemeClr val="tx1"/>
                </a:solidFill>
              </a:rPr>
              <a:t>Ordered District to establish new system to facilitate the prompt appointment of temporary and permanent surrogate parents, includes ongoing monitoring</a:t>
            </a:r>
          </a:p>
          <a:p>
            <a:pPr marL="800100" lvl="1" indent="-342900"/>
            <a:r>
              <a:rPr lang="en-US" sz="1500" dirty="0">
                <a:solidFill>
                  <a:schemeClr val="tx1"/>
                </a:solidFill>
              </a:rPr>
              <a:t>Issued guidance to all LEAs across the Commonwealth</a:t>
            </a:r>
          </a:p>
          <a:p>
            <a:pPr marL="342900" lvl="0" indent="-342900">
              <a:buFont typeface="Arial" panose="020B0604020202020204" pitchFamily="34" charset="0"/>
              <a:buChar char="•"/>
            </a:pPr>
            <a:endParaRPr lang="en-US" sz="1800" dirty="0">
              <a:solidFill>
                <a:prstClr val="black"/>
              </a:solidFill>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0526391"/>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BB22D78-C1FD-413E-B1B9-5EE920157839}"/>
              </a:ext>
            </a:extLst>
          </p:cNvPr>
          <p:cNvSpPr>
            <a:spLocks noGrp="1"/>
          </p:cNvSpPr>
          <p:nvPr>
            <p:ph type="title"/>
          </p:nvPr>
        </p:nvSpPr>
        <p:spPr>
          <a:xfrm>
            <a:off x="146616" y="1376651"/>
            <a:ext cx="3165177" cy="3604196"/>
          </a:xfrm>
        </p:spPr>
        <p:txBody>
          <a:bodyPr>
            <a:normAutofit/>
          </a:bodyPr>
          <a:lstStyle/>
          <a:p>
            <a:pPr algn="ctr"/>
            <a:r>
              <a:rPr lang="en-US" b="1" dirty="0">
                <a:solidFill>
                  <a:srgbClr val="000000"/>
                </a:solidFill>
              </a:rPr>
              <a:t> Strategies to Advance the Rights of McKinney-Vento Eligible Students </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D13CCD8-65EC-4EB6-A731-856CCDE682E2}"/>
              </a:ext>
            </a:extLst>
          </p:cNvPr>
          <p:cNvSpPr>
            <a:spLocks noGrp="1"/>
          </p:cNvSpPr>
          <p:nvPr>
            <p:ph idx="1"/>
          </p:nvPr>
        </p:nvSpPr>
        <p:spPr>
          <a:xfrm>
            <a:off x="3543235" y="1263979"/>
            <a:ext cx="10406604" cy="4479523"/>
          </a:xfrm>
        </p:spPr>
        <p:txBody>
          <a:bodyPr>
            <a:normAutofit fontScale="92500" lnSpcReduction="10000"/>
          </a:bodyPr>
          <a:lstStyle/>
          <a:p>
            <a:pPr marL="342900" lvl="0" indent="-342900">
              <a:buFont typeface="Arial" panose="020B0604020202020204" pitchFamily="34" charset="0"/>
              <a:buChar char="•"/>
            </a:pPr>
            <a:r>
              <a:rPr lang="en-US" sz="1900" dirty="0">
                <a:solidFill>
                  <a:prstClr val="black"/>
                </a:solidFill>
              </a:rPr>
              <a:t>Impact litigation </a:t>
            </a:r>
          </a:p>
          <a:p>
            <a:pPr marL="342900" lvl="0" indent="-342900">
              <a:buFont typeface="Arial" panose="020B0604020202020204" pitchFamily="34" charset="0"/>
              <a:buChar char="•"/>
            </a:pPr>
            <a:r>
              <a:rPr lang="en-US" sz="1900" dirty="0">
                <a:solidFill>
                  <a:prstClr val="black"/>
                </a:solidFill>
              </a:rPr>
              <a:t>Individual Cases: consultations, direct representation  </a:t>
            </a:r>
          </a:p>
          <a:p>
            <a:pPr marL="742950" lvl="1" indent="-285750"/>
            <a:r>
              <a:rPr lang="en-US" sz="1900" dirty="0" err="1">
                <a:solidFill>
                  <a:prstClr val="black"/>
                </a:solidFill>
              </a:rPr>
              <a:t>HelpLine</a:t>
            </a:r>
            <a:r>
              <a:rPr lang="en-US" sz="1900" dirty="0">
                <a:solidFill>
                  <a:prstClr val="black"/>
                </a:solidFill>
              </a:rPr>
              <a:t> </a:t>
            </a:r>
          </a:p>
          <a:p>
            <a:pPr marL="742950" lvl="1" indent="-285750"/>
            <a:r>
              <a:rPr lang="en-US" sz="1900" dirty="0">
                <a:solidFill>
                  <a:prstClr val="black"/>
                </a:solidFill>
              </a:rPr>
              <a:t>Partnerships  </a:t>
            </a:r>
          </a:p>
          <a:p>
            <a:pPr marL="342900" lvl="0" indent="-342900">
              <a:buFont typeface="Arial" panose="020B0604020202020204" pitchFamily="34" charset="0"/>
              <a:buChar char="•"/>
            </a:pPr>
            <a:r>
              <a:rPr lang="en-US" sz="1900" dirty="0">
                <a:solidFill>
                  <a:prstClr val="black"/>
                </a:solidFill>
              </a:rPr>
              <a:t>“Know-Your-Rights "Trainings</a:t>
            </a:r>
          </a:p>
          <a:p>
            <a:pPr marL="800100" lvl="1" indent="-342900"/>
            <a:r>
              <a:rPr lang="en-US" sz="1900" dirty="0">
                <a:solidFill>
                  <a:prstClr val="black"/>
                </a:solidFill>
              </a:rPr>
              <a:t>Parents, Shelter-Providers, Outreach Professionals, and Students</a:t>
            </a:r>
          </a:p>
          <a:p>
            <a:pPr marL="342900" indent="-342900">
              <a:buFont typeface="Arial" panose="020B0604020202020204" pitchFamily="34" charset="0"/>
              <a:buChar char="•"/>
            </a:pPr>
            <a:r>
              <a:rPr lang="en-US" sz="1900" dirty="0">
                <a:solidFill>
                  <a:prstClr val="black"/>
                </a:solidFill>
              </a:rPr>
              <a:t>Legislative and Policy Advocacy </a:t>
            </a:r>
          </a:p>
          <a:p>
            <a:pPr marL="800100" lvl="1" indent="-342900"/>
            <a:r>
              <a:rPr lang="en-US" sz="1900" dirty="0">
                <a:solidFill>
                  <a:prstClr val="black"/>
                </a:solidFill>
              </a:rPr>
              <a:t>Proposed state legislation re credit transfer</a:t>
            </a:r>
          </a:p>
          <a:p>
            <a:pPr marL="342900" lvl="0" indent="-342900">
              <a:buFont typeface="Arial" panose="020B0604020202020204" pitchFamily="34" charset="0"/>
              <a:buChar char="•"/>
            </a:pPr>
            <a:r>
              <a:rPr lang="en-US" sz="1900" dirty="0">
                <a:solidFill>
                  <a:prstClr val="black"/>
                </a:solidFill>
              </a:rPr>
              <a:t>Resources for Students and Families </a:t>
            </a:r>
          </a:p>
          <a:p>
            <a:pPr marL="800100" lvl="1" indent="-342900"/>
            <a:r>
              <a:rPr lang="en-US" sz="1900" dirty="0">
                <a:solidFill>
                  <a:prstClr val="black"/>
                </a:solidFill>
              </a:rPr>
              <a:t>Factsheets for Youth and Parents</a:t>
            </a:r>
          </a:p>
          <a:p>
            <a:pPr marL="800100" lvl="1" indent="-342900"/>
            <a:r>
              <a:rPr lang="en-US" sz="1900" dirty="0">
                <a:solidFill>
                  <a:prstClr val="black"/>
                </a:solidFill>
              </a:rPr>
              <a:t>Comprehensive Guides </a:t>
            </a:r>
          </a:p>
          <a:p>
            <a:pPr marL="1485900" lvl="2" indent="-342900"/>
            <a:r>
              <a:rPr lang="en-US" sz="1900" dirty="0">
                <a:solidFill>
                  <a:prstClr val="black"/>
                </a:solidFill>
              </a:rPr>
              <a:t>McKinney-Vento for Shelter Providers  </a:t>
            </a:r>
          </a:p>
          <a:p>
            <a:pPr marL="1485900" lvl="2" indent="-342900"/>
            <a:r>
              <a:rPr lang="en-US" sz="1900" dirty="0">
                <a:solidFill>
                  <a:prstClr val="black"/>
                </a:solidFill>
              </a:rPr>
              <a:t>Special Education </a:t>
            </a:r>
          </a:p>
          <a:p>
            <a:pPr marL="1485900" lvl="2" indent="-342900"/>
            <a:r>
              <a:rPr lang="en-US" sz="1900" dirty="0">
                <a:solidFill>
                  <a:prstClr val="black"/>
                </a:solidFill>
              </a:rPr>
              <a:t>Bullying and Harassment Guide </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1398477"/>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Title 1"/>
          <p:cNvSpPr>
            <a:spLocks noGrp="1" noChangeArrowheads="1"/>
          </p:cNvSpPr>
          <p:nvPr>
            <p:ph type="title"/>
          </p:nvPr>
        </p:nvSpPr>
        <p:spPr/>
        <p:txBody>
          <a:bodyPr/>
          <a:lstStyle/>
          <a:p>
            <a:r>
              <a:rPr lang="en-US" dirty="0"/>
              <a:t>A Few Considerations</a:t>
            </a:r>
          </a:p>
        </p:txBody>
      </p:sp>
      <p:sp>
        <p:nvSpPr>
          <p:cNvPr id="113667" name="Content Placeholder 2"/>
          <p:cNvSpPr>
            <a:spLocks noGrp="1" noChangeArrowheads="1"/>
          </p:cNvSpPr>
          <p:nvPr>
            <p:ph idx="1"/>
          </p:nvPr>
        </p:nvSpPr>
        <p:spPr/>
        <p:txBody>
          <a:bodyPr anchor="ctr">
            <a:normAutofit fontScale="92500" lnSpcReduction="10000"/>
          </a:bodyPr>
          <a:lstStyle/>
          <a:p>
            <a:pPr>
              <a:lnSpc>
                <a:spcPct val="120000"/>
              </a:lnSpc>
            </a:pPr>
            <a:endParaRPr lang="en-US" sz="2000" b="1"/>
          </a:p>
          <a:p>
            <a:pPr>
              <a:lnSpc>
                <a:spcPct val="120000"/>
              </a:lnSpc>
            </a:pPr>
            <a:r>
              <a:rPr lang="en-US" sz="2000" b="1"/>
              <a:t>Privacy / Confidentiality</a:t>
            </a:r>
          </a:p>
          <a:p>
            <a:pPr>
              <a:lnSpc>
                <a:spcPct val="120000"/>
              </a:lnSpc>
            </a:pPr>
            <a:endParaRPr lang="en-US" sz="2000" b="1"/>
          </a:p>
          <a:p>
            <a:pPr>
              <a:lnSpc>
                <a:spcPct val="120000"/>
              </a:lnSpc>
            </a:pPr>
            <a:r>
              <a:rPr lang="en-US" sz="2000" b="1"/>
              <a:t>3</a:t>
            </a:r>
            <a:r>
              <a:rPr lang="en-US" sz="2000" b="1" baseline="30000"/>
              <a:t>rd</a:t>
            </a:r>
            <a:r>
              <a:rPr lang="en-US" sz="2000" b="1"/>
              <a:t> party involvement</a:t>
            </a:r>
            <a:endParaRPr lang="en-US" sz="2000"/>
          </a:p>
          <a:p>
            <a:pPr>
              <a:lnSpc>
                <a:spcPct val="120000"/>
              </a:lnSpc>
              <a:buFont typeface="Arial" pitchFamily="-86" charset="0"/>
              <a:buNone/>
            </a:pPr>
            <a:endParaRPr lang="en-US" sz="2000" b="1"/>
          </a:p>
          <a:p>
            <a:pPr>
              <a:lnSpc>
                <a:spcPct val="120000"/>
              </a:lnSpc>
            </a:pPr>
            <a:r>
              <a:rPr lang="en-US" sz="2000" b="1"/>
              <a:t>Client-centered/stated interest and other models of legal representation</a:t>
            </a:r>
          </a:p>
          <a:p>
            <a:pPr>
              <a:lnSpc>
                <a:spcPct val="120000"/>
              </a:lnSpc>
            </a:pPr>
            <a:endParaRPr lang="en-US" sz="2000" b="1"/>
          </a:p>
          <a:p>
            <a:pPr>
              <a:lnSpc>
                <a:spcPct val="120000"/>
              </a:lnSpc>
            </a:pPr>
            <a:r>
              <a:rPr lang="en-US" sz="2000" b="1"/>
              <a:t>Equitability / Disproportionality</a:t>
            </a:r>
          </a:p>
          <a:p>
            <a:pPr>
              <a:lnSpc>
                <a:spcPct val="120000"/>
              </a:lnSpc>
            </a:pPr>
            <a:endParaRPr lang="en-US" sz="2000" b="1"/>
          </a:p>
          <a:p>
            <a:pPr>
              <a:lnSpc>
                <a:spcPct val="120000"/>
              </a:lnSpc>
            </a:pPr>
            <a:r>
              <a:rPr lang="en-US" sz="2000" b="1"/>
              <a:t>Other Attorney / Advocate involvement</a:t>
            </a:r>
          </a:p>
          <a:p>
            <a:pPr>
              <a:lnSpc>
                <a:spcPct val="120000"/>
              </a:lnSpc>
              <a:buFont typeface="Arial" pitchFamily="-86" charset="0"/>
              <a:buNone/>
            </a:pPr>
            <a:endParaRPr lang="en-US" sz="2000" b="1"/>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6459" y="1912438"/>
            <a:ext cx="3241843" cy="4601183"/>
          </a:xfrm>
        </p:spPr>
        <p:txBody>
          <a:bodyPr>
            <a:normAutofit/>
          </a:bodyPr>
          <a:lstStyle/>
          <a:p>
            <a:pPr lvl="0" algn="ctr">
              <a:spcBef>
                <a:spcPts val="0"/>
              </a:spcBef>
            </a:pPr>
            <a:r>
              <a:rPr lang="en-US" sz="4800" b="1" dirty="0">
                <a:solidFill>
                  <a:schemeClr val="lt1"/>
                </a:solidFill>
                <a:ea typeface="Corbel"/>
                <a:cs typeface="Corbel"/>
                <a:sym typeface="Corbel"/>
              </a:rPr>
              <a:t>Tips and Best Practices</a:t>
            </a:r>
            <a:br>
              <a:rPr lang="en-US" sz="4800" b="1" dirty="0">
                <a:solidFill>
                  <a:schemeClr val="lt1"/>
                </a:solidFill>
                <a:ea typeface="Corbel"/>
                <a:cs typeface="Corbel"/>
                <a:sym typeface="Corbel"/>
              </a:rPr>
            </a:br>
            <a:endParaRPr lang="en-US" sz="4800" b="1" dirty="0">
              <a:solidFill>
                <a:schemeClr val="bg1"/>
              </a:solidFill>
            </a:endParaRPr>
          </a:p>
        </p:txBody>
      </p:sp>
      <p:pic>
        <p:nvPicPr>
          <p:cNvPr id="5"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721813"/>
            <a:ext cx="3494762" cy="11906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Text Box 3"/>
          <p:cNvSpPr txBox="1">
            <a:spLocks noChangeArrowheads="1"/>
          </p:cNvSpPr>
          <p:nvPr/>
        </p:nvSpPr>
        <p:spPr>
          <a:xfrm>
            <a:off x="3759537" y="1721747"/>
            <a:ext cx="7520475" cy="5410200"/>
          </a:xfrm>
          <a:prstGeom prst="rect">
            <a:avLst/>
          </a:prstGeom>
        </p:spPr>
        <p:txBody>
          <a:bodyPr vert="horz" lIns="91440" tIns="45720" rIns="91440" bIns="45720" rtlCol="0" anchor="ctr">
            <a:normAutofit/>
          </a:bodyPr>
          <a:lstStyle/>
          <a:p>
            <a:pPr marL="182880" marR="0" lvl="0" indent="-182880" algn="l" defTabSz="914400" rtl="0" eaLnBrk="1" fontAlgn="auto" latinLnBrk="0" hangingPunct="1">
              <a:lnSpc>
                <a:spcPct val="90000"/>
              </a:lnSpc>
              <a:spcBef>
                <a:spcPts val="1200"/>
              </a:spcBef>
              <a:spcAft>
                <a:spcPct val="35000"/>
              </a:spcAft>
              <a:buClr>
                <a:schemeClr val="accent1"/>
              </a:buClr>
              <a:buSzTx/>
              <a:buFont typeface="Wingdings 2" pitchFamily="18" charset="2"/>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Understand that homelessness is a traumatic event  </a:t>
            </a:r>
          </a:p>
          <a:p>
            <a:pPr marL="182880" marR="0" lvl="0" indent="-182880" algn="l" defTabSz="914400" rtl="0" eaLnBrk="1" fontAlgn="auto" latinLnBrk="0" hangingPunct="1">
              <a:lnSpc>
                <a:spcPct val="90000"/>
              </a:lnSpc>
              <a:spcBef>
                <a:spcPts val="1200"/>
              </a:spcBef>
              <a:spcAft>
                <a:spcPct val="35000"/>
              </a:spcAft>
              <a:buClr>
                <a:schemeClr val="accent1"/>
              </a:buClr>
              <a:buSzTx/>
              <a:buFont typeface="Wingdings 2" pitchFamily="18" charset="2"/>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Legal representation is a process, not an event – teamwork is critical</a:t>
            </a:r>
          </a:p>
          <a:p>
            <a:pPr marL="182880" marR="0" lvl="0" indent="-182880" algn="l" defTabSz="914400" rtl="0" eaLnBrk="1" fontAlgn="auto" latinLnBrk="0" hangingPunct="1">
              <a:lnSpc>
                <a:spcPct val="90000"/>
              </a:lnSpc>
              <a:spcBef>
                <a:spcPts val="1200"/>
              </a:spcBef>
              <a:spcAft>
                <a:spcPct val="35000"/>
              </a:spcAft>
              <a:buClr>
                <a:schemeClr val="accent1"/>
              </a:buClr>
              <a:buSzTx/>
              <a:buFont typeface="Wingdings 2" pitchFamily="18" charset="2"/>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Focus on strengths of the young person / respect client agency and self-determination</a:t>
            </a:r>
          </a:p>
          <a:p>
            <a:pPr marL="182880" marR="0" lvl="0" indent="-182880" algn="l" defTabSz="914400" rtl="0" eaLnBrk="1" fontAlgn="auto" latinLnBrk="0" hangingPunct="1">
              <a:lnSpc>
                <a:spcPct val="90000"/>
              </a:lnSpc>
              <a:spcBef>
                <a:spcPts val="1200"/>
              </a:spcBef>
              <a:spcAft>
                <a:spcPct val="35000"/>
              </a:spcAft>
              <a:buClr>
                <a:schemeClr val="accent1"/>
              </a:buClr>
              <a:buSzTx/>
              <a:buFont typeface="Wingdings 2" pitchFamily="18" charset="2"/>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Needs go beyond legal</a:t>
            </a:r>
          </a:p>
          <a:p>
            <a:pPr marL="182880" marR="0" lvl="0" indent="-182880" algn="l" defTabSz="914400" rtl="0" eaLnBrk="1" fontAlgn="auto" latinLnBrk="0" hangingPunct="1">
              <a:lnSpc>
                <a:spcPct val="90000"/>
              </a:lnSpc>
              <a:spcBef>
                <a:spcPts val="1200"/>
              </a:spcBef>
              <a:spcAft>
                <a:spcPct val="35000"/>
              </a:spcAft>
              <a:buClr>
                <a:schemeClr val="accent1"/>
              </a:buClr>
              <a:buSzTx/>
              <a:buFont typeface="Wingdings 2" pitchFamily="18" charset="2"/>
              <a:buChar char=""/>
              <a:tabLst/>
              <a:defRPr/>
            </a:pPr>
            <a:endParaRPr kumimoji="0" lang="en-US" sz="25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8557419"/>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4390"/>
            <a:ext cx="3349142" cy="1432546"/>
          </a:xfrm>
        </p:spPr>
        <p:txBody>
          <a:bodyPr>
            <a:normAutofit/>
          </a:bodyPr>
          <a:lstStyle/>
          <a:p>
            <a:pPr algn="ctr"/>
            <a:r>
              <a:rPr lang="en-US" sz="3300" b="1" dirty="0">
                <a:solidFill>
                  <a:srgbClr val="000000"/>
                </a:solidFill>
              </a:rPr>
              <a:t>BAY AREA </a:t>
            </a:r>
            <a:br>
              <a:rPr lang="en-US" sz="3300" b="1" dirty="0">
                <a:solidFill>
                  <a:srgbClr val="000000"/>
                </a:solidFill>
              </a:rPr>
            </a:br>
            <a:r>
              <a:rPr lang="en-US" sz="3300" b="1" dirty="0">
                <a:solidFill>
                  <a:srgbClr val="000000"/>
                </a:solidFill>
              </a:rPr>
              <a:t>LEGAL AID</a:t>
            </a:r>
          </a:p>
        </p:txBody>
      </p:sp>
      <p:sp>
        <p:nvSpPr>
          <p:cNvPr id="19" name="TextBox 18"/>
          <p:cNvSpPr txBox="1"/>
          <p:nvPr/>
        </p:nvSpPr>
        <p:spPr>
          <a:xfrm>
            <a:off x="3593339" y="3015628"/>
            <a:ext cx="5080000" cy="615553"/>
          </a:xfrm>
          <a:prstGeom prst="rect">
            <a:avLst/>
          </a:prstGeom>
          <a:noFill/>
        </p:spPr>
        <p:txBody>
          <a:bodyPr wrap="square" rtlCol="0">
            <a:spAutoFit/>
          </a:bodyPr>
          <a:lstStyle/>
          <a:p>
            <a:r>
              <a:rPr lang="en-US" b="1" cap="all" dirty="0">
                <a:solidFill>
                  <a:srgbClr val="000000"/>
                </a:solidFill>
              </a:rPr>
              <a:t>Michael </a:t>
            </a:r>
            <a:r>
              <a:rPr lang="en-US" b="1" cap="all" dirty="0" err="1">
                <a:solidFill>
                  <a:srgbClr val="000000"/>
                </a:solidFill>
              </a:rPr>
              <a:t>santos</a:t>
            </a:r>
            <a:r>
              <a:rPr lang="en-US" sz="1600" dirty="0">
                <a:solidFill>
                  <a:srgbClr val="000000"/>
                </a:solidFill>
              </a:rPr>
              <a:t/>
            </a:r>
            <a:br>
              <a:rPr lang="en-US" sz="1600" dirty="0">
                <a:solidFill>
                  <a:srgbClr val="000000"/>
                </a:solidFill>
              </a:rPr>
            </a:br>
            <a:r>
              <a:rPr lang="en-US" sz="1600" dirty="0" err="1">
                <a:solidFill>
                  <a:srgbClr val="000000"/>
                </a:solidFill>
              </a:rPr>
              <a:t>msantos@baylegal.org</a:t>
            </a:r>
            <a:endParaRPr lang="en-US" sz="1600" dirty="0">
              <a:solidFill>
                <a:srgbClr val="000000"/>
              </a:solidFill>
            </a:endParaRPr>
          </a:p>
        </p:txBody>
      </p:sp>
      <p:sp>
        <p:nvSpPr>
          <p:cNvPr id="16" name="Title 1"/>
          <p:cNvSpPr txBox="1">
            <a:spLocks/>
          </p:cNvSpPr>
          <p:nvPr/>
        </p:nvSpPr>
        <p:spPr>
          <a:xfrm>
            <a:off x="0" y="4171457"/>
            <a:ext cx="3349142" cy="168400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60" normalizeH="0" baseline="0" noProof="0" dirty="0">
                <a:ln>
                  <a:noFill/>
                </a:ln>
                <a:solidFill>
                  <a:srgbClr val="000000"/>
                </a:solidFill>
                <a:effectLst/>
                <a:uLnTx/>
                <a:uFillTx/>
                <a:latin typeface="+mj-lt"/>
                <a:ea typeface="+mj-ea"/>
                <a:cs typeface="+mj-cs"/>
              </a:rPr>
              <a:t>CHICAGO</a:t>
            </a:r>
            <a:r>
              <a:rPr kumimoji="0" lang="en-US" sz="3300" b="1" i="0" u="none" strike="noStrike" kern="1200" cap="none" spc="-60" normalizeH="0" noProof="0" dirty="0">
                <a:ln>
                  <a:noFill/>
                </a:ln>
                <a:solidFill>
                  <a:srgbClr val="000000"/>
                </a:solidFill>
                <a:effectLst/>
                <a:uLnTx/>
                <a:uFillTx/>
                <a:latin typeface="+mj-lt"/>
                <a:ea typeface="+mj-ea"/>
                <a:cs typeface="+mj-cs"/>
              </a:rPr>
              <a:t> COALITION FOR THE HOMELESS</a:t>
            </a:r>
            <a:endParaRPr kumimoji="0" lang="en-US" sz="3300" b="1" i="0" u="none" strike="noStrike" kern="1200" cap="none" spc="-60" normalizeH="0" baseline="0" noProof="0" dirty="0">
              <a:ln>
                <a:noFill/>
              </a:ln>
              <a:solidFill>
                <a:srgbClr val="000000"/>
              </a:solidFill>
              <a:effectLst/>
              <a:uLnTx/>
              <a:uFillTx/>
              <a:latin typeface="+mj-lt"/>
              <a:ea typeface="+mj-ea"/>
              <a:cs typeface="+mj-cs"/>
            </a:endParaRPr>
          </a:p>
        </p:txBody>
      </p:sp>
      <p:sp>
        <p:nvSpPr>
          <p:cNvPr id="17" name="Title 1"/>
          <p:cNvSpPr txBox="1">
            <a:spLocks/>
          </p:cNvSpPr>
          <p:nvPr/>
        </p:nvSpPr>
        <p:spPr>
          <a:xfrm>
            <a:off x="0" y="1110659"/>
            <a:ext cx="3349142" cy="143254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60" normalizeH="0" baseline="0" noProof="0" dirty="0">
                <a:ln>
                  <a:noFill/>
                </a:ln>
                <a:solidFill>
                  <a:srgbClr val="000000"/>
                </a:solidFill>
                <a:effectLst/>
                <a:uLnTx/>
                <a:uFillTx/>
                <a:latin typeface="+mj-lt"/>
                <a:ea typeface="+mj-ea"/>
                <a:cs typeface="+mj-cs"/>
              </a:rPr>
              <a:t>ABA HYLN</a:t>
            </a:r>
          </a:p>
        </p:txBody>
      </p:sp>
      <p:sp>
        <p:nvSpPr>
          <p:cNvPr id="20" name="TextBox 19"/>
          <p:cNvSpPr txBox="1"/>
          <p:nvPr/>
        </p:nvSpPr>
        <p:spPr>
          <a:xfrm>
            <a:off x="3621239" y="1524349"/>
            <a:ext cx="5080000" cy="615553"/>
          </a:xfrm>
          <a:prstGeom prst="rect">
            <a:avLst/>
          </a:prstGeom>
          <a:noFill/>
        </p:spPr>
        <p:txBody>
          <a:bodyPr wrap="square" rtlCol="0">
            <a:spAutoFit/>
          </a:bodyPr>
          <a:lstStyle/>
          <a:p>
            <a:r>
              <a:rPr lang="en-US" b="1" cap="all" dirty="0">
                <a:solidFill>
                  <a:srgbClr val="000000"/>
                </a:solidFill>
              </a:rPr>
              <a:t>Kelly </a:t>
            </a:r>
            <a:r>
              <a:rPr lang="en-US" b="1" cap="all" dirty="0" err="1">
                <a:solidFill>
                  <a:srgbClr val="000000"/>
                </a:solidFill>
              </a:rPr>
              <a:t>russo</a:t>
            </a:r>
            <a:r>
              <a:rPr lang="en-US" sz="1600" dirty="0">
                <a:solidFill>
                  <a:srgbClr val="000000"/>
                </a:solidFill>
              </a:rPr>
              <a:t/>
            </a:r>
            <a:br>
              <a:rPr lang="en-US" sz="1600" dirty="0">
                <a:solidFill>
                  <a:srgbClr val="000000"/>
                </a:solidFill>
              </a:rPr>
            </a:br>
            <a:r>
              <a:rPr lang="en-US" sz="1600" dirty="0" err="1">
                <a:solidFill>
                  <a:srgbClr val="000000"/>
                </a:solidFill>
              </a:rPr>
              <a:t>Kelly.Russo@americanbar.org</a:t>
            </a:r>
            <a:r>
              <a:rPr lang="en-US" sz="1600" dirty="0">
                <a:solidFill>
                  <a:srgbClr val="000000"/>
                </a:solidFill>
              </a:rPr>
              <a:t> </a:t>
            </a:r>
          </a:p>
        </p:txBody>
      </p:sp>
      <p:sp>
        <p:nvSpPr>
          <p:cNvPr id="21" name="TextBox 20"/>
          <p:cNvSpPr txBox="1"/>
          <p:nvPr/>
        </p:nvSpPr>
        <p:spPr>
          <a:xfrm>
            <a:off x="3583886" y="4712090"/>
            <a:ext cx="5080000" cy="615553"/>
          </a:xfrm>
          <a:prstGeom prst="rect">
            <a:avLst/>
          </a:prstGeom>
          <a:noFill/>
        </p:spPr>
        <p:txBody>
          <a:bodyPr wrap="square" rtlCol="0">
            <a:spAutoFit/>
          </a:bodyPr>
          <a:lstStyle/>
          <a:p>
            <a:r>
              <a:rPr lang="en-US" b="1" cap="all" dirty="0">
                <a:solidFill>
                  <a:srgbClr val="000000"/>
                </a:solidFill>
              </a:rPr>
              <a:t>PATRICIA NIX-HODES</a:t>
            </a:r>
            <a:r>
              <a:rPr lang="en-US" sz="1600" dirty="0">
                <a:solidFill>
                  <a:srgbClr val="000000"/>
                </a:solidFill>
              </a:rPr>
              <a:t/>
            </a:r>
            <a:br>
              <a:rPr lang="en-US" sz="1600" dirty="0">
                <a:solidFill>
                  <a:srgbClr val="000000"/>
                </a:solidFill>
              </a:rPr>
            </a:br>
            <a:r>
              <a:rPr lang="en-US" sz="1600" dirty="0" err="1">
                <a:solidFill>
                  <a:srgbClr val="000000"/>
                </a:solidFill>
              </a:rPr>
              <a:t>patricia@chicagohomeless.org</a:t>
            </a:r>
            <a:endParaRPr lang="en-US" sz="1600"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7394906"/>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bg1"/>
                </a:solidFill>
              </a:rPr>
              <a:t>This session will:</a:t>
            </a:r>
          </a:p>
        </p:txBody>
      </p:sp>
      <p:sp>
        <p:nvSpPr>
          <p:cNvPr id="3" name="Content Placeholder 2"/>
          <p:cNvSpPr>
            <a:spLocks noGrp="1"/>
          </p:cNvSpPr>
          <p:nvPr>
            <p:ph sz="half" idx="1"/>
          </p:nvPr>
        </p:nvSpPr>
        <p:spPr>
          <a:xfrm>
            <a:off x="3867912" y="868679"/>
            <a:ext cx="3474720" cy="5120641"/>
          </a:xfrm>
          <a:ln w="76200">
            <a:solidFill>
              <a:schemeClr val="accent1"/>
            </a:solidFill>
          </a:ln>
        </p:spPr>
        <p:txBody>
          <a:bodyPr>
            <a:normAutofit/>
          </a:bodyPr>
          <a:lstStyle/>
          <a:p>
            <a:pPr marL="0" indent="0">
              <a:buNone/>
            </a:pPr>
            <a:endParaRPr lang="en-US" b="1" dirty="0"/>
          </a:p>
          <a:p>
            <a:pPr marL="0" indent="0" algn="ctr">
              <a:buNone/>
            </a:pPr>
            <a:endParaRPr lang="en-US" sz="4000" dirty="0"/>
          </a:p>
          <a:p>
            <a:pPr marL="0" indent="0" algn="ctr">
              <a:buNone/>
            </a:pPr>
            <a:endParaRPr lang="en-US" sz="4000" b="1" dirty="0"/>
          </a:p>
          <a:p>
            <a:pPr marL="0" indent="0" algn="ctr">
              <a:buNone/>
            </a:pPr>
            <a:endParaRPr lang="en-US" sz="4000" b="1" dirty="0"/>
          </a:p>
          <a:p>
            <a:pPr marL="0" indent="0" algn="ctr">
              <a:buNone/>
            </a:pPr>
            <a:endParaRPr lang="en-US" sz="4000" b="1" dirty="0"/>
          </a:p>
          <a:p>
            <a:pPr marL="0" indent="0" algn="ctr">
              <a:buNone/>
            </a:pPr>
            <a:endParaRPr lang="en-US" sz="4000" dirty="0"/>
          </a:p>
        </p:txBody>
      </p:sp>
      <p:sp>
        <p:nvSpPr>
          <p:cNvPr id="4" name="Content Placeholder 3"/>
          <p:cNvSpPr>
            <a:spLocks noGrp="1"/>
          </p:cNvSpPr>
          <p:nvPr>
            <p:ph sz="half" idx="2"/>
          </p:nvPr>
        </p:nvSpPr>
        <p:spPr>
          <a:ln w="76200">
            <a:solidFill>
              <a:schemeClr val="accent1"/>
            </a:solidFill>
          </a:ln>
        </p:spPr>
        <p:txBody>
          <a:bodyPr/>
          <a:lstStyle/>
          <a:p>
            <a:pPr marL="0" indent="0">
              <a:buNone/>
            </a:pPr>
            <a:endParaRPr lang="en-US" b="1" dirty="0"/>
          </a:p>
          <a:p>
            <a:pPr marL="0"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dirty="0"/>
          </a:p>
        </p:txBody>
      </p:sp>
      <p:pic>
        <p:nvPicPr>
          <p:cNvPr id="5"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721813"/>
            <a:ext cx="3494762" cy="11906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TextBox 6"/>
          <p:cNvSpPr txBox="1"/>
          <p:nvPr/>
        </p:nvSpPr>
        <p:spPr>
          <a:xfrm>
            <a:off x="3970250" y="936834"/>
            <a:ext cx="3282320" cy="769441"/>
          </a:xfrm>
          <a:prstGeom prst="rect">
            <a:avLst/>
          </a:prstGeom>
          <a:noFill/>
        </p:spPr>
        <p:txBody>
          <a:bodyPr wrap="square" rtlCol="0">
            <a:spAutoFit/>
          </a:bodyPr>
          <a:lstStyle/>
          <a:p>
            <a:pPr algn="ctr"/>
            <a:r>
              <a:rPr lang="en-US" sz="4400" b="1" dirty="0">
                <a:solidFill>
                  <a:schemeClr val="tx1">
                    <a:lumMod val="50000"/>
                    <a:lumOff val="50000"/>
                  </a:schemeClr>
                </a:solidFill>
              </a:rPr>
              <a:t>Objective #1</a:t>
            </a:r>
          </a:p>
        </p:txBody>
      </p:sp>
      <p:sp>
        <p:nvSpPr>
          <p:cNvPr id="8" name="TextBox 7"/>
          <p:cNvSpPr txBox="1"/>
          <p:nvPr/>
        </p:nvSpPr>
        <p:spPr>
          <a:xfrm>
            <a:off x="7914320" y="936834"/>
            <a:ext cx="3282320" cy="769441"/>
          </a:xfrm>
          <a:prstGeom prst="rect">
            <a:avLst/>
          </a:prstGeom>
          <a:noFill/>
        </p:spPr>
        <p:txBody>
          <a:bodyPr wrap="square" rtlCol="0">
            <a:spAutoFit/>
          </a:bodyPr>
          <a:lstStyle/>
          <a:p>
            <a:pPr algn="ctr"/>
            <a:r>
              <a:rPr lang="en-US" sz="4400" b="1" dirty="0">
                <a:solidFill>
                  <a:schemeClr val="tx1">
                    <a:lumMod val="50000"/>
                    <a:lumOff val="50000"/>
                  </a:schemeClr>
                </a:solidFill>
              </a:rPr>
              <a:t>Objective #2</a:t>
            </a:r>
          </a:p>
        </p:txBody>
      </p:sp>
      <p:sp>
        <p:nvSpPr>
          <p:cNvPr id="10" name="TextBox 9"/>
          <p:cNvSpPr txBox="1"/>
          <p:nvPr/>
        </p:nvSpPr>
        <p:spPr>
          <a:xfrm>
            <a:off x="3964112" y="1833238"/>
            <a:ext cx="3282320" cy="2308324"/>
          </a:xfrm>
          <a:prstGeom prst="rect">
            <a:avLst/>
          </a:prstGeom>
          <a:noFill/>
        </p:spPr>
        <p:txBody>
          <a:bodyPr wrap="square" rtlCol="0">
            <a:spAutoFit/>
          </a:bodyPr>
          <a:lstStyle/>
          <a:p>
            <a:r>
              <a:rPr lang="en-US" sz="2400" dirty="0"/>
              <a:t>Understand common legal issues involving and legal services available to young people experiencing homelessness</a:t>
            </a:r>
            <a:endParaRPr lang="en-US" sz="2400" dirty="0">
              <a:solidFill>
                <a:schemeClr val="tx1">
                  <a:lumMod val="50000"/>
                  <a:lumOff val="50000"/>
                </a:schemeClr>
              </a:solidFill>
            </a:endParaRPr>
          </a:p>
        </p:txBody>
      </p:sp>
      <p:sp>
        <p:nvSpPr>
          <p:cNvPr id="11" name="TextBox 10"/>
          <p:cNvSpPr txBox="1"/>
          <p:nvPr/>
        </p:nvSpPr>
        <p:spPr>
          <a:xfrm>
            <a:off x="8010520" y="1912438"/>
            <a:ext cx="3282320" cy="1938992"/>
          </a:xfrm>
          <a:prstGeom prst="rect">
            <a:avLst/>
          </a:prstGeom>
          <a:noFill/>
        </p:spPr>
        <p:txBody>
          <a:bodyPr wrap="square" rtlCol="0">
            <a:spAutoFit/>
          </a:bodyPr>
          <a:lstStyle/>
          <a:p>
            <a:r>
              <a:rPr lang="en-US" sz="2400" dirty="0"/>
              <a:t>Learn to collaborate with lawyers who work with young people experiencing homelessness</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5907883"/>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12"/>
          <p:cNvSpPr/>
          <p:nvPr/>
        </p:nvSpPr>
        <p:spPr>
          <a:xfrm>
            <a:off x="615785" y="5404249"/>
            <a:ext cx="10892404" cy="690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 name="Title 1"/>
          <p:cNvSpPr>
            <a:spLocks noGrp="1"/>
          </p:cNvSpPr>
          <p:nvPr>
            <p:ph type="title"/>
          </p:nvPr>
        </p:nvSpPr>
        <p:spPr>
          <a:xfrm>
            <a:off x="0" y="1095231"/>
            <a:ext cx="3349142" cy="2640401"/>
          </a:xfrm>
        </p:spPr>
        <p:txBody>
          <a:bodyPr>
            <a:normAutofit/>
          </a:bodyPr>
          <a:lstStyle/>
          <a:p>
            <a:pPr algn="ctr"/>
            <a:r>
              <a:rPr lang="en-US" sz="3300" b="1" dirty="0">
                <a:solidFill>
                  <a:srgbClr val="000000"/>
                </a:solidFill>
              </a:rPr>
              <a:t>EDUCATION LAW CENTER - PA</a:t>
            </a:r>
          </a:p>
        </p:txBody>
      </p:sp>
      <p:sp>
        <p:nvSpPr>
          <p:cNvPr id="5" name="TextBox 4"/>
          <p:cNvSpPr txBox="1"/>
          <p:nvPr/>
        </p:nvSpPr>
        <p:spPr>
          <a:xfrm>
            <a:off x="3496371" y="3657600"/>
            <a:ext cx="5080000" cy="1107996"/>
          </a:xfrm>
          <a:prstGeom prst="rect">
            <a:avLst/>
          </a:prstGeom>
          <a:noFill/>
        </p:spPr>
        <p:txBody>
          <a:bodyPr wrap="square" rtlCol="0">
            <a:spAutoFit/>
          </a:bodyPr>
          <a:lstStyle/>
          <a:p>
            <a:r>
              <a:rPr lang="en-US" b="1" cap="all" dirty="0">
                <a:solidFill>
                  <a:srgbClr val="000000"/>
                </a:solidFill>
              </a:rPr>
              <a:t>PHILADELPHIA</a:t>
            </a:r>
            <a:r>
              <a:rPr lang="en-US" sz="1600" dirty="0">
                <a:solidFill>
                  <a:srgbClr val="000000"/>
                </a:solidFill>
              </a:rPr>
              <a:t/>
            </a:r>
            <a:br>
              <a:rPr lang="en-US" sz="1600" dirty="0">
                <a:solidFill>
                  <a:srgbClr val="000000"/>
                </a:solidFill>
              </a:rPr>
            </a:br>
            <a:r>
              <a:rPr lang="en-US" sz="1600" dirty="0">
                <a:solidFill>
                  <a:srgbClr val="000000"/>
                </a:solidFill>
              </a:rPr>
              <a:t>1315 Walnut Street, 4th Floor</a:t>
            </a:r>
            <a:br>
              <a:rPr lang="en-US" sz="1600" dirty="0">
                <a:solidFill>
                  <a:srgbClr val="000000"/>
                </a:solidFill>
              </a:rPr>
            </a:br>
            <a:r>
              <a:rPr lang="en-US" sz="1600" dirty="0">
                <a:solidFill>
                  <a:srgbClr val="000000"/>
                </a:solidFill>
              </a:rPr>
              <a:t>Philadelphia, PA 19107</a:t>
            </a:r>
            <a:br>
              <a:rPr lang="en-US" sz="1600" dirty="0">
                <a:solidFill>
                  <a:srgbClr val="000000"/>
                </a:solidFill>
              </a:rPr>
            </a:br>
            <a:r>
              <a:rPr lang="en-US" sz="1600" dirty="0">
                <a:solidFill>
                  <a:srgbClr val="000000"/>
                </a:solidFill>
              </a:rPr>
              <a:t>215-238-6970</a:t>
            </a:r>
          </a:p>
        </p:txBody>
      </p:sp>
      <p:sp>
        <p:nvSpPr>
          <p:cNvPr id="8" name="TextBox 7"/>
          <p:cNvSpPr txBox="1"/>
          <p:nvPr/>
        </p:nvSpPr>
        <p:spPr>
          <a:xfrm>
            <a:off x="6721047" y="3657601"/>
            <a:ext cx="5080000" cy="1138773"/>
          </a:xfrm>
          <a:prstGeom prst="rect">
            <a:avLst/>
          </a:prstGeom>
          <a:noFill/>
        </p:spPr>
        <p:txBody>
          <a:bodyPr wrap="square" rtlCol="0">
            <a:spAutoFit/>
          </a:bodyPr>
          <a:lstStyle/>
          <a:p>
            <a:r>
              <a:rPr lang="en-US" b="1" cap="all" dirty="0">
                <a:solidFill>
                  <a:srgbClr val="000000"/>
                </a:solidFill>
              </a:rPr>
              <a:t>Pittsburgh</a:t>
            </a:r>
            <a:r>
              <a:rPr lang="en-US" dirty="0">
                <a:solidFill>
                  <a:srgbClr val="000000"/>
                </a:solidFill>
              </a:rPr>
              <a:t/>
            </a:r>
            <a:br>
              <a:rPr lang="en-US" dirty="0">
                <a:solidFill>
                  <a:srgbClr val="000000"/>
                </a:solidFill>
              </a:rPr>
            </a:br>
            <a:r>
              <a:rPr lang="en-US" sz="1600" dirty="0">
                <a:solidFill>
                  <a:srgbClr val="000000"/>
                </a:solidFill>
              </a:rPr>
              <a:t>429 Fourth Avenue, Suite 702</a:t>
            </a:r>
          </a:p>
          <a:p>
            <a:r>
              <a:rPr lang="en-US" sz="1600" dirty="0">
                <a:solidFill>
                  <a:srgbClr val="000000"/>
                </a:solidFill>
              </a:rPr>
              <a:t>Pittsburgh, PA 15219</a:t>
            </a:r>
          </a:p>
          <a:p>
            <a:r>
              <a:rPr lang="en-US" sz="1600" dirty="0">
                <a:solidFill>
                  <a:srgbClr val="000000"/>
                </a:solidFill>
              </a:rPr>
              <a:t>412-258-2120</a:t>
            </a:r>
          </a:p>
        </p:txBody>
      </p:sp>
      <p:grpSp>
        <p:nvGrpSpPr>
          <p:cNvPr id="4" name="Group 9"/>
          <p:cNvGrpSpPr/>
          <p:nvPr/>
        </p:nvGrpSpPr>
        <p:grpSpPr>
          <a:xfrm>
            <a:off x="3352800" y="5605544"/>
            <a:ext cx="4712757" cy="307777"/>
            <a:chOff x="885032" y="5640288"/>
            <a:chExt cx="3534568" cy="307777"/>
          </a:xfrm>
        </p:grpSpPr>
        <p:sp>
          <p:nvSpPr>
            <p:cNvPr id="7" name="TextBox 6"/>
            <p:cNvSpPr txBox="1"/>
            <p:nvPr/>
          </p:nvSpPr>
          <p:spPr>
            <a:xfrm>
              <a:off x="1295400" y="5640288"/>
              <a:ext cx="3124200" cy="307777"/>
            </a:xfrm>
            <a:prstGeom prst="rect">
              <a:avLst/>
            </a:prstGeom>
            <a:noFill/>
          </p:spPr>
          <p:txBody>
            <a:bodyPr wrap="square" rtlCol="0">
              <a:spAutoFit/>
            </a:bodyPr>
            <a:lstStyle/>
            <a:p>
              <a:r>
                <a:rPr lang="en-US" sz="1400" dirty="0" err="1">
                  <a:solidFill>
                    <a:srgbClr val="000000"/>
                  </a:solidFill>
                </a:rPr>
                <a:t>Facebook.com/EducationLawCenter</a:t>
              </a:r>
              <a:endParaRPr lang="en-US" sz="1400" dirty="0">
                <a:solidFill>
                  <a:srgbClr val="000000"/>
                </a:solidFill>
              </a:endParaRPr>
            </a:p>
          </p:txBody>
        </p:sp>
        <p:pic>
          <p:nvPicPr>
            <p:cNvPr id="1030" name="Picture 6" descr="Image result for facebook logo pn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5032" y="5640288"/>
              <a:ext cx="410368" cy="3077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grpSp>
        <p:nvGrpSpPr>
          <p:cNvPr id="6" name="Group 8"/>
          <p:cNvGrpSpPr/>
          <p:nvPr/>
        </p:nvGrpSpPr>
        <p:grpSpPr>
          <a:xfrm>
            <a:off x="8534400" y="5605541"/>
            <a:ext cx="2459376" cy="307777"/>
            <a:chOff x="4506241" y="5640288"/>
            <a:chExt cx="1844532" cy="307777"/>
          </a:xfrm>
        </p:grpSpPr>
        <p:sp>
          <p:nvSpPr>
            <p:cNvPr id="11" name="TextBox 10"/>
            <p:cNvSpPr txBox="1"/>
            <p:nvPr/>
          </p:nvSpPr>
          <p:spPr>
            <a:xfrm>
              <a:off x="4788673" y="5640288"/>
              <a:ext cx="1562100" cy="307777"/>
            </a:xfrm>
            <a:prstGeom prst="rect">
              <a:avLst/>
            </a:prstGeom>
            <a:noFill/>
          </p:spPr>
          <p:txBody>
            <a:bodyPr wrap="square" rtlCol="0">
              <a:spAutoFit/>
            </a:bodyPr>
            <a:lstStyle/>
            <a:p>
              <a:r>
                <a:rPr lang="en-US" sz="1400" dirty="0">
                  <a:solidFill>
                    <a:srgbClr val="000000"/>
                  </a:solidFill>
                </a:rPr>
                <a:t>@</a:t>
              </a:r>
              <a:r>
                <a:rPr lang="en-US" sz="1400" dirty="0" err="1">
                  <a:solidFill>
                    <a:srgbClr val="000000"/>
                  </a:solidFill>
                </a:rPr>
                <a:t>EdLawCenterPa</a:t>
              </a:r>
              <a:endParaRPr lang="en-US" sz="1400" dirty="0">
                <a:solidFill>
                  <a:srgbClr val="000000"/>
                </a:solidFill>
              </a:endParaRPr>
            </a:p>
          </p:txBody>
        </p:sp>
        <p:pic>
          <p:nvPicPr>
            <p:cNvPr id="1032" name="Picture 8" descr="Image result for twitter logo pn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06241" y="5640289"/>
              <a:ext cx="307776" cy="3077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
        <p:nvSpPr>
          <p:cNvPr id="18" name="TextBox 17"/>
          <p:cNvSpPr txBox="1"/>
          <p:nvPr/>
        </p:nvSpPr>
        <p:spPr>
          <a:xfrm>
            <a:off x="1016000" y="5605543"/>
            <a:ext cx="1930400" cy="307777"/>
          </a:xfrm>
          <a:prstGeom prst="rect">
            <a:avLst/>
          </a:prstGeom>
          <a:noFill/>
        </p:spPr>
        <p:txBody>
          <a:bodyPr wrap="square" rtlCol="0">
            <a:spAutoFit/>
          </a:bodyPr>
          <a:lstStyle/>
          <a:p>
            <a:r>
              <a:rPr lang="en-US" sz="1400" dirty="0" err="1">
                <a:solidFill>
                  <a:srgbClr val="000000"/>
                </a:solidFill>
              </a:rPr>
              <a:t>www.elc-pa.org</a:t>
            </a:r>
            <a:endParaRPr lang="en-US" sz="1400" dirty="0">
              <a:solidFill>
                <a:srgbClr val="000000"/>
              </a:solidFill>
            </a:endParaRPr>
          </a:p>
        </p:txBody>
      </p:sp>
      <p:sp>
        <p:nvSpPr>
          <p:cNvPr id="3" name="TextBox 2"/>
          <p:cNvSpPr txBox="1"/>
          <p:nvPr/>
        </p:nvSpPr>
        <p:spPr>
          <a:xfrm>
            <a:off x="615785" y="6044626"/>
            <a:ext cx="10886220" cy="276999"/>
          </a:xfrm>
          <a:prstGeom prst="rect">
            <a:avLst/>
          </a:prstGeom>
          <a:noFill/>
        </p:spPr>
        <p:txBody>
          <a:bodyPr wrap="square" rtlCol="0">
            <a:spAutoFit/>
          </a:bodyPr>
          <a:lstStyle/>
          <a:p>
            <a:pPr algn="ctr"/>
            <a:r>
              <a:rPr lang="en-US" sz="1200" dirty="0">
                <a:solidFill>
                  <a:srgbClr val="000000"/>
                </a:solidFill>
              </a:rPr>
              <a:t>This presentation is made possible by support from the Albert M. Greenfield Foundation.</a:t>
            </a:r>
          </a:p>
        </p:txBody>
      </p:sp>
      <p:cxnSp>
        <p:nvCxnSpPr>
          <p:cNvPr id="12" name="Straight Connector 11"/>
          <p:cNvCxnSpPr/>
          <p:nvPr/>
        </p:nvCxnSpPr>
        <p:spPr>
          <a:xfrm>
            <a:off x="609599" y="3223334"/>
            <a:ext cx="1089240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3605790" y="2181336"/>
            <a:ext cx="5080000" cy="861774"/>
          </a:xfrm>
          <a:prstGeom prst="rect">
            <a:avLst/>
          </a:prstGeom>
          <a:noFill/>
        </p:spPr>
        <p:txBody>
          <a:bodyPr wrap="square" rtlCol="0">
            <a:spAutoFit/>
          </a:bodyPr>
          <a:lstStyle/>
          <a:p>
            <a:r>
              <a:rPr lang="en-US" b="1" cap="all" dirty="0">
                <a:solidFill>
                  <a:srgbClr val="000000"/>
                </a:solidFill>
              </a:rPr>
              <a:t>Paige Joki</a:t>
            </a:r>
            <a:r>
              <a:rPr lang="en-US" sz="1600" dirty="0">
                <a:solidFill>
                  <a:srgbClr val="000000"/>
                </a:solidFill>
              </a:rPr>
              <a:t/>
            </a:r>
            <a:br>
              <a:rPr lang="en-US" sz="1600" dirty="0">
                <a:solidFill>
                  <a:srgbClr val="000000"/>
                </a:solidFill>
              </a:rPr>
            </a:br>
            <a:r>
              <a:rPr lang="en-US" sz="1600" dirty="0">
                <a:solidFill>
                  <a:srgbClr val="000000"/>
                </a:solidFill>
                <a:hlinkClick r:id="rId4"/>
              </a:rPr>
              <a:t>pjoki@elc-pa.org</a:t>
            </a:r>
            <a:r>
              <a:rPr lang="en-US" sz="1600" dirty="0">
                <a:solidFill>
                  <a:srgbClr val="000000"/>
                </a:solidFill>
              </a:rPr>
              <a:t> </a:t>
            </a:r>
          </a:p>
          <a:p>
            <a:r>
              <a:rPr lang="en-US" sz="1600" dirty="0">
                <a:solidFill>
                  <a:srgbClr val="000000"/>
                </a:solidFill>
              </a:rPr>
              <a:t>215.703.7920</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7394906"/>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6459" y="1912438"/>
            <a:ext cx="3241843" cy="4601183"/>
          </a:xfrm>
        </p:spPr>
        <p:txBody>
          <a:bodyPr>
            <a:normAutofit/>
          </a:bodyPr>
          <a:lstStyle/>
          <a:p>
            <a:pPr lvl="0" algn="ctr">
              <a:spcBef>
                <a:spcPts val="0"/>
              </a:spcBef>
            </a:pPr>
            <a:r>
              <a:rPr lang="en-US" sz="4800" b="1" dirty="0">
                <a:solidFill>
                  <a:schemeClr val="lt1"/>
                </a:solidFill>
                <a:ea typeface="Corbel"/>
                <a:cs typeface="Corbel"/>
                <a:sym typeface="Corbel"/>
              </a:rPr>
              <a:t>NAEHCY</a:t>
            </a:r>
            <a:br>
              <a:rPr lang="en-US" sz="4800" b="1" dirty="0">
                <a:solidFill>
                  <a:schemeClr val="lt1"/>
                </a:solidFill>
                <a:ea typeface="Corbel"/>
                <a:cs typeface="Corbel"/>
                <a:sym typeface="Corbel"/>
              </a:rPr>
            </a:br>
            <a:r>
              <a:rPr lang="en-US" sz="4800" b="1" dirty="0">
                <a:solidFill>
                  <a:schemeClr val="lt1"/>
                </a:solidFill>
                <a:ea typeface="Corbel"/>
                <a:cs typeface="Corbel"/>
                <a:sym typeface="Corbel"/>
              </a:rPr>
              <a:t>Talks</a:t>
            </a:r>
            <a:br>
              <a:rPr lang="en-US" sz="4800" b="1" dirty="0">
                <a:solidFill>
                  <a:schemeClr val="lt1"/>
                </a:solidFill>
                <a:ea typeface="Corbel"/>
                <a:cs typeface="Corbel"/>
                <a:sym typeface="Corbel"/>
              </a:rPr>
            </a:br>
            <a:r>
              <a:rPr lang="en-US" sz="4800" b="1" dirty="0">
                <a:solidFill>
                  <a:schemeClr val="lt1"/>
                </a:solidFill>
                <a:ea typeface="Corbel"/>
                <a:cs typeface="Corbel"/>
                <a:sym typeface="Corbel"/>
              </a:rPr>
              <a:t>Webinar</a:t>
            </a:r>
            <a:br>
              <a:rPr lang="en-US" sz="4800" b="1" dirty="0">
                <a:solidFill>
                  <a:schemeClr val="lt1"/>
                </a:solidFill>
                <a:ea typeface="Corbel"/>
                <a:cs typeface="Corbel"/>
                <a:sym typeface="Corbel"/>
              </a:rPr>
            </a:br>
            <a:r>
              <a:rPr lang="en-US" sz="4800" b="1" dirty="0">
                <a:solidFill>
                  <a:schemeClr val="lt1"/>
                </a:solidFill>
                <a:ea typeface="Corbel"/>
                <a:cs typeface="Corbel"/>
                <a:sym typeface="Corbel"/>
              </a:rPr>
              <a:t>Follow-up</a:t>
            </a:r>
            <a:br>
              <a:rPr lang="en-US" sz="4800" b="1" dirty="0">
                <a:solidFill>
                  <a:schemeClr val="lt1"/>
                </a:solidFill>
                <a:ea typeface="Corbel"/>
                <a:cs typeface="Corbel"/>
                <a:sym typeface="Corbel"/>
              </a:rPr>
            </a:br>
            <a:endParaRPr lang="en-US" sz="4800" b="1" dirty="0">
              <a:solidFill>
                <a:schemeClr val="bg1"/>
              </a:solidFill>
            </a:endParaRPr>
          </a:p>
        </p:txBody>
      </p:sp>
      <p:pic>
        <p:nvPicPr>
          <p:cNvPr id="5"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721813"/>
            <a:ext cx="3494762" cy="11906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4" name="Rectangl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E0AFE1D-1F79-6A4E-9F0C-5B4321A3AC66}"/>
              </a:ext>
            </a:extLst>
          </p:cNvPr>
          <p:cNvSpPr/>
          <p:nvPr/>
        </p:nvSpPr>
        <p:spPr>
          <a:xfrm>
            <a:off x="4151922" y="1388137"/>
            <a:ext cx="6631022" cy="3194721"/>
          </a:xfrm>
          <a:prstGeom prst="rect">
            <a:avLst/>
          </a:prstGeom>
        </p:spPr>
        <p:txBody>
          <a:bodyPr wrap="square">
            <a:spAutoFit/>
          </a:bodyPr>
          <a:lstStyle/>
          <a:p>
            <a:pPr lvl="0">
              <a:lnSpc>
                <a:spcPct val="90000"/>
              </a:lnSpc>
              <a:buClr>
                <a:srgbClr val="595959"/>
              </a:buClr>
              <a:buSzPts val="5900"/>
            </a:pPr>
            <a:r>
              <a:rPr lang="en-US" sz="2800" dirty="0">
                <a:solidFill>
                  <a:schemeClr val="tx2"/>
                </a:solidFill>
              </a:rPr>
              <a:t>What happens after a webinar ends?</a:t>
            </a:r>
          </a:p>
          <a:p>
            <a:pPr lvl="0">
              <a:lnSpc>
                <a:spcPct val="90000"/>
              </a:lnSpc>
              <a:buClr>
                <a:srgbClr val="595959"/>
              </a:buClr>
              <a:buSzPts val="5900"/>
            </a:pPr>
            <a:endParaRPr lang="en-US" sz="2800" dirty="0">
              <a:solidFill>
                <a:schemeClr val="tx2"/>
              </a:solidFill>
            </a:endParaRPr>
          </a:p>
          <a:p>
            <a:pPr lvl="0">
              <a:lnSpc>
                <a:spcPct val="90000"/>
              </a:lnSpc>
              <a:buClr>
                <a:srgbClr val="595959"/>
              </a:buClr>
              <a:buSzPts val="5900"/>
            </a:pPr>
            <a:r>
              <a:rPr lang="en-US" sz="2800" dirty="0">
                <a:solidFill>
                  <a:schemeClr val="tx2"/>
                </a:solidFill>
              </a:rPr>
              <a:t>How can we continue the conversation?</a:t>
            </a:r>
          </a:p>
          <a:p>
            <a:pPr lvl="0">
              <a:lnSpc>
                <a:spcPct val="90000"/>
              </a:lnSpc>
              <a:buClr>
                <a:srgbClr val="595959"/>
              </a:buClr>
              <a:buSzPts val="5900"/>
            </a:pPr>
            <a:endParaRPr lang="en-US" sz="2800" dirty="0">
              <a:solidFill>
                <a:schemeClr val="tx2"/>
              </a:solidFill>
            </a:endParaRPr>
          </a:p>
          <a:p>
            <a:pPr lvl="0">
              <a:lnSpc>
                <a:spcPct val="90000"/>
              </a:lnSpc>
              <a:buClr>
                <a:srgbClr val="595959"/>
              </a:buClr>
              <a:buSzPts val="5900"/>
            </a:pPr>
            <a:r>
              <a:rPr lang="en-US" sz="2800" dirty="0">
                <a:solidFill>
                  <a:schemeClr val="tx2"/>
                </a:solidFill>
              </a:rPr>
              <a:t>How do we dig deeper and share resources?</a:t>
            </a:r>
          </a:p>
          <a:p>
            <a:pPr lvl="0">
              <a:lnSpc>
                <a:spcPct val="90000"/>
              </a:lnSpc>
              <a:buClr>
                <a:srgbClr val="595959"/>
              </a:buClr>
              <a:buSzPts val="5900"/>
            </a:pPr>
            <a:endParaRPr lang="en-US" sz="2800" dirty="0">
              <a:solidFill>
                <a:schemeClr val="tx2"/>
              </a:solidFill>
            </a:endParaRPr>
          </a:p>
          <a:p>
            <a:pPr lvl="0">
              <a:lnSpc>
                <a:spcPct val="90000"/>
              </a:lnSpc>
              <a:buClr>
                <a:srgbClr val="595959"/>
              </a:buClr>
              <a:buSzPts val="5900"/>
            </a:pPr>
            <a:r>
              <a:rPr lang="en-US" sz="2800" dirty="0">
                <a:solidFill>
                  <a:schemeClr val="tx2"/>
                </a:solidFill>
              </a:rPr>
              <a:t>Can we connect with others that have similar situations?</a:t>
            </a:r>
            <a:endParaRPr lang="en-US" sz="2800" dirty="0">
              <a:solidFill>
                <a:schemeClr val="tx2"/>
              </a:solidFill>
              <a:cs typeface="Corbel"/>
            </a:endParaRPr>
          </a:p>
        </p:txBody>
      </p:sp>
      <p:sp>
        <p:nvSpPr>
          <p:cNvPr id="6" name="Google Shape;209;p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76FA8F2-552C-9346-9A9A-06BD7CA38445}"/>
              </a:ext>
            </a:extLst>
          </p:cNvPr>
          <p:cNvSpPr txBox="1">
            <a:spLocks/>
          </p:cNvSpPr>
          <p:nvPr/>
        </p:nvSpPr>
        <p:spPr>
          <a:xfrm>
            <a:off x="4075890" y="5145932"/>
            <a:ext cx="7670259" cy="914400"/>
          </a:xfrm>
          <a:prstGeom prst="rect">
            <a:avLst/>
          </a:prstGeom>
          <a:noFill/>
          <a:ln>
            <a:noFill/>
          </a:ln>
        </p:spPr>
        <p:txBody>
          <a:bodyPr spcFirstLastPara="1" vert="horz" wrap="square" lIns="91425" tIns="45700" rIns="91425" bIns="4570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0"/>
              </a:spcBef>
              <a:buSzPts val="2200"/>
              <a:buFont typeface="Wingdings 2" pitchFamily="18" charset="2"/>
              <a:buNone/>
            </a:pPr>
            <a:r>
              <a:rPr lang="en-US" sz="2800" dirty="0">
                <a:solidFill>
                  <a:schemeClr val="tx2"/>
                </a:solidFill>
              </a:rPr>
              <a:t>This year we have created a way to continue to the conversation after the webinar ends.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8557419"/>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6817"/>
            <a:ext cx="3241843" cy="3703320"/>
          </a:xfrm>
        </p:spPr>
        <p:txBody>
          <a:bodyPr>
            <a:normAutofit/>
          </a:bodyPr>
          <a:lstStyle/>
          <a:p>
            <a:pPr lvl="0" algn="ctr">
              <a:spcBef>
                <a:spcPts val="0"/>
              </a:spcBef>
            </a:pPr>
            <a:r>
              <a:rPr lang="en-US" sz="4000" b="1" dirty="0">
                <a:ea typeface="Corbel"/>
                <a:cs typeface="Corbel"/>
                <a:sym typeface="Corbel"/>
              </a:rPr>
              <a:t>What is #slack?</a:t>
            </a:r>
            <a:br>
              <a:rPr lang="en-US" sz="4000" b="1" dirty="0">
                <a:ea typeface="Corbel"/>
                <a:cs typeface="Corbel"/>
                <a:sym typeface="Corbel"/>
              </a:rPr>
            </a:br>
            <a:r>
              <a:rPr lang="en-US" sz="4000" b="1" dirty="0">
                <a:ea typeface="Corbel"/>
                <a:cs typeface="Corbel"/>
                <a:sym typeface="Corbel"/>
              </a:rPr>
              <a:t/>
            </a:r>
            <a:br>
              <a:rPr lang="en-US" sz="4000" b="1" dirty="0">
                <a:ea typeface="Corbel"/>
                <a:cs typeface="Corbel"/>
                <a:sym typeface="Corbel"/>
              </a:rPr>
            </a:br>
            <a:r>
              <a:rPr lang="en-US" sz="2000" b="1" u="sng" dirty="0">
                <a:solidFill>
                  <a:schemeClr val="bg1"/>
                </a:solidFill>
                <a:ea typeface="Corbel"/>
                <a:cs typeface="Corbel"/>
                <a:sym typeface="Corbel"/>
                <a:hlinkClick r:id="rId2">
                  <a:extLst>
                    <a:ext uri="{A12FA001-AC4F-418D-AE19-62706E023703}">
                      <ahyp:hlinkClr xmlns:ahyp="http://schemas.microsoft.com/office/drawing/2018/hyperlinkcolor" xmlns:p="http://schemas.openxmlformats.org/presentationml/2006/main" xmlns:r="http://schemas.openxmlformats.org/officeDocument/2006/relationships" xmlns:a="http://schemas.openxmlformats.org/drawingml/2006/main" xmlns="" val="tx"/>
                    </a:ext>
                  </a:extLst>
                </a:hlinkClick>
              </a:rPr>
              <a:t>https://slack.com/</a:t>
            </a:r>
            <a:endParaRPr lang="en-US" sz="2000" b="1" dirty="0">
              <a:solidFill>
                <a:schemeClr val="bg1"/>
              </a:solidFill>
              <a:ea typeface="Corbel"/>
              <a:cs typeface="Corbel"/>
              <a:sym typeface="Corbel"/>
            </a:endParaRPr>
          </a:p>
        </p:txBody>
      </p:sp>
      <p:pic>
        <p:nvPicPr>
          <p:cNvPr id="5"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721813"/>
            <a:ext cx="3494762" cy="11906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4" name="Rectangl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E0AFE1D-1F79-6A4E-9F0C-5B4321A3AC66}"/>
              </a:ext>
            </a:extLst>
          </p:cNvPr>
          <p:cNvSpPr/>
          <p:nvPr/>
        </p:nvSpPr>
        <p:spPr>
          <a:xfrm>
            <a:off x="4151922" y="1388137"/>
            <a:ext cx="6631022" cy="2806922"/>
          </a:xfrm>
          <a:prstGeom prst="rect">
            <a:avLst/>
          </a:prstGeom>
        </p:spPr>
        <p:txBody>
          <a:bodyPr wrap="square">
            <a:spAutoFit/>
          </a:bodyPr>
          <a:lstStyle/>
          <a:p>
            <a:pPr lvl="0">
              <a:lnSpc>
                <a:spcPct val="90000"/>
              </a:lnSpc>
              <a:buClr>
                <a:srgbClr val="595959"/>
              </a:buClr>
              <a:buSzPts val="5900"/>
            </a:pPr>
            <a:r>
              <a:rPr lang="en-US" sz="2800" dirty="0">
                <a:solidFill>
                  <a:schemeClr val="tx2"/>
                </a:solidFill>
              </a:rPr>
              <a:t>#slack is a collaborative hub where users can network, share resources, ask questions, work on projects and communicate one-on-one or in groups.</a:t>
            </a:r>
          </a:p>
          <a:p>
            <a:pPr lvl="0">
              <a:lnSpc>
                <a:spcPct val="90000"/>
              </a:lnSpc>
              <a:buClr>
                <a:srgbClr val="595959"/>
              </a:buClr>
              <a:buSzPts val="5900"/>
            </a:pPr>
            <a:endParaRPr lang="en-US" sz="2800" dirty="0">
              <a:solidFill>
                <a:schemeClr val="tx2"/>
              </a:solidFill>
            </a:endParaRPr>
          </a:p>
          <a:p>
            <a:pPr lvl="0">
              <a:lnSpc>
                <a:spcPct val="90000"/>
              </a:lnSpc>
              <a:buClr>
                <a:srgbClr val="595959"/>
              </a:buClr>
              <a:buSzPts val="5900"/>
            </a:pPr>
            <a:r>
              <a:rPr lang="en-US" sz="2800" dirty="0">
                <a:solidFill>
                  <a:schemeClr val="tx2"/>
                </a:solidFill>
              </a:rPr>
              <a:t>#slack is similar to </a:t>
            </a:r>
            <a:r>
              <a:rPr lang="en-US" sz="2800" dirty="0" err="1">
                <a:solidFill>
                  <a:schemeClr val="tx2"/>
                </a:solidFill>
              </a:rPr>
              <a:t>Whats</a:t>
            </a:r>
            <a:r>
              <a:rPr lang="en-US" sz="2800" dirty="0">
                <a:solidFill>
                  <a:schemeClr val="tx2"/>
                </a:solidFill>
              </a:rPr>
              <a:t> App, Google Hangout Rooms, etc.</a:t>
            </a:r>
            <a:endParaRPr lang="en-US" sz="2800" dirty="0">
              <a:solidFill>
                <a:schemeClr val="tx2"/>
              </a:solidFill>
              <a:cs typeface="Corbel"/>
            </a:endParaRPr>
          </a:p>
        </p:txBody>
      </p:sp>
      <p:sp>
        <p:nvSpPr>
          <p:cNvPr id="6" name="Google Shape;217;g5ca1dd598d_0_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AB70460-3111-E149-8608-F27CCE2BE1DD}"/>
              </a:ext>
            </a:extLst>
          </p:cNvPr>
          <p:cNvSpPr txBox="1">
            <a:spLocks/>
          </p:cNvSpPr>
          <p:nvPr/>
        </p:nvSpPr>
        <p:spPr>
          <a:xfrm>
            <a:off x="4241260" y="4672584"/>
            <a:ext cx="6960140" cy="914400"/>
          </a:xfrm>
          <a:prstGeom prst="rect">
            <a:avLst/>
          </a:prstGeom>
          <a:noFill/>
          <a:ln>
            <a:noFill/>
          </a:ln>
        </p:spPr>
        <p:txBody>
          <a:bodyPr spcFirstLastPara="1" vert="horz" wrap="square" lIns="91425" tIns="45700" rIns="91425" bIns="4570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0"/>
              </a:spcBef>
              <a:buSzPts val="2200"/>
              <a:buFont typeface="Wingdings 2" pitchFamily="18" charset="2"/>
              <a:buNone/>
            </a:pPr>
            <a:r>
              <a:rPr lang="en-US" sz="2800" dirty="0"/>
              <a:t>As many organizations are turning to #slack, NAEHCY Talks will be the new format utilizing #slack as our webinar follow up!</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8635318"/>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6459" y="2107400"/>
            <a:ext cx="3241843" cy="3703320"/>
          </a:xfrm>
        </p:spPr>
        <p:txBody>
          <a:bodyPr>
            <a:normAutofit/>
          </a:bodyPr>
          <a:lstStyle/>
          <a:p>
            <a:pPr lvl="0" algn="ctr">
              <a:spcBef>
                <a:spcPts val="0"/>
              </a:spcBef>
            </a:pPr>
            <a:r>
              <a:rPr lang="en-US" sz="4000" b="1" dirty="0">
                <a:solidFill>
                  <a:schemeClr val="lt1"/>
                </a:solidFill>
                <a:ea typeface="Corbel"/>
                <a:cs typeface="Corbel"/>
                <a:sym typeface="Corbel"/>
              </a:rPr>
              <a:t>Joining the Conversation</a:t>
            </a:r>
          </a:p>
        </p:txBody>
      </p:sp>
      <p:pic>
        <p:nvPicPr>
          <p:cNvPr id="5"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721813"/>
            <a:ext cx="3494762" cy="11906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Rectang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8DEAC98-C41F-2344-B11C-2DA2A7A71879}"/>
              </a:ext>
            </a:extLst>
          </p:cNvPr>
          <p:cNvSpPr/>
          <p:nvPr/>
        </p:nvSpPr>
        <p:spPr>
          <a:xfrm>
            <a:off x="3899002" y="1193385"/>
            <a:ext cx="7302397" cy="4712187"/>
          </a:xfrm>
          <a:prstGeom prst="rect">
            <a:avLst/>
          </a:prstGeom>
        </p:spPr>
        <p:txBody>
          <a:bodyPr wrap="square">
            <a:spAutoFit/>
          </a:bodyPr>
          <a:lstStyle/>
          <a:p>
            <a:pPr marL="838200" lvl="0" indent="-228600">
              <a:lnSpc>
                <a:spcPct val="150000"/>
              </a:lnSpc>
              <a:buClr>
                <a:srgbClr val="454245"/>
              </a:buClr>
              <a:buSzPts val="2400"/>
            </a:pPr>
            <a:r>
              <a:rPr lang="en-US" sz="2400" dirty="0">
                <a:solidFill>
                  <a:srgbClr val="454245"/>
                </a:solidFill>
              </a:rPr>
              <a:t>1. Click the #slack link in the chat box at the end of the presentation.</a:t>
            </a:r>
          </a:p>
          <a:p>
            <a:pPr marL="838200" lvl="0" indent="-228600">
              <a:lnSpc>
                <a:spcPct val="150000"/>
              </a:lnSpc>
              <a:buClr>
                <a:srgbClr val="454245"/>
              </a:buClr>
              <a:buSzPts val="2400"/>
            </a:pPr>
            <a:r>
              <a:rPr lang="en-US" sz="2400" dirty="0">
                <a:solidFill>
                  <a:srgbClr val="454245"/>
                </a:solidFill>
              </a:rPr>
              <a:t>2. Enter your email address.</a:t>
            </a:r>
          </a:p>
          <a:p>
            <a:pPr marL="838200" lvl="0" indent="-228600">
              <a:lnSpc>
                <a:spcPct val="150000"/>
              </a:lnSpc>
              <a:buClr>
                <a:srgbClr val="454245"/>
              </a:buClr>
              <a:buSzPts val="2400"/>
            </a:pPr>
            <a:r>
              <a:rPr lang="en-US" sz="2400" dirty="0">
                <a:solidFill>
                  <a:srgbClr val="454245"/>
                </a:solidFill>
              </a:rPr>
              <a:t>3. Check your email to verify your account.</a:t>
            </a:r>
          </a:p>
          <a:p>
            <a:pPr marL="838200" lvl="0" indent="-228600">
              <a:lnSpc>
                <a:spcPct val="150000"/>
              </a:lnSpc>
              <a:buClr>
                <a:srgbClr val="454245"/>
              </a:buClr>
              <a:buSzPts val="2400"/>
            </a:pPr>
            <a:r>
              <a:rPr lang="en-US" sz="2400" dirty="0">
                <a:solidFill>
                  <a:srgbClr val="454245"/>
                </a:solidFill>
              </a:rPr>
              <a:t>4. Confirm your email to join NAEHCY Talks Workspace.</a:t>
            </a:r>
          </a:p>
          <a:p>
            <a:pPr marL="838200" lvl="0" indent="-228600">
              <a:lnSpc>
                <a:spcPct val="150000"/>
              </a:lnSpc>
              <a:buClr>
                <a:srgbClr val="454245"/>
              </a:buClr>
              <a:buSzPts val="2400"/>
            </a:pPr>
            <a:endParaRPr lang="en-US" sz="2000" dirty="0">
              <a:solidFill>
                <a:srgbClr val="454245"/>
              </a:solidFill>
            </a:endParaRPr>
          </a:p>
          <a:p>
            <a:pPr marL="838200" lvl="0" indent="-228600">
              <a:lnSpc>
                <a:spcPct val="150000"/>
              </a:lnSpc>
              <a:buClr>
                <a:srgbClr val="454245"/>
              </a:buClr>
              <a:buSzPts val="2400"/>
            </a:pPr>
            <a:endParaRPr lang="en-US" sz="2000" dirty="0">
              <a:solidFill>
                <a:srgbClr val="454245"/>
              </a:solidFill>
            </a:endParaRPr>
          </a:p>
          <a:p>
            <a:pPr marL="838200" lvl="0" indent="-228600">
              <a:lnSpc>
                <a:spcPct val="150000"/>
              </a:lnSpc>
              <a:buClr>
                <a:srgbClr val="454245"/>
              </a:buClr>
              <a:buSzPts val="2400"/>
            </a:pPr>
            <a:endParaRPr lang="en-US" sz="2000" dirty="0"/>
          </a:p>
        </p:txBody>
      </p:sp>
      <p:pic>
        <p:nvPicPr>
          <p:cNvPr id="7" name="Google Shape;228;g5ca1dd598d_0_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DA23F93-3CC1-5F47-8209-FDDB8A673E3F}"/>
              </a:ext>
            </a:extLst>
          </p:cNvPr>
          <p:cNvPicPr preferRelativeResize="0"/>
          <p:nvPr/>
        </p:nvPicPr>
        <p:blipFill>
          <a:blip r:embed="rId3">
            <a:alphaModFix/>
          </a:blip>
          <a:stretch>
            <a:fillRect/>
          </a:stretch>
        </p:blipFill>
        <p:spPr>
          <a:xfrm>
            <a:off x="6600765" y="4286960"/>
            <a:ext cx="5105400" cy="762000"/>
          </a:xfrm>
          <a:prstGeom prst="rect">
            <a:avLst/>
          </a:prstGeom>
          <a:noFill/>
          <a:ln>
            <a:noFill/>
          </a:ln>
        </p:spPr>
      </p:pic>
      <p:sp>
        <p:nvSpPr>
          <p:cNvPr id="8" name="Google Shape;225;g5ca1dd598d_0_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0BD183C-3D06-204B-A1E2-A42E44D0C9E4}"/>
              </a:ext>
            </a:extLst>
          </p:cNvPr>
          <p:cNvSpPr txBox="1">
            <a:spLocks/>
          </p:cNvSpPr>
          <p:nvPr/>
        </p:nvSpPr>
        <p:spPr>
          <a:xfrm>
            <a:off x="4002932" y="5353520"/>
            <a:ext cx="7315200" cy="914400"/>
          </a:xfrm>
          <a:prstGeom prst="rect">
            <a:avLst/>
          </a:prstGeom>
          <a:noFill/>
          <a:ln>
            <a:noFill/>
          </a:ln>
        </p:spPr>
        <p:txBody>
          <a:bodyPr spcFirstLastPara="1" vert="horz" wrap="square" lIns="91425" tIns="45700" rIns="91425" bIns="4570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0"/>
              </a:spcBef>
              <a:buSzPts val="2200"/>
              <a:buFont typeface="Wingdings 2" pitchFamily="18" charset="2"/>
              <a:buNone/>
            </a:pPr>
            <a:r>
              <a:rPr lang="en-US" dirty="0"/>
              <a:t>Following the Webinar you will receive an invitation to join our NAEHCY Talks Workspace and the channel for this webinar.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2956089"/>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7549" y="2256817"/>
            <a:ext cx="3326859" cy="3703320"/>
          </a:xfrm>
        </p:spPr>
        <p:txBody>
          <a:bodyPr>
            <a:normAutofit/>
          </a:bodyPr>
          <a:lstStyle/>
          <a:p>
            <a:pPr lvl="0" algn="ctr">
              <a:spcBef>
                <a:spcPts val="0"/>
              </a:spcBef>
            </a:pPr>
            <a:r>
              <a:rPr lang="en-US" b="1" dirty="0">
                <a:ea typeface="Corbel"/>
                <a:cs typeface="Corbel"/>
                <a:sym typeface="Corbel"/>
              </a:rPr>
              <a:t>Workspace </a:t>
            </a:r>
            <a:br>
              <a:rPr lang="en-US" b="1" dirty="0">
                <a:ea typeface="Corbel"/>
                <a:cs typeface="Corbel"/>
                <a:sym typeface="Corbel"/>
              </a:rPr>
            </a:br>
            <a:r>
              <a:rPr lang="en-US" sz="2400" b="1" dirty="0">
                <a:ea typeface="Corbel"/>
                <a:cs typeface="Corbel"/>
                <a:sym typeface="Corbel"/>
              </a:rPr>
              <a:t/>
            </a:r>
            <a:br>
              <a:rPr lang="en-US" sz="2400" b="1" dirty="0">
                <a:ea typeface="Corbel"/>
                <a:cs typeface="Corbel"/>
                <a:sym typeface="Corbel"/>
              </a:rPr>
            </a:br>
            <a:r>
              <a:rPr lang="en-US" sz="2400" b="1" dirty="0">
                <a:ea typeface="Corbel"/>
                <a:cs typeface="Corbel"/>
                <a:sym typeface="Corbel"/>
              </a:rPr>
              <a:t/>
            </a:r>
            <a:br>
              <a:rPr lang="en-US" sz="2400" b="1" dirty="0">
                <a:ea typeface="Corbel"/>
                <a:cs typeface="Corbel"/>
                <a:sym typeface="Corbel"/>
              </a:rPr>
            </a:br>
            <a:r>
              <a:rPr lang="en-US" sz="2400" b="1" dirty="0">
                <a:ea typeface="Corbel"/>
                <a:cs typeface="Corbel"/>
                <a:sym typeface="Corbel"/>
              </a:rPr>
              <a:t/>
            </a:r>
            <a:br>
              <a:rPr lang="en-US" sz="2400" b="1" dirty="0">
                <a:ea typeface="Corbel"/>
                <a:cs typeface="Corbel"/>
                <a:sym typeface="Corbel"/>
              </a:rPr>
            </a:br>
            <a:r>
              <a:rPr lang="en-US" sz="2400" b="1" dirty="0" err="1">
                <a:ea typeface="Corbel"/>
                <a:cs typeface="Corbel"/>
                <a:sym typeface="Corbel"/>
              </a:rPr>
              <a:t>naehcytalks.slack.com</a:t>
            </a:r>
            <a:r>
              <a:rPr lang="en-US" sz="2400" b="1" dirty="0">
                <a:ea typeface="Corbel"/>
                <a:cs typeface="Corbel"/>
                <a:sym typeface="Corbel"/>
              </a:rPr>
              <a:t/>
            </a:r>
            <a:br>
              <a:rPr lang="en-US" sz="2400" b="1" dirty="0">
                <a:ea typeface="Corbel"/>
                <a:cs typeface="Corbel"/>
                <a:sym typeface="Corbel"/>
              </a:rPr>
            </a:br>
            <a:endParaRPr lang="en-US" sz="2400" b="1" dirty="0">
              <a:solidFill>
                <a:schemeClr val="bg1"/>
              </a:solidFill>
              <a:ea typeface="Corbel"/>
              <a:cs typeface="Corbel"/>
              <a:sym typeface="Corbel"/>
            </a:endParaRPr>
          </a:p>
        </p:txBody>
      </p:sp>
      <p:pic>
        <p:nvPicPr>
          <p:cNvPr id="5"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721813"/>
            <a:ext cx="3494762" cy="11906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Google Shape;217;g5ca1dd598d_0_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AB70460-3111-E149-8608-F27CCE2BE1DD}"/>
              </a:ext>
            </a:extLst>
          </p:cNvPr>
          <p:cNvSpPr txBox="1">
            <a:spLocks/>
          </p:cNvSpPr>
          <p:nvPr/>
        </p:nvSpPr>
        <p:spPr>
          <a:xfrm>
            <a:off x="4610911" y="4730950"/>
            <a:ext cx="6960140" cy="914400"/>
          </a:xfrm>
          <a:prstGeom prst="rect">
            <a:avLst/>
          </a:prstGeom>
          <a:noFill/>
          <a:ln>
            <a:noFill/>
          </a:ln>
        </p:spPr>
        <p:txBody>
          <a:bodyPr spcFirstLastPara="1" vert="horz" wrap="square" lIns="91425" tIns="45700" rIns="91425" bIns="4570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0"/>
              </a:spcBef>
              <a:buSzPts val="2200"/>
              <a:buFont typeface="Wingdings 2" pitchFamily="18" charset="2"/>
              <a:buNone/>
            </a:pPr>
            <a:endParaRPr lang="en-US" sz="2800" dirty="0"/>
          </a:p>
        </p:txBody>
      </p:sp>
      <p:pic>
        <p:nvPicPr>
          <p:cNvPr id="7" name="Google Shape;236;g5e4ec44472_1_3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45C21BB-B688-9F41-AA76-BA1ADB54DBEF}"/>
              </a:ext>
            </a:extLst>
          </p:cNvPr>
          <p:cNvPicPr preferRelativeResize="0"/>
          <p:nvPr/>
        </p:nvPicPr>
        <p:blipFill>
          <a:blip r:embed="rId3">
            <a:alphaModFix/>
          </a:blip>
          <a:stretch>
            <a:fillRect/>
          </a:stretch>
        </p:blipFill>
        <p:spPr>
          <a:xfrm>
            <a:off x="3977464" y="721813"/>
            <a:ext cx="2038350" cy="5400675"/>
          </a:xfrm>
          <a:prstGeom prst="rect">
            <a:avLst/>
          </a:prstGeom>
          <a:noFill/>
          <a:ln>
            <a:noFill/>
          </a:ln>
        </p:spPr>
      </p:pic>
      <p:sp>
        <p:nvSpPr>
          <p:cNvPr id="4" name="Rectangl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7AD37F1-63AE-4844-A462-D97ECB424A36}"/>
              </a:ext>
            </a:extLst>
          </p:cNvPr>
          <p:cNvSpPr/>
          <p:nvPr/>
        </p:nvSpPr>
        <p:spPr>
          <a:xfrm>
            <a:off x="6186790" y="1637741"/>
            <a:ext cx="5029201" cy="4247317"/>
          </a:xfrm>
          <a:prstGeom prst="rect">
            <a:avLst/>
          </a:prstGeom>
        </p:spPr>
        <p:txBody>
          <a:bodyPr wrap="square">
            <a:spAutoFit/>
          </a:bodyPr>
          <a:lstStyle/>
          <a:p>
            <a:pPr lvl="0">
              <a:lnSpc>
                <a:spcPct val="90000"/>
              </a:lnSpc>
              <a:buClr>
                <a:srgbClr val="595959"/>
              </a:buClr>
              <a:buSzPts val="5900"/>
            </a:pPr>
            <a:r>
              <a:rPr lang="en-US" sz="2000" u="sng" dirty="0">
                <a:solidFill>
                  <a:schemeClr val="tx2"/>
                </a:solidFill>
              </a:rPr>
              <a:t>Channels: </a:t>
            </a:r>
          </a:p>
          <a:p>
            <a:pPr lvl="0">
              <a:lnSpc>
                <a:spcPct val="90000"/>
              </a:lnSpc>
              <a:buClr>
                <a:srgbClr val="595959"/>
              </a:buClr>
              <a:buSzPts val="5900"/>
            </a:pPr>
            <a:endParaRPr lang="en-US" sz="2000" dirty="0">
              <a:solidFill>
                <a:schemeClr val="tx2"/>
              </a:solidFill>
            </a:endParaRPr>
          </a:p>
          <a:p>
            <a:pPr lvl="0">
              <a:lnSpc>
                <a:spcPct val="90000"/>
              </a:lnSpc>
              <a:buClr>
                <a:srgbClr val="595959"/>
              </a:buClr>
              <a:buSzPts val="5900"/>
            </a:pPr>
            <a:r>
              <a:rPr lang="en-US" sz="2000" dirty="0">
                <a:solidFill>
                  <a:schemeClr val="tx2"/>
                </a:solidFill>
              </a:rPr>
              <a:t>#general: everyone automatically enrolled</a:t>
            </a:r>
          </a:p>
          <a:p>
            <a:pPr lvl="0">
              <a:lnSpc>
                <a:spcPct val="90000"/>
              </a:lnSpc>
              <a:buClr>
                <a:srgbClr val="595959"/>
              </a:buClr>
              <a:buSzPts val="5900"/>
            </a:pPr>
            <a:endParaRPr lang="en-US" sz="2000" dirty="0">
              <a:solidFill>
                <a:schemeClr val="tx2"/>
              </a:solidFill>
            </a:endParaRPr>
          </a:p>
          <a:p>
            <a:pPr lvl="0">
              <a:lnSpc>
                <a:spcPct val="90000"/>
              </a:lnSpc>
              <a:buClr>
                <a:srgbClr val="595959"/>
              </a:buClr>
              <a:buSzPts val="5900"/>
            </a:pPr>
            <a:r>
              <a:rPr lang="en-US" sz="2000" dirty="0">
                <a:solidFill>
                  <a:schemeClr val="tx2"/>
                </a:solidFill>
              </a:rPr>
              <a:t>#childdevelopment101: enrolled when email is confirmed</a:t>
            </a:r>
          </a:p>
          <a:p>
            <a:pPr lvl="0">
              <a:lnSpc>
                <a:spcPct val="90000"/>
              </a:lnSpc>
              <a:buClr>
                <a:srgbClr val="595959"/>
              </a:buClr>
              <a:buSzPts val="5900"/>
            </a:pPr>
            <a:endParaRPr lang="en-US" sz="2000" dirty="0">
              <a:solidFill>
                <a:schemeClr val="tx2"/>
              </a:solidFill>
            </a:endParaRPr>
          </a:p>
          <a:p>
            <a:pPr lvl="0">
              <a:lnSpc>
                <a:spcPct val="90000"/>
              </a:lnSpc>
              <a:buClr>
                <a:srgbClr val="595959"/>
              </a:buClr>
              <a:buSzPts val="5900"/>
            </a:pPr>
            <a:r>
              <a:rPr lang="en-US" sz="2000" dirty="0">
                <a:solidFill>
                  <a:schemeClr val="tx2"/>
                </a:solidFill>
              </a:rPr>
              <a:t>#random: just that- random.</a:t>
            </a:r>
          </a:p>
          <a:p>
            <a:pPr lvl="0">
              <a:lnSpc>
                <a:spcPct val="90000"/>
              </a:lnSpc>
              <a:buClr>
                <a:srgbClr val="595959"/>
              </a:buClr>
              <a:buSzPts val="5900"/>
            </a:pPr>
            <a:endParaRPr lang="en-US" sz="2000" dirty="0">
              <a:solidFill>
                <a:schemeClr val="tx2"/>
              </a:solidFill>
            </a:endParaRPr>
          </a:p>
          <a:p>
            <a:pPr lvl="0">
              <a:lnSpc>
                <a:spcPct val="90000"/>
              </a:lnSpc>
              <a:buClr>
                <a:srgbClr val="595959"/>
              </a:buClr>
              <a:buSzPts val="5900"/>
            </a:pPr>
            <a:r>
              <a:rPr lang="en-US" sz="2000" u="sng" dirty="0">
                <a:solidFill>
                  <a:schemeClr val="tx2"/>
                </a:solidFill>
              </a:rPr>
              <a:t>Direct Messages:</a:t>
            </a:r>
          </a:p>
          <a:p>
            <a:pPr lvl="0">
              <a:lnSpc>
                <a:spcPct val="90000"/>
              </a:lnSpc>
              <a:buClr>
                <a:srgbClr val="595959"/>
              </a:buClr>
              <a:buSzPts val="5900"/>
            </a:pPr>
            <a:endParaRPr lang="en-US" sz="2000" dirty="0">
              <a:solidFill>
                <a:schemeClr val="tx2"/>
              </a:solidFill>
            </a:endParaRPr>
          </a:p>
          <a:p>
            <a:pPr lvl="0">
              <a:lnSpc>
                <a:spcPct val="90000"/>
              </a:lnSpc>
              <a:buClr>
                <a:srgbClr val="595959"/>
              </a:buClr>
              <a:buSzPts val="5900"/>
            </a:pPr>
            <a:r>
              <a:rPr lang="en-US" sz="2000" dirty="0">
                <a:solidFill>
                  <a:schemeClr val="tx2"/>
                </a:solidFill>
              </a:rPr>
              <a:t>Ask a question or comment to a specific person rather than the entire channel. </a:t>
            </a:r>
          </a:p>
          <a:p>
            <a:pPr lvl="0">
              <a:lnSpc>
                <a:spcPct val="90000"/>
              </a:lnSpc>
              <a:buClr>
                <a:srgbClr val="595959"/>
              </a:buClr>
              <a:buSzPts val="5900"/>
            </a:pPr>
            <a:endParaRPr lang="en-US" sz="2000" dirty="0">
              <a:solidFill>
                <a:schemeClr val="tx2"/>
              </a:solidFill>
            </a:endParaRPr>
          </a:p>
          <a:p>
            <a:pPr lvl="0">
              <a:lnSpc>
                <a:spcPct val="90000"/>
              </a:lnSpc>
              <a:buClr>
                <a:srgbClr val="595959"/>
              </a:buClr>
              <a:buSzPts val="5900"/>
            </a:pPr>
            <a:r>
              <a:rPr lang="en-US" sz="2000" dirty="0">
                <a:solidFill>
                  <a:schemeClr val="tx2"/>
                </a:solidFill>
              </a:rPr>
              <a:t>Opportunity to connect offline.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334574"/>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6817"/>
            <a:ext cx="3494762" cy="3703320"/>
          </a:xfrm>
        </p:spPr>
        <p:txBody>
          <a:bodyPr>
            <a:normAutofit/>
          </a:bodyPr>
          <a:lstStyle/>
          <a:p>
            <a:pPr lvl="0" algn="ctr">
              <a:spcBef>
                <a:spcPts val="0"/>
              </a:spcBef>
            </a:pPr>
            <a:r>
              <a:rPr lang="en-US" sz="3200" b="1" dirty="0">
                <a:ea typeface="Corbel"/>
                <a:cs typeface="Corbel"/>
                <a:sym typeface="Corbel"/>
              </a:rPr>
              <a:t>Channel: </a:t>
            </a:r>
            <a:br>
              <a:rPr lang="en-US" sz="3200" b="1" dirty="0">
                <a:ea typeface="Corbel"/>
                <a:cs typeface="Corbel"/>
                <a:sym typeface="Corbel"/>
              </a:rPr>
            </a:br>
            <a:r>
              <a:rPr lang="en-US" sz="3200" b="1" dirty="0">
                <a:ea typeface="Corbel"/>
                <a:cs typeface="Corbel"/>
                <a:sym typeface="Corbel"/>
              </a:rPr>
              <a:t/>
            </a:r>
            <a:br>
              <a:rPr lang="en-US" sz="3200" b="1" dirty="0">
                <a:ea typeface="Corbel"/>
                <a:cs typeface="Corbel"/>
                <a:sym typeface="Corbel"/>
              </a:rPr>
            </a:br>
            <a:r>
              <a:rPr lang="en-US" sz="3200" b="1" dirty="0">
                <a:ea typeface="Corbel"/>
                <a:cs typeface="Corbel"/>
                <a:sym typeface="Corbel"/>
              </a:rPr>
              <a:t>#</a:t>
            </a:r>
            <a:r>
              <a:rPr lang="en-US" sz="3200" b="1" dirty="0" err="1">
                <a:ea typeface="Corbel"/>
                <a:cs typeface="Corbel"/>
                <a:sym typeface="Corbel"/>
              </a:rPr>
              <a:t>uy</a:t>
            </a:r>
            <a:r>
              <a:rPr lang="en-US" sz="3200" b="1" dirty="0">
                <a:ea typeface="Corbel"/>
                <a:cs typeface="Corbel"/>
                <a:sym typeface="Corbel"/>
              </a:rPr>
              <a:t>-vulnerable-population</a:t>
            </a:r>
            <a:br>
              <a:rPr lang="en-US" sz="3200" b="1" dirty="0">
                <a:ea typeface="Corbel"/>
                <a:cs typeface="Corbel"/>
                <a:sym typeface="Corbel"/>
              </a:rPr>
            </a:br>
            <a:r>
              <a:rPr lang="en-US" sz="2000" b="1" dirty="0">
                <a:ea typeface="Corbel"/>
                <a:cs typeface="Corbel"/>
                <a:sym typeface="Corbel"/>
              </a:rPr>
              <a:t/>
            </a:r>
            <a:br>
              <a:rPr lang="en-US" sz="2000" b="1" dirty="0">
                <a:ea typeface="Corbel"/>
                <a:cs typeface="Corbel"/>
                <a:sym typeface="Corbel"/>
              </a:rPr>
            </a:br>
            <a:r>
              <a:rPr lang="en-US" sz="2000" b="1" dirty="0">
                <a:ea typeface="Corbel"/>
                <a:cs typeface="Corbel"/>
                <a:sym typeface="Corbel"/>
              </a:rPr>
              <a:t/>
            </a:r>
            <a:br>
              <a:rPr lang="en-US" sz="2000" b="1" dirty="0">
                <a:ea typeface="Corbel"/>
                <a:cs typeface="Corbel"/>
                <a:sym typeface="Corbel"/>
              </a:rPr>
            </a:br>
            <a:r>
              <a:rPr lang="en-US" sz="2000" b="1" dirty="0">
                <a:ea typeface="Corbel"/>
                <a:cs typeface="Corbel"/>
                <a:sym typeface="Corbel"/>
              </a:rPr>
              <a:t/>
            </a:r>
            <a:br>
              <a:rPr lang="en-US" sz="2000" b="1" dirty="0">
                <a:ea typeface="Corbel"/>
                <a:cs typeface="Corbel"/>
                <a:sym typeface="Corbel"/>
              </a:rPr>
            </a:br>
            <a:r>
              <a:rPr lang="en-US" sz="2000" b="1" dirty="0">
                <a:ea typeface="Corbel"/>
                <a:cs typeface="Corbel"/>
                <a:sym typeface="Corbel"/>
              </a:rPr>
              <a:t>naehcytalks.slack.com</a:t>
            </a:r>
            <a:br>
              <a:rPr lang="en-US" sz="2000" b="1" dirty="0">
                <a:ea typeface="Corbel"/>
                <a:cs typeface="Corbel"/>
                <a:sym typeface="Corbel"/>
              </a:rPr>
            </a:br>
            <a:endParaRPr lang="en-US" sz="2000" b="1" dirty="0">
              <a:solidFill>
                <a:schemeClr val="bg1"/>
              </a:solidFill>
              <a:ea typeface="Corbel"/>
              <a:cs typeface="Corbel"/>
              <a:sym typeface="Corbel"/>
            </a:endParaRPr>
          </a:p>
        </p:txBody>
      </p:sp>
      <p:pic>
        <p:nvPicPr>
          <p:cNvPr id="5"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721813"/>
            <a:ext cx="3494762" cy="11906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4" name="Rectangl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E0AFE1D-1F79-6A4E-9F0C-5B4321A3AC66}"/>
              </a:ext>
            </a:extLst>
          </p:cNvPr>
          <p:cNvSpPr/>
          <p:nvPr/>
        </p:nvSpPr>
        <p:spPr>
          <a:xfrm>
            <a:off x="4151922" y="1388137"/>
            <a:ext cx="6631022" cy="480131"/>
          </a:xfrm>
          <a:prstGeom prst="rect">
            <a:avLst/>
          </a:prstGeom>
        </p:spPr>
        <p:txBody>
          <a:bodyPr wrap="square">
            <a:spAutoFit/>
          </a:bodyPr>
          <a:lstStyle/>
          <a:p>
            <a:pPr lvl="0">
              <a:lnSpc>
                <a:spcPct val="90000"/>
              </a:lnSpc>
              <a:buClr>
                <a:srgbClr val="595959"/>
              </a:buClr>
              <a:buSzPts val="5900"/>
            </a:pPr>
            <a:endParaRPr lang="en-US" sz="2800" dirty="0">
              <a:solidFill>
                <a:schemeClr val="tx2"/>
              </a:solidFill>
              <a:cs typeface="Corbel"/>
            </a:endParaRPr>
          </a:p>
        </p:txBody>
      </p:sp>
      <p:sp>
        <p:nvSpPr>
          <p:cNvPr id="6" name="Google Shape;217;g5ca1dd598d_0_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AB70460-3111-E149-8608-F27CCE2BE1DD}"/>
              </a:ext>
            </a:extLst>
          </p:cNvPr>
          <p:cNvSpPr txBox="1">
            <a:spLocks/>
          </p:cNvSpPr>
          <p:nvPr/>
        </p:nvSpPr>
        <p:spPr>
          <a:xfrm>
            <a:off x="4610911" y="4730950"/>
            <a:ext cx="6960140" cy="914400"/>
          </a:xfrm>
          <a:prstGeom prst="rect">
            <a:avLst/>
          </a:prstGeom>
          <a:noFill/>
          <a:ln>
            <a:noFill/>
          </a:ln>
        </p:spPr>
        <p:txBody>
          <a:bodyPr spcFirstLastPara="1" vert="horz" wrap="square" lIns="91425" tIns="45700" rIns="91425" bIns="4570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0"/>
              </a:spcBef>
              <a:buSzPts val="2200"/>
              <a:buFont typeface="Wingdings 2" pitchFamily="18" charset="2"/>
              <a:buNone/>
            </a:pPr>
            <a:endParaRPr lang="en-US" sz="2800" dirty="0"/>
          </a:p>
        </p:txBody>
      </p:sp>
      <p:pic>
        <p:nvPicPr>
          <p:cNvPr id="7" name="Google Shape;244;g5e4ec44472_1_4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83D4AF7-831E-A84A-AEAD-52EB5E23D4C4}"/>
              </a:ext>
            </a:extLst>
          </p:cNvPr>
          <p:cNvPicPr preferRelativeResize="0"/>
          <p:nvPr/>
        </p:nvPicPr>
        <p:blipFill>
          <a:blip r:embed="rId3">
            <a:alphaModFix/>
          </a:blip>
          <a:stretch>
            <a:fillRect/>
          </a:stretch>
        </p:blipFill>
        <p:spPr>
          <a:xfrm>
            <a:off x="4016375" y="1085038"/>
            <a:ext cx="2038350" cy="5400675"/>
          </a:xfrm>
          <a:prstGeom prst="rect">
            <a:avLst/>
          </a:prstGeom>
          <a:noFill/>
          <a:ln>
            <a:noFill/>
          </a:ln>
        </p:spPr>
      </p:pic>
      <p:sp>
        <p:nvSpPr>
          <p:cNvPr id="3" name="Rectang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5F6012A-76B0-BA45-9A5E-AA2832441E09}"/>
              </a:ext>
            </a:extLst>
          </p:cNvPr>
          <p:cNvSpPr/>
          <p:nvPr/>
        </p:nvSpPr>
        <p:spPr>
          <a:xfrm>
            <a:off x="6410528" y="1179232"/>
            <a:ext cx="4372416" cy="5216813"/>
          </a:xfrm>
          <a:prstGeom prst="rect">
            <a:avLst/>
          </a:prstGeom>
        </p:spPr>
        <p:txBody>
          <a:bodyPr wrap="square">
            <a:spAutoFit/>
          </a:bodyPr>
          <a:lstStyle/>
          <a:p>
            <a:pPr lvl="0">
              <a:lnSpc>
                <a:spcPct val="90000"/>
              </a:lnSpc>
              <a:buClr>
                <a:srgbClr val="595959"/>
              </a:buClr>
              <a:buSzPts val="5900"/>
            </a:pPr>
            <a:r>
              <a:rPr lang="en-US" sz="2400" dirty="0">
                <a:solidFill>
                  <a:schemeClr val="tx2"/>
                </a:solidFill>
              </a:rPr>
              <a:t>#</a:t>
            </a:r>
            <a:r>
              <a:rPr lang="en-US" sz="2400" dirty="0" err="1">
                <a:solidFill>
                  <a:schemeClr val="tx2"/>
                </a:solidFill>
              </a:rPr>
              <a:t>uy</a:t>
            </a:r>
            <a:r>
              <a:rPr lang="en-US" sz="2400" dirty="0">
                <a:solidFill>
                  <a:schemeClr val="tx2"/>
                </a:solidFill>
              </a:rPr>
              <a:t>-vulnerable-population: </a:t>
            </a:r>
          </a:p>
          <a:p>
            <a:pPr lvl="0">
              <a:lnSpc>
                <a:spcPct val="90000"/>
              </a:lnSpc>
              <a:buClr>
                <a:srgbClr val="595959"/>
              </a:buClr>
              <a:buSzPts val="5900"/>
            </a:pPr>
            <a:endParaRPr lang="en-US" sz="2400" dirty="0">
              <a:solidFill>
                <a:schemeClr val="tx2"/>
              </a:solidFill>
            </a:endParaRPr>
          </a:p>
          <a:p>
            <a:pPr marL="457200" lvl="0" indent="-381000">
              <a:lnSpc>
                <a:spcPct val="90000"/>
              </a:lnSpc>
              <a:buSzPts val="2400"/>
              <a:buChar char="●"/>
            </a:pPr>
            <a:r>
              <a:rPr lang="en-US" sz="2400" dirty="0">
                <a:solidFill>
                  <a:schemeClr val="tx2"/>
                </a:solidFill>
              </a:rPr>
              <a:t>this channel will be open for webinar participants for 30 minutes following each webinar with presenters</a:t>
            </a:r>
          </a:p>
          <a:p>
            <a:pPr marL="457200" lvl="0">
              <a:lnSpc>
                <a:spcPct val="90000"/>
              </a:lnSpc>
            </a:pPr>
            <a:endParaRPr lang="en-US" sz="2400" dirty="0">
              <a:solidFill>
                <a:schemeClr val="tx2"/>
              </a:solidFill>
            </a:endParaRPr>
          </a:p>
          <a:p>
            <a:pPr marL="457200" lvl="0" indent="-381000">
              <a:lnSpc>
                <a:spcPct val="90000"/>
              </a:lnSpc>
              <a:buSzPts val="2400"/>
              <a:buChar char="●"/>
            </a:pPr>
            <a:r>
              <a:rPr lang="en-US" sz="2400" dirty="0">
                <a:solidFill>
                  <a:schemeClr val="tx2"/>
                </a:solidFill>
              </a:rPr>
              <a:t>this channel will continue to be available for 1 week</a:t>
            </a:r>
          </a:p>
          <a:p>
            <a:pPr marL="457200" lvl="0">
              <a:lnSpc>
                <a:spcPct val="90000"/>
              </a:lnSpc>
            </a:pPr>
            <a:endParaRPr lang="en-US" sz="2400" dirty="0">
              <a:solidFill>
                <a:schemeClr val="tx2"/>
              </a:solidFill>
            </a:endParaRPr>
          </a:p>
          <a:p>
            <a:pPr marL="457200" lvl="0" indent="-381000">
              <a:lnSpc>
                <a:spcPct val="90000"/>
              </a:lnSpc>
              <a:buSzPts val="2400"/>
              <a:buChar char="●"/>
            </a:pPr>
            <a:r>
              <a:rPr lang="en-US" sz="2400" dirty="0">
                <a:solidFill>
                  <a:schemeClr val="tx2"/>
                </a:solidFill>
              </a:rPr>
              <a:t>presenters will moderate the channel and check in regularly and answer questions as they arise</a:t>
            </a:r>
          </a:p>
          <a:p>
            <a:pPr marL="457200" lvl="0">
              <a:lnSpc>
                <a:spcPct val="90000"/>
              </a:lnSpc>
            </a:pPr>
            <a:endParaRPr lang="en-US" dirty="0"/>
          </a:p>
          <a:p>
            <a:pPr marL="457200" lvl="0">
              <a:lnSpc>
                <a:spcPct val="90000"/>
              </a:lnSpc>
            </a:pPr>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6303634"/>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721813"/>
            <a:ext cx="3494762" cy="11906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4" name="Rectangl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E0AFE1D-1F79-6A4E-9F0C-5B4321A3AC66}"/>
              </a:ext>
            </a:extLst>
          </p:cNvPr>
          <p:cNvSpPr/>
          <p:nvPr/>
        </p:nvSpPr>
        <p:spPr>
          <a:xfrm>
            <a:off x="4151922" y="1388137"/>
            <a:ext cx="6631022" cy="480131"/>
          </a:xfrm>
          <a:prstGeom prst="rect">
            <a:avLst/>
          </a:prstGeom>
        </p:spPr>
        <p:txBody>
          <a:bodyPr wrap="square">
            <a:spAutoFit/>
          </a:bodyPr>
          <a:lstStyle/>
          <a:p>
            <a:pPr lvl="0">
              <a:lnSpc>
                <a:spcPct val="90000"/>
              </a:lnSpc>
              <a:buClr>
                <a:srgbClr val="595959"/>
              </a:buClr>
              <a:buSzPts val="5900"/>
            </a:pPr>
            <a:endParaRPr lang="en-US" sz="2800" dirty="0">
              <a:solidFill>
                <a:schemeClr val="tx2"/>
              </a:solidFill>
              <a:cs typeface="Corbel"/>
            </a:endParaRPr>
          </a:p>
        </p:txBody>
      </p:sp>
      <p:sp>
        <p:nvSpPr>
          <p:cNvPr id="6" name="Google Shape;217;g5ca1dd598d_0_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AB70460-3111-E149-8608-F27CCE2BE1DD}"/>
              </a:ext>
            </a:extLst>
          </p:cNvPr>
          <p:cNvSpPr txBox="1">
            <a:spLocks/>
          </p:cNvSpPr>
          <p:nvPr/>
        </p:nvSpPr>
        <p:spPr>
          <a:xfrm>
            <a:off x="4610911" y="4730950"/>
            <a:ext cx="6960140" cy="914400"/>
          </a:xfrm>
          <a:prstGeom prst="rect">
            <a:avLst/>
          </a:prstGeom>
          <a:noFill/>
          <a:ln>
            <a:noFill/>
          </a:ln>
        </p:spPr>
        <p:txBody>
          <a:bodyPr spcFirstLastPara="1" vert="horz" wrap="square" lIns="91425" tIns="45700" rIns="91425" bIns="4570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0"/>
              </a:spcBef>
              <a:buSzPts val="2200"/>
              <a:buFont typeface="Wingdings 2" pitchFamily="18" charset="2"/>
              <a:buNone/>
            </a:pPr>
            <a:endParaRPr lang="en-US" sz="2800" dirty="0"/>
          </a:p>
        </p:txBody>
      </p:sp>
      <p:sp>
        <p:nvSpPr>
          <p:cNvPr id="8"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C26AD39-1AD2-EE4A-8AFF-782B90AAC138}"/>
              </a:ext>
            </a:extLst>
          </p:cNvPr>
          <p:cNvSpPr>
            <a:spLocks noGrp="1"/>
          </p:cNvSpPr>
          <p:nvPr>
            <p:ph type="title"/>
          </p:nvPr>
        </p:nvSpPr>
        <p:spPr>
          <a:xfrm>
            <a:off x="-68094" y="1912438"/>
            <a:ext cx="3492230" cy="4601183"/>
          </a:xfrm>
        </p:spPr>
        <p:txBody>
          <a:bodyPr>
            <a:normAutofit/>
          </a:bodyPr>
          <a:lstStyle/>
          <a:p>
            <a:pPr lvl="0" algn="ctr">
              <a:spcBef>
                <a:spcPts val="0"/>
              </a:spcBef>
            </a:pPr>
            <a:r>
              <a:rPr lang="en-US" sz="3200" b="1" dirty="0">
                <a:ea typeface="Corbel"/>
                <a:cs typeface="Corbel"/>
                <a:sym typeface="Corbel"/>
              </a:rPr>
              <a:t>Channel: </a:t>
            </a:r>
            <a:br>
              <a:rPr lang="en-US" sz="3200" b="1" dirty="0">
                <a:ea typeface="Corbel"/>
                <a:cs typeface="Corbel"/>
                <a:sym typeface="Corbel"/>
              </a:rPr>
            </a:br>
            <a:r>
              <a:rPr lang="en-US" sz="3200" b="1" dirty="0">
                <a:ea typeface="Corbel"/>
                <a:cs typeface="Corbel"/>
                <a:sym typeface="Corbel"/>
              </a:rPr>
              <a:t/>
            </a:r>
            <a:br>
              <a:rPr lang="en-US" sz="3200" b="1" dirty="0">
                <a:ea typeface="Corbel"/>
                <a:cs typeface="Corbel"/>
                <a:sym typeface="Corbel"/>
              </a:rPr>
            </a:br>
            <a:r>
              <a:rPr lang="en-US" sz="3200" b="1" dirty="0">
                <a:ea typeface="Corbel"/>
                <a:cs typeface="Corbel"/>
                <a:sym typeface="Corbel"/>
              </a:rPr>
              <a:t>#</a:t>
            </a:r>
            <a:r>
              <a:rPr lang="en-US" sz="3200" b="1" dirty="0" err="1">
                <a:ea typeface="Corbel"/>
                <a:cs typeface="Corbel"/>
                <a:sym typeface="Corbel"/>
              </a:rPr>
              <a:t>uy</a:t>
            </a:r>
            <a:r>
              <a:rPr lang="en-US" sz="3200" b="1" dirty="0">
                <a:ea typeface="Corbel"/>
                <a:cs typeface="Corbel"/>
                <a:sym typeface="Corbel"/>
              </a:rPr>
              <a:t>-vulnerable-population</a:t>
            </a:r>
            <a:br>
              <a:rPr lang="en-US" sz="3200" b="1" dirty="0">
                <a:ea typeface="Corbel"/>
                <a:cs typeface="Corbel"/>
                <a:sym typeface="Corbel"/>
              </a:rPr>
            </a:br>
            <a:r>
              <a:rPr lang="en-US" sz="2000" b="1" dirty="0">
                <a:ea typeface="Corbel"/>
                <a:cs typeface="Corbel"/>
                <a:sym typeface="Corbel"/>
              </a:rPr>
              <a:t/>
            </a:r>
            <a:br>
              <a:rPr lang="en-US" sz="2000" b="1" dirty="0">
                <a:ea typeface="Corbel"/>
                <a:cs typeface="Corbel"/>
                <a:sym typeface="Corbel"/>
              </a:rPr>
            </a:br>
            <a:r>
              <a:rPr lang="en-US" sz="2000" b="1" dirty="0">
                <a:ea typeface="Corbel"/>
                <a:cs typeface="Corbel"/>
                <a:sym typeface="Corbel"/>
              </a:rPr>
              <a:t/>
            </a:r>
            <a:br>
              <a:rPr lang="en-US" sz="2000" b="1" dirty="0">
                <a:ea typeface="Corbel"/>
                <a:cs typeface="Corbel"/>
                <a:sym typeface="Corbel"/>
              </a:rPr>
            </a:br>
            <a:r>
              <a:rPr lang="en-US" sz="2000" b="1" dirty="0">
                <a:ea typeface="Corbel"/>
                <a:cs typeface="Corbel"/>
                <a:sym typeface="Corbel"/>
              </a:rPr>
              <a:t/>
            </a:r>
            <a:br>
              <a:rPr lang="en-US" sz="2000" b="1" dirty="0">
                <a:ea typeface="Corbel"/>
                <a:cs typeface="Corbel"/>
                <a:sym typeface="Corbel"/>
              </a:rPr>
            </a:br>
            <a:r>
              <a:rPr lang="en-US" sz="2000" b="1" dirty="0">
                <a:ea typeface="Corbel"/>
                <a:cs typeface="Corbel"/>
                <a:sym typeface="Corbel"/>
              </a:rPr>
              <a:t>naehcytalks.slack.com</a:t>
            </a:r>
            <a:br>
              <a:rPr lang="en-US" sz="2000" b="1" dirty="0">
                <a:ea typeface="Corbel"/>
                <a:cs typeface="Corbel"/>
                <a:sym typeface="Corbel"/>
              </a:rPr>
            </a:br>
            <a:endParaRPr lang="en-US" sz="2000" b="1" dirty="0">
              <a:solidFill>
                <a:schemeClr val="bg1"/>
              </a:solidFill>
              <a:ea typeface="Corbel"/>
              <a:cs typeface="Corbel"/>
              <a:sym typeface="Corbel"/>
            </a:endParaRPr>
          </a:p>
        </p:txBody>
      </p:sp>
      <p:pic>
        <p:nvPicPr>
          <p:cNvPr id="9" name="Google Shape;252;g5e4ec44472_1_4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84467E4-8EDD-7B4F-9845-A42662EC15E0}"/>
              </a:ext>
            </a:extLst>
          </p:cNvPr>
          <p:cNvPicPr preferRelativeResize="0"/>
          <p:nvPr/>
        </p:nvPicPr>
        <p:blipFill>
          <a:blip r:embed="rId3">
            <a:alphaModFix/>
          </a:blip>
          <a:stretch>
            <a:fillRect/>
          </a:stretch>
        </p:blipFill>
        <p:spPr>
          <a:xfrm>
            <a:off x="4016375" y="1085038"/>
            <a:ext cx="2038350" cy="5400675"/>
          </a:xfrm>
          <a:prstGeom prst="rect">
            <a:avLst/>
          </a:prstGeom>
          <a:noFill/>
          <a:ln>
            <a:noFill/>
          </a:ln>
        </p:spPr>
      </p:pic>
      <p:pic>
        <p:nvPicPr>
          <p:cNvPr id="10" name="Google Shape;253;g5e4ec44472_1_4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23A3CFE-9679-4D49-B45B-9AC5A08ACED2}"/>
              </a:ext>
            </a:extLst>
          </p:cNvPr>
          <p:cNvPicPr preferRelativeResize="0"/>
          <p:nvPr/>
        </p:nvPicPr>
        <p:blipFill>
          <a:blip r:embed="rId4">
            <a:alphaModFix/>
          </a:blip>
          <a:stretch>
            <a:fillRect/>
          </a:stretch>
        </p:blipFill>
        <p:spPr>
          <a:xfrm>
            <a:off x="5140125" y="1617363"/>
            <a:ext cx="1790050" cy="3014821"/>
          </a:xfrm>
          <a:prstGeom prst="rect">
            <a:avLst/>
          </a:prstGeom>
          <a:noFill/>
          <a:ln>
            <a:noFill/>
          </a:ln>
        </p:spPr>
      </p:pic>
      <p:pic>
        <p:nvPicPr>
          <p:cNvPr id="11" name="Google Shape;255;g5e4ec44472_1_4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BAEE002-6F79-C041-A053-D8D20B983818}"/>
              </a:ext>
            </a:extLst>
          </p:cNvPr>
          <p:cNvPicPr preferRelativeResize="0"/>
          <p:nvPr/>
        </p:nvPicPr>
        <p:blipFill>
          <a:blip r:embed="rId5">
            <a:alphaModFix/>
          </a:blip>
          <a:stretch>
            <a:fillRect/>
          </a:stretch>
        </p:blipFill>
        <p:spPr>
          <a:xfrm>
            <a:off x="7177097" y="721822"/>
            <a:ext cx="4080451" cy="1849725"/>
          </a:xfrm>
          <a:prstGeom prst="rect">
            <a:avLst/>
          </a:prstGeom>
          <a:noFill/>
          <a:ln>
            <a:noFill/>
          </a:ln>
        </p:spPr>
      </p:pic>
      <p:pic>
        <p:nvPicPr>
          <p:cNvPr id="12" name="Google Shape;254;g5e4ec44472_1_4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83674E-B71B-8243-81F3-954275AC4525}"/>
              </a:ext>
            </a:extLst>
          </p:cNvPr>
          <p:cNvPicPr preferRelativeResize="0"/>
          <p:nvPr/>
        </p:nvPicPr>
        <p:blipFill>
          <a:blip r:embed="rId6">
            <a:alphaModFix/>
          </a:blip>
          <a:stretch>
            <a:fillRect/>
          </a:stretch>
        </p:blipFill>
        <p:spPr>
          <a:xfrm>
            <a:off x="7177097" y="3124773"/>
            <a:ext cx="4321650" cy="3091201"/>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9139646"/>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8"/>
            <a:ext cx="7315200" cy="1785220"/>
          </a:xfrm>
        </p:spPr>
        <p:txBody>
          <a:bodyPr/>
          <a:lstStyle/>
          <a:p>
            <a:pPr algn="ctr"/>
            <a:r>
              <a:rPr lang="en-US" b="1" dirty="0">
                <a:solidFill>
                  <a:schemeClr val="bg1"/>
                </a:solidFill>
              </a:rPr>
              <a:t>Questions?</a:t>
            </a:r>
          </a:p>
        </p:txBody>
      </p:sp>
      <p:pic>
        <p:nvPicPr>
          <p:cNvPr id="4"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269260" y="771917"/>
            <a:ext cx="2922740" cy="11906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Box 4"/>
          <p:cNvSpPr txBox="1"/>
          <p:nvPr/>
        </p:nvSpPr>
        <p:spPr>
          <a:xfrm>
            <a:off x="9269260" y="2730674"/>
            <a:ext cx="2922740" cy="1938992"/>
          </a:xfrm>
          <a:prstGeom prst="rect">
            <a:avLst/>
          </a:prstGeom>
          <a:noFill/>
        </p:spPr>
        <p:txBody>
          <a:bodyPr wrap="square" rtlCol="0">
            <a:spAutoFit/>
          </a:bodyPr>
          <a:lstStyle/>
          <a:p>
            <a:r>
              <a:rPr lang="en-US" sz="2000" b="1" dirty="0">
                <a:solidFill>
                  <a:schemeClr val="tx1">
                    <a:lumMod val="50000"/>
                    <a:lumOff val="50000"/>
                  </a:schemeClr>
                </a:solidFill>
              </a:rPr>
              <a:t>Email:</a:t>
            </a:r>
            <a:r>
              <a:rPr lang="en-US" sz="2000" dirty="0">
                <a:solidFill>
                  <a:schemeClr val="tx1">
                    <a:lumMod val="50000"/>
                    <a:lumOff val="50000"/>
                  </a:schemeClr>
                </a:solidFill>
              </a:rPr>
              <a:t> info@naehcy.org</a:t>
            </a:r>
          </a:p>
          <a:p>
            <a:r>
              <a:rPr lang="en-US" sz="2000" dirty="0">
                <a:solidFill>
                  <a:schemeClr val="tx1">
                    <a:lumMod val="50000"/>
                    <a:lumOff val="50000"/>
                  </a:schemeClr>
                </a:solidFill>
              </a:rPr>
              <a:t/>
            </a:r>
            <a:br>
              <a:rPr lang="en-US" sz="2000" dirty="0">
                <a:solidFill>
                  <a:schemeClr val="tx1">
                    <a:lumMod val="50000"/>
                    <a:lumOff val="50000"/>
                  </a:schemeClr>
                </a:solidFill>
              </a:rPr>
            </a:br>
            <a:r>
              <a:rPr lang="en-US" sz="2000" b="1" dirty="0">
                <a:solidFill>
                  <a:schemeClr val="tx1">
                    <a:lumMod val="50000"/>
                    <a:lumOff val="50000"/>
                  </a:schemeClr>
                </a:solidFill>
              </a:rPr>
              <a:t>Phone:</a:t>
            </a:r>
            <a:r>
              <a:rPr lang="en-US" sz="2000" dirty="0">
                <a:solidFill>
                  <a:schemeClr val="tx1">
                    <a:lumMod val="50000"/>
                    <a:lumOff val="50000"/>
                  </a:schemeClr>
                </a:solidFill>
              </a:rPr>
              <a:t> 866-862-2562</a:t>
            </a:r>
          </a:p>
          <a:p>
            <a:r>
              <a:rPr lang="en-US" sz="2000" dirty="0">
                <a:solidFill>
                  <a:schemeClr val="tx1">
                    <a:lumMod val="50000"/>
                    <a:lumOff val="50000"/>
                  </a:schemeClr>
                </a:solidFill>
              </a:rPr>
              <a:t/>
            </a:r>
            <a:br>
              <a:rPr lang="en-US" sz="2000" dirty="0">
                <a:solidFill>
                  <a:schemeClr val="tx1">
                    <a:lumMod val="50000"/>
                    <a:lumOff val="50000"/>
                  </a:schemeClr>
                </a:solidFill>
              </a:rPr>
            </a:br>
            <a:r>
              <a:rPr lang="en-US" sz="2000" b="1" dirty="0">
                <a:solidFill>
                  <a:schemeClr val="tx1">
                    <a:lumMod val="50000"/>
                    <a:lumOff val="50000"/>
                  </a:schemeClr>
                </a:solidFill>
              </a:rPr>
              <a:t>Fax:</a:t>
            </a:r>
            <a:r>
              <a:rPr lang="en-US" sz="2000" dirty="0">
                <a:solidFill>
                  <a:schemeClr val="tx1">
                    <a:lumMod val="50000"/>
                    <a:lumOff val="50000"/>
                  </a:schemeClr>
                </a:solidFill>
              </a:rPr>
              <a:t> 612-430-6995</a:t>
            </a:r>
          </a:p>
          <a:p>
            <a:endParaRPr lang="en-US" sz="2000" dirty="0">
              <a:solidFill>
                <a:schemeClr val="tx1">
                  <a:lumMod val="50000"/>
                  <a:lumOff val="50000"/>
                </a:schemeClr>
              </a:solidFill>
            </a:endParaRPr>
          </a:p>
        </p:txBody>
      </p:sp>
      <p:sp>
        <p:nvSpPr>
          <p:cNvPr id="7" name="Google Shape;261;p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2707B32-FFD2-5B48-8087-96AFE14E7D36}"/>
              </a:ext>
            </a:extLst>
          </p:cNvPr>
          <p:cNvSpPr txBox="1">
            <a:spLocks noGrp="1"/>
          </p:cNvSpPr>
          <p:nvPr>
            <p:ph type="subTitle" idx="1"/>
          </p:nvPr>
        </p:nvSpPr>
        <p:spPr>
          <a:xfrm>
            <a:off x="1069848" y="3914450"/>
            <a:ext cx="7315200" cy="914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50"/>
              <a:buNone/>
            </a:pPr>
            <a:r>
              <a:rPr lang="en-US" sz="2400" dirty="0">
                <a:solidFill>
                  <a:schemeClr val="lt1"/>
                </a:solidFill>
              </a:rPr>
              <a:t>Thank you for joining us today!</a:t>
            </a:r>
            <a:endParaRPr sz="2400" dirty="0">
              <a:solidFill>
                <a:schemeClr val="lt1"/>
              </a:solidFill>
            </a:endParaRPr>
          </a:p>
          <a:p>
            <a:pPr marL="0" lvl="0" indent="0" algn="ctr" rtl="0">
              <a:lnSpc>
                <a:spcPct val="90000"/>
              </a:lnSpc>
              <a:spcBef>
                <a:spcPts val="0"/>
              </a:spcBef>
              <a:spcAft>
                <a:spcPts val="0"/>
              </a:spcAft>
              <a:buSzPts val="1850"/>
              <a:buNone/>
            </a:pPr>
            <a:endParaRPr sz="2400" dirty="0">
              <a:solidFill>
                <a:schemeClr val="lt1"/>
              </a:solidFill>
            </a:endParaRPr>
          </a:p>
          <a:p>
            <a:pPr marL="0" lvl="0" indent="0" algn="ctr" rtl="0">
              <a:lnSpc>
                <a:spcPct val="90000"/>
              </a:lnSpc>
              <a:spcBef>
                <a:spcPts val="0"/>
              </a:spcBef>
              <a:spcAft>
                <a:spcPts val="0"/>
              </a:spcAft>
              <a:buSzPts val="1850"/>
              <a:buNone/>
            </a:pPr>
            <a:r>
              <a:rPr lang="en-US" sz="2400" dirty="0">
                <a:solidFill>
                  <a:schemeClr val="lt1"/>
                </a:solidFill>
              </a:rPr>
              <a:t>Feel free to utilize #slack for any follow up questions or comments!</a:t>
            </a:r>
            <a:endParaRPr sz="2400" dirty="0">
              <a:solidFill>
                <a:schemeClr val="lt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864572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8612" y="297810"/>
            <a:ext cx="2014538" cy="68633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6"/>
          <p:cNvPicPr>
            <a:picLocks noChangeAspect="1"/>
          </p:cNvPicPr>
          <p:nvPr/>
        </p:nvPicPr>
        <p:blipFill>
          <a:blip r:embed="rId4"/>
          <a:stretch>
            <a:fillRect/>
          </a:stretch>
        </p:blipFill>
        <p:spPr>
          <a:xfrm>
            <a:off x="2514600" y="984140"/>
            <a:ext cx="7788936" cy="4122659"/>
          </a:xfrm>
          <a:prstGeom prst="rect">
            <a:avLst/>
          </a:prstGeom>
        </p:spPr>
      </p:pic>
      <p:sp>
        <p:nvSpPr>
          <p:cNvPr id="9" name="Rectangle 8"/>
          <p:cNvSpPr/>
          <p:nvPr/>
        </p:nvSpPr>
        <p:spPr>
          <a:xfrm>
            <a:off x="3163911" y="5349421"/>
            <a:ext cx="7323113" cy="646331"/>
          </a:xfrm>
          <a:prstGeom prst="rect">
            <a:avLst/>
          </a:prstGeom>
        </p:spPr>
        <p:txBody>
          <a:bodyPr wrap="square" anchor="ctr">
            <a:spAutoFit/>
          </a:bodyPr>
          <a:lstStyle/>
          <a:p>
            <a:pPr algn="ctr"/>
            <a:r>
              <a:rPr lang="en-US" b="1" dirty="0"/>
              <a:t>Sunday, November 3, 2019 @ 3:45pm: </a:t>
            </a:r>
          </a:p>
          <a:p>
            <a:pPr algn="ctr"/>
            <a:r>
              <a:rPr lang="en-US" b="1" dirty="0"/>
              <a:t>Collaborating with Legal Aid Lawyers to Support Families and Youth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6597894"/>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5750" y="221751"/>
            <a:ext cx="2075025" cy="70693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Google Shape;122;p24"/>
          <p:cNvSpPr txBox="1">
            <a:spLocks/>
          </p:cNvSpPr>
          <p:nvPr/>
        </p:nvSpPr>
        <p:spPr>
          <a:xfrm>
            <a:off x="2928938" y="575859"/>
            <a:ext cx="8398644" cy="1787662"/>
          </a:xfrm>
          <a:prstGeom prst="rect">
            <a:avLst/>
          </a:prstGeom>
          <a:noFill/>
          <a:ln>
            <a:noFill/>
          </a:ln>
        </p:spPr>
        <p:txBody>
          <a:bodyPr spcFirstLastPara="1" vert="horz" wrap="square" lIns="121900" tIns="121900" rIns="121900" bIns="121900" rtlCol="0" anchor="b" anchorCtr="0">
            <a:noAutofit/>
          </a:bodyPr>
          <a:lstStyle/>
          <a:p>
            <a:pPr marL="0" marR="0" lvl="0" indent="0" algn="ctr" defTabSz="914400" rtl="0" eaLnBrk="1" fontAlgn="auto" latinLnBrk="0" hangingPunct="1">
              <a:lnSpc>
                <a:spcPct val="100000"/>
              </a:lnSpc>
              <a:spcBef>
                <a:spcPts val="0"/>
              </a:spcBef>
              <a:spcAft>
                <a:spcPts val="0"/>
              </a:spcAft>
              <a:buClr>
                <a:srgbClr val="F39200"/>
              </a:buClr>
              <a:buSzPts val="3600"/>
              <a:buFontTx/>
              <a:buNone/>
              <a:tabLst/>
              <a:defRPr/>
            </a:pPr>
            <a:r>
              <a:rPr kumimoji="0" lang="en-US" sz="4800" b="1" i="0" u="none" strike="noStrike" kern="1200" cap="none" spc="-60" normalizeH="0" baseline="0" noProof="0" dirty="0">
                <a:ln>
                  <a:noFill/>
                </a:ln>
                <a:solidFill>
                  <a:schemeClr val="accent5">
                    <a:lumMod val="50000"/>
                  </a:schemeClr>
                </a:solidFill>
                <a:effectLst/>
                <a:uLnTx/>
                <a:uFillTx/>
                <a:latin typeface="+mj-lt"/>
                <a:ea typeface="+mj-ea"/>
                <a:cs typeface="+mj-cs"/>
              </a:rPr>
              <a:t>ABA Homeless Youth Legal Network (HYLN)</a:t>
            </a:r>
          </a:p>
        </p:txBody>
      </p:sp>
      <p:sp>
        <p:nvSpPr>
          <p:cNvPr id="6" name="Google Shape;123;p24"/>
          <p:cNvSpPr txBox="1">
            <a:spLocks/>
          </p:cNvSpPr>
          <p:nvPr/>
        </p:nvSpPr>
        <p:spPr>
          <a:xfrm>
            <a:off x="3113010" y="2517349"/>
            <a:ext cx="8802136" cy="3954262"/>
          </a:xfrm>
          <a:prstGeom prst="rect">
            <a:avLst/>
          </a:prstGeom>
          <a:noFill/>
          <a:ln>
            <a:noFill/>
          </a:ln>
        </p:spPr>
        <p:txBody>
          <a:bodyPr spcFirstLastPara="1" vert="horz" wrap="square" lIns="121900" tIns="121900" rIns="121900" bIns="121900" rtlCol="0" anchor="t" anchorCtr="0">
            <a:noAutofit/>
          </a:bodyPr>
          <a:lstStyle/>
          <a:p>
            <a:pPr lvl="0" defTabSz="914400">
              <a:buClr>
                <a:schemeClr val="accent1"/>
              </a:buClr>
              <a:buSzPts val="2100"/>
              <a:defRPr/>
            </a:pPr>
            <a:r>
              <a:rPr kumimoji="0" lang="en-US" sz="2133" b="0" i="0" u="none" strike="noStrike" kern="1200" cap="none" spc="0" normalizeH="0" baseline="0" noProof="0" dirty="0">
                <a:ln>
                  <a:noFill/>
                </a:ln>
                <a:effectLst/>
                <a:uLnTx/>
                <a:uFillTx/>
                <a:latin typeface="+mn-lt"/>
                <a:ea typeface="+mn-ea"/>
                <a:cs typeface="+mn-cs"/>
              </a:rPr>
              <a:t>The American Bar Association Homeless Youth Legal Network was established to increase legal services for youth and young adults experiencing homelessness to remove administrative, civil and criminal legal barriers—as well as systemic policy barriers—to housing, education, employment, benefits, treatment and services.</a:t>
            </a:r>
            <a:br>
              <a:rPr kumimoji="0" lang="en-US" sz="2133" b="0" i="0" u="none" strike="noStrike" kern="1200" cap="none" spc="0" normalizeH="0" baseline="0" noProof="0" dirty="0">
                <a:ln>
                  <a:noFill/>
                </a:ln>
                <a:effectLst/>
                <a:uLnTx/>
                <a:uFillTx/>
                <a:latin typeface="+mn-lt"/>
                <a:ea typeface="+mn-ea"/>
                <a:cs typeface="+mn-cs"/>
              </a:rPr>
            </a:br>
            <a:endParaRPr kumimoji="0" lang="en-US" sz="2130" b="0" i="0" u="none" strike="noStrike" kern="1200" cap="none" spc="0" normalizeH="0" baseline="0" noProof="0" dirty="0">
              <a:ln>
                <a:noFill/>
              </a:ln>
              <a:effectLst/>
              <a:uLnTx/>
              <a:uFillTx/>
              <a:latin typeface="+mn-lt"/>
              <a:ea typeface="+mn-ea"/>
              <a:cs typeface="+mn-cs"/>
            </a:endParaRPr>
          </a:p>
          <a:p>
            <a:pPr defTabSz="914400">
              <a:buClr>
                <a:schemeClr val="accent1"/>
              </a:buClr>
              <a:buSzPts val="2100"/>
              <a:defRPr/>
            </a:pPr>
            <a:r>
              <a:rPr lang="en-US" sz="2130" dirty="0"/>
              <a:t>HYLN serves a catalyst and convener to address the </a:t>
            </a:r>
            <a:r>
              <a:rPr lang="en-US" sz="2130" i="1" dirty="0"/>
              <a:t>legal</a:t>
            </a:r>
            <a:r>
              <a:rPr lang="en-US" sz="2130" dirty="0"/>
              <a:t> issues of homeless youth and improve outcomes for those transitioning from the child welfare system and exiting the juvenile justice system. The ABA invites federal partners and national, state and local organizations to join the effort.</a:t>
            </a:r>
          </a:p>
          <a:p>
            <a:pPr lvl="0" defTabSz="914400">
              <a:buClr>
                <a:schemeClr val="accent1"/>
              </a:buClr>
              <a:buSzPts val="2100"/>
              <a:defRPr/>
            </a:pPr>
            <a:r>
              <a:rPr kumimoji="0" lang="en-US" sz="2133" b="0" i="0" u="none" strike="noStrike" kern="1200" cap="none" spc="0" normalizeH="0" baseline="0" noProof="0" dirty="0">
                <a:ln>
                  <a:noFill/>
                </a:ln>
                <a:solidFill>
                  <a:schemeClr val="tx1">
                    <a:lumMod val="65000"/>
                    <a:lumOff val="35000"/>
                  </a:schemeClr>
                </a:solidFill>
                <a:effectLst/>
                <a:uLnTx/>
                <a:uFillTx/>
                <a:latin typeface="+mn-lt"/>
                <a:ea typeface="+mn-ea"/>
                <a:cs typeface="+mn-cs"/>
              </a:rPr>
              <a:t/>
            </a:r>
            <a:br>
              <a:rPr kumimoji="0" lang="en-US" sz="2133"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sz="2133" b="0" i="0" u="none" strike="noStrike" kern="1200" cap="none" spc="0" normalizeH="0" baseline="0" noProof="0" dirty="0">
                <a:ln>
                  <a:noFill/>
                </a:ln>
                <a:solidFill>
                  <a:schemeClr val="tx1">
                    <a:lumMod val="65000"/>
                    <a:lumOff val="35000"/>
                  </a:schemeClr>
                </a:solidFill>
                <a:effectLst/>
                <a:uLnTx/>
                <a:uFillTx/>
                <a:latin typeface="+mn-lt"/>
                <a:ea typeface="+mn-ea"/>
                <a:cs typeface="+mn-cs"/>
              </a:rPr>
              <a:t/>
            </a:r>
            <a:br>
              <a:rPr kumimoji="0" lang="en-US" sz="2133"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endParaRPr kumimoji="0" lang="en-US" sz="2133"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7"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EB21318-78B0-4CA5-BC3B-F05DEFBD741D}"/>
              </a:ext>
            </a:extLst>
          </p:cNvPr>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405" y="2517349"/>
            <a:ext cx="2675569" cy="1426970"/>
          </a:xfrm>
          <a:prstGeom prst="rect">
            <a:avLst/>
          </a:prstGeom>
        </p:spPr>
      </p:pic>
      <p:pic>
        <p:nvPicPr>
          <p:cNvPr id="8" name="Google Shape;125;p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81D2D53-FBB3-4633-8C82-CEBDD2239337}"/>
              </a:ext>
            </a:extLst>
          </p:cNvPr>
          <p:cNvPicPr preferRelativeResize="0"/>
          <p:nvPr/>
        </p:nvPicPr>
        <p:blipFill>
          <a:blip r:embed="rId5"/>
          <a:stretch>
            <a:fillRect/>
          </a:stretch>
        </p:blipFill>
        <p:spPr>
          <a:xfrm>
            <a:off x="148831" y="3607434"/>
            <a:ext cx="3068716" cy="2342989"/>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4252389"/>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632639-B30C-4E12-8187-12F8D1A7409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A852FDA-1736-4232-B071-D948E91DEDA3}"/>
              </a:ext>
            </a:extLst>
          </p:cNvPr>
          <p:cNvPicPr>
            <a:picLocks noChangeAspect="1"/>
          </p:cNvPicPr>
          <p:nvPr/>
        </p:nvPicPr>
        <p:blipFill>
          <a:blip r:embed="rId3"/>
          <a:stretch>
            <a:fillRect/>
          </a:stretch>
        </p:blipFill>
        <p:spPr>
          <a:xfrm>
            <a:off x="4045663" y="225811"/>
            <a:ext cx="7860587" cy="6406377"/>
          </a:xfrm>
          <a:prstGeom prst="rect">
            <a:avLst/>
          </a:prstGeom>
        </p:spPr>
      </p:pic>
      <p:pic>
        <p:nvPicPr>
          <p:cNvPr id="7" name="Google Shape;125;p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B813E2-0D7F-4227-92E4-DED32B5255FF}"/>
              </a:ext>
            </a:extLst>
          </p:cNvPr>
          <p:cNvPicPr preferRelativeResize="0"/>
          <p:nvPr/>
        </p:nvPicPr>
        <p:blipFill>
          <a:blip r:embed="rId4"/>
          <a:stretch>
            <a:fillRect/>
          </a:stretch>
        </p:blipFill>
        <p:spPr>
          <a:xfrm>
            <a:off x="230871" y="1976486"/>
            <a:ext cx="4074107" cy="2905026"/>
          </a:xfrm>
          <a:prstGeom prst="rect">
            <a:avLst/>
          </a:prstGeom>
          <a:noFill/>
        </p:spPr>
      </p:pic>
      <p:pic>
        <p:nvPicPr>
          <p:cNvPr id="4"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5750" y="221751"/>
            <a:ext cx="2075025" cy="70693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8712473"/>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8638" y="301319"/>
            <a:ext cx="2200275" cy="74960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Google Shape;124;p24"/>
          <p:cNvSpPr txBox="1">
            <a:spLocks noGrp="1"/>
          </p:cNvSpPr>
          <p:nvPr>
            <p:ph sz="half" idx="4294967295"/>
          </p:nvPr>
        </p:nvSpPr>
        <p:spPr>
          <a:xfrm>
            <a:off x="5358097" y="409434"/>
            <a:ext cx="6305265" cy="6735170"/>
          </a:xfrm>
          <a:prstGeom prst="rect">
            <a:avLst/>
          </a:prstGeom>
          <a:noFill/>
          <a:ln>
            <a:noFill/>
          </a:ln>
        </p:spPr>
        <p:txBody>
          <a:bodyPr spcFirstLastPara="1" vert="horz" wrap="square" lIns="121900" tIns="121900" rIns="121900" bIns="121900" numCol="1" rtlCol="0" anchor="ctr" anchorCtr="0">
            <a:noAutofit/>
          </a:bodyPr>
          <a:lstStyle/>
          <a:p>
            <a:pPr>
              <a:lnSpc>
                <a:spcPct val="150000"/>
              </a:lnSpc>
            </a:pPr>
            <a:r>
              <a:rPr lang="en-US" dirty="0"/>
              <a:t>National directory of legal service providers </a:t>
            </a:r>
          </a:p>
          <a:p>
            <a:pPr marL="0" indent="0">
              <a:lnSpc>
                <a:spcPct val="150000"/>
              </a:lnSpc>
              <a:buNone/>
            </a:pPr>
            <a:endParaRPr lang="en" dirty="0"/>
          </a:p>
          <a:p>
            <a:pPr>
              <a:lnSpc>
                <a:spcPct val="150000"/>
              </a:lnSpc>
            </a:pPr>
            <a:r>
              <a:rPr lang="en" dirty="0"/>
              <a:t>Federal advocacy </a:t>
            </a:r>
            <a:r>
              <a:rPr lang="en-US" dirty="0"/>
              <a:t>and model state statutes</a:t>
            </a:r>
          </a:p>
          <a:p>
            <a:pPr marL="0" indent="0">
              <a:lnSpc>
                <a:spcPct val="150000"/>
              </a:lnSpc>
              <a:buNone/>
            </a:pPr>
            <a:endParaRPr lang="en" dirty="0"/>
          </a:p>
          <a:p>
            <a:pPr>
              <a:lnSpc>
                <a:spcPct val="150000"/>
              </a:lnSpc>
            </a:pPr>
            <a:r>
              <a:rPr lang="en" dirty="0"/>
              <a:t>Technical assistance to communities and stakeholders</a:t>
            </a:r>
          </a:p>
          <a:p>
            <a:pPr>
              <a:lnSpc>
                <a:spcPct val="150000"/>
              </a:lnSpc>
            </a:pPr>
            <a:endParaRPr lang="en" dirty="0"/>
          </a:p>
          <a:p>
            <a:pPr>
              <a:lnSpc>
                <a:spcPct val="150000"/>
              </a:lnSpc>
            </a:pPr>
            <a:r>
              <a:rPr lang="en" dirty="0"/>
              <a:t>Model </a:t>
            </a:r>
            <a:r>
              <a:rPr lang="en-US" dirty="0"/>
              <a:t>legal services </a:t>
            </a:r>
            <a:r>
              <a:rPr lang="en" dirty="0"/>
              <a:t>programs and data</a:t>
            </a:r>
          </a:p>
          <a:p>
            <a:pPr marL="0" indent="0">
              <a:lnSpc>
                <a:spcPct val="150000"/>
              </a:lnSpc>
              <a:buNone/>
            </a:pPr>
            <a:endParaRPr dirty="0"/>
          </a:p>
          <a:p>
            <a:pPr>
              <a:lnSpc>
                <a:spcPct val="150000"/>
              </a:lnSpc>
            </a:pPr>
            <a:r>
              <a:rPr lang="en" dirty="0"/>
              <a:t>Webinar</a:t>
            </a:r>
            <a:r>
              <a:rPr lang="en-US" dirty="0"/>
              <a:t>s, reports, articles, toolkits and more!</a:t>
            </a:r>
            <a:r>
              <a:rPr lang="en" sz="1600" dirty="0"/>
              <a:t/>
            </a:r>
            <a:br>
              <a:rPr lang="en" sz="1600" dirty="0"/>
            </a:br>
            <a:r>
              <a:rPr lang="en" sz="1600" dirty="0"/>
              <a:t/>
            </a:r>
            <a:br>
              <a:rPr lang="en" sz="1600" dirty="0"/>
            </a:br>
            <a:r>
              <a:rPr lang="en" sz="1600" dirty="0"/>
              <a:t/>
            </a:r>
            <a:br>
              <a:rPr lang="en" sz="1600" dirty="0"/>
            </a:br>
            <a:endParaRPr sz="1600" dirty="0"/>
          </a:p>
        </p:txBody>
      </p:sp>
      <p:pic>
        <p:nvPicPr>
          <p:cNvPr id="6" name="Google Shape;125;p24"/>
          <p:cNvPicPr preferRelativeResize="0"/>
          <p:nvPr/>
        </p:nvPicPr>
        <p:blipFill>
          <a:blip r:embed="rId4"/>
          <a:stretch>
            <a:fillRect/>
          </a:stretch>
        </p:blipFill>
        <p:spPr>
          <a:xfrm>
            <a:off x="591226" y="2719597"/>
            <a:ext cx="4275374" cy="3004570"/>
          </a:xfrm>
          <a:prstGeom prst="rect">
            <a:avLst/>
          </a:prstGeom>
          <a:noFill/>
          <a:ln>
            <a:noFill/>
          </a:ln>
        </p:spPr>
      </p:pic>
      <p:sp>
        <p:nvSpPr>
          <p:cNvPr id="2" name="TextBox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ED993DD-BC95-4423-905B-C1A2502CB2F3}"/>
              </a:ext>
            </a:extLst>
          </p:cNvPr>
          <p:cNvSpPr txBox="1"/>
          <p:nvPr/>
        </p:nvSpPr>
        <p:spPr>
          <a:xfrm>
            <a:off x="591226" y="1762727"/>
            <a:ext cx="4560888" cy="1015663"/>
          </a:xfrm>
          <a:prstGeom prst="rect">
            <a:avLst/>
          </a:prstGeom>
          <a:noFill/>
        </p:spPr>
        <p:txBody>
          <a:bodyPr wrap="square" rtlCol="0">
            <a:spAutoFit/>
          </a:bodyPr>
          <a:lstStyle/>
          <a:p>
            <a:r>
              <a:rPr lang="en-US" sz="6000" b="1" dirty="0"/>
              <a:t>Resources</a:t>
            </a:r>
            <a:r>
              <a:rPr lang="en-US" sz="4400" b="1" dirty="0"/>
              <a:t> </a:t>
            </a:r>
          </a:p>
        </p:txBody>
      </p:sp>
      <p:sp>
        <p:nvSpPr>
          <p:cNvPr id="3" name="TextBox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184D69F-4A43-4A7C-879F-C291557F829C}"/>
              </a:ext>
            </a:extLst>
          </p:cNvPr>
          <p:cNvSpPr txBox="1"/>
          <p:nvPr/>
        </p:nvSpPr>
        <p:spPr>
          <a:xfrm>
            <a:off x="562461" y="2905780"/>
            <a:ext cx="4560888" cy="646331"/>
          </a:xfrm>
          <a:prstGeom prst="rect">
            <a:avLst/>
          </a:prstGeom>
          <a:noFill/>
        </p:spPr>
        <p:txBody>
          <a:bodyPr wrap="square" rtlCol="0">
            <a:spAutoFit/>
          </a:bodyPr>
          <a:lstStyle/>
          <a:p>
            <a:r>
              <a:rPr lang="en-US" sz="2800" dirty="0"/>
              <a:t>Visit </a:t>
            </a:r>
            <a:r>
              <a:rPr lang="en-US" sz="2800" b="1" dirty="0"/>
              <a:t>ambar.org/</a:t>
            </a:r>
            <a:r>
              <a:rPr lang="en-US" sz="3600" b="1" dirty="0"/>
              <a:t>HYLN</a:t>
            </a:r>
            <a:r>
              <a:rPr lang="en-US" sz="2800" b="1" dirty="0"/>
              <a:t> </a:t>
            </a:r>
            <a:r>
              <a:rPr lang="en-US" sz="2800" dirty="0"/>
              <a:t>for: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092077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8B12076-0AAD-478B-BA80-A40DD7202700}"/>
              </a:ext>
            </a:extLst>
          </p:cNvPr>
          <p:cNvPicPr>
            <a:picLocks noChangeAspect="1"/>
          </p:cNvPicPr>
          <p:nvPr/>
        </p:nvPicPr>
        <p:blipFill>
          <a:blip r:embed="rId2"/>
          <a:stretch>
            <a:fillRect/>
          </a:stretch>
        </p:blipFill>
        <p:spPr>
          <a:xfrm>
            <a:off x="285750" y="1300108"/>
            <a:ext cx="3542947" cy="5069788"/>
          </a:xfrm>
          <a:prstGeom prst="rect">
            <a:avLst/>
          </a:prstGeom>
        </p:spPr>
      </p:pic>
      <p:sp>
        <p:nvSpPr>
          <p:cNvPr id="9" name="TextBox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432BA94-D314-4DA3-B3F0-6B88BB7FEA0F}"/>
              </a:ext>
            </a:extLst>
          </p:cNvPr>
          <p:cNvSpPr txBox="1"/>
          <p:nvPr/>
        </p:nvSpPr>
        <p:spPr>
          <a:xfrm>
            <a:off x="4308213" y="4058274"/>
            <a:ext cx="6280956" cy="584775"/>
          </a:xfrm>
          <a:prstGeom prst="rect">
            <a:avLst/>
          </a:prstGeom>
          <a:noFill/>
        </p:spPr>
        <p:txBody>
          <a:bodyPr wrap="square" rtlCol="0">
            <a:spAutoFit/>
          </a:bodyPr>
          <a:lstStyle/>
          <a:p>
            <a:r>
              <a:rPr lang="en-US" sz="3200" dirty="0"/>
              <a:t>Available at </a:t>
            </a:r>
            <a:r>
              <a:rPr lang="en-US" sz="3200" b="1" dirty="0"/>
              <a:t>ambar.org/ESEH</a:t>
            </a:r>
          </a:p>
        </p:txBody>
      </p:sp>
      <p:sp>
        <p:nvSpPr>
          <p:cNvPr id="10" name="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EEFBFEB-BA80-40B8-A4FF-3C5146010990}"/>
              </a:ext>
            </a:extLst>
          </p:cNvPr>
          <p:cNvSpPr/>
          <p:nvPr/>
        </p:nvSpPr>
        <p:spPr>
          <a:xfrm>
            <a:off x="4211186" y="546324"/>
            <a:ext cx="6475010" cy="3416320"/>
          </a:xfrm>
          <a:prstGeom prst="rect">
            <a:avLst/>
          </a:prstGeom>
          <a:solidFill>
            <a:schemeClr val="accent2">
              <a:lumMod val="20000"/>
              <a:lumOff val="80000"/>
            </a:schemeClr>
          </a:solidFill>
        </p:spPr>
        <p:txBody>
          <a:bodyPr wrap="square">
            <a:spAutoFit/>
          </a:bodyPr>
          <a:lstStyle/>
          <a:p>
            <a:r>
              <a:rPr lang="en-US" dirty="0"/>
              <a:t>The manual provides </a:t>
            </a:r>
            <a:r>
              <a:rPr lang="en-US" b="1" dirty="0"/>
              <a:t>innovative strategies for educators and school administrators, state coordinators and policymakers, and advocates and attorneys</a:t>
            </a:r>
            <a:r>
              <a:rPr lang="en-US" dirty="0"/>
              <a:t> to ensure the education rights of children and youth experiencing homelessness. </a:t>
            </a:r>
          </a:p>
          <a:p>
            <a:endParaRPr lang="en-US" dirty="0"/>
          </a:p>
          <a:p>
            <a:r>
              <a:rPr lang="en-US" dirty="0"/>
              <a:t>The new edition addresses recent changes in federal law and regulations. It addresses redetermining homeless status, best practices for serving students displaced by natural disasters, early childhood education, relevant federal guidance, and case summaries. It includes a section on foster care, making it an excellent resource for child welfare caseworkers and advocates. </a:t>
            </a:r>
          </a:p>
          <a:p>
            <a:endParaRPr lang="en-US" dirty="0"/>
          </a:p>
        </p:txBody>
      </p:sp>
      <p:sp>
        <p:nvSpPr>
          <p:cNvPr id="11" name="Rectangl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23BA0CA-0EB7-4E9D-9D85-24698FFB7B76}"/>
              </a:ext>
            </a:extLst>
          </p:cNvPr>
          <p:cNvSpPr/>
          <p:nvPr/>
        </p:nvSpPr>
        <p:spPr>
          <a:xfrm>
            <a:off x="4211186" y="4738680"/>
            <a:ext cx="6475010" cy="1631216"/>
          </a:xfrm>
          <a:prstGeom prst="rect">
            <a:avLst/>
          </a:prstGeom>
        </p:spPr>
        <p:txBody>
          <a:bodyPr wrap="square">
            <a:spAutoFit/>
          </a:bodyPr>
          <a:lstStyle/>
          <a:p>
            <a:r>
              <a:rPr lang="en-US" sz="2000" dirty="0"/>
              <a:t>It is the most comprehensive resource on the education of students experiencing homelessness available. Many State Departments of Education (as well as school districts) have purchased it in bulk and distributed copies to liaisons, as well as to each school district and school administrator.</a:t>
            </a:r>
          </a:p>
        </p:txBody>
      </p:sp>
      <p:pic>
        <p:nvPicPr>
          <p:cNvPr id="12" name="Picture 2" descr="https://lh3.googleusercontent.com/w5bZLyN7HuSSPRmcVetc1Kj6fNDHItdwdeencRShXydhPiLKSGLUgOEW1uO0hF9E5DUh_ueg-PkbBrwT6TSNYIWkuqRK3ethwF5nkOesjgcG31kxoX4fmOEdUwQYF7ewH28biud65rutO3C4uw">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8F5C754-07D6-4F8C-8B04-D31635C74036}"/>
              </a:ext>
            </a:extLst>
          </p:cNvP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5750" y="221751"/>
            <a:ext cx="2075025" cy="70693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616835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4337" y="278900"/>
            <a:ext cx="1957388" cy="66685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Subtitle 7"/>
          <p:cNvSpPr txBox="1">
            <a:spLocks/>
          </p:cNvSpPr>
          <p:nvPr/>
        </p:nvSpPr>
        <p:spPr>
          <a:xfrm>
            <a:off x="2997802" y="799367"/>
            <a:ext cx="7673454" cy="11054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en-US" sz="7200" dirty="0"/>
              <a:t>Engage with HYLN </a:t>
            </a:r>
          </a:p>
          <a:p>
            <a:endParaRPr lang="en-US" dirty="0"/>
          </a:p>
        </p:txBody>
      </p:sp>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2F7CBA9-C942-4E5E-A6B7-857CE2153784}"/>
              </a:ext>
            </a:extLst>
          </p:cNvPr>
          <p:cNvSpPr txBox="1"/>
          <p:nvPr/>
        </p:nvSpPr>
        <p:spPr>
          <a:xfrm>
            <a:off x="6933063" y="2586223"/>
            <a:ext cx="4579164" cy="3016210"/>
          </a:xfrm>
          <a:prstGeom prst="rect">
            <a:avLst/>
          </a:prstGeom>
          <a:solidFill>
            <a:schemeClr val="bg1">
              <a:lumMod val="95000"/>
            </a:schemeClr>
          </a:solidFill>
          <a:ln>
            <a:solidFill>
              <a:schemeClr val="accent3">
                <a:lumMod val="20000"/>
                <a:lumOff val="80000"/>
              </a:schemeClr>
            </a:solidFill>
          </a:ln>
        </p:spPr>
        <p:txBody>
          <a:bodyPr wrap="square" rtlCol="0">
            <a:spAutoFit/>
          </a:bodyPr>
          <a:lstStyle/>
          <a:p>
            <a:endParaRPr lang="en-US" sz="1000" dirty="0">
              <a:solidFill>
                <a:schemeClr val="bg1"/>
              </a:solidFill>
            </a:endParaRPr>
          </a:p>
          <a:p>
            <a:r>
              <a:rPr lang="en-US" sz="2800" b="1" dirty="0">
                <a:solidFill>
                  <a:schemeClr val="accent1">
                    <a:lumMod val="50000"/>
                  </a:schemeClr>
                </a:solidFill>
              </a:rPr>
              <a:t>For more information, please contact: </a:t>
            </a:r>
          </a:p>
          <a:p>
            <a:r>
              <a:rPr lang="en-US" sz="2800" dirty="0">
                <a:solidFill>
                  <a:schemeClr val="accent1">
                    <a:lumMod val="50000"/>
                  </a:schemeClr>
                </a:solidFill>
              </a:rPr>
              <a:t>Kelly Russo</a:t>
            </a:r>
          </a:p>
          <a:p>
            <a:r>
              <a:rPr lang="en-US" sz="2000" dirty="0">
                <a:solidFill>
                  <a:schemeClr val="accent1">
                    <a:lumMod val="50000"/>
                  </a:schemeClr>
                </a:solidFill>
              </a:rPr>
              <a:t>Director, Commission </a:t>
            </a:r>
          </a:p>
          <a:p>
            <a:r>
              <a:rPr lang="en-US" sz="2000" dirty="0">
                <a:solidFill>
                  <a:schemeClr val="accent1">
                    <a:lumMod val="50000"/>
                  </a:schemeClr>
                </a:solidFill>
              </a:rPr>
              <a:t>on Homelessness and Poverty</a:t>
            </a:r>
          </a:p>
          <a:p>
            <a:r>
              <a:rPr lang="en-US" sz="2800" dirty="0">
                <a:solidFill>
                  <a:schemeClr val="accent1">
                    <a:lumMod val="50000"/>
                  </a:schemeClr>
                </a:solidFill>
              </a:rPr>
              <a:t>(202) 662-1699</a:t>
            </a:r>
          </a:p>
          <a:p>
            <a:r>
              <a:rPr lang="en-US" sz="2800" dirty="0">
                <a:solidFill>
                  <a:schemeClr val="accent1">
                    <a:lumMod val="50000"/>
                  </a:schemeClr>
                </a:solidFill>
              </a:rPr>
              <a:t>kelly.russo@americanbar.org</a:t>
            </a:r>
          </a:p>
        </p:txBody>
      </p:sp>
      <p:pic>
        <p:nvPicPr>
          <p:cNvPr id="7"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097FA7-519D-44D6-9793-208BD54C9E3D}"/>
              </a:ext>
            </a:extLst>
          </p:cNvPr>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533543" y="3366137"/>
            <a:ext cx="1559199" cy="831573"/>
          </a:xfrm>
          <a:prstGeom prst="rect">
            <a:avLst/>
          </a:prstGeom>
        </p:spPr>
      </p:pic>
      <p:sp>
        <p:nvSpPr>
          <p:cNvPr id="2" name="Rectang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C3CED71-00A5-448D-AB2D-1D8CD508D31C}"/>
              </a:ext>
            </a:extLst>
          </p:cNvPr>
          <p:cNvSpPr/>
          <p:nvPr/>
        </p:nvSpPr>
        <p:spPr>
          <a:xfrm>
            <a:off x="414337" y="2355390"/>
            <a:ext cx="6518726" cy="3477875"/>
          </a:xfrm>
          <a:prstGeom prst="rect">
            <a:avLst/>
          </a:prstGeom>
        </p:spPr>
        <p:txBody>
          <a:bodyPr wrap="square">
            <a:spAutoFit/>
          </a:bodyPr>
          <a:lstStyle/>
          <a:p>
            <a:pPr marL="342900" indent="-342900">
              <a:buFont typeface="Wingdings" panose="05000000000000000000" pitchFamily="2" charset="2"/>
              <a:buChar char="§"/>
            </a:pPr>
            <a:r>
              <a:rPr lang="en-US" sz="2400" b="1" dirty="0"/>
              <a:t>Visit our website: </a:t>
            </a:r>
            <a:r>
              <a:rPr lang="en-US" sz="2400" b="1" dirty="0">
                <a:hlinkClick r:id="rId5"/>
              </a:rPr>
              <a:t>ambar.org/HYLN</a:t>
            </a:r>
            <a:r>
              <a:rPr lang="en-US" sz="2400" b="1" dirty="0"/>
              <a:t> </a:t>
            </a:r>
          </a:p>
          <a:p>
            <a:pPr marL="342900" indent="-342900">
              <a:buFont typeface="Wingdings" panose="05000000000000000000" pitchFamily="2" charset="2"/>
              <a:buChar char="§"/>
            </a:pPr>
            <a:endParaRPr lang="en-US" sz="700" b="1" dirty="0"/>
          </a:p>
          <a:p>
            <a:pPr marL="342900" indent="-342900">
              <a:buFont typeface="Wingdings" panose="05000000000000000000" pitchFamily="2" charset="2"/>
              <a:buChar char="§"/>
            </a:pPr>
            <a:r>
              <a:rPr lang="en-US" sz="2400" b="1" dirty="0"/>
              <a:t>Follow us on Twitter: </a:t>
            </a:r>
            <a:r>
              <a:rPr lang="en-US" sz="2400" b="1" u="sng" dirty="0"/>
              <a:t>@ABAHYLN</a:t>
            </a:r>
            <a:r>
              <a:rPr lang="en-US" sz="2400" b="1" dirty="0"/>
              <a:t>; and Facebook </a:t>
            </a:r>
            <a:r>
              <a:rPr lang="en-US" sz="2400" b="1" dirty="0">
                <a:hlinkClick r:id="rId6"/>
              </a:rPr>
              <a:t>www.facebook.com/ABAHYLN</a:t>
            </a:r>
            <a:r>
              <a:rPr lang="en-US" sz="2400" b="1" dirty="0"/>
              <a:t> </a:t>
            </a:r>
          </a:p>
          <a:p>
            <a:pPr marL="342900" indent="-342900">
              <a:buFont typeface="Wingdings" panose="05000000000000000000" pitchFamily="2" charset="2"/>
              <a:buChar char="§"/>
            </a:pPr>
            <a:endParaRPr lang="en-US" sz="700" b="1" dirty="0"/>
          </a:p>
          <a:p>
            <a:pPr marL="342900" indent="-342900">
              <a:buFont typeface="Wingdings" panose="05000000000000000000" pitchFamily="2" charset="2"/>
              <a:buChar char="§"/>
            </a:pPr>
            <a:r>
              <a:rPr lang="en-US" sz="2400" b="1" dirty="0"/>
              <a:t>Join our listserv of over 450 advocates across the country by e-mailing </a:t>
            </a:r>
            <a:r>
              <a:rPr lang="en-US" sz="2400" b="1" dirty="0">
                <a:hlinkClick r:id="rId7"/>
              </a:rPr>
              <a:t>hyln@americanbar.org</a:t>
            </a:r>
            <a:r>
              <a:rPr lang="en-US" sz="2400" b="1" dirty="0"/>
              <a:t> </a:t>
            </a:r>
          </a:p>
          <a:p>
            <a:pPr marL="342900" indent="-342900">
              <a:buFont typeface="Wingdings" panose="05000000000000000000" pitchFamily="2" charset="2"/>
              <a:buChar char="§"/>
            </a:pPr>
            <a:endParaRPr lang="en-US" sz="700" b="1" dirty="0"/>
          </a:p>
          <a:p>
            <a:pPr marL="342900" indent="-342900">
              <a:buFont typeface="Wingdings" panose="05000000000000000000" pitchFamily="2" charset="2"/>
              <a:buChar char="§"/>
            </a:pPr>
            <a:endParaRPr lang="en-US" sz="700" b="1" dirty="0"/>
          </a:p>
          <a:p>
            <a:pPr marL="342900" indent="-342900">
              <a:buFont typeface="Wingdings" panose="05000000000000000000" pitchFamily="2" charset="2"/>
              <a:buChar char="§"/>
            </a:pPr>
            <a:r>
              <a:rPr lang="en-US" sz="2400" b="1" dirty="0"/>
              <a:t>Request free Technical Assistance: </a:t>
            </a:r>
            <a:r>
              <a:rPr lang="en-US" sz="2400" b="1" dirty="0">
                <a:hlinkClick r:id="rId8"/>
              </a:rPr>
              <a:t>Kelly.Russo@americanbar.org</a:t>
            </a:r>
            <a:r>
              <a:rPr lang="en-US" sz="2400" b="1"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2534864"/>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https://lh3.googleusercontent.com/w5bZLyN7HuSSPRmcVetc1Kj6fNDHItdwdeencRShXydhPiLKSGLUgOEW1uO0hF9E5DUh_ueg-PkbBrwT6TSNYIWkuqRK3ethwF5nkOesjgcG31kxoX4fmOEdUwQYF7ewH28biud65rutO3C4u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8612" y="336051"/>
            <a:ext cx="2043113" cy="69606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 name="Picture 5" descr="baylega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81272" y="0"/>
            <a:ext cx="7400925" cy="157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 name="Rectangle 4"/>
          <p:cNvSpPr/>
          <p:nvPr/>
        </p:nvSpPr>
        <p:spPr>
          <a:xfrm>
            <a:off x="271574" y="1482481"/>
            <a:ext cx="11655856" cy="923330"/>
          </a:xfrm>
          <a:prstGeom prst="rect">
            <a:avLst/>
          </a:prstGeom>
        </p:spPr>
        <p:txBody>
          <a:bodyPr wrap="square">
            <a:spAutoFit/>
          </a:bodyPr>
          <a:lstStyle/>
          <a:p>
            <a:r>
              <a:rPr lang="en-US" dirty="0" err="1">
                <a:latin typeface="Calibri"/>
                <a:cs typeface="Calibri"/>
              </a:rPr>
              <a:t>BayLegal’s</a:t>
            </a:r>
            <a:r>
              <a:rPr lang="en-US" dirty="0">
                <a:latin typeface="Calibri"/>
                <a:cs typeface="Calibri"/>
              </a:rPr>
              <a:t> Youth Justice Project provides young people experiencing homelessness with holistic supports, services, and legal representation and by providing early identification and intervention through a collaborative partnership with community-based organizations.</a:t>
            </a:r>
          </a:p>
        </p:txBody>
      </p:sp>
      <p:sp>
        <p:nvSpPr>
          <p:cNvPr id="6" name="Rectangle 5"/>
          <p:cNvSpPr/>
          <p:nvPr/>
        </p:nvSpPr>
        <p:spPr>
          <a:xfrm>
            <a:off x="246673" y="2540233"/>
            <a:ext cx="11282347" cy="2185214"/>
          </a:xfrm>
          <a:prstGeom prst="rect">
            <a:avLst/>
          </a:prstGeom>
        </p:spPr>
        <p:txBody>
          <a:bodyPr wrap="square">
            <a:spAutoFit/>
          </a:bodyPr>
          <a:lstStyle/>
          <a:p>
            <a:r>
              <a:rPr lang="en-US" dirty="0" err="1">
                <a:latin typeface="Calibri"/>
                <a:cs typeface="Calibri"/>
              </a:rPr>
              <a:t>BayLegal</a:t>
            </a:r>
            <a:r>
              <a:rPr lang="en-US" dirty="0">
                <a:latin typeface="Calibri"/>
                <a:cs typeface="Calibri"/>
              </a:rPr>
              <a:t> provides technical assistance, educational resources and materials, and legal assistance (advice and counsel, brief legal services, full representation) in the following practice areas: </a:t>
            </a:r>
            <a:r>
              <a:rPr lang="en-US" b="1" dirty="0">
                <a:solidFill>
                  <a:srgbClr val="000000"/>
                </a:solidFill>
                <a:latin typeface="Calibri"/>
                <a:ea typeface="Arial"/>
                <a:cs typeface="Calibri"/>
                <a:sym typeface="Arial"/>
              </a:rPr>
              <a:t>Foster Care</a:t>
            </a:r>
            <a:r>
              <a:rPr lang="en-US" dirty="0">
                <a:solidFill>
                  <a:srgbClr val="000000"/>
                </a:solidFill>
                <a:latin typeface="Calibri"/>
                <a:ea typeface="Arial"/>
                <a:cs typeface="Calibri"/>
                <a:sym typeface="Arial"/>
              </a:rPr>
              <a:t>, </a:t>
            </a:r>
            <a:r>
              <a:rPr lang="en-US" b="1" dirty="0">
                <a:solidFill>
                  <a:srgbClr val="000000"/>
                </a:solidFill>
                <a:latin typeface="Calibri"/>
                <a:ea typeface="Arial"/>
                <a:cs typeface="Calibri"/>
                <a:sym typeface="Arial"/>
              </a:rPr>
              <a:t>Health Access</a:t>
            </a:r>
            <a:r>
              <a:rPr lang="en-US" dirty="0">
                <a:solidFill>
                  <a:srgbClr val="000000"/>
                </a:solidFill>
                <a:latin typeface="Calibri"/>
                <a:ea typeface="Arial"/>
                <a:cs typeface="Calibri"/>
                <a:sym typeface="Arial"/>
              </a:rPr>
              <a:t>, </a:t>
            </a:r>
            <a:r>
              <a:rPr lang="en-US" b="1" dirty="0">
                <a:solidFill>
                  <a:srgbClr val="000000"/>
                </a:solidFill>
                <a:latin typeface="Calibri"/>
                <a:ea typeface="Arial"/>
                <a:cs typeface="Calibri"/>
                <a:sym typeface="Arial"/>
              </a:rPr>
              <a:t>Supplemental Security Income (SSI)</a:t>
            </a:r>
            <a:r>
              <a:rPr lang="en-US" dirty="0">
                <a:solidFill>
                  <a:srgbClr val="000000"/>
                </a:solidFill>
                <a:latin typeface="Calibri"/>
                <a:ea typeface="Arial"/>
                <a:cs typeface="Calibri"/>
                <a:sym typeface="Arial"/>
              </a:rPr>
              <a:t>, </a:t>
            </a:r>
            <a:r>
              <a:rPr lang="en-US" b="1" dirty="0">
                <a:solidFill>
                  <a:srgbClr val="000000"/>
                </a:solidFill>
                <a:latin typeface="Calibri"/>
                <a:ea typeface="Arial"/>
                <a:cs typeface="Calibri"/>
                <a:sym typeface="Arial"/>
              </a:rPr>
              <a:t>Education, Disability</a:t>
            </a:r>
            <a:r>
              <a:rPr lang="en-US" b="1" dirty="0">
                <a:latin typeface="Calibri"/>
                <a:cs typeface="Calibri"/>
                <a:sym typeface="Arial"/>
              </a:rPr>
              <a:t>, </a:t>
            </a:r>
            <a:r>
              <a:rPr lang="en-US" b="1" dirty="0">
                <a:solidFill>
                  <a:srgbClr val="000000"/>
                </a:solidFill>
                <a:latin typeface="Calibri"/>
                <a:ea typeface="Arial"/>
                <a:cs typeface="Calibri"/>
                <a:sym typeface="Arial"/>
              </a:rPr>
              <a:t>Housing</a:t>
            </a:r>
            <a:r>
              <a:rPr lang="en-US" dirty="0">
                <a:solidFill>
                  <a:srgbClr val="000000"/>
                </a:solidFill>
                <a:latin typeface="Calibri"/>
                <a:ea typeface="Arial"/>
                <a:cs typeface="Calibri"/>
                <a:sym typeface="Arial"/>
              </a:rPr>
              <a:t>, </a:t>
            </a:r>
            <a:r>
              <a:rPr lang="en-US" b="1" dirty="0">
                <a:solidFill>
                  <a:srgbClr val="000000"/>
                </a:solidFill>
                <a:latin typeface="Calibri"/>
                <a:ea typeface="Arial"/>
                <a:cs typeface="Calibri"/>
                <a:sym typeface="Arial"/>
              </a:rPr>
              <a:t>Immigration</a:t>
            </a:r>
            <a:r>
              <a:rPr lang="en-US" dirty="0">
                <a:solidFill>
                  <a:srgbClr val="000000"/>
                </a:solidFill>
                <a:latin typeface="Calibri"/>
                <a:ea typeface="Arial"/>
                <a:cs typeface="Calibri"/>
                <a:sym typeface="Arial"/>
              </a:rPr>
              <a:t>, </a:t>
            </a:r>
            <a:r>
              <a:rPr lang="en-US" b="1" dirty="0">
                <a:solidFill>
                  <a:srgbClr val="000000"/>
                </a:solidFill>
                <a:latin typeface="Calibri"/>
                <a:ea typeface="Arial"/>
                <a:cs typeface="Calibri"/>
                <a:sym typeface="Arial"/>
              </a:rPr>
              <a:t>Family Law</a:t>
            </a:r>
            <a:r>
              <a:rPr lang="en-US" dirty="0">
                <a:solidFill>
                  <a:srgbClr val="000000"/>
                </a:solidFill>
                <a:latin typeface="Calibri"/>
                <a:ea typeface="Arial"/>
                <a:cs typeface="Calibri"/>
                <a:sym typeface="Arial"/>
              </a:rPr>
              <a:t>, </a:t>
            </a:r>
            <a:r>
              <a:rPr lang="en-US" b="1" dirty="0">
                <a:solidFill>
                  <a:srgbClr val="000000"/>
                </a:solidFill>
                <a:latin typeface="Calibri"/>
                <a:ea typeface="Arial"/>
                <a:cs typeface="Calibri"/>
                <a:sym typeface="Arial"/>
              </a:rPr>
              <a:t>Economic Safety Net Benefits</a:t>
            </a:r>
            <a:r>
              <a:rPr lang="en-US" dirty="0">
                <a:solidFill>
                  <a:srgbClr val="000000"/>
                </a:solidFill>
                <a:latin typeface="Calibri"/>
                <a:ea typeface="Arial"/>
                <a:cs typeface="Calibri"/>
                <a:sym typeface="Arial"/>
              </a:rPr>
              <a:t>, </a:t>
            </a:r>
            <a:r>
              <a:rPr lang="en-US" b="1" dirty="0">
                <a:solidFill>
                  <a:srgbClr val="000000"/>
                </a:solidFill>
                <a:latin typeface="Calibri"/>
                <a:ea typeface="Arial"/>
                <a:cs typeface="Calibri"/>
                <a:sym typeface="Arial"/>
              </a:rPr>
              <a:t>Consumer Law</a:t>
            </a:r>
            <a:r>
              <a:rPr lang="en-US" dirty="0">
                <a:solidFill>
                  <a:srgbClr val="000000"/>
                </a:solidFill>
                <a:latin typeface="Calibri"/>
                <a:ea typeface="Arial"/>
                <a:cs typeface="Calibri"/>
                <a:sym typeface="Arial"/>
              </a:rPr>
              <a:t>, </a:t>
            </a:r>
            <a:r>
              <a:rPr lang="en-US" b="1" dirty="0">
                <a:solidFill>
                  <a:srgbClr val="000000"/>
                </a:solidFill>
                <a:latin typeface="Calibri"/>
                <a:ea typeface="Arial"/>
                <a:cs typeface="Calibri"/>
                <a:sym typeface="Arial"/>
              </a:rPr>
              <a:t>Employment, </a:t>
            </a:r>
            <a:r>
              <a:rPr lang="en-US" b="1" dirty="0">
                <a:latin typeface="Calibri"/>
                <a:cs typeface="Calibri"/>
              </a:rPr>
              <a:t>Sealing Juvenile Records</a:t>
            </a:r>
            <a:endParaRPr lang="en-US" dirty="0">
              <a:solidFill>
                <a:srgbClr val="000000"/>
              </a:solidFill>
              <a:latin typeface="Calibri"/>
              <a:ea typeface="Arial"/>
              <a:cs typeface="Calibri"/>
              <a:sym typeface="Arial"/>
            </a:endParaRPr>
          </a:p>
          <a:p>
            <a:pPr marL="342900" lvl="0" indent="-342900">
              <a:spcBef>
                <a:spcPts val="1200"/>
              </a:spcBef>
              <a:buClr>
                <a:schemeClr val="accent1"/>
              </a:buClr>
              <a:buSzPct val="100000"/>
              <a:buFont typeface="Arial"/>
              <a:buChar char="•"/>
            </a:pPr>
            <a:endParaRPr lang="en-US" dirty="0">
              <a:solidFill>
                <a:srgbClr val="000000"/>
              </a:solidFill>
              <a:latin typeface="Arial"/>
              <a:ea typeface="Arial"/>
              <a:cs typeface="Arial"/>
              <a:sym typeface="Arial"/>
            </a:endParaRPr>
          </a:p>
          <a:p>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2534864"/>
      </p:ext>
    </p:extLst>
  </p:cSld>
  <p:clrMapOvr>
    <a:masterClrMapping/>
  </p:clrMapOvr>
</p:sld>
</file>

<file path=ppt/theme/theme1.xml><?xml version="1.0" encoding="utf-8"?>
<a:theme xmlns:a="http://schemas.openxmlformats.org/drawingml/2006/main" name="Frame">
  <a:themeElements>
    <a:clrScheme name="Custom 1">
      <a:dk1>
        <a:srgbClr val="000000"/>
      </a:dk1>
      <a:lt1>
        <a:srgbClr val="FFFFFF"/>
      </a:lt1>
      <a:dk2>
        <a:srgbClr val="545454"/>
      </a:dk2>
      <a:lt2>
        <a:srgbClr val="BFBFBF"/>
      </a:lt2>
      <a:accent1>
        <a:srgbClr val="51C9F0"/>
      </a:accent1>
      <a:accent2>
        <a:srgbClr val="FAB900"/>
      </a:accent2>
      <a:accent3>
        <a:srgbClr val="90BB23"/>
      </a:accent3>
      <a:accent4>
        <a:srgbClr val="EE7008"/>
      </a:accent4>
      <a:accent5>
        <a:srgbClr val="51C9F0"/>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F1F7FA03D74A428EDE6F116CCC04C4" ma:contentTypeVersion="15" ma:contentTypeDescription="Create a new document." ma:contentTypeScope="" ma:versionID="7e415c479f0b6179cb9e6227178b4196">
  <xsd:schema xmlns:xsd="http://www.w3.org/2001/XMLSchema" xmlns:xs="http://www.w3.org/2001/XMLSchema" xmlns:p="http://schemas.microsoft.com/office/2006/metadata/properties" xmlns:ns1="http://schemas.microsoft.com/sharepoint/v3" xmlns:ns3="b9c0a601-a364-4f73-8153-2fa102404aa9" xmlns:ns4="f6c5ff81-275e-4b19-a279-425e61c487a5" targetNamespace="http://schemas.microsoft.com/office/2006/metadata/properties" ma:root="true" ma:fieldsID="394288cae7bf9cc90b791712fb3bc528" ns1:_="" ns3:_="" ns4:_="">
    <xsd:import namespace="http://schemas.microsoft.com/sharepoint/v3"/>
    <xsd:import namespace="b9c0a601-a364-4f73-8153-2fa102404aa9"/>
    <xsd:import namespace="f6c5ff81-275e-4b19-a279-425e61c487a5"/>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c0a601-a364-4f73-8153-2fa102404aa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c5ff81-275e-4b19-a279-425e61c487a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B19924F-05F7-42AB-A77D-18BA830085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9c0a601-a364-4f73-8153-2fa102404aa9"/>
    <ds:schemaRef ds:uri="f6c5ff81-275e-4b19-a279-425e61c487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C6B653-7CB6-4359-A5E9-CB6023714213}">
  <ds:schemaRefs>
    <ds:schemaRef ds:uri="http://schemas.microsoft.com/sharepoint/v3/contenttype/forms"/>
  </ds:schemaRefs>
</ds:datastoreItem>
</file>

<file path=customXml/itemProps3.xml><?xml version="1.0" encoding="utf-8"?>
<ds:datastoreItem xmlns:ds="http://schemas.openxmlformats.org/officeDocument/2006/customXml" ds:itemID="{468D60BD-3658-4BCF-A719-BE23541CB13D}">
  <ds:schemaRefs>
    <ds:schemaRef ds:uri="http://schemas.microsoft.com/sharepoint/v3"/>
    <ds:schemaRef ds:uri="f6c5ff81-275e-4b19-a279-425e61c487a5"/>
    <ds:schemaRef ds:uri="http://purl.org/dc/terms/"/>
    <ds:schemaRef ds:uri="http://schemas.openxmlformats.org/package/2006/metadata/core-properties"/>
    <ds:schemaRef ds:uri="b9c0a601-a364-4f73-8153-2fa102404aa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40</TotalTime>
  <Words>1854</Words>
  <Application>Microsoft Macintosh PowerPoint</Application>
  <PresentationFormat>Custom</PresentationFormat>
  <Paragraphs>226</Paragraphs>
  <Slides>27</Slides>
  <Notes>14</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Frame</vt:lpstr>
      <vt:lpstr>Providing Civil Legal Services to Students Experiencing Homelessness</vt:lpstr>
      <vt:lpstr>This session will:</vt:lpstr>
      <vt:lpstr>Slide 3</vt:lpstr>
      <vt:lpstr>Slide 4</vt:lpstr>
      <vt:lpstr>Slide 5</vt:lpstr>
      <vt:lpstr>Slide 6</vt:lpstr>
      <vt:lpstr>Slide 7</vt:lpstr>
      <vt:lpstr>Slide 8</vt:lpstr>
      <vt:lpstr>Slide 9</vt:lpstr>
      <vt:lpstr>Slide 10</vt:lpstr>
      <vt:lpstr>Slide 11</vt:lpstr>
      <vt:lpstr>Slide 12</vt:lpstr>
      <vt:lpstr>Slide 13</vt:lpstr>
      <vt:lpstr>               Who We Are</vt:lpstr>
      <vt:lpstr>ELC’s  Recent Systemic Litigation </vt:lpstr>
      <vt:lpstr> Strategies to Advance the Rights of McKinney-Vento Eligible Students </vt:lpstr>
      <vt:lpstr>A Few Considerations</vt:lpstr>
      <vt:lpstr>Tips and Best Practices </vt:lpstr>
      <vt:lpstr>BAY AREA  LEGAL AID</vt:lpstr>
      <vt:lpstr>EDUCATION LAW CENTER - PA</vt:lpstr>
      <vt:lpstr>NAEHCY Talks Webinar Follow-up </vt:lpstr>
      <vt:lpstr>What is #slack?  https://slack.com/</vt:lpstr>
      <vt:lpstr>Joining the Conversation</vt:lpstr>
      <vt:lpstr>Workspace     naehcytalks.slack.com </vt:lpstr>
      <vt:lpstr>Channel:   #uy-vulnerable-population    naehcytalks.slack.com </vt:lpstr>
      <vt:lpstr>Channel:   #uy-vulnerable-population    naehcytalks.slack.com </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Civil Legal Services to Students Experiencing Homelessness</dc:title>
  <dc:creator>Russo, Kelly</dc:creator>
  <cp:lastModifiedBy>Michael Santos</cp:lastModifiedBy>
  <cp:revision>6</cp:revision>
  <dcterms:created xsi:type="dcterms:W3CDTF">2019-10-23T03:26:41Z</dcterms:created>
  <dcterms:modified xsi:type="dcterms:W3CDTF">2019-10-23T03:28:39Z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0x010100D6F1F7FA03D74A428EDE6F116CCC04C4</vt:lpwstr>
  </property>
</Properties>
</file>